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6" r:id="rId48"/>
    <p:sldId id="307"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c:v>
                </c:pt>
              </c:strCache>
            </c:strRef>
          </c:tx>
          <c:spPr>
            <a:solidFill>
              <a:schemeClr val="accent1"/>
            </a:solidFill>
            <a:ln>
              <a:noFill/>
            </a:ln>
            <a:effectLst/>
          </c:spPr>
          <c:invertIfNegative val="0"/>
          <c:cat>
            <c:strRef>
              <c:f>Sheet1!$A$2:$A$5</c:f>
              <c:strCache>
                <c:ptCount val="4"/>
                <c:pt idx="0">
                  <c:v>facebook</c:v>
                </c:pt>
                <c:pt idx="1">
                  <c:v>instagram</c:v>
                </c:pt>
                <c:pt idx="2">
                  <c:v>linkedIn</c:v>
                </c:pt>
                <c:pt idx="3">
                  <c:v>twitter</c:v>
                </c:pt>
              </c:strCache>
            </c:strRef>
          </c:cat>
          <c:val>
            <c:numRef>
              <c:f>Sheet1!$B$2:$B$5</c:f>
              <c:numCache>
                <c:formatCode>General</c:formatCode>
                <c:ptCount val="4"/>
                <c:pt idx="0">
                  <c:v>3420</c:v>
                </c:pt>
                <c:pt idx="1">
                  <c:v>855</c:v>
                </c:pt>
                <c:pt idx="2">
                  <c:v>13783</c:v>
                </c:pt>
                <c:pt idx="3">
                  <c:v>2868</c:v>
                </c:pt>
              </c:numCache>
            </c:numRef>
          </c:val>
          <c:extLst>
            <c:ext xmlns:c16="http://schemas.microsoft.com/office/drawing/2014/chart" uri="{C3380CC4-5D6E-409C-BE32-E72D297353CC}">
              <c16:uniqueId val="{00000000-2A35-4A9B-AC34-A7294DC360D5}"/>
            </c:ext>
          </c:extLst>
        </c:ser>
        <c:ser>
          <c:idx val="1"/>
          <c:order val="1"/>
          <c:tx>
            <c:strRef>
              <c:f>Sheet1!$C$1</c:f>
              <c:strCache>
                <c:ptCount val="1"/>
                <c:pt idx="0">
                  <c:v>2</c:v>
                </c:pt>
              </c:strCache>
            </c:strRef>
          </c:tx>
          <c:spPr>
            <a:solidFill>
              <a:schemeClr val="accent2"/>
            </a:solidFill>
            <a:ln>
              <a:noFill/>
            </a:ln>
            <a:effectLst/>
          </c:spPr>
          <c:invertIfNegative val="0"/>
          <c:cat>
            <c:strRef>
              <c:f>Sheet1!$A$2:$A$5</c:f>
              <c:strCache>
                <c:ptCount val="4"/>
                <c:pt idx="0">
                  <c:v>facebook</c:v>
                </c:pt>
                <c:pt idx="1">
                  <c:v>instagram</c:v>
                </c:pt>
                <c:pt idx="2">
                  <c:v>linkedIn</c:v>
                </c:pt>
                <c:pt idx="3">
                  <c:v>twitter</c:v>
                </c:pt>
              </c:strCache>
            </c:strRef>
          </c:cat>
          <c:val>
            <c:numRef>
              <c:f>Sheet1!$C$2:$C$5</c:f>
              <c:numCache>
                <c:formatCode>General</c:formatCode>
                <c:ptCount val="4"/>
                <c:pt idx="0">
                  <c:v>3450</c:v>
                </c:pt>
                <c:pt idx="1">
                  <c:v>878</c:v>
                </c:pt>
                <c:pt idx="2">
                  <c:v>14043</c:v>
                </c:pt>
                <c:pt idx="3">
                  <c:v>2900</c:v>
                </c:pt>
              </c:numCache>
            </c:numRef>
          </c:val>
          <c:extLst>
            <c:ext xmlns:c16="http://schemas.microsoft.com/office/drawing/2014/chart" uri="{C3380CC4-5D6E-409C-BE32-E72D297353CC}">
              <c16:uniqueId val="{00000001-2A35-4A9B-AC34-A7294DC360D5}"/>
            </c:ext>
          </c:extLst>
        </c:ser>
        <c:ser>
          <c:idx val="2"/>
          <c:order val="2"/>
          <c:tx>
            <c:strRef>
              <c:f>Sheet1!$D$1</c:f>
              <c:strCache>
                <c:ptCount val="1"/>
                <c:pt idx="0">
                  <c:v>3</c:v>
                </c:pt>
              </c:strCache>
            </c:strRef>
          </c:tx>
          <c:spPr>
            <a:solidFill>
              <a:schemeClr val="accent3"/>
            </a:solidFill>
            <a:ln>
              <a:noFill/>
            </a:ln>
            <a:effectLst/>
          </c:spPr>
          <c:invertIfNegative val="0"/>
          <c:cat>
            <c:strRef>
              <c:f>Sheet1!$A$2:$A$5</c:f>
              <c:strCache>
                <c:ptCount val="4"/>
                <c:pt idx="0">
                  <c:v>facebook</c:v>
                </c:pt>
                <c:pt idx="1">
                  <c:v>instagram</c:v>
                </c:pt>
                <c:pt idx="2">
                  <c:v>linkedIn</c:v>
                </c:pt>
                <c:pt idx="3">
                  <c:v>twitter</c:v>
                </c:pt>
              </c:strCache>
            </c:strRef>
          </c:cat>
          <c:val>
            <c:numRef>
              <c:f>Sheet1!$D$2:$D$5</c:f>
              <c:numCache>
                <c:formatCode>General</c:formatCode>
                <c:ptCount val="4"/>
                <c:pt idx="0">
                  <c:v>3484</c:v>
                </c:pt>
                <c:pt idx="1">
                  <c:v>913</c:v>
                </c:pt>
                <c:pt idx="2">
                  <c:v>14233</c:v>
                </c:pt>
                <c:pt idx="3">
                  <c:v>2922</c:v>
                </c:pt>
              </c:numCache>
            </c:numRef>
          </c:val>
          <c:extLst>
            <c:ext xmlns:c16="http://schemas.microsoft.com/office/drawing/2014/chart" uri="{C3380CC4-5D6E-409C-BE32-E72D297353CC}">
              <c16:uniqueId val="{00000002-2A35-4A9B-AC34-A7294DC360D5}"/>
            </c:ext>
          </c:extLst>
        </c:ser>
        <c:ser>
          <c:idx val="3"/>
          <c:order val="3"/>
          <c:tx>
            <c:strRef>
              <c:f>Sheet1!$E$1</c:f>
              <c:strCache>
                <c:ptCount val="1"/>
                <c:pt idx="0">
                  <c:v>4</c:v>
                </c:pt>
              </c:strCache>
            </c:strRef>
          </c:tx>
          <c:spPr>
            <a:solidFill>
              <a:schemeClr val="accent4"/>
            </a:solidFill>
            <a:ln>
              <a:noFill/>
            </a:ln>
            <a:effectLst/>
          </c:spPr>
          <c:invertIfNegative val="0"/>
          <c:cat>
            <c:strRef>
              <c:f>Sheet1!$A$2:$A$5</c:f>
              <c:strCache>
                <c:ptCount val="4"/>
                <c:pt idx="0">
                  <c:v>facebook</c:v>
                </c:pt>
                <c:pt idx="1">
                  <c:v>instagram</c:v>
                </c:pt>
                <c:pt idx="2">
                  <c:v>linkedIn</c:v>
                </c:pt>
                <c:pt idx="3">
                  <c:v>twitter</c:v>
                </c:pt>
              </c:strCache>
            </c:strRef>
          </c:cat>
          <c:val>
            <c:numRef>
              <c:f>Sheet1!$E$2:$E$5</c:f>
              <c:numCache>
                <c:formatCode>General</c:formatCode>
                <c:ptCount val="4"/>
                <c:pt idx="0">
                  <c:v>3509</c:v>
                </c:pt>
                <c:pt idx="1">
                  <c:v>958</c:v>
                </c:pt>
                <c:pt idx="2">
                  <c:v>14487</c:v>
                </c:pt>
                <c:pt idx="3">
                  <c:v>2967</c:v>
                </c:pt>
              </c:numCache>
            </c:numRef>
          </c:val>
          <c:extLst>
            <c:ext xmlns:c16="http://schemas.microsoft.com/office/drawing/2014/chart" uri="{C3380CC4-5D6E-409C-BE32-E72D297353CC}">
              <c16:uniqueId val="{00000003-2A35-4A9B-AC34-A7294DC360D5}"/>
            </c:ext>
          </c:extLst>
        </c:ser>
        <c:ser>
          <c:idx val="4"/>
          <c:order val="4"/>
          <c:tx>
            <c:strRef>
              <c:f>Sheet1!$F$1</c:f>
              <c:strCache>
                <c:ptCount val="1"/>
                <c:pt idx="0">
                  <c:v>5</c:v>
                </c:pt>
              </c:strCache>
            </c:strRef>
          </c:tx>
          <c:spPr>
            <a:solidFill>
              <a:schemeClr val="accent5"/>
            </a:solidFill>
            <a:ln>
              <a:noFill/>
            </a:ln>
            <a:effectLst/>
          </c:spPr>
          <c:invertIfNegative val="0"/>
          <c:cat>
            <c:strRef>
              <c:f>Sheet1!$A$2:$A$5</c:f>
              <c:strCache>
                <c:ptCount val="4"/>
                <c:pt idx="0">
                  <c:v>facebook</c:v>
                </c:pt>
                <c:pt idx="1">
                  <c:v>instagram</c:v>
                </c:pt>
                <c:pt idx="2">
                  <c:v>linkedIn</c:v>
                </c:pt>
                <c:pt idx="3">
                  <c:v>twitter</c:v>
                </c:pt>
              </c:strCache>
            </c:strRef>
          </c:cat>
          <c:val>
            <c:numRef>
              <c:f>Sheet1!$F$2:$F$5</c:f>
              <c:numCache>
                <c:formatCode>General</c:formatCode>
                <c:ptCount val="4"/>
                <c:pt idx="0">
                  <c:v>3542</c:v>
                </c:pt>
                <c:pt idx="1">
                  <c:v>979</c:v>
                </c:pt>
                <c:pt idx="2">
                  <c:v>14735</c:v>
                </c:pt>
                <c:pt idx="3">
                  <c:v>3018</c:v>
                </c:pt>
              </c:numCache>
            </c:numRef>
          </c:val>
          <c:extLst>
            <c:ext xmlns:c16="http://schemas.microsoft.com/office/drawing/2014/chart" uri="{C3380CC4-5D6E-409C-BE32-E72D297353CC}">
              <c16:uniqueId val="{00000004-2A35-4A9B-AC34-A7294DC360D5}"/>
            </c:ext>
          </c:extLst>
        </c:ser>
        <c:ser>
          <c:idx val="5"/>
          <c:order val="5"/>
          <c:tx>
            <c:strRef>
              <c:f>Sheet1!$G$1</c:f>
              <c:strCache>
                <c:ptCount val="1"/>
                <c:pt idx="0">
                  <c:v>6</c:v>
                </c:pt>
              </c:strCache>
            </c:strRef>
          </c:tx>
          <c:spPr>
            <a:solidFill>
              <a:schemeClr val="accent6"/>
            </a:solidFill>
            <a:ln>
              <a:noFill/>
            </a:ln>
            <a:effectLst/>
          </c:spPr>
          <c:invertIfNegative val="0"/>
          <c:cat>
            <c:strRef>
              <c:f>Sheet1!$A$2:$A$5</c:f>
              <c:strCache>
                <c:ptCount val="4"/>
                <c:pt idx="0">
                  <c:v>facebook</c:v>
                </c:pt>
                <c:pt idx="1">
                  <c:v>instagram</c:v>
                </c:pt>
                <c:pt idx="2">
                  <c:v>linkedIn</c:v>
                </c:pt>
                <c:pt idx="3">
                  <c:v>twitter</c:v>
                </c:pt>
              </c:strCache>
            </c:strRef>
          </c:cat>
          <c:val>
            <c:numRef>
              <c:f>Sheet1!$G$2:$G$5</c:f>
              <c:numCache>
                <c:formatCode>General</c:formatCode>
                <c:ptCount val="4"/>
                <c:pt idx="0">
                  <c:v>3592</c:v>
                </c:pt>
                <c:pt idx="1">
                  <c:v>1003</c:v>
                </c:pt>
                <c:pt idx="2">
                  <c:v>15014</c:v>
                </c:pt>
                <c:pt idx="3">
                  <c:v>3042</c:v>
                </c:pt>
              </c:numCache>
            </c:numRef>
          </c:val>
          <c:extLst>
            <c:ext xmlns:c16="http://schemas.microsoft.com/office/drawing/2014/chart" uri="{C3380CC4-5D6E-409C-BE32-E72D297353CC}">
              <c16:uniqueId val="{00000005-2A35-4A9B-AC34-A7294DC360D5}"/>
            </c:ext>
          </c:extLst>
        </c:ser>
        <c:ser>
          <c:idx val="6"/>
          <c:order val="6"/>
          <c:tx>
            <c:strRef>
              <c:f>Sheet1!$H$1</c:f>
              <c:strCache>
                <c:ptCount val="1"/>
                <c:pt idx="0">
                  <c:v>7</c:v>
                </c:pt>
              </c:strCache>
            </c:strRef>
          </c:tx>
          <c:spPr>
            <a:solidFill>
              <a:schemeClr val="accent1">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Sheet1!$H$2:$H$5</c:f>
              <c:numCache>
                <c:formatCode>General</c:formatCode>
                <c:ptCount val="4"/>
                <c:pt idx="0">
                  <c:v>3590</c:v>
                </c:pt>
                <c:pt idx="1">
                  <c:v>999</c:v>
                </c:pt>
                <c:pt idx="2">
                  <c:v>15067</c:v>
                </c:pt>
                <c:pt idx="3">
                  <c:v>3042</c:v>
                </c:pt>
              </c:numCache>
            </c:numRef>
          </c:val>
          <c:extLst>
            <c:ext xmlns:c16="http://schemas.microsoft.com/office/drawing/2014/chart" uri="{C3380CC4-5D6E-409C-BE32-E72D297353CC}">
              <c16:uniqueId val="{00000006-2A35-4A9B-AC34-A7294DC360D5}"/>
            </c:ext>
          </c:extLst>
        </c:ser>
        <c:ser>
          <c:idx val="7"/>
          <c:order val="7"/>
          <c:tx>
            <c:strRef>
              <c:f>Sheet1!$I$1</c:f>
              <c:strCache>
                <c:ptCount val="1"/>
                <c:pt idx="0">
                  <c:v>8</c:v>
                </c:pt>
              </c:strCache>
            </c:strRef>
          </c:tx>
          <c:spPr>
            <a:solidFill>
              <a:schemeClr val="accent2">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Sheet1!$I$2:$I$5</c:f>
              <c:numCache>
                <c:formatCode>General</c:formatCode>
                <c:ptCount val="4"/>
              </c:numCache>
            </c:numRef>
          </c:val>
          <c:extLst>
            <c:ext xmlns:c16="http://schemas.microsoft.com/office/drawing/2014/chart" uri="{C3380CC4-5D6E-409C-BE32-E72D297353CC}">
              <c16:uniqueId val="{00000007-2A35-4A9B-AC34-A7294DC360D5}"/>
            </c:ext>
          </c:extLst>
        </c:ser>
        <c:ser>
          <c:idx val="8"/>
          <c:order val="8"/>
          <c:tx>
            <c:strRef>
              <c:f>Sheet1!$J$1</c:f>
              <c:strCache>
                <c:ptCount val="1"/>
                <c:pt idx="0">
                  <c:v>9</c:v>
                </c:pt>
              </c:strCache>
            </c:strRef>
          </c:tx>
          <c:spPr>
            <a:solidFill>
              <a:schemeClr val="accent3">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Sheet1!$J$2:$J$5</c:f>
              <c:numCache>
                <c:formatCode>General</c:formatCode>
                <c:ptCount val="4"/>
              </c:numCache>
            </c:numRef>
          </c:val>
          <c:extLst>
            <c:ext xmlns:c16="http://schemas.microsoft.com/office/drawing/2014/chart" uri="{C3380CC4-5D6E-409C-BE32-E72D297353CC}">
              <c16:uniqueId val="{00000008-2A35-4A9B-AC34-A7294DC360D5}"/>
            </c:ext>
          </c:extLst>
        </c:ser>
        <c:ser>
          <c:idx val="9"/>
          <c:order val="9"/>
          <c:tx>
            <c:strRef>
              <c:f>Sheet1!$K$1</c:f>
              <c:strCache>
                <c:ptCount val="1"/>
                <c:pt idx="0">
                  <c:v>10</c:v>
                </c:pt>
              </c:strCache>
            </c:strRef>
          </c:tx>
          <c:spPr>
            <a:solidFill>
              <a:schemeClr val="accent4">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Sheet1!$K$2:$K$5</c:f>
              <c:numCache>
                <c:formatCode>General</c:formatCode>
                <c:ptCount val="4"/>
              </c:numCache>
            </c:numRef>
          </c:val>
          <c:extLst>
            <c:ext xmlns:c16="http://schemas.microsoft.com/office/drawing/2014/chart" uri="{C3380CC4-5D6E-409C-BE32-E72D297353CC}">
              <c16:uniqueId val="{00000009-2A35-4A9B-AC34-A7294DC360D5}"/>
            </c:ext>
          </c:extLst>
        </c:ser>
        <c:ser>
          <c:idx val="10"/>
          <c:order val="10"/>
          <c:tx>
            <c:strRef>
              <c:f>Sheet1!$L$1</c:f>
              <c:strCache>
                <c:ptCount val="1"/>
                <c:pt idx="0">
                  <c:v>11</c:v>
                </c:pt>
              </c:strCache>
            </c:strRef>
          </c:tx>
          <c:spPr>
            <a:solidFill>
              <a:schemeClr val="accent5">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Sheet1!$L$2:$L$5</c:f>
              <c:numCache>
                <c:formatCode>General</c:formatCode>
                <c:ptCount val="4"/>
              </c:numCache>
            </c:numRef>
          </c:val>
          <c:extLst>
            <c:ext xmlns:c16="http://schemas.microsoft.com/office/drawing/2014/chart" uri="{C3380CC4-5D6E-409C-BE32-E72D297353CC}">
              <c16:uniqueId val="{0000000A-2A35-4A9B-AC34-A7294DC360D5}"/>
            </c:ext>
          </c:extLst>
        </c:ser>
        <c:ser>
          <c:idx val="11"/>
          <c:order val="11"/>
          <c:tx>
            <c:strRef>
              <c:f>Sheet1!$M$1</c:f>
              <c:strCache>
                <c:ptCount val="1"/>
                <c:pt idx="0">
                  <c:v>12</c:v>
                </c:pt>
              </c:strCache>
            </c:strRef>
          </c:tx>
          <c:spPr>
            <a:solidFill>
              <a:schemeClr val="accent6">
                <a:lumMod val="60000"/>
              </a:schemeClr>
            </a:solidFill>
            <a:ln>
              <a:noFill/>
            </a:ln>
            <a:effectLst/>
          </c:spPr>
          <c:invertIfNegative val="0"/>
          <c:cat>
            <c:strRef>
              <c:f>Sheet1!$A$2:$A$5</c:f>
              <c:strCache>
                <c:ptCount val="4"/>
                <c:pt idx="0">
                  <c:v>facebook</c:v>
                </c:pt>
                <c:pt idx="1">
                  <c:v>instagram</c:v>
                </c:pt>
                <c:pt idx="2">
                  <c:v>linkedIn</c:v>
                </c:pt>
                <c:pt idx="3">
                  <c:v>twitter</c:v>
                </c:pt>
              </c:strCache>
            </c:strRef>
          </c:cat>
          <c:val>
            <c:numRef>
              <c:f>Sheet1!$M$2:$M$5</c:f>
              <c:numCache>
                <c:formatCode>General</c:formatCode>
                <c:ptCount val="4"/>
              </c:numCache>
            </c:numRef>
          </c:val>
          <c:extLst>
            <c:ext xmlns:c16="http://schemas.microsoft.com/office/drawing/2014/chart" uri="{C3380CC4-5D6E-409C-BE32-E72D297353CC}">
              <c16:uniqueId val="{0000000B-2A35-4A9B-AC34-A7294DC360D5}"/>
            </c:ext>
          </c:extLst>
        </c:ser>
        <c:dLbls>
          <c:showLegendKey val="0"/>
          <c:showVal val="0"/>
          <c:showCatName val="0"/>
          <c:showSerName val="0"/>
          <c:showPercent val="0"/>
          <c:showBubbleSize val="0"/>
        </c:dLbls>
        <c:gapWidth val="219"/>
        <c:overlap val="-27"/>
        <c:axId val="331807840"/>
        <c:axId val="286487992"/>
      </c:barChart>
      <c:catAx>
        <c:axId val="33180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87992"/>
        <c:crosses val="autoZero"/>
        <c:auto val="1"/>
        <c:lblAlgn val="ctr"/>
        <c:lblOffset val="100"/>
        <c:noMultiLvlLbl val="0"/>
      </c:catAx>
      <c:valAx>
        <c:axId val="28648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0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c:v>
                </c:pt>
              </c:numCache>
            </c:numRef>
          </c:val>
          <c:smooth val="0"/>
          <c:extLst>
            <c:ext xmlns:c16="http://schemas.microsoft.com/office/drawing/2014/chart" uri="{C3380CC4-5D6E-409C-BE32-E72D297353CC}">
              <c16:uniqueId val="{00000000-BA3C-4532-91AE-B62651FA1325}"/>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Sheet1!$C$2:$C$13</c:f>
              <c:numCache>
                <c:formatCode>General</c:formatCode>
                <c:ptCount val="12"/>
                <c:pt idx="0">
                  <c:v>35</c:v>
                </c:pt>
                <c:pt idx="1">
                  <c:v>32</c:v>
                </c:pt>
                <c:pt idx="2">
                  <c:v>22</c:v>
                </c:pt>
                <c:pt idx="3">
                  <c:v>45</c:v>
                </c:pt>
                <c:pt idx="4">
                  <c:v>51</c:v>
                </c:pt>
                <c:pt idx="5">
                  <c:v>24</c:v>
                </c:pt>
                <c:pt idx="6">
                  <c:v>0</c:v>
                </c:pt>
              </c:numCache>
            </c:numRef>
          </c:val>
          <c:smooth val="0"/>
          <c:extLst>
            <c:ext xmlns:c16="http://schemas.microsoft.com/office/drawing/2014/chart" uri="{C3380CC4-5D6E-409C-BE32-E72D297353CC}">
              <c16:uniqueId val="{00000001-BA3C-4532-91AE-B62651FA132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BA3C-4532-91AE-B62651FA1325}"/>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BA3C-4532-91AE-B62651FA1325}"/>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Sheet1!$F$2:$F$13</c:f>
              <c:numCache>
                <c:formatCode>General</c:formatCode>
                <c:ptCount val="12"/>
                <c:pt idx="0">
                  <c:v>287</c:v>
                </c:pt>
                <c:pt idx="1">
                  <c:v>260</c:v>
                </c:pt>
                <c:pt idx="2">
                  <c:v>190</c:v>
                </c:pt>
                <c:pt idx="3">
                  <c:v>254</c:v>
                </c:pt>
                <c:pt idx="4">
                  <c:v>248</c:v>
                </c:pt>
                <c:pt idx="5">
                  <c:v>279</c:v>
                </c:pt>
                <c:pt idx="6">
                  <c:v>53</c:v>
                </c:pt>
              </c:numCache>
            </c:numRef>
          </c:val>
          <c:smooth val="0"/>
          <c:extLst>
            <c:ext xmlns:c16="http://schemas.microsoft.com/office/drawing/2014/chart" uri="{C3380CC4-5D6E-409C-BE32-E72D297353CC}">
              <c16:uniqueId val="{00000004-BA3C-4532-91AE-B62651FA1325}"/>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Sheet1!$G$2:$G$13</c:f>
              <c:numCache>
                <c:formatCode>General</c:formatCode>
                <c:ptCount val="12"/>
                <c:pt idx="0">
                  <c:v>62</c:v>
                </c:pt>
                <c:pt idx="1">
                  <c:v>23</c:v>
                </c:pt>
                <c:pt idx="2">
                  <c:v>35</c:v>
                </c:pt>
                <c:pt idx="3">
                  <c:v>45</c:v>
                </c:pt>
                <c:pt idx="4">
                  <c:v>21</c:v>
                </c:pt>
                <c:pt idx="5">
                  <c:v>24</c:v>
                </c:pt>
                <c:pt idx="6">
                  <c:v>-4</c:v>
                </c:pt>
              </c:numCache>
            </c:numRef>
          </c:val>
          <c:smooth val="0"/>
          <c:extLst>
            <c:ext xmlns:c16="http://schemas.microsoft.com/office/drawing/2014/chart" uri="{C3380CC4-5D6E-409C-BE32-E72D297353CC}">
              <c16:uniqueId val="{00000005-BA3C-4532-91AE-B62651FA1325}"/>
            </c:ext>
          </c:extLst>
        </c:ser>
        <c:ser>
          <c:idx val="6"/>
          <c:order val="6"/>
          <c:tx>
            <c:strRef>
              <c:f>Sheet1!$H$1</c:f>
              <c:strCache>
                <c:ptCount val="1"/>
                <c:pt idx="0">
                  <c:v>Pinterest</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Sheet1!$H$2:$H$13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6-BA3C-4532-91AE-B62651FA1325}"/>
            </c:ext>
          </c:extLst>
        </c:ser>
        <c:dLbls>
          <c:showLegendKey val="0"/>
          <c:showVal val="0"/>
          <c:showCatName val="0"/>
          <c:showSerName val="0"/>
          <c:showPercent val="0"/>
          <c:showBubbleSize val="0"/>
        </c:dLbls>
        <c:smooth val="0"/>
        <c:axId val="286488320"/>
        <c:axId val="286486024"/>
      </c:lineChart>
      <c:dateAx>
        <c:axId val="28648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86024"/>
        <c:crosses val="autoZero"/>
        <c:auto val="1"/>
        <c:lblOffset val="100"/>
        <c:baseTimeUnit val="months"/>
      </c:dateAx>
      <c:valAx>
        <c:axId val="28648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8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21.90625</c:v>
                </c:pt>
                <c:pt idx="1">
                  <c:v>25.52</c:v>
                </c:pt>
                <c:pt idx="2">
                  <c:v>20.485714285714</c:v>
                </c:pt>
                <c:pt idx="3">
                  <c:v>25.625</c:v>
                </c:pt>
                <c:pt idx="4">
                  <c:v>23.151515151515</c:v>
                </c:pt>
                <c:pt idx="5">
                  <c:v>21.758620689655</c:v>
                </c:pt>
                <c:pt idx="6">
                  <c:v>23.75</c:v>
                </c:pt>
                <c:pt idx="7">
                  <c:v>0</c:v>
                </c:pt>
                <c:pt idx="8">
                  <c:v>0</c:v>
                </c:pt>
                <c:pt idx="9">
                  <c:v>0</c:v>
                </c:pt>
                <c:pt idx="10">
                  <c:v>0</c:v>
                </c:pt>
                <c:pt idx="11">
                  <c:v>0</c:v>
                </c:pt>
              </c:numCache>
            </c:numRef>
          </c:val>
          <c:smooth val="0"/>
          <c:extLst>
            <c:ext xmlns:c16="http://schemas.microsoft.com/office/drawing/2014/chart" uri="{C3380CC4-5D6E-409C-BE32-E72D297353CC}">
              <c16:uniqueId val="{00000000-986F-40BF-A444-05CCCE050D8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Sheet1!$C$2:$C$13</c:f>
              <c:numCache>
                <c:formatCode>General</c:formatCode>
                <c:ptCount val="12"/>
                <c:pt idx="0">
                  <c:v>6.1142857142856997</c:v>
                </c:pt>
                <c:pt idx="1">
                  <c:v>5.1621621621621996</c:v>
                </c:pt>
                <c:pt idx="2">
                  <c:v>4.3421052631579</c:v>
                </c:pt>
                <c:pt idx="3">
                  <c:v>5.8888888888888999</c:v>
                </c:pt>
                <c:pt idx="4">
                  <c:v>5.6111111111111001</c:v>
                </c:pt>
                <c:pt idx="5">
                  <c:v>5.5882352941175997</c:v>
                </c:pt>
                <c:pt idx="6">
                  <c:v>3.5</c:v>
                </c:pt>
                <c:pt idx="7">
                  <c:v>0</c:v>
                </c:pt>
                <c:pt idx="8">
                  <c:v>0</c:v>
                </c:pt>
                <c:pt idx="9">
                  <c:v>0</c:v>
                </c:pt>
                <c:pt idx="10">
                  <c:v>0</c:v>
                </c:pt>
                <c:pt idx="11">
                  <c:v>0</c:v>
                </c:pt>
              </c:numCache>
            </c:numRef>
          </c:val>
          <c:smooth val="0"/>
          <c:extLst>
            <c:ext xmlns:c16="http://schemas.microsoft.com/office/drawing/2014/chart" uri="{C3380CC4-5D6E-409C-BE32-E72D297353CC}">
              <c16:uniqueId val="{00000001-986F-40BF-A444-05CCCE050D8B}"/>
            </c:ext>
          </c:extLst>
        </c:ser>
        <c:ser>
          <c:idx val="2"/>
          <c:order val="2"/>
          <c:tx>
            <c:strRef>
              <c:f>Sheet1!$D$1</c:f>
              <c:strCache>
                <c:ptCount val="1"/>
                <c:pt idx="0">
                  <c:v>LinkedIn</c:v>
                </c:pt>
              </c:strCache>
            </c:strRef>
          </c:tx>
          <c:spPr>
            <a:ln w="28575" cap="rnd">
              <a:solidFill>
                <a:schemeClr val="accent3"/>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Sheet1!$D$2:$D$13</c:f>
              <c:numCache>
                <c:formatCode>General</c:formatCode>
                <c:ptCount val="12"/>
                <c:pt idx="0">
                  <c:v>38.299999999999997</c:v>
                </c:pt>
                <c:pt idx="1">
                  <c:v>42.913043478261002</c:v>
                </c:pt>
                <c:pt idx="2">
                  <c:v>38.115384615384997</c:v>
                </c:pt>
                <c:pt idx="3">
                  <c:v>40.304347826087003</c:v>
                </c:pt>
                <c:pt idx="4">
                  <c:v>40.166666666666998</c:v>
                </c:pt>
                <c:pt idx="5">
                  <c:v>42.142857142856997</c:v>
                </c:pt>
                <c:pt idx="6">
                  <c:v>21.5</c:v>
                </c:pt>
                <c:pt idx="7">
                  <c:v>0</c:v>
                </c:pt>
                <c:pt idx="8">
                  <c:v>0</c:v>
                </c:pt>
                <c:pt idx="9">
                  <c:v>0</c:v>
                </c:pt>
                <c:pt idx="10">
                  <c:v>0</c:v>
                </c:pt>
                <c:pt idx="11">
                  <c:v>0</c:v>
                </c:pt>
              </c:numCache>
            </c:numRef>
          </c:val>
          <c:smooth val="0"/>
          <c:extLst>
            <c:ext xmlns:c16="http://schemas.microsoft.com/office/drawing/2014/chart" uri="{C3380CC4-5D6E-409C-BE32-E72D297353CC}">
              <c16:uniqueId val="{00000002-986F-40BF-A444-05CCCE050D8B}"/>
            </c:ext>
          </c:extLst>
        </c:ser>
        <c:ser>
          <c:idx val="3"/>
          <c:order val="3"/>
          <c:tx>
            <c:strRef>
              <c:f>Sheet1!$E$1</c:f>
              <c:strCache>
                <c:ptCount val="1"/>
                <c:pt idx="0">
                  <c:v>Instagram</c:v>
                </c:pt>
              </c:strCache>
            </c:strRef>
          </c:tx>
          <c:spPr>
            <a:ln w="28575" cap="rnd">
              <a:solidFill>
                <a:schemeClr val="accent4"/>
              </a:solidFill>
              <a:round/>
            </a:ln>
            <a:effectLst/>
          </c:spPr>
          <c:marker>
            <c:symbol val="none"/>
          </c:marker>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Sheet1!$E$2:$E$13</c:f>
              <c:numCache>
                <c:formatCode>General</c:formatCode>
                <c:ptCount val="12"/>
                <c:pt idx="0">
                  <c:v>65</c:v>
                </c:pt>
                <c:pt idx="1">
                  <c:v>55.65</c:v>
                </c:pt>
                <c:pt idx="2">
                  <c:v>50.6</c:v>
                </c:pt>
                <c:pt idx="3">
                  <c:v>58.043478260870003</c:v>
                </c:pt>
                <c:pt idx="4">
                  <c:v>57.590909090909001</c:v>
                </c:pt>
                <c:pt idx="5">
                  <c:v>57.952380952380999</c:v>
                </c:pt>
                <c:pt idx="6">
                  <c:v>46.666666666666998</c:v>
                </c:pt>
                <c:pt idx="7">
                  <c:v>0</c:v>
                </c:pt>
                <c:pt idx="8">
                  <c:v>0</c:v>
                </c:pt>
                <c:pt idx="9">
                  <c:v>0</c:v>
                </c:pt>
                <c:pt idx="10">
                  <c:v>0</c:v>
                </c:pt>
                <c:pt idx="11">
                  <c:v>0</c:v>
                </c:pt>
              </c:numCache>
            </c:numRef>
          </c:val>
          <c:smooth val="0"/>
          <c:extLst>
            <c:ext xmlns:c16="http://schemas.microsoft.com/office/drawing/2014/chart" uri="{C3380CC4-5D6E-409C-BE32-E72D297353CC}">
              <c16:uniqueId val="{00000003-986F-40BF-A444-05CCCE050D8B}"/>
            </c:ext>
          </c:extLst>
        </c:ser>
        <c:dLbls>
          <c:showLegendKey val="0"/>
          <c:showVal val="0"/>
          <c:showCatName val="0"/>
          <c:showSerName val="0"/>
          <c:showPercent val="0"/>
          <c:showBubbleSize val="0"/>
        </c:dLbls>
        <c:smooth val="0"/>
        <c:axId val="334988136"/>
        <c:axId val="334985512"/>
      </c:lineChart>
      <c:dateAx>
        <c:axId val="33498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85512"/>
        <c:crosses val="autoZero"/>
        <c:auto val="1"/>
        <c:lblOffset val="100"/>
        <c:baseTimeUnit val="months"/>
      </c:dateAx>
      <c:valAx>
        <c:axId val="33498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98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Sheet1!$A$2:$A$325</c:f>
              <c:numCache>
                <c:formatCode>m/d/yyyy</c:formatCode>
                <c:ptCount val="324"/>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43102</c:v>
                </c:pt>
                <c:pt idx="190">
                  <c:v>43103</c:v>
                </c:pt>
                <c:pt idx="191">
                  <c:v>43104</c:v>
                </c:pt>
                <c:pt idx="192">
                  <c:v>43105</c:v>
                </c:pt>
                <c:pt idx="193">
                  <c:v>43108</c:v>
                </c:pt>
                <c:pt idx="194">
                  <c:v>43109</c:v>
                </c:pt>
                <c:pt idx="195">
                  <c:v>43109</c:v>
                </c:pt>
                <c:pt idx="196">
                  <c:v>43110</c:v>
                </c:pt>
                <c:pt idx="197">
                  <c:v>43111</c:v>
                </c:pt>
                <c:pt idx="198">
                  <c:v>43112</c:v>
                </c:pt>
                <c:pt idx="199">
                  <c:v>43115</c:v>
                </c:pt>
                <c:pt idx="200">
                  <c:v>43116</c:v>
                </c:pt>
                <c:pt idx="201">
                  <c:v>43117</c:v>
                </c:pt>
                <c:pt idx="202">
                  <c:v>43118</c:v>
                </c:pt>
                <c:pt idx="203">
                  <c:v>43122</c:v>
                </c:pt>
                <c:pt idx="204">
                  <c:v>43123</c:v>
                </c:pt>
                <c:pt idx="205">
                  <c:v>43124</c:v>
                </c:pt>
                <c:pt idx="206">
                  <c:v>43125</c:v>
                </c:pt>
                <c:pt idx="207">
                  <c:v>43126</c:v>
                </c:pt>
                <c:pt idx="208">
                  <c:v>43130</c:v>
                </c:pt>
                <c:pt idx="209">
                  <c:v>43131</c:v>
                </c:pt>
                <c:pt idx="210">
                  <c:v>43132</c:v>
                </c:pt>
                <c:pt idx="211">
                  <c:v>43133</c:v>
                </c:pt>
                <c:pt idx="212">
                  <c:v>43136</c:v>
                </c:pt>
                <c:pt idx="213">
                  <c:v>43136</c:v>
                </c:pt>
                <c:pt idx="214">
                  <c:v>43137</c:v>
                </c:pt>
                <c:pt idx="215">
                  <c:v>43138</c:v>
                </c:pt>
                <c:pt idx="216">
                  <c:v>43139</c:v>
                </c:pt>
                <c:pt idx="217">
                  <c:v>43140</c:v>
                </c:pt>
                <c:pt idx="218">
                  <c:v>43143</c:v>
                </c:pt>
                <c:pt idx="219">
                  <c:v>43144</c:v>
                </c:pt>
                <c:pt idx="220">
                  <c:v>43145</c:v>
                </c:pt>
                <c:pt idx="221">
                  <c:v>43146</c:v>
                </c:pt>
                <c:pt idx="222">
                  <c:v>43147</c:v>
                </c:pt>
                <c:pt idx="223">
                  <c:v>43151</c:v>
                </c:pt>
                <c:pt idx="224">
                  <c:v>43152</c:v>
                </c:pt>
                <c:pt idx="225">
                  <c:v>43153</c:v>
                </c:pt>
                <c:pt idx="226">
                  <c:v>43154</c:v>
                </c:pt>
                <c:pt idx="227">
                  <c:v>43157</c:v>
                </c:pt>
                <c:pt idx="228">
                  <c:v>43158</c:v>
                </c:pt>
                <c:pt idx="229">
                  <c:v>43159</c:v>
                </c:pt>
                <c:pt idx="230">
                  <c:v>43160</c:v>
                </c:pt>
                <c:pt idx="231">
                  <c:v>43161</c:v>
                </c:pt>
                <c:pt idx="232">
                  <c:v>43164</c:v>
                </c:pt>
                <c:pt idx="233">
                  <c:v>43165</c:v>
                </c:pt>
                <c:pt idx="234">
                  <c:v>43166</c:v>
                </c:pt>
                <c:pt idx="235">
                  <c:v>43167</c:v>
                </c:pt>
                <c:pt idx="236">
                  <c:v>43168</c:v>
                </c:pt>
                <c:pt idx="237">
                  <c:v>43171</c:v>
                </c:pt>
                <c:pt idx="238">
                  <c:v>43172</c:v>
                </c:pt>
                <c:pt idx="239">
                  <c:v>43173</c:v>
                </c:pt>
                <c:pt idx="240">
                  <c:v>43174</c:v>
                </c:pt>
                <c:pt idx="241">
                  <c:v>43175</c:v>
                </c:pt>
                <c:pt idx="242">
                  <c:v>43176</c:v>
                </c:pt>
                <c:pt idx="243">
                  <c:v>43178</c:v>
                </c:pt>
                <c:pt idx="244">
                  <c:v>43179</c:v>
                </c:pt>
                <c:pt idx="245">
                  <c:v>43179</c:v>
                </c:pt>
                <c:pt idx="246">
                  <c:v>43180</c:v>
                </c:pt>
                <c:pt idx="247">
                  <c:v>43181</c:v>
                </c:pt>
                <c:pt idx="248">
                  <c:v>43182</c:v>
                </c:pt>
                <c:pt idx="249">
                  <c:v>43185</c:v>
                </c:pt>
                <c:pt idx="250">
                  <c:v>43186</c:v>
                </c:pt>
                <c:pt idx="251">
                  <c:v>43187</c:v>
                </c:pt>
                <c:pt idx="252">
                  <c:v>43187</c:v>
                </c:pt>
                <c:pt idx="253">
                  <c:v>43188</c:v>
                </c:pt>
                <c:pt idx="254">
                  <c:v>43189</c:v>
                </c:pt>
                <c:pt idx="255">
                  <c:v>43192</c:v>
                </c:pt>
                <c:pt idx="256">
                  <c:v>43193</c:v>
                </c:pt>
                <c:pt idx="257">
                  <c:v>43194</c:v>
                </c:pt>
                <c:pt idx="258">
                  <c:v>43195</c:v>
                </c:pt>
                <c:pt idx="259">
                  <c:v>43196</c:v>
                </c:pt>
                <c:pt idx="260">
                  <c:v>43199</c:v>
                </c:pt>
                <c:pt idx="261">
                  <c:v>43199</c:v>
                </c:pt>
                <c:pt idx="262">
                  <c:v>43200</c:v>
                </c:pt>
                <c:pt idx="263">
                  <c:v>43201</c:v>
                </c:pt>
                <c:pt idx="264">
                  <c:v>43202</c:v>
                </c:pt>
                <c:pt idx="265">
                  <c:v>43203</c:v>
                </c:pt>
                <c:pt idx="266">
                  <c:v>43206</c:v>
                </c:pt>
                <c:pt idx="267">
                  <c:v>43207</c:v>
                </c:pt>
                <c:pt idx="268">
                  <c:v>43208</c:v>
                </c:pt>
                <c:pt idx="269">
                  <c:v>43209</c:v>
                </c:pt>
                <c:pt idx="270">
                  <c:v>43210</c:v>
                </c:pt>
                <c:pt idx="271">
                  <c:v>43213</c:v>
                </c:pt>
                <c:pt idx="272">
                  <c:v>43214</c:v>
                </c:pt>
                <c:pt idx="273">
                  <c:v>43215</c:v>
                </c:pt>
                <c:pt idx="274">
                  <c:v>43215</c:v>
                </c:pt>
                <c:pt idx="275">
                  <c:v>43216</c:v>
                </c:pt>
                <c:pt idx="276">
                  <c:v>43217</c:v>
                </c:pt>
                <c:pt idx="277">
                  <c:v>43220</c:v>
                </c:pt>
                <c:pt idx="278">
                  <c:v>43221</c:v>
                </c:pt>
                <c:pt idx="279">
                  <c:v>43222</c:v>
                </c:pt>
                <c:pt idx="280">
                  <c:v>43223</c:v>
                </c:pt>
                <c:pt idx="281">
                  <c:v>43224</c:v>
                </c:pt>
                <c:pt idx="282">
                  <c:v>43227</c:v>
                </c:pt>
                <c:pt idx="283">
                  <c:v>43228</c:v>
                </c:pt>
                <c:pt idx="284">
                  <c:v>43229</c:v>
                </c:pt>
                <c:pt idx="285">
                  <c:v>43230</c:v>
                </c:pt>
                <c:pt idx="286">
                  <c:v>43231</c:v>
                </c:pt>
                <c:pt idx="287">
                  <c:v>43234</c:v>
                </c:pt>
                <c:pt idx="288">
                  <c:v>43235</c:v>
                </c:pt>
                <c:pt idx="289">
                  <c:v>43236</c:v>
                </c:pt>
                <c:pt idx="290">
                  <c:v>43237</c:v>
                </c:pt>
                <c:pt idx="291">
                  <c:v>43238</c:v>
                </c:pt>
                <c:pt idx="292">
                  <c:v>43241</c:v>
                </c:pt>
                <c:pt idx="293">
                  <c:v>43242</c:v>
                </c:pt>
                <c:pt idx="294">
                  <c:v>43243</c:v>
                </c:pt>
                <c:pt idx="295">
                  <c:v>43244</c:v>
                </c:pt>
                <c:pt idx="296">
                  <c:v>43245</c:v>
                </c:pt>
                <c:pt idx="297">
                  <c:v>43249</c:v>
                </c:pt>
                <c:pt idx="298">
                  <c:v>43250</c:v>
                </c:pt>
                <c:pt idx="299">
                  <c:v>43251</c:v>
                </c:pt>
                <c:pt idx="300">
                  <c:v>43252</c:v>
                </c:pt>
                <c:pt idx="301">
                  <c:v>43255</c:v>
                </c:pt>
                <c:pt idx="302">
                  <c:v>43256</c:v>
                </c:pt>
                <c:pt idx="303">
                  <c:v>43257</c:v>
                </c:pt>
                <c:pt idx="304">
                  <c:v>43258</c:v>
                </c:pt>
                <c:pt idx="305">
                  <c:v>43259</c:v>
                </c:pt>
                <c:pt idx="306">
                  <c:v>43262</c:v>
                </c:pt>
                <c:pt idx="307">
                  <c:v>43263</c:v>
                </c:pt>
                <c:pt idx="308">
                  <c:v>43264</c:v>
                </c:pt>
                <c:pt idx="309">
                  <c:v>43265</c:v>
                </c:pt>
                <c:pt idx="310">
                  <c:v>43266</c:v>
                </c:pt>
                <c:pt idx="311">
                  <c:v>43269</c:v>
                </c:pt>
                <c:pt idx="312">
                  <c:v>43270</c:v>
                </c:pt>
                <c:pt idx="313">
                  <c:v>43271</c:v>
                </c:pt>
                <c:pt idx="314">
                  <c:v>43272</c:v>
                </c:pt>
                <c:pt idx="315">
                  <c:v>43273</c:v>
                </c:pt>
                <c:pt idx="316">
                  <c:v>43276</c:v>
                </c:pt>
                <c:pt idx="317">
                  <c:v>43277</c:v>
                </c:pt>
                <c:pt idx="318">
                  <c:v>43278</c:v>
                </c:pt>
                <c:pt idx="319">
                  <c:v>43279</c:v>
                </c:pt>
                <c:pt idx="320">
                  <c:v>43280</c:v>
                </c:pt>
                <c:pt idx="321">
                  <c:v>43283</c:v>
                </c:pt>
                <c:pt idx="322">
                  <c:v>43284</c:v>
                </c:pt>
                <c:pt idx="323">
                  <c:v>43286</c:v>
                </c:pt>
              </c:numCache>
            </c:numRef>
          </c:cat>
          <c:val>
            <c:numRef>
              <c:f>Sheet1!$B$2:$B$325</c:f>
              <c:numCache>
                <c:formatCode>General</c:formatCode>
                <c:ptCount val="324"/>
                <c:pt idx="0">
                  <c:v>661</c:v>
                </c:pt>
                <c:pt idx="1">
                  <c:v>637</c:v>
                </c:pt>
                <c:pt idx="2">
                  <c:v>710</c:v>
                </c:pt>
                <c:pt idx="3">
                  <c:v>322</c:v>
                </c:pt>
                <c:pt idx="4">
                  <c:v>8453</c:v>
                </c:pt>
                <c:pt idx="5">
                  <c:v>746</c:v>
                </c:pt>
                <c:pt idx="6">
                  <c:v>1108</c:v>
                </c:pt>
                <c:pt idx="7">
                  <c:v>623</c:v>
                </c:pt>
                <c:pt idx="8">
                  <c:v>1824</c:v>
                </c:pt>
                <c:pt idx="9">
                  <c:v>10502</c:v>
                </c:pt>
                <c:pt idx="10">
                  <c:v>9554</c:v>
                </c:pt>
                <c:pt idx="11">
                  <c:v>502</c:v>
                </c:pt>
                <c:pt idx="12">
                  <c:v>699</c:v>
                </c:pt>
                <c:pt idx="13">
                  <c:v>1040</c:v>
                </c:pt>
                <c:pt idx="14">
                  <c:v>1197</c:v>
                </c:pt>
                <c:pt idx="15">
                  <c:v>637</c:v>
                </c:pt>
                <c:pt idx="16">
                  <c:v>533</c:v>
                </c:pt>
                <c:pt idx="17">
                  <c:v>1030</c:v>
                </c:pt>
                <c:pt idx="18">
                  <c:v>1177</c:v>
                </c:pt>
                <c:pt idx="19">
                  <c:v>850</c:v>
                </c:pt>
                <c:pt idx="20">
                  <c:v>900</c:v>
                </c:pt>
                <c:pt idx="21">
                  <c:v>953</c:v>
                </c:pt>
                <c:pt idx="22">
                  <c:v>496</c:v>
                </c:pt>
                <c:pt idx="23">
                  <c:v>265</c:v>
                </c:pt>
                <c:pt idx="24">
                  <c:v>1314</c:v>
                </c:pt>
                <c:pt idx="25">
                  <c:v>803</c:v>
                </c:pt>
                <c:pt idx="26">
                  <c:v>1640</c:v>
                </c:pt>
                <c:pt idx="27">
                  <c:v>509</c:v>
                </c:pt>
                <c:pt idx="28">
                  <c:v>619</c:v>
                </c:pt>
                <c:pt idx="29">
                  <c:v>544</c:v>
                </c:pt>
                <c:pt idx="30">
                  <c:v>515</c:v>
                </c:pt>
                <c:pt idx="31">
                  <c:v>604</c:v>
                </c:pt>
                <c:pt idx="32">
                  <c:v>518</c:v>
                </c:pt>
                <c:pt idx="33">
                  <c:v>1027</c:v>
                </c:pt>
                <c:pt idx="34">
                  <c:v>1208</c:v>
                </c:pt>
                <c:pt idx="35">
                  <c:v>1025</c:v>
                </c:pt>
                <c:pt idx="36">
                  <c:v>934</c:v>
                </c:pt>
                <c:pt idx="37">
                  <c:v>1728</c:v>
                </c:pt>
                <c:pt idx="38">
                  <c:v>2367</c:v>
                </c:pt>
                <c:pt idx="39">
                  <c:v>513</c:v>
                </c:pt>
                <c:pt idx="40">
                  <c:v>984</c:v>
                </c:pt>
                <c:pt idx="41">
                  <c:v>710</c:v>
                </c:pt>
                <c:pt idx="42">
                  <c:v>1055</c:v>
                </c:pt>
                <c:pt idx="43">
                  <c:v>652</c:v>
                </c:pt>
                <c:pt idx="44">
                  <c:v>583</c:v>
                </c:pt>
                <c:pt idx="45">
                  <c:v>2656</c:v>
                </c:pt>
                <c:pt idx="46">
                  <c:v>514</c:v>
                </c:pt>
                <c:pt idx="47">
                  <c:v>582</c:v>
                </c:pt>
                <c:pt idx="48">
                  <c:v>566</c:v>
                </c:pt>
                <c:pt idx="49">
                  <c:v>985</c:v>
                </c:pt>
                <c:pt idx="50">
                  <c:v>835</c:v>
                </c:pt>
                <c:pt idx="51">
                  <c:v>412</c:v>
                </c:pt>
                <c:pt idx="52">
                  <c:v>649</c:v>
                </c:pt>
                <c:pt idx="53">
                  <c:v>2620</c:v>
                </c:pt>
                <c:pt idx="54">
                  <c:v>616</c:v>
                </c:pt>
                <c:pt idx="55">
                  <c:v>559</c:v>
                </c:pt>
                <c:pt idx="56">
                  <c:v>1884</c:v>
                </c:pt>
                <c:pt idx="57">
                  <c:v>723</c:v>
                </c:pt>
                <c:pt idx="58">
                  <c:v>591</c:v>
                </c:pt>
                <c:pt idx="59">
                  <c:v>7226</c:v>
                </c:pt>
                <c:pt idx="60">
                  <c:v>403</c:v>
                </c:pt>
                <c:pt idx="61">
                  <c:v>474</c:v>
                </c:pt>
                <c:pt idx="62">
                  <c:v>508</c:v>
                </c:pt>
                <c:pt idx="63">
                  <c:v>526</c:v>
                </c:pt>
                <c:pt idx="64">
                  <c:v>382</c:v>
                </c:pt>
                <c:pt idx="65">
                  <c:v>411</c:v>
                </c:pt>
                <c:pt idx="66">
                  <c:v>2115</c:v>
                </c:pt>
                <c:pt idx="67">
                  <c:v>507</c:v>
                </c:pt>
                <c:pt idx="68">
                  <c:v>580</c:v>
                </c:pt>
                <c:pt idx="69">
                  <c:v>684</c:v>
                </c:pt>
                <c:pt idx="70">
                  <c:v>101</c:v>
                </c:pt>
                <c:pt idx="71">
                  <c:v>741</c:v>
                </c:pt>
                <c:pt idx="72">
                  <c:v>1525</c:v>
                </c:pt>
                <c:pt idx="73">
                  <c:v>6233</c:v>
                </c:pt>
                <c:pt idx="74">
                  <c:v>642</c:v>
                </c:pt>
                <c:pt idx="75">
                  <c:v>521</c:v>
                </c:pt>
                <c:pt idx="76">
                  <c:v>654</c:v>
                </c:pt>
                <c:pt idx="77">
                  <c:v>591</c:v>
                </c:pt>
                <c:pt idx="78">
                  <c:v>379</c:v>
                </c:pt>
                <c:pt idx="79">
                  <c:v>897</c:v>
                </c:pt>
                <c:pt idx="80">
                  <c:v>424</c:v>
                </c:pt>
                <c:pt idx="81">
                  <c:v>1235</c:v>
                </c:pt>
                <c:pt idx="82">
                  <c:v>485</c:v>
                </c:pt>
                <c:pt idx="83">
                  <c:v>685</c:v>
                </c:pt>
                <c:pt idx="84">
                  <c:v>566</c:v>
                </c:pt>
                <c:pt idx="85">
                  <c:v>397</c:v>
                </c:pt>
                <c:pt idx="86">
                  <c:v>619</c:v>
                </c:pt>
                <c:pt idx="87">
                  <c:v>414</c:v>
                </c:pt>
                <c:pt idx="88">
                  <c:v>293</c:v>
                </c:pt>
                <c:pt idx="89">
                  <c:v>1157</c:v>
                </c:pt>
                <c:pt idx="90">
                  <c:v>921</c:v>
                </c:pt>
                <c:pt idx="91">
                  <c:v>998</c:v>
                </c:pt>
                <c:pt idx="92">
                  <c:v>634</c:v>
                </c:pt>
                <c:pt idx="93">
                  <c:v>5175</c:v>
                </c:pt>
                <c:pt idx="94">
                  <c:v>709</c:v>
                </c:pt>
                <c:pt idx="95">
                  <c:v>945</c:v>
                </c:pt>
                <c:pt idx="96">
                  <c:v>644</c:v>
                </c:pt>
                <c:pt idx="97">
                  <c:v>664</c:v>
                </c:pt>
                <c:pt idx="98">
                  <c:v>1004</c:v>
                </c:pt>
                <c:pt idx="99">
                  <c:v>2956</c:v>
                </c:pt>
                <c:pt idx="100">
                  <c:v>996</c:v>
                </c:pt>
                <c:pt idx="101">
                  <c:v>1410</c:v>
                </c:pt>
                <c:pt idx="102">
                  <c:v>1033</c:v>
                </c:pt>
                <c:pt idx="103">
                  <c:v>558</c:v>
                </c:pt>
                <c:pt idx="104">
                  <c:v>820</c:v>
                </c:pt>
                <c:pt idx="105">
                  <c:v>1694</c:v>
                </c:pt>
                <c:pt idx="106">
                  <c:v>978</c:v>
                </c:pt>
                <c:pt idx="107">
                  <c:v>580</c:v>
                </c:pt>
                <c:pt idx="108">
                  <c:v>527</c:v>
                </c:pt>
                <c:pt idx="109">
                  <c:v>582</c:v>
                </c:pt>
                <c:pt idx="110">
                  <c:v>620</c:v>
                </c:pt>
                <c:pt idx="111">
                  <c:v>653</c:v>
                </c:pt>
                <c:pt idx="112">
                  <c:v>2815</c:v>
                </c:pt>
                <c:pt idx="113">
                  <c:v>536</c:v>
                </c:pt>
                <c:pt idx="114">
                  <c:v>739</c:v>
                </c:pt>
                <c:pt idx="115">
                  <c:v>335</c:v>
                </c:pt>
                <c:pt idx="116">
                  <c:v>419</c:v>
                </c:pt>
                <c:pt idx="117">
                  <c:v>1300</c:v>
                </c:pt>
                <c:pt idx="118">
                  <c:v>951</c:v>
                </c:pt>
                <c:pt idx="119">
                  <c:v>429</c:v>
                </c:pt>
                <c:pt idx="120">
                  <c:v>1647</c:v>
                </c:pt>
                <c:pt idx="121">
                  <c:v>1812</c:v>
                </c:pt>
                <c:pt idx="122">
                  <c:v>1408</c:v>
                </c:pt>
                <c:pt idx="123">
                  <c:v>543</c:v>
                </c:pt>
                <c:pt idx="124">
                  <c:v>457</c:v>
                </c:pt>
                <c:pt idx="125">
                  <c:v>558</c:v>
                </c:pt>
                <c:pt idx="126">
                  <c:v>1122</c:v>
                </c:pt>
                <c:pt idx="127">
                  <c:v>538</c:v>
                </c:pt>
                <c:pt idx="128">
                  <c:v>10600</c:v>
                </c:pt>
                <c:pt idx="129">
                  <c:v>778</c:v>
                </c:pt>
                <c:pt idx="130">
                  <c:v>696</c:v>
                </c:pt>
                <c:pt idx="131">
                  <c:v>498</c:v>
                </c:pt>
                <c:pt idx="132">
                  <c:v>626</c:v>
                </c:pt>
                <c:pt idx="133">
                  <c:v>7367</c:v>
                </c:pt>
                <c:pt idx="134">
                  <c:v>445</c:v>
                </c:pt>
                <c:pt idx="135">
                  <c:v>589</c:v>
                </c:pt>
                <c:pt idx="136">
                  <c:v>808</c:v>
                </c:pt>
                <c:pt idx="137">
                  <c:v>744</c:v>
                </c:pt>
                <c:pt idx="138">
                  <c:v>584</c:v>
                </c:pt>
                <c:pt idx="139">
                  <c:v>386</c:v>
                </c:pt>
                <c:pt idx="140">
                  <c:v>669</c:v>
                </c:pt>
                <c:pt idx="141">
                  <c:v>882</c:v>
                </c:pt>
                <c:pt idx="142">
                  <c:v>93</c:v>
                </c:pt>
                <c:pt idx="143">
                  <c:v>942</c:v>
                </c:pt>
                <c:pt idx="144">
                  <c:v>606</c:v>
                </c:pt>
                <c:pt idx="145">
                  <c:v>2209</c:v>
                </c:pt>
                <c:pt idx="146">
                  <c:v>791</c:v>
                </c:pt>
                <c:pt idx="147">
                  <c:v>70</c:v>
                </c:pt>
                <c:pt idx="148">
                  <c:v>835</c:v>
                </c:pt>
                <c:pt idx="149">
                  <c:v>1165</c:v>
                </c:pt>
                <c:pt idx="150">
                  <c:v>857</c:v>
                </c:pt>
                <c:pt idx="151">
                  <c:v>1072</c:v>
                </c:pt>
                <c:pt idx="152">
                  <c:v>417</c:v>
                </c:pt>
                <c:pt idx="153">
                  <c:v>818</c:v>
                </c:pt>
                <c:pt idx="154">
                  <c:v>583</c:v>
                </c:pt>
                <c:pt idx="155">
                  <c:v>540</c:v>
                </c:pt>
                <c:pt idx="156">
                  <c:v>385</c:v>
                </c:pt>
                <c:pt idx="157">
                  <c:v>589</c:v>
                </c:pt>
                <c:pt idx="158">
                  <c:v>1271</c:v>
                </c:pt>
                <c:pt idx="159">
                  <c:v>830</c:v>
                </c:pt>
                <c:pt idx="160">
                  <c:v>1733</c:v>
                </c:pt>
                <c:pt idx="161">
                  <c:v>773</c:v>
                </c:pt>
                <c:pt idx="162">
                  <c:v>774</c:v>
                </c:pt>
                <c:pt idx="163">
                  <c:v>704</c:v>
                </c:pt>
                <c:pt idx="164">
                  <c:v>929</c:v>
                </c:pt>
                <c:pt idx="165">
                  <c:v>429</c:v>
                </c:pt>
                <c:pt idx="166">
                  <c:v>652</c:v>
                </c:pt>
                <c:pt idx="167">
                  <c:v>746</c:v>
                </c:pt>
                <c:pt idx="168">
                  <c:v>574</c:v>
                </c:pt>
                <c:pt idx="169">
                  <c:v>759</c:v>
                </c:pt>
                <c:pt idx="170">
                  <c:v>828</c:v>
                </c:pt>
                <c:pt idx="171">
                  <c:v>372</c:v>
                </c:pt>
                <c:pt idx="172">
                  <c:v>845</c:v>
                </c:pt>
                <c:pt idx="173">
                  <c:v>654</c:v>
                </c:pt>
                <c:pt idx="174">
                  <c:v>1155</c:v>
                </c:pt>
                <c:pt idx="175">
                  <c:v>877</c:v>
                </c:pt>
                <c:pt idx="176">
                  <c:v>410</c:v>
                </c:pt>
                <c:pt idx="177">
                  <c:v>676</c:v>
                </c:pt>
                <c:pt idx="178">
                  <c:v>585</c:v>
                </c:pt>
                <c:pt idx="179">
                  <c:v>490</c:v>
                </c:pt>
                <c:pt idx="180">
                  <c:v>709</c:v>
                </c:pt>
                <c:pt idx="181">
                  <c:v>816</c:v>
                </c:pt>
                <c:pt idx="182">
                  <c:v>628</c:v>
                </c:pt>
                <c:pt idx="183">
                  <c:v>1308</c:v>
                </c:pt>
                <c:pt idx="184">
                  <c:v>1542</c:v>
                </c:pt>
                <c:pt idx="185">
                  <c:v>728</c:v>
                </c:pt>
                <c:pt idx="186">
                  <c:v>835</c:v>
                </c:pt>
                <c:pt idx="187">
                  <c:v>454</c:v>
                </c:pt>
                <c:pt idx="188">
                  <c:v>924</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numCache>
            </c:numRef>
          </c:val>
          <c:extLst>
            <c:ext xmlns:c16="http://schemas.microsoft.com/office/drawing/2014/chart" uri="{C3380CC4-5D6E-409C-BE32-E72D297353CC}">
              <c16:uniqueId val="{00000000-1110-4657-A1FA-CD2E89433B1A}"/>
            </c:ext>
          </c:extLst>
        </c:ser>
        <c:ser>
          <c:idx val="1"/>
          <c:order val="1"/>
          <c:tx>
            <c:strRef>
              <c:f>Sheet1!$C$1</c:f>
              <c:strCache>
                <c:ptCount val="1"/>
                <c:pt idx="0">
                  <c:v>Twitter</c:v>
                </c:pt>
              </c:strCache>
            </c:strRef>
          </c:tx>
          <c:spPr>
            <a:solidFill>
              <a:schemeClr val="accent2"/>
            </a:solidFill>
            <a:ln>
              <a:noFill/>
            </a:ln>
            <a:effectLst/>
          </c:spPr>
          <c:invertIfNegative val="0"/>
          <c:cat>
            <c:numRef>
              <c:f>Sheet1!$A$2:$A$325</c:f>
              <c:numCache>
                <c:formatCode>m/d/yyyy</c:formatCode>
                <c:ptCount val="324"/>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43102</c:v>
                </c:pt>
                <c:pt idx="190">
                  <c:v>43103</c:v>
                </c:pt>
                <c:pt idx="191">
                  <c:v>43104</c:v>
                </c:pt>
                <c:pt idx="192">
                  <c:v>43105</c:v>
                </c:pt>
                <c:pt idx="193">
                  <c:v>43108</c:v>
                </c:pt>
                <c:pt idx="194">
                  <c:v>43109</c:v>
                </c:pt>
                <c:pt idx="195">
                  <c:v>43109</c:v>
                </c:pt>
                <c:pt idx="196">
                  <c:v>43110</c:v>
                </c:pt>
                <c:pt idx="197">
                  <c:v>43111</c:v>
                </c:pt>
                <c:pt idx="198">
                  <c:v>43112</c:v>
                </c:pt>
                <c:pt idx="199">
                  <c:v>43115</c:v>
                </c:pt>
                <c:pt idx="200">
                  <c:v>43116</c:v>
                </c:pt>
                <c:pt idx="201">
                  <c:v>43117</c:v>
                </c:pt>
                <c:pt idx="202">
                  <c:v>43118</c:v>
                </c:pt>
                <c:pt idx="203">
                  <c:v>43122</c:v>
                </c:pt>
                <c:pt idx="204">
                  <c:v>43123</c:v>
                </c:pt>
                <c:pt idx="205">
                  <c:v>43124</c:v>
                </c:pt>
                <c:pt idx="206">
                  <c:v>43125</c:v>
                </c:pt>
                <c:pt idx="207">
                  <c:v>43126</c:v>
                </c:pt>
                <c:pt idx="208">
                  <c:v>43130</c:v>
                </c:pt>
                <c:pt idx="209">
                  <c:v>43131</c:v>
                </c:pt>
                <c:pt idx="210">
                  <c:v>43132</c:v>
                </c:pt>
                <c:pt idx="211">
                  <c:v>43133</c:v>
                </c:pt>
                <c:pt idx="212">
                  <c:v>43136</c:v>
                </c:pt>
                <c:pt idx="213">
                  <c:v>43136</c:v>
                </c:pt>
                <c:pt idx="214">
                  <c:v>43137</c:v>
                </c:pt>
                <c:pt idx="215">
                  <c:v>43138</c:v>
                </c:pt>
                <c:pt idx="216">
                  <c:v>43139</c:v>
                </c:pt>
                <c:pt idx="217">
                  <c:v>43140</c:v>
                </c:pt>
                <c:pt idx="218">
                  <c:v>43143</c:v>
                </c:pt>
                <c:pt idx="219">
                  <c:v>43144</c:v>
                </c:pt>
                <c:pt idx="220">
                  <c:v>43145</c:v>
                </c:pt>
                <c:pt idx="221">
                  <c:v>43146</c:v>
                </c:pt>
                <c:pt idx="222">
                  <c:v>43147</c:v>
                </c:pt>
                <c:pt idx="223">
                  <c:v>43151</c:v>
                </c:pt>
                <c:pt idx="224">
                  <c:v>43152</c:v>
                </c:pt>
                <c:pt idx="225">
                  <c:v>43153</c:v>
                </c:pt>
                <c:pt idx="226">
                  <c:v>43154</c:v>
                </c:pt>
                <c:pt idx="227">
                  <c:v>43157</c:v>
                </c:pt>
                <c:pt idx="228">
                  <c:v>43158</c:v>
                </c:pt>
                <c:pt idx="229">
                  <c:v>43159</c:v>
                </c:pt>
                <c:pt idx="230">
                  <c:v>43160</c:v>
                </c:pt>
                <c:pt idx="231">
                  <c:v>43161</c:v>
                </c:pt>
                <c:pt idx="232">
                  <c:v>43164</c:v>
                </c:pt>
                <c:pt idx="233">
                  <c:v>43165</c:v>
                </c:pt>
                <c:pt idx="234">
                  <c:v>43166</c:v>
                </c:pt>
                <c:pt idx="235">
                  <c:v>43167</c:v>
                </c:pt>
                <c:pt idx="236">
                  <c:v>43168</c:v>
                </c:pt>
                <c:pt idx="237">
                  <c:v>43171</c:v>
                </c:pt>
                <c:pt idx="238">
                  <c:v>43172</c:v>
                </c:pt>
                <c:pt idx="239">
                  <c:v>43173</c:v>
                </c:pt>
                <c:pt idx="240">
                  <c:v>43174</c:v>
                </c:pt>
                <c:pt idx="241">
                  <c:v>43175</c:v>
                </c:pt>
                <c:pt idx="242">
                  <c:v>43176</c:v>
                </c:pt>
                <c:pt idx="243">
                  <c:v>43178</c:v>
                </c:pt>
                <c:pt idx="244">
                  <c:v>43179</c:v>
                </c:pt>
                <c:pt idx="245">
                  <c:v>43179</c:v>
                </c:pt>
                <c:pt idx="246">
                  <c:v>43180</c:v>
                </c:pt>
                <c:pt idx="247">
                  <c:v>43181</c:v>
                </c:pt>
                <c:pt idx="248">
                  <c:v>43182</c:v>
                </c:pt>
                <c:pt idx="249">
                  <c:v>43185</c:v>
                </c:pt>
                <c:pt idx="250">
                  <c:v>43186</c:v>
                </c:pt>
                <c:pt idx="251">
                  <c:v>43187</c:v>
                </c:pt>
                <c:pt idx="252">
                  <c:v>43187</c:v>
                </c:pt>
                <c:pt idx="253">
                  <c:v>43188</c:v>
                </c:pt>
                <c:pt idx="254">
                  <c:v>43189</c:v>
                </c:pt>
                <c:pt idx="255">
                  <c:v>43192</c:v>
                </c:pt>
                <c:pt idx="256">
                  <c:v>43193</c:v>
                </c:pt>
                <c:pt idx="257">
                  <c:v>43194</c:v>
                </c:pt>
                <c:pt idx="258">
                  <c:v>43195</c:v>
                </c:pt>
                <c:pt idx="259">
                  <c:v>43196</c:v>
                </c:pt>
                <c:pt idx="260">
                  <c:v>43199</c:v>
                </c:pt>
                <c:pt idx="261">
                  <c:v>43199</c:v>
                </c:pt>
                <c:pt idx="262">
                  <c:v>43200</c:v>
                </c:pt>
                <c:pt idx="263">
                  <c:v>43201</c:v>
                </c:pt>
                <c:pt idx="264">
                  <c:v>43202</c:v>
                </c:pt>
                <c:pt idx="265">
                  <c:v>43203</c:v>
                </c:pt>
                <c:pt idx="266">
                  <c:v>43206</c:v>
                </c:pt>
                <c:pt idx="267">
                  <c:v>43207</c:v>
                </c:pt>
                <c:pt idx="268">
                  <c:v>43208</c:v>
                </c:pt>
                <c:pt idx="269">
                  <c:v>43209</c:v>
                </c:pt>
                <c:pt idx="270">
                  <c:v>43210</c:v>
                </c:pt>
                <c:pt idx="271">
                  <c:v>43213</c:v>
                </c:pt>
                <c:pt idx="272">
                  <c:v>43214</c:v>
                </c:pt>
                <c:pt idx="273">
                  <c:v>43215</c:v>
                </c:pt>
                <c:pt idx="274">
                  <c:v>43215</c:v>
                </c:pt>
                <c:pt idx="275">
                  <c:v>43216</c:v>
                </c:pt>
                <c:pt idx="276">
                  <c:v>43217</c:v>
                </c:pt>
                <c:pt idx="277">
                  <c:v>43220</c:v>
                </c:pt>
                <c:pt idx="278">
                  <c:v>43221</c:v>
                </c:pt>
                <c:pt idx="279">
                  <c:v>43222</c:v>
                </c:pt>
                <c:pt idx="280">
                  <c:v>43223</c:v>
                </c:pt>
                <c:pt idx="281">
                  <c:v>43224</c:v>
                </c:pt>
                <c:pt idx="282">
                  <c:v>43227</c:v>
                </c:pt>
                <c:pt idx="283">
                  <c:v>43228</c:v>
                </c:pt>
                <c:pt idx="284">
                  <c:v>43229</c:v>
                </c:pt>
                <c:pt idx="285">
                  <c:v>43230</c:v>
                </c:pt>
                <c:pt idx="286">
                  <c:v>43231</c:v>
                </c:pt>
                <c:pt idx="287">
                  <c:v>43234</c:v>
                </c:pt>
                <c:pt idx="288">
                  <c:v>43235</c:v>
                </c:pt>
                <c:pt idx="289">
                  <c:v>43236</c:v>
                </c:pt>
                <c:pt idx="290">
                  <c:v>43237</c:v>
                </c:pt>
                <c:pt idx="291">
                  <c:v>43238</c:v>
                </c:pt>
                <c:pt idx="292">
                  <c:v>43241</c:v>
                </c:pt>
                <c:pt idx="293">
                  <c:v>43242</c:v>
                </c:pt>
                <c:pt idx="294">
                  <c:v>43243</c:v>
                </c:pt>
                <c:pt idx="295">
                  <c:v>43244</c:v>
                </c:pt>
                <c:pt idx="296">
                  <c:v>43245</c:v>
                </c:pt>
                <c:pt idx="297">
                  <c:v>43249</c:v>
                </c:pt>
                <c:pt idx="298">
                  <c:v>43250</c:v>
                </c:pt>
                <c:pt idx="299">
                  <c:v>43251</c:v>
                </c:pt>
                <c:pt idx="300">
                  <c:v>43252</c:v>
                </c:pt>
                <c:pt idx="301">
                  <c:v>43255</c:v>
                </c:pt>
                <c:pt idx="302">
                  <c:v>43256</c:v>
                </c:pt>
                <c:pt idx="303">
                  <c:v>43257</c:v>
                </c:pt>
                <c:pt idx="304">
                  <c:v>43258</c:v>
                </c:pt>
                <c:pt idx="305">
                  <c:v>43259</c:v>
                </c:pt>
                <c:pt idx="306">
                  <c:v>43262</c:v>
                </c:pt>
                <c:pt idx="307">
                  <c:v>43263</c:v>
                </c:pt>
                <c:pt idx="308">
                  <c:v>43264</c:v>
                </c:pt>
                <c:pt idx="309">
                  <c:v>43265</c:v>
                </c:pt>
                <c:pt idx="310">
                  <c:v>43266</c:v>
                </c:pt>
                <c:pt idx="311">
                  <c:v>43269</c:v>
                </c:pt>
                <c:pt idx="312">
                  <c:v>43270</c:v>
                </c:pt>
                <c:pt idx="313">
                  <c:v>43271</c:v>
                </c:pt>
                <c:pt idx="314">
                  <c:v>43272</c:v>
                </c:pt>
                <c:pt idx="315">
                  <c:v>43273</c:v>
                </c:pt>
                <c:pt idx="316">
                  <c:v>43276</c:v>
                </c:pt>
                <c:pt idx="317">
                  <c:v>43277</c:v>
                </c:pt>
                <c:pt idx="318">
                  <c:v>43278</c:v>
                </c:pt>
                <c:pt idx="319">
                  <c:v>43279</c:v>
                </c:pt>
                <c:pt idx="320">
                  <c:v>43280</c:v>
                </c:pt>
                <c:pt idx="321">
                  <c:v>43283</c:v>
                </c:pt>
                <c:pt idx="322">
                  <c:v>43284</c:v>
                </c:pt>
                <c:pt idx="323">
                  <c:v>43286</c:v>
                </c:pt>
              </c:numCache>
            </c:numRef>
          </c:cat>
          <c:val>
            <c:numRef>
              <c:f>Sheet1!$C$2:$C$325</c:f>
              <c:numCache>
                <c:formatCode>General</c:formatCode>
                <c:ptCount val="3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numCache>
            </c:numRef>
          </c:val>
          <c:extLst>
            <c:ext xmlns:c16="http://schemas.microsoft.com/office/drawing/2014/chart" uri="{C3380CC4-5D6E-409C-BE32-E72D297353CC}">
              <c16:uniqueId val="{00000001-1110-4657-A1FA-CD2E89433B1A}"/>
            </c:ext>
          </c:extLst>
        </c:ser>
        <c:ser>
          <c:idx val="2"/>
          <c:order val="2"/>
          <c:tx>
            <c:strRef>
              <c:f>Sheet1!$D$1</c:f>
              <c:strCache>
                <c:ptCount val="1"/>
                <c:pt idx="0">
                  <c:v>LinkedIn</c:v>
                </c:pt>
              </c:strCache>
            </c:strRef>
          </c:tx>
          <c:spPr>
            <a:solidFill>
              <a:schemeClr val="accent3"/>
            </a:solidFill>
            <a:ln>
              <a:noFill/>
            </a:ln>
            <a:effectLst/>
          </c:spPr>
          <c:invertIfNegative val="0"/>
          <c:cat>
            <c:numRef>
              <c:f>Sheet1!$A$2:$A$325</c:f>
              <c:numCache>
                <c:formatCode>m/d/yyyy</c:formatCode>
                <c:ptCount val="324"/>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43102</c:v>
                </c:pt>
                <c:pt idx="190">
                  <c:v>43103</c:v>
                </c:pt>
                <c:pt idx="191">
                  <c:v>43104</c:v>
                </c:pt>
                <c:pt idx="192">
                  <c:v>43105</c:v>
                </c:pt>
                <c:pt idx="193">
                  <c:v>43108</c:v>
                </c:pt>
                <c:pt idx="194">
                  <c:v>43109</c:v>
                </c:pt>
                <c:pt idx="195">
                  <c:v>43109</c:v>
                </c:pt>
                <c:pt idx="196">
                  <c:v>43110</c:v>
                </c:pt>
                <c:pt idx="197">
                  <c:v>43111</c:v>
                </c:pt>
                <c:pt idx="198">
                  <c:v>43112</c:v>
                </c:pt>
                <c:pt idx="199">
                  <c:v>43115</c:v>
                </c:pt>
                <c:pt idx="200">
                  <c:v>43116</c:v>
                </c:pt>
                <c:pt idx="201">
                  <c:v>43117</c:v>
                </c:pt>
                <c:pt idx="202">
                  <c:v>43118</c:v>
                </c:pt>
                <c:pt idx="203">
                  <c:v>43122</c:v>
                </c:pt>
                <c:pt idx="204">
                  <c:v>43123</c:v>
                </c:pt>
                <c:pt idx="205">
                  <c:v>43124</c:v>
                </c:pt>
                <c:pt idx="206">
                  <c:v>43125</c:v>
                </c:pt>
                <c:pt idx="207">
                  <c:v>43126</c:v>
                </c:pt>
                <c:pt idx="208">
                  <c:v>43130</c:v>
                </c:pt>
                <c:pt idx="209">
                  <c:v>43131</c:v>
                </c:pt>
                <c:pt idx="210">
                  <c:v>43132</c:v>
                </c:pt>
                <c:pt idx="211">
                  <c:v>43133</c:v>
                </c:pt>
                <c:pt idx="212">
                  <c:v>43136</c:v>
                </c:pt>
                <c:pt idx="213">
                  <c:v>43136</c:v>
                </c:pt>
                <c:pt idx="214">
                  <c:v>43137</c:v>
                </c:pt>
                <c:pt idx="215">
                  <c:v>43138</c:v>
                </c:pt>
                <c:pt idx="216">
                  <c:v>43139</c:v>
                </c:pt>
                <c:pt idx="217">
                  <c:v>43140</c:v>
                </c:pt>
                <c:pt idx="218">
                  <c:v>43143</c:v>
                </c:pt>
                <c:pt idx="219">
                  <c:v>43144</c:v>
                </c:pt>
                <c:pt idx="220">
                  <c:v>43145</c:v>
                </c:pt>
                <c:pt idx="221">
                  <c:v>43146</c:v>
                </c:pt>
                <c:pt idx="222">
                  <c:v>43147</c:v>
                </c:pt>
                <c:pt idx="223">
                  <c:v>43151</c:v>
                </c:pt>
                <c:pt idx="224">
                  <c:v>43152</c:v>
                </c:pt>
                <c:pt idx="225">
                  <c:v>43153</c:v>
                </c:pt>
                <c:pt idx="226">
                  <c:v>43154</c:v>
                </c:pt>
                <c:pt idx="227">
                  <c:v>43157</c:v>
                </c:pt>
                <c:pt idx="228">
                  <c:v>43158</c:v>
                </c:pt>
                <c:pt idx="229">
                  <c:v>43159</c:v>
                </c:pt>
                <c:pt idx="230">
                  <c:v>43160</c:v>
                </c:pt>
                <c:pt idx="231">
                  <c:v>43161</c:v>
                </c:pt>
                <c:pt idx="232">
                  <c:v>43164</c:v>
                </c:pt>
                <c:pt idx="233">
                  <c:v>43165</c:v>
                </c:pt>
                <c:pt idx="234">
                  <c:v>43166</c:v>
                </c:pt>
                <c:pt idx="235">
                  <c:v>43167</c:v>
                </c:pt>
                <c:pt idx="236">
                  <c:v>43168</c:v>
                </c:pt>
                <c:pt idx="237">
                  <c:v>43171</c:v>
                </c:pt>
                <c:pt idx="238">
                  <c:v>43172</c:v>
                </c:pt>
                <c:pt idx="239">
                  <c:v>43173</c:v>
                </c:pt>
                <c:pt idx="240">
                  <c:v>43174</c:v>
                </c:pt>
                <c:pt idx="241">
                  <c:v>43175</c:v>
                </c:pt>
                <c:pt idx="242">
                  <c:v>43176</c:v>
                </c:pt>
                <c:pt idx="243">
                  <c:v>43178</c:v>
                </c:pt>
                <c:pt idx="244">
                  <c:v>43179</c:v>
                </c:pt>
                <c:pt idx="245">
                  <c:v>43179</c:v>
                </c:pt>
                <c:pt idx="246">
                  <c:v>43180</c:v>
                </c:pt>
                <c:pt idx="247">
                  <c:v>43181</c:v>
                </c:pt>
                <c:pt idx="248">
                  <c:v>43182</c:v>
                </c:pt>
                <c:pt idx="249">
                  <c:v>43185</c:v>
                </c:pt>
                <c:pt idx="250">
                  <c:v>43186</c:v>
                </c:pt>
                <c:pt idx="251">
                  <c:v>43187</c:v>
                </c:pt>
                <c:pt idx="252">
                  <c:v>43187</c:v>
                </c:pt>
                <c:pt idx="253">
                  <c:v>43188</c:v>
                </c:pt>
                <c:pt idx="254">
                  <c:v>43189</c:v>
                </c:pt>
                <c:pt idx="255">
                  <c:v>43192</c:v>
                </c:pt>
                <c:pt idx="256">
                  <c:v>43193</c:v>
                </c:pt>
                <c:pt idx="257">
                  <c:v>43194</c:v>
                </c:pt>
                <c:pt idx="258">
                  <c:v>43195</c:v>
                </c:pt>
                <c:pt idx="259">
                  <c:v>43196</c:v>
                </c:pt>
                <c:pt idx="260">
                  <c:v>43199</c:v>
                </c:pt>
                <c:pt idx="261">
                  <c:v>43199</c:v>
                </c:pt>
                <c:pt idx="262">
                  <c:v>43200</c:v>
                </c:pt>
                <c:pt idx="263">
                  <c:v>43201</c:v>
                </c:pt>
                <c:pt idx="264">
                  <c:v>43202</c:v>
                </c:pt>
                <c:pt idx="265">
                  <c:v>43203</c:v>
                </c:pt>
                <c:pt idx="266">
                  <c:v>43206</c:v>
                </c:pt>
                <c:pt idx="267">
                  <c:v>43207</c:v>
                </c:pt>
                <c:pt idx="268">
                  <c:v>43208</c:v>
                </c:pt>
                <c:pt idx="269">
                  <c:v>43209</c:v>
                </c:pt>
                <c:pt idx="270">
                  <c:v>43210</c:v>
                </c:pt>
                <c:pt idx="271">
                  <c:v>43213</c:v>
                </c:pt>
                <c:pt idx="272">
                  <c:v>43214</c:v>
                </c:pt>
                <c:pt idx="273">
                  <c:v>43215</c:v>
                </c:pt>
                <c:pt idx="274">
                  <c:v>43215</c:v>
                </c:pt>
                <c:pt idx="275">
                  <c:v>43216</c:v>
                </c:pt>
                <c:pt idx="276">
                  <c:v>43217</c:v>
                </c:pt>
                <c:pt idx="277">
                  <c:v>43220</c:v>
                </c:pt>
                <c:pt idx="278">
                  <c:v>43221</c:v>
                </c:pt>
                <c:pt idx="279">
                  <c:v>43222</c:v>
                </c:pt>
                <c:pt idx="280">
                  <c:v>43223</c:v>
                </c:pt>
                <c:pt idx="281">
                  <c:v>43224</c:v>
                </c:pt>
                <c:pt idx="282">
                  <c:v>43227</c:v>
                </c:pt>
                <c:pt idx="283">
                  <c:v>43228</c:v>
                </c:pt>
                <c:pt idx="284">
                  <c:v>43229</c:v>
                </c:pt>
                <c:pt idx="285">
                  <c:v>43230</c:v>
                </c:pt>
                <c:pt idx="286">
                  <c:v>43231</c:v>
                </c:pt>
                <c:pt idx="287">
                  <c:v>43234</c:v>
                </c:pt>
                <c:pt idx="288">
                  <c:v>43235</c:v>
                </c:pt>
                <c:pt idx="289">
                  <c:v>43236</c:v>
                </c:pt>
                <c:pt idx="290">
                  <c:v>43237</c:v>
                </c:pt>
                <c:pt idx="291">
                  <c:v>43238</c:v>
                </c:pt>
                <c:pt idx="292">
                  <c:v>43241</c:v>
                </c:pt>
                <c:pt idx="293">
                  <c:v>43242</c:v>
                </c:pt>
                <c:pt idx="294">
                  <c:v>43243</c:v>
                </c:pt>
                <c:pt idx="295">
                  <c:v>43244</c:v>
                </c:pt>
                <c:pt idx="296">
                  <c:v>43245</c:v>
                </c:pt>
                <c:pt idx="297">
                  <c:v>43249</c:v>
                </c:pt>
                <c:pt idx="298">
                  <c:v>43250</c:v>
                </c:pt>
                <c:pt idx="299">
                  <c:v>43251</c:v>
                </c:pt>
                <c:pt idx="300">
                  <c:v>43252</c:v>
                </c:pt>
                <c:pt idx="301">
                  <c:v>43255</c:v>
                </c:pt>
                <c:pt idx="302">
                  <c:v>43256</c:v>
                </c:pt>
                <c:pt idx="303">
                  <c:v>43257</c:v>
                </c:pt>
                <c:pt idx="304">
                  <c:v>43258</c:v>
                </c:pt>
                <c:pt idx="305">
                  <c:v>43259</c:v>
                </c:pt>
                <c:pt idx="306">
                  <c:v>43262</c:v>
                </c:pt>
                <c:pt idx="307">
                  <c:v>43263</c:v>
                </c:pt>
                <c:pt idx="308">
                  <c:v>43264</c:v>
                </c:pt>
                <c:pt idx="309">
                  <c:v>43265</c:v>
                </c:pt>
                <c:pt idx="310">
                  <c:v>43266</c:v>
                </c:pt>
                <c:pt idx="311">
                  <c:v>43269</c:v>
                </c:pt>
                <c:pt idx="312">
                  <c:v>43270</c:v>
                </c:pt>
                <c:pt idx="313">
                  <c:v>43271</c:v>
                </c:pt>
                <c:pt idx="314">
                  <c:v>43272</c:v>
                </c:pt>
                <c:pt idx="315">
                  <c:v>43273</c:v>
                </c:pt>
                <c:pt idx="316">
                  <c:v>43276</c:v>
                </c:pt>
                <c:pt idx="317">
                  <c:v>43277</c:v>
                </c:pt>
                <c:pt idx="318">
                  <c:v>43278</c:v>
                </c:pt>
                <c:pt idx="319">
                  <c:v>43279</c:v>
                </c:pt>
                <c:pt idx="320">
                  <c:v>43280</c:v>
                </c:pt>
                <c:pt idx="321">
                  <c:v>43283</c:v>
                </c:pt>
                <c:pt idx="322">
                  <c:v>43284</c:v>
                </c:pt>
                <c:pt idx="323">
                  <c:v>43286</c:v>
                </c:pt>
              </c:numCache>
            </c:numRef>
          </c:cat>
          <c:val>
            <c:numRef>
              <c:f>Sheet1!$D$2:$D$325</c:f>
              <c:numCache>
                <c:formatCode>General</c:formatCode>
                <c:ptCount val="3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numCache>
            </c:numRef>
          </c:val>
          <c:extLst>
            <c:ext xmlns:c16="http://schemas.microsoft.com/office/drawing/2014/chart" uri="{C3380CC4-5D6E-409C-BE32-E72D297353CC}">
              <c16:uniqueId val="{00000002-1110-4657-A1FA-CD2E89433B1A}"/>
            </c:ext>
          </c:extLst>
        </c:ser>
        <c:ser>
          <c:idx val="3"/>
          <c:order val="3"/>
          <c:tx>
            <c:strRef>
              <c:f>Sheet1!$E$1</c:f>
              <c:strCache>
                <c:ptCount val="1"/>
                <c:pt idx="0">
                  <c:v>Instagram</c:v>
                </c:pt>
              </c:strCache>
            </c:strRef>
          </c:tx>
          <c:spPr>
            <a:solidFill>
              <a:schemeClr val="accent4"/>
            </a:solidFill>
            <a:ln>
              <a:noFill/>
            </a:ln>
            <a:effectLst/>
          </c:spPr>
          <c:invertIfNegative val="0"/>
          <c:cat>
            <c:numRef>
              <c:f>Sheet1!$A$2:$A$325</c:f>
              <c:numCache>
                <c:formatCode>m/d/yyyy</c:formatCode>
                <c:ptCount val="324"/>
                <c:pt idx="0">
                  <c:v>43102</c:v>
                </c:pt>
                <c:pt idx="1">
                  <c:v>43102</c:v>
                </c:pt>
                <c:pt idx="2">
                  <c:v>43103</c:v>
                </c:pt>
                <c:pt idx="3">
                  <c:v>43103</c:v>
                </c:pt>
                <c:pt idx="4">
                  <c:v>43104</c:v>
                </c:pt>
                <c:pt idx="5">
                  <c:v>43105</c:v>
                </c:pt>
                <c:pt idx="6">
                  <c:v>43108</c:v>
                </c:pt>
                <c:pt idx="7">
                  <c:v>43108</c:v>
                </c:pt>
                <c:pt idx="8">
                  <c:v>43110</c:v>
                </c:pt>
                <c:pt idx="9">
                  <c:v>43111</c:v>
                </c:pt>
                <c:pt idx="10">
                  <c:v>43111</c:v>
                </c:pt>
                <c:pt idx="11">
                  <c:v>43112</c:v>
                </c:pt>
                <c:pt idx="12">
                  <c:v>43112</c:v>
                </c:pt>
                <c:pt idx="13">
                  <c:v>43115</c:v>
                </c:pt>
                <c:pt idx="14">
                  <c:v>43116</c:v>
                </c:pt>
                <c:pt idx="15">
                  <c:v>43117</c:v>
                </c:pt>
                <c:pt idx="16">
                  <c:v>43117</c:v>
                </c:pt>
                <c:pt idx="17">
                  <c:v>43118</c:v>
                </c:pt>
                <c:pt idx="18">
                  <c:v>43119</c:v>
                </c:pt>
                <c:pt idx="19">
                  <c:v>43122</c:v>
                </c:pt>
                <c:pt idx="20">
                  <c:v>43122</c:v>
                </c:pt>
                <c:pt idx="21">
                  <c:v>43123</c:v>
                </c:pt>
                <c:pt idx="22">
                  <c:v>43124</c:v>
                </c:pt>
                <c:pt idx="23">
                  <c:v>43124</c:v>
                </c:pt>
                <c:pt idx="24">
                  <c:v>43125</c:v>
                </c:pt>
                <c:pt idx="25">
                  <c:v>43126</c:v>
                </c:pt>
                <c:pt idx="26">
                  <c:v>43126</c:v>
                </c:pt>
                <c:pt idx="27">
                  <c:v>43129</c:v>
                </c:pt>
                <c:pt idx="28">
                  <c:v>43129</c:v>
                </c:pt>
                <c:pt idx="29">
                  <c:v>43130</c:v>
                </c:pt>
                <c:pt idx="30">
                  <c:v>43131</c:v>
                </c:pt>
                <c:pt idx="31">
                  <c:v>43131</c:v>
                </c:pt>
                <c:pt idx="32">
                  <c:v>43132</c:v>
                </c:pt>
                <c:pt idx="33">
                  <c:v>43133</c:v>
                </c:pt>
                <c:pt idx="34">
                  <c:v>43135</c:v>
                </c:pt>
                <c:pt idx="35">
                  <c:v>43136</c:v>
                </c:pt>
                <c:pt idx="36">
                  <c:v>43137</c:v>
                </c:pt>
                <c:pt idx="37">
                  <c:v>43138</c:v>
                </c:pt>
                <c:pt idx="38">
                  <c:v>43139</c:v>
                </c:pt>
                <c:pt idx="39">
                  <c:v>43140</c:v>
                </c:pt>
                <c:pt idx="40">
                  <c:v>43140</c:v>
                </c:pt>
                <c:pt idx="41">
                  <c:v>43143</c:v>
                </c:pt>
                <c:pt idx="42">
                  <c:v>43144</c:v>
                </c:pt>
                <c:pt idx="43">
                  <c:v>43145</c:v>
                </c:pt>
                <c:pt idx="44">
                  <c:v>43146</c:v>
                </c:pt>
                <c:pt idx="45">
                  <c:v>43147</c:v>
                </c:pt>
                <c:pt idx="46">
                  <c:v>43147</c:v>
                </c:pt>
                <c:pt idx="47">
                  <c:v>43151</c:v>
                </c:pt>
                <c:pt idx="48">
                  <c:v>43152</c:v>
                </c:pt>
                <c:pt idx="49">
                  <c:v>43152</c:v>
                </c:pt>
                <c:pt idx="50">
                  <c:v>43153</c:v>
                </c:pt>
                <c:pt idx="51">
                  <c:v>43154</c:v>
                </c:pt>
                <c:pt idx="52">
                  <c:v>43154</c:v>
                </c:pt>
                <c:pt idx="53">
                  <c:v>43157</c:v>
                </c:pt>
                <c:pt idx="54">
                  <c:v>43157</c:v>
                </c:pt>
                <c:pt idx="55">
                  <c:v>43158</c:v>
                </c:pt>
                <c:pt idx="56">
                  <c:v>43159</c:v>
                </c:pt>
                <c:pt idx="57">
                  <c:v>43160</c:v>
                </c:pt>
                <c:pt idx="58">
                  <c:v>43161</c:v>
                </c:pt>
                <c:pt idx="59">
                  <c:v>43164</c:v>
                </c:pt>
                <c:pt idx="60">
                  <c:v>43164</c:v>
                </c:pt>
                <c:pt idx="61">
                  <c:v>43165</c:v>
                </c:pt>
                <c:pt idx="62">
                  <c:v>43166</c:v>
                </c:pt>
                <c:pt idx="63">
                  <c:v>43166</c:v>
                </c:pt>
                <c:pt idx="64">
                  <c:v>43167</c:v>
                </c:pt>
                <c:pt idx="65">
                  <c:v>43167</c:v>
                </c:pt>
                <c:pt idx="66">
                  <c:v>43168</c:v>
                </c:pt>
                <c:pt idx="67">
                  <c:v>43171</c:v>
                </c:pt>
                <c:pt idx="68">
                  <c:v>43171</c:v>
                </c:pt>
                <c:pt idx="69">
                  <c:v>43172</c:v>
                </c:pt>
                <c:pt idx="70">
                  <c:v>43173</c:v>
                </c:pt>
                <c:pt idx="71">
                  <c:v>43173</c:v>
                </c:pt>
                <c:pt idx="72">
                  <c:v>43174</c:v>
                </c:pt>
                <c:pt idx="73">
                  <c:v>43175</c:v>
                </c:pt>
                <c:pt idx="74">
                  <c:v>43176</c:v>
                </c:pt>
                <c:pt idx="75">
                  <c:v>43178</c:v>
                </c:pt>
                <c:pt idx="76">
                  <c:v>43178</c:v>
                </c:pt>
                <c:pt idx="77">
                  <c:v>43179</c:v>
                </c:pt>
                <c:pt idx="78">
                  <c:v>43179</c:v>
                </c:pt>
                <c:pt idx="79">
                  <c:v>43180</c:v>
                </c:pt>
                <c:pt idx="80">
                  <c:v>43180</c:v>
                </c:pt>
                <c:pt idx="81">
                  <c:v>43181</c:v>
                </c:pt>
                <c:pt idx="82">
                  <c:v>43182</c:v>
                </c:pt>
                <c:pt idx="83">
                  <c:v>43182</c:v>
                </c:pt>
                <c:pt idx="84">
                  <c:v>43185</c:v>
                </c:pt>
                <c:pt idx="85">
                  <c:v>43186</c:v>
                </c:pt>
                <c:pt idx="86">
                  <c:v>43186</c:v>
                </c:pt>
                <c:pt idx="87">
                  <c:v>43187</c:v>
                </c:pt>
                <c:pt idx="88">
                  <c:v>43187</c:v>
                </c:pt>
                <c:pt idx="89">
                  <c:v>43187</c:v>
                </c:pt>
                <c:pt idx="90">
                  <c:v>43188</c:v>
                </c:pt>
                <c:pt idx="91">
                  <c:v>43189</c:v>
                </c:pt>
                <c:pt idx="92">
                  <c:v>43192</c:v>
                </c:pt>
                <c:pt idx="93">
                  <c:v>43192</c:v>
                </c:pt>
                <c:pt idx="94">
                  <c:v>43193</c:v>
                </c:pt>
                <c:pt idx="95">
                  <c:v>43194</c:v>
                </c:pt>
                <c:pt idx="96">
                  <c:v>43194</c:v>
                </c:pt>
                <c:pt idx="97">
                  <c:v>43195</c:v>
                </c:pt>
                <c:pt idx="98">
                  <c:v>43196</c:v>
                </c:pt>
                <c:pt idx="99">
                  <c:v>43199</c:v>
                </c:pt>
                <c:pt idx="100">
                  <c:v>43199</c:v>
                </c:pt>
                <c:pt idx="101">
                  <c:v>43200</c:v>
                </c:pt>
                <c:pt idx="102">
                  <c:v>43201</c:v>
                </c:pt>
                <c:pt idx="103">
                  <c:v>43202</c:v>
                </c:pt>
                <c:pt idx="104">
                  <c:v>43203</c:v>
                </c:pt>
                <c:pt idx="105">
                  <c:v>43206</c:v>
                </c:pt>
                <c:pt idx="106">
                  <c:v>43206</c:v>
                </c:pt>
                <c:pt idx="107">
                  <c:v>43207</c:v>
                </c:pt>
                <c:pt idx="108">
                  <c:v>43208</c:v>
                </c:pt>
                <c:pt idx="109">
                  <c:v>43208</c:v>
                </c:pt>
                <c:pt idx="110">
                  <c:v>43209</c:v>
                </c:pt>
                <c:pt idx="111">
                  <c:v>43210</c:v>
                </c:pt>
                <c:pt idx="112">
                  <c:v>43213</c:v>
                </c:pt>
                <c:pt idx="113">
                  <c:v>43213</c:v>
                </c:pt>
                <c:pt idx="114">
                  <c:v>43214</c:v>
                </c:pt>
                <c:pt idx="115">
                  <c:v>43215</c:v>
                </c:pt>
                <c:pt idx="116">
                  <c:v>43215</c:v>
                </c:pt>
                <c:pt idx="117">
                  <c:v>43215</c:v>
                </c:pt>
                <c:pt idx="118">
                  <c:v>43216</c:v>
                </c:pt>
                <c:pt idx="119">
                  <c:v>43217</c:v>
                </c:pt>
                <c:pt idx="120">
                  <c:v>43217</c:v>
                </c:pt>
                <c:pt idx="121">
                  <c:v>43220</c:v>
                </c:pt>
                <c:pt idx="122">
                  <c:v>43220</c:v>
                </c:pt>
                <c:pt idx="123">
                  <c:v>43221</c:v>
                </c:pt>
                <c:pt idx="124">
                  <c:v>43222</c:v>
                </c:pt>
                <c:pt idx="125">
                  <c:v>43222</c:v>
                </c:pt>
                <c:pt idx="126">
                  <c:v>43223</c:v>
                </c:pt>
                <c:pt idx="127">
                  <c:v>43224</c:v>
                </c:pt>
                <c:pt idx="128">
                  <c:v>43224</c:v>
                </c:pt>
                <c:pt idx="129">
                  <c:v>43227</c:v>
                </c:pt>
                <c:pt idx="130">
                  <c:v>43227</c:v>
                </c:pt>
                <c:pt idx="131">
                  <c:v>43228</c:v>
                </c:pt>
                <c:pt idx="132">
                  <c:v>43229</c:v>
                </c:pt>
                <c:pt idx="133">
                  <c:v>43230</c:v>
                </c:pt>
                <c:pt idx="134">
                  <c:v>43231</c:v>
                </c:pt>
                <c:pt idx="135">
                  <c:v>43231</c:v>
                </c:pt>
                <c:pt idx="136">
                  <c:v>43234</c:v>
                </c:pt>
                <c:pt idx="137">
                  <c:v>43234</c:v>
                </c:pt>
                <c:pt idx="138">
                  <c:v>43235</c:v>
                </c:pt>
                <c:pt idx="139">
                  <c:v>43236</c:v>
                </c:pt>
                <c:pt idx="140">
                  <c:v>43236</c:v>
                </c:pt>
                <c:pt idx="141">
                  <c:v>43237</c:v>
                </c:pt>
                <c:pt idx="142">
                  <c:v>43238</c:v>
                </c:pt>
                <c:pt idx="143">
                  <c:v>43238</c:v>
                </c:pt>
                <c:pt idx="144">
                  <c:v>43241</c:v>
                </c:pt>
                <c:pt idx="145">
                  <c:v>43241</c:v>
                </c:pt>
                <c:pt idx="146">
                  <c:v>43242</c:v>
                </c:pt>
                <c:pt idx="147">
                  <c:v>43243</c:v>
                </c:pt>
                <c:pt idx="148">
                  <c:v>43243</c:v>
                </c:pt>
                <c:pt idx="149">
                  <c:v>43244</c:v>
                </c:pt>
                <c:pt idx="150">
                  <c:v>43245</c:v>
                </c:pt>
                <c:pt idx="151">
                  <c:v>43249</c:v>
                </c:pt>
                <c:pt idx="152">
                  <c:v>43250</c:v>
                </c:pt>
                <c:pt idx="153">
                  <c:v>43250</c:v>
                </c:pt>
                <c:pt idx="154">
                  <c:v>43250</c:v>
                </c:pt>
                <c:pt idx="155">
                  <c:v>43251</c:v>
                </c:pt>
                <c:pt idx="156">
                  <c:v>43252</c:v>
                </c:pt>
                <c:pt idx="157">
                  <c:v>43252</c:v>
                </c:pt>
                <c:pt idx="158">
                  <c:v>43255</c:v>
                </c:pt>
                <c:pt idx="159">
                  <c:v>43255</c:v>
                </c:pt>
                <c:pt idx="160">
                  <c:v>43256</c:v>
                </c:pt>
                <c:pt idx="161">
                  <c:v>43257</c:v>
                </c:pt>
                <c:pt idx="162">
                  <c:v>43257</c:v>
                </c:pt>
                <c:pt idx="163">
                  <c:v>43258</c:v>
                </c:pt>
                <c:pt idx="164">
                  <c:v>43259</c:v>
                </c:pt>
                <c:pt idx="165">
                  <c:v>43262</c:v>
                </c:pt>
                <c:pt idx="166">
                  <c:v>43262</c:v>
                </c:pt>
                <c:pt idx="167">
                  <c:v>43263</c:v>
                </c:pt>
                <c:pt idx="168">
                  <c:v>43264</c:v>
                </c:pt>
                <c:pt idx="169">
                  <c:v>43264</c:v>
                </c:pt>
                <c:pt idx="170">
                  <c:v>43265</c:v>
                </c:pt>
                <c:pt idx="171">
                  <c:v>43266</c:v>
                </c:pt>
                <c:pt idx="172">
                  <c:v>43269</c:v>
                </c:pt>
                <c:pt idx="173">
                  <c:v>43269</c:v>
                </c:pt>
                <c:pt idx="174">
                  <c:v>43270</c:v>
                </c:pt>
                <c:pt idx="175">
                  <c:v>43271</c:v>
                </c:pt>
                <c:pt idx="176">
                  <c:v>43272</c:v>
                </c:pt>
                <c:pt idx="177">
                  <c:v>43273</c:v>
                </c:pt>
                <c:pt idx="178">
                  <c:v>43273</c:v>
                </c:pt>
                <c:pt idx="179">
                  <c:v>43276</c:v>
                </c:pt>
                <c:pt idx="180">
                  <c:v>43276</c:v>
                </c:pt>
                <c:pt idx="181">
                  <c:v>43277</c:v>
                </c:pt>
                <c:pt idx="182">
                  <c:v>43278</c:v>
                </c:pt>
                <c:pt idx="183">
                  <c:v>43279</c:v>
                </c:pt>
                <c:pt idx="184">
                  <c:v>43280</c:v>
                </c:pt>
                <c:pt idx="185">
                  <c:v>43283</c:v>
                </c:pt>
                <c:pt idx="186">
                  <c:v>43283</c:v>
                </c:pt>
                <c:pt idx="187">
                  <c:v>43284</c:v>
                </c:pt>
                <c:pt idx="188">
                  <c:v>43286</c:v>
                </c:pt>
                <c:pt idx="189">
                  <c:v>43102</c:v>
                </c:pt>
                <c:pt idx="190">
                  <c:v>43103</c:v>
                </c:pt>
                <c:pt idx="191">
                  <c:v>43104</c:v>
                </c:pt>
                <c:pt idx="192">
                  <c:v>43105</c:v>
                </c:pt>
                <c:pt idx="193">
                  <c:v>43108</c:v>
                </c:pt>
                <c:pt idx="194">
                  <c:v>43109</c:v>
                </c:pt>
                <c:pt idx="195">
                  <c:v>43109</c:v>
                </c:pt>
                <c:pt idx="196">
                  <c:v>43110</c:v>
                </c:pt>
                <c:pt idx="197">
                  <c:v>43111</c:v>
                </c:pt>
                <c:pt idx="198">
                  <c:v>43112</c:v>
                </c:pt>
                <c:pt idx="199">
                  <c:v>43115</c:v>
                </c:pt>
                <c:pt idx="200">
                  <c:v>43116</c:v>
                </c:pt>
                <c:pt idx="201">
                  <c:v>43117</c:v>
                </c:pt>
                <c:pt idx="202">
                  <c:v>43118</c:v>
                </c:pt>
                <c:pt idx="203">
                  <c:v>43122</c:v>
                </c:pt>
                <c:pt idx="204">
                  <c:v>43123</c:v>
                </c:pt>
                <c:pt idx="205">
                  <c:v>43124</c:v>
                </c:pt>
                <c:pt idx="206">
                  <c:v>43125</c:v>
                </c:pt>
                <c:pt idx="207">
                  <c:v>43126</c:v>
                </c:pt>
                <c:pt idx="208">
                  <c:v>43130</c:v>
                </c:pt>
                <c:pt idx="209">
                  <c:v>43131</c:v>
                </c:pt>
                <c:pt idx="210">
                  <c:v>43132</c:v>
                </c:pt>
                <c:pt idx="211">
                  <c:v>43133</c:v>
                </c:pt>
                <c:pt idx="212">
                  <c:v>43136</c:v>
                </c:pt>
                <c:pt idx="213">
                  <c:v>43136</c:v>
                </c:pt>
                <c:pt idx="214">
                  <c:v>43137</c:v>
                </c:pt>
                <c:pt idx="215">
                  <c:v>43138</c:v>
                </c:pt>
                <c:pt idx="216">
                  <c:v>43139</c:v>
                </c:pt>
                <c:pt idx="217">
                  <c:v>43140</c:v>
                </c:pt>
                <c:pt idx="218">
                  <c:v>43143</c:v>
                </c:pt>
                <c:pt idx="219">
                  <c:v>43144</c:v>
                </c:pt>
                <c:pt idx="220">
                  <c:v>43145</c:v>
                </c:pt>
                <c:pt idx="221">
                  <c:v>43146</c:v>
                </c:pt>
                <c:pt idx="222">
                  <c:v>43147</c:v>
                </c:pt>
                <c:pt idx="223">
                  <c:v>43151</c:v>
                </c:pt>
                <c:pt idx="224">
                  <c:v>43152</c:v>
                </c:pt>
                <c:pt idx="225">
                  <c:v>43153</c:v>
                </c:pt>
                <c:pt idx="226">
                  <c:v>43154</c:v>
                </c:pt>
                <c:pt idx="227">
                  <c:v>43157</c:v>
                </c:pt>
                <c:pt idx="228">
                  <c:v>43158</c:v>
                </c:pt>
                <c:pt idx="229">
                  <c:v>43159</c:v>
                </c:pt>
                <c:pt idx="230">
                  <c:v>43160</c:v>
                </c:pt>
                <c:pt idx="231">
                  <c:v>43161</c:v>
                </c:pt>
                <c:pt idx="232">
                  <c:v>43164</c:v>
                </c:pt>
                <c:pt idx="233">
                  <c:v>43165</c:v>
                </c:pt>
                <c:pt idx="234">
                  <c:v>43166</c:v>
                </c:pt>
                <c:pt idx="235">
                  <c:v>43167</c:v>
                </c:pt>
                <c:pt idx="236">
                  <c:v>43168</c:v>
                </c:pt>
                <c:pt idx="237">
                  <c:v>43171</c:v>
                </c:pt>
                <c:pt idx="238">
                  <c:v>43172</c:v>
                </c:pt>
                <c:pt idx="239">
                  <c:v>43173</c:v>
                </c:pt>
                <c:pt idx="240">
                  <c:v>43174</c:v>
                </c:pt>
                <c:pt idx="241">
                  <c:v>43175</c:v>
                </c:pt>
                <c:pt idx="242">
                  <c:v>43176</c:v>
                </c:pt>
                <c:pt idx="243">
                  <c:v>43178</c:v>
                </c:pt>
                <c:pt idx="244">
                  <c:v>43179</c:v>
                </c:pt>
                <c:pt idx="245">
                  <c:v>43179</c:v>
                </c:pt>
                <c:pt idx="246">
                  <c:v>43180</c:v>
                </c:pt>
                <c:pt idx="247">
                  <c:v>43181</c:v>
                </c:pt>
                <c:pt idx="248">
                  <c:v>43182</c:v>
                </c:pt>
                <c:pt idx="249">
                  <c:v>43185</c:v>
                </c:pt>
                <c:pt idx="250">
                  <c:v>43186</c:v>
                </c:pt>
                <c:pt idx="251">
                  <c:v>43187</c:v>
                </c:pt>
                <c:pt idx="252">
                  <c:v>43187</c:v>
                </c:pt>
                <c:pt idx="253">
                  <c:v>43188</c:v>
                </c:pt>
                <c:pt idx="254">
                  <c:v>43189</c:v>
                </c:pt>
                <c:pt idx="255">
                  <c:v>43192</c:v>
                </c:pt>
                <c:pt idx="256">
                  <c:v>43193</c:v>
                </c:pt>
                <c:pt idx="257">
                  <c:v>43194</c:v>
                </c:pt>
                <c:pt idx="258">
                  <c:v>43195</c:v>
                </c:pt>
                <c:pt idx="259">
                  <c:v>43196</c:v>
                </c:pt>
                <c:pt idx="260">
                  <c:v>43199</c:v>
                </c:pt>
                <c:pt idx="261">
                  <c:v>43199</c:v>
                </c:pt>
                <c:pt idx="262">
                  <c:v>43200</c:v>
                </c:pt>
                <c:pt idx="263">
                  <c:v>43201</c:v>
                </c:pt>
                <c:pt idx="264">
                  <c:v>43202</c:v>
                </c:pt>
                <c:pt idx="265">
                  <c:v>43203</c:v>
                </c:pt>
                <c:pt idx="266">
                  <c:v>43206</c:v>
                </c:pt>
                <c:pt idx="267">
                  <c:v>43207</c:v>
                </c:pt>
                <c:pt idx="268">
                  <c:v>43208</c:v>
                </c:pt>
                <c:pt idx="269">
                  <c:v>43209</c:v>
                </c:pt>
                <c:pt idx="270">
                  <c:v>43210</c:v>
                </c:pt>
                <c:pt idx="271">
                  <c:v>43213</c:v>
                </c:pt>
                <c:pt idx="272">
                  <c:v>43214</c:v>
                </c:pt>
                <c:pt idx="273">
                  <c:v>43215</c:v>
                </c:pt>
                <c:pt idx="274">
                  <c:v>43215</c:v>
                </c:pt>
                <c:pt idx="275">
                  <c:v>43216</c:v>
                </c:pt>
                <c:pt idx="276">
                  <c:v>43217</c:v>
                </c:pt>
                <c:pt idx="277">
                  <c:v>43220</c:v>
                </c:pt>
                <c:pt idx="278">
                  <c:v>43221</c:v>
                </c:pt>
                <c:pt idx="279">
                  <c:v>43222</c:v>
                </c:pt>
                <c:pt idx="280">
                  <c:v>43223</c:v>
                </c:pt>
                <c:pt idx="281">
                  <c:v>43224</c:v>
                </c:pt>
                <c:pt idx="282">
                  <c:v>43227</c:v>
                </c:pt>
                <c:pt idx="283">
                  <c:v>43228</c:v>
                </c:pt>
                <c:pt idx="284">
                  <c:v>43229</c:v>
                </c:pt>
                <c:pt idx="285">
                  <c:v>43230</c:v>
                </c:pt>
                <c:pt idx="286">
                  <c:v>43231</c:v>
                </c:pt>
                <c:pt idx="287">
                  <c:v>43234</c:v>
                </c:pt>
                <c:pt idx="288">
                  <c:v>43235</c:v>
                </c:pt>
                <c:pt idx="289">
                  <c:v>43236</c:v>
                </c:pt>
                <c:pt idx="290">
                  <c:v>43237</c:v>
                </c:pt>
                <c:pt idx="291">
                  <c:v>43238</c:v>
                </c:pt>
                <c:pt idx="292">
                  <c:v>43241</c:v>
                </c:pt>
                <c:pt idx="293">
                  <c:v>43242</c:v>
                </c:pt>
                <c:pt idx="294">
                  <c:v>43243</c:v>
                </c:pt>
                <c:pt idx="295">
                  <c:v>43244</c:v>
                </c:pt>
                <c:pt idx="296">
                  <c:v>43245</c:v>
                </c:pt>
                <c:pt idx="297">
                  <c:v>43249</c:v>
                </c:pt>
                <c:pt idx="298">
                  <c:v>43250</c:v>
                </c:pt>
                <c:pt idx="299">
                  <c:v>43251</c:v>
                </c:pt>
                <c:pt idx="300">
                  <c:v>43252</c:v>
                </c:pt>
                <c:pt idx="301">
                  <c:v>43255</c:v>
                </c:pt>
                <c:pt idx="302">
                  <c:v>43256</c:v>
                </c:pt>
                <c:pt idx="303">
                  <c:v>43257</c:v>
                </c:pt>
                <c:pt idx="304">
                  <c:v>43258</c:v>
                </c:pt>
                <c:pt idx="305">
                  <c:v>43259</c:v>
                </c:pt>
                <c:pt idx="306">
                  <c:v>43262</c:v>
                </c:pt>
                <c:pt idx="307">
                  <c:v>43263</c:v>
                </c:pt>
                <c:pt idx="308">
                  <c:v>43264</c:v>
                </c:pt>
                <c:pt idx="309">
                  <c:v>43265</c:v>
                </c:pt>
                <c:pt idx="310">
                  <c:v>43266</c:v>
                </c:pt>
                <c:pt idx="311">
                  <c:v>43269</c:v>
                </c:pt>
                <c:pt idx="312">
                  <c:v>43270</c:v>
                </c:pt>
                <c:pt idx="313">
                  <c:v>43271</c:v>
                </c:pt>
                <c:pt idx="314">
                  <c:v>43272</c:v>
                </c:pt>
                <c:pt idx="315">
                  <c:v>43273</c:v>
                </c:pt>
                <c:pt idx="316">
                  <c:v>43276</c:v>
                </c:pt>
                <c:pt idx="317">
                  <c:v>43277</c:v>
                </c:pt>
                <c:pt idx="318">
                  <c:v>43278</c:v>
                </c:pt>
                <c:pt idx="319">
                  <c:v>43279</c:v>
                </c:pt>
                <c:pt idx="320">
                  <c:v>43280</c:v>
                </c:pt>
                <c:pt idx="321">
                  <c:v>43283</c:v>
                </c:pt>
                <c:pt idx="322">
                  <c:v>43284</c:v>
                </c:pt>
                <c:pt idx="323">
                  <c:v>43286</c:v>
                </c:pt>
              </c:numCache>
            </c:numRef>
          </c:cat>
          <c:val>
            <c:numRef>
              <c:f>Sheet1!$E$2:$E$325</c:f>
              <c:numCache>
                <c:formatCode>General</c:formatCode>
                <c:ptCount val="3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724</c:v>
                </c:pt>
                <c:pt idx="190">
                  <c:v>743</c:v>
                </c:pt>
                <c:pt idx="191">
                  <c:v>819</c:v>
                </c:pt>
                <c:pt idx="192">
                  <c:v>635</c:v>
                </c:pt>
                <c:pt idx="193">
                  <c:v>656</c:v>
                </c:pt>
                <c:pt idx="194">
                  <c:v>763</c:v>
                </c:pt>
                <c:pt idx="195">
                  <c:v>1099</c:v>
                </c:pt>
                <c:pt idx="196">
                  <c:v>1167</c:v>
                </c:pt>
                <c:pt idx="197">
                  <c:v>990</c:v>
                </c:pt>
                <c:pt idx="198">
                  <c:v>655</c:v>
                </c:pt>
                <c:pt idx="199">
                  <c:v>925</c:v>
                </c:pt>
                <c:pt idx="200">
                  <c:v>706</c:v>
                </c:pt>
                <c:pt idx="201">
                  <c:v>589</c:v>
                </c:pt>
                <c:pt idx="202">
                  <c:v>767</c:v>
                </c:pt>
                <c:pt idx="203">
                  <c:v>903</c:v>
                </c:pt>
                <c:pt idx="204">
                  <c:v>936</c:v>
                </c:pt>
                <c:pt idx="205">
                  <c:v>695</c:v>
                </c:pt>
                <c:pt idx="206">
                  <c:v>810</c:v>
                </c:pt>
                <c:pt idx="207">
                  <c:v>747</c:v>
                </c:pt>
                <c:pt idx="208">
                  <c:v>631</c:v>
                </c:pt>
                <c:pt idx="209">
                  <c:v>771</c:v>
                </c:pt>
                <c:pt idx="210">
                  <c:v>671</c:v>
                </c:pt>
                <c:pt idx="211">
                  <c:v>1215</c:v>
                </c:pt>
                <c:pt idx="212">
                  <c:v>810</c:v>
                </c:pt>
                <c:pt idx="213">
                  <c:v>643</c:v>
                </c:pt>
                <c:pt idx="214">
                  <c:v>953</c:v>
                </c:pt>
                <c:pt idx="215">
                  <c:v>636</c:v>
                </c:pt>
                <c:pt idx="216">
                  <c:v>607</c:v>
                </c:pt>
                <c:pt idx="217">
                  <c:v>732</c:v>
                </c:pt>
                <c:pt idx="218">
                  <c:v>856</c:v>
                </c:pt>
                <c:pt idx="219">
                  <c:v>841</c:v>
                </c:pt>
                <c:pt idx="220">
                  <c:v>711</c:v>
                </c:pt>
                <c:pt idx="221">
                  <c:v>905</c:v>
                </c:pt>
                <c:pt idx="222">
                  <c:v>664</c:v>
                </c:pt>
                <c:pt idx="223">
                  <c:v>726</c:v>
                </c:pt>
                <c:pt idx="224">
                  <c:v>635</c:v>
                </c:pt>
                <c:pt idx="225">
                  <c:v>955</c:v>
                </c:pt>
                <c:pt idx="226">
                  <c:v>782</c:v>
                </c:pt>
                <c:pt idx="227">
                  <c:v>846</c:v>
                </c:pt>
                <c:pt idx="228">
                  <c:v>715</c:v>
                </c:pt>
                <c:pt idx="229">
                  <c:v>581</c:v>
                </c:pt>
                <c:pt idx="230">
                  <c:v>896</c:v>
                </c:pt>
                <c:pt idx="231">
                  <c:v>675</c:v>
                </c:pt>
                <c:pt idx="232">
                  <c:v>760</c:v>
                </c:pt>
                <c:pt idx="233">
                  <c:v>607</c:v>
                </c:pt>
                <c:pt idx="234">
                  <c:v>683</c:v>
                </c:pt>
                <c:pt idx="235">
                  <c:v>694</c:v>
                </c:pt>
                <c:pt idx="236">
                  <c:v>826</c:v>
                </c:pt>
                <c:pt idx="237">
                  <c:v>747</c:v>
                </c:pt>
                <c:pt idx="238">
                  <c:v>695</c:v>
                </c:pt>
                <c:pt idx="239">
                  <c:v>785</c:v>
                </c:pt>
                <c:pt idx="240">
                  <c:v>889</c:v>
                </c:pt>
                <c:pt idx="241">
                  <c:v>750</c:v>
                </c:pt>
                <c:pt idx="242">
                  <c:v>655</c:v>
                </c:pt>
                <c:pt idx="243">
                  <c:v>638</c:v>
                </c:pt>
                <c:pt idx="244">
                  <c:v>580</c:v>
                </c:pt>
                <c:pt idx="245">
                  <c:v>670</c:v>
                </c:pt>
                <c:pt idx="246">
                  <c:v>609</c:v>
                </c:pt>
                <c:pt idx="247">
                  <c:v>683</c:v>
                </c:pt>
                <c:pt idx="248">
                  <c:v>671</c:v>
                </c:pt>
                <c:pt idx="249">
                  <c:v>665</c:v>
                </c:pt>
                <c:pt idx="250">
                  <c:v>782</c:v>
                </c:pt>
                <c:pt idx="251">
                  <c:v>598</c:v>
                </c:pt>
                <c:pt idx="252">
                  <c:v>956</c:v>
                </c:pt>
                <c:pt idx="253">
                  <c:v>615</c:v>
                </c:pt>
                <c:pt idx="254">
                  <c:v>689</c:v>
                </c:pt>
                <c:pt idx="255">
                  <c:v>623</c:v>
                </c:pt>
                <c:pt idx="256">
                  <c:v>777</c:v>
                </c:pt>
                <c:pt idx="257">
                  <c:v>617</c:v>
                </c:pt>
                <c:pt idx="258">
                  <c:v>832</c:v>
                </c:pt>
                <c:pt idx="259">
                  <c:v>711</c:v>
                </c:pt>
                <c:pt idx="260">
                  <c:v>612</c:v>
                </c:pt>
                <c:pt idx="261">
                  <c:v>709</c:v>
                </c:pt>
                <c:pt idx="262">
                  <c:v>974</c:v>
                </c:pt>
                <c:pt idx="263">
                  <c:v>889</c:v>
                </c:pt>
                <c:pt idx="264">
                  <c:v>598</c:v>
                </c:pt>
                <c:pt idx="265">
                  <c:v>736</c:v>
                </c:pt>
                <c:pt idx="266">
                  <c:v>931</c:v>
                </c:pt>
                <c:pt idx="267">
                  <c:v>745</c:v>
                </c:pt>
                <c:pt idx="268">
                  <c:v>695</c:v>
                </c:pt>
                <c:pt idx="269">
                  <c:v>607</c:v>
                </c:pt>
                <c:pt idx="270">
                  <c:v>725</c:v>
                </c:pt>
                <c:pt idx="271">
                  <c:v>586</c:v>
                </c:pt>
                <c:pt idx="272">
                  <c:v>778</c:v>
                </c:pt>
                <c:pt idx="273">
                  <c:v>634</c:v>
                </c:pt>
                <c:pt idx="274">
                  <c:v>977</c:v>
                </c:pt>
                <c:pt idx="275">
                  <c:v>997</c:v>
                </c:pt>
                <c:pt idx="276">
                  <c:v>658</c:v>
                </c:pt>
                <c:pt idx="277">
                  <c:v>735</c:v>
                </c:pt>
                <c:pt idx="278">
                  <c:v>917</c:v>
                </c:pt>
                <c:pt idx="279">
                  <c:v>811</c:v>
                </c:pt>
                <c:pt idx="280">
                  <c:v>692</c:v>
                </c:pt>
                <c:pt idx="281">
                  <c:v>815</c:v>
                </c:pt>
                <c:pt idx="282">
                  <c:v>595</c:v>
                </c:pt>
                <c:pt idx="283">
                  <c:v>873</c:v>
                </c:pt>
                <c:pt idx="284">
                  <c:v>832</c:v>
                </c:pt>
                <c:pt idx="285">
                  <c:v>918</c:v>
                </c:pt>
                <c:pt idx="286">
                  <c:v>608</c:v>
                </c:pt>
                <c:pt idx="287">
                  <c:v>815</c:v>
                </c:pt>
                <c:pt idx="288">
                  <c:v>737</c:v>
                </c:pt>
                <c:pt idx="289">
                  <c:v>763</c:v>
                </c:pt>
                <c:pt idx="290">
                  <c:v>736</c:v>
                </c:pt>
                <c:pt idx="291">
                  <c:v>641</c:v>
                </c:pt>
                <c:pt idx="292">
                  <c:v>773</c:v>
                </c:pt>
                <c:pt idx="293">
                  <c:v>627</c:v>
                </c:pt>
                <c:pt idx="294">
                  <c:v>637</c:v>
                </c:pt>
                <c:pt idx="295">
                  <c:v>680</c:v>
                </c:pt>
                <c:pt idx="296">
                  <c:v>542</c:v>
                </c:pt>
                <c:pt idx="297">
                  <c:v>799</c:v>
                </c:pt>
                <c:pt idx="298">
                  <c:v>788</c:v>
                </c:pt>
                <c:pt idx="299">
                  <c:v>813</c:v>
                </c:pt>
                <c:pt idx="300">
                  <c:v>820</c:v>
                </c:pt>
                <c:pt idx="301">
                  <c:v>795</c:v>
                </c:pt>
                <c:pt idx="302">
                  <c:v>824</c:v>
                </c:pt>
                <c:pt idx="303">
                  <c:v>680</c:v>
                </c:pt>
                <c:pt idx="304">
                  <c:v>760</c:v>
                </c:pt>
                <c:pt idx="305">
                  <c:v>826</c:v>
                </c:pt>
                <c:pt idx="306">
                  <c:v>844</c:v>
                </c:pt>
                <c:pt idx="307">
                  <c:v>786</c:v>
                </c:pt>
                <c:pt idx="308">
                  <c:v>833</c:v>
                </c:pt>
                <c:pt idx="309">
                  <c:v>808</c:v>
                </c:pt>
                <c:pt idx="310">
                  <c:v>453</c:v>
                </c:pt>
                <c:pt idx="311">
                  <c:v>813</c:v>
                </c:pt>
                <c:pt idx="312">
                  <c:v>750</c:v>
                </c:pt>
                <c:pt idx="313">
                  <c:v>835</c:v>
                </c:pt>
                <c:pt idx="314">
                  <c:v>557</c:v>
                </c:pt>
                <c:pt idx="315">
                  <c:v>690</c:v>
                </c:pt>
                <c:pt idx="316">
                  <c:v>852</c:v>
                </c:pt>
                <c:pt idx="317">
                  <c:v>669</c:v>
                </c:pt>
                <c:pt idx="318">
                  <c:v>786</c:v>
                </c:pt>
                <c:pt idx="319">
                  <c:v>551</c:v>
                </c:pt>
                <c:pt idx="320">
                  <c:v>831</c:v>
                </c:pt>
                <c:pt idx="321">
                  <c:v>710</c:v>
                </c:pt>
                <c:pt idx="322">
                  <c:v>583</c:v>
                </c:pt>
                <c:pt idx="323">
                  <c:v>522</c:v>
                </c:pt>
              </c:numCache>
            </c:numRef>
          </c:val>
          <c:extLst>
            <c:ext xmlns:c16="http://schemas.microsoft.com/office/drawing/2014/chart" uri="{C3380CC4-5D6E-409C-BE32-E72D297353CC}">
              <c16:uniqueId val="{00000003-1110-4657-A1FA-CD2E89433B1A}"/>
            </c:ext>
          </c:extLst>
        </c:ser>
        <c:dLbls>
          <c:showLegendKey val="0"/>
          <c:showVal val="0"/>
          <c:showCatName val="0"/>
          <c:showSerName val="0"/>
          <c:showPercent val="0"/>
          <c:showBubbleSize val="0"/>
        </c:dLbls>
        <c:gapWidth val="219"/>
        <c:overlap val="-27"/>
        <c:axId val="286487336"/>
        <c:axId val="173720104"/>
      </c:barChart>
      <c:dateAx>
        <c:axId val="286487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720104"/>
        <c:crosses val="autoZero"/>
        <c:auto val="1"/>
        <c:lblOffset val="100"/>
        <c:baseTimeUnit val="days"/>
      </c:dateAx>
      <c:valAx>
        <c:axId val="17372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8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c:v>
                </c:pt>
              </c:numCache>
            </c:numRef>
          </c:val>
          <c:extLst>
            <c:ext xmlns:c16="http://schemas.microsoft.com/office/drawing/2014/chart" uri="{C3380CC4-5D6E-409C-BE32-E72D297353CC}">
              <c16:uniqueId val="{00000000-CA66-4F74-B120-0BAA75C68E1F}"/>
            </c:ext>
          </c:extLst>
        </c:ser>
        <c:dLbls>
          <c:showLegendKey val="0"/>
          <c:showVal val="0"/>
          <c:showCatName val="0"/>
          <c:showSerName val="0"/>
          <c:showPercent val="0"/>
          <c:showBubbleSize val="0"/>
        </c:dLbls>
        <c:gapWidth val="219"/>
        <c:overlap val="-27"/>
        <c:axId val="469257688"/>
        <c:axId val="469262608"/>
      </c:barChart>
      <c:dateAx>
        <c:axId val="46925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62608"/>
        <c:crosses val="autoZero"/>
        <c:auto val="1"/>
        <c:lblOffset val="100"/>
        <c:baseTimeUnit val="months"/>
      </c:dateAx>
      <c:valAx>
        <c:axId val="46926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5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0</c:v>
                </c:pt>
                <c:pt idx="8">
                  <c:v>0</c:v>
                </c:pt>
                <c:pt idx="9">
                  <c:v>0</c:v>
                </c:pt>
                <c:pt idx="10">
                  <c:v>0</c:v>
                </c:pt>
                <c:pt idx="11">
                  <c:v>0</c:v>
                </c:pt>
              </c:numCache>
            </c:numRef>
          </c:val>
          <c:extLst>
            <c:ext xmlns:c16="http://schemas.microsoft.com/office/drawing/2014/chart" uri="{C3380CC4-5D6E-409C-BE32-E72D297353CC}">
              <c16:uniqueId val="{00000000-CBE7-46A6-82F2-81A450F5739B}"/>
            </c:ext>
          </c:extLst>
        </c:ser>
        <c:dLbls>
          <c:showLegendKey val="0"/>
          <c:showVal val="0"/>
          <c:showCatName val="0"/>
          <c:showSerName val="0"/>
          <c:showPercent val="0"/>
          <c:showBubbleSize val="0"/>
        </c:dLbls>
        <c:gapWidth val="219"/>
        <c:overlap val="-27"/>
        <c:axId val="469262280"/>
        <c:axId val="469256376"/>
      </c:barChart>
      <c:dateAx>
        <c:axId val="46926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56376"/>
        <c:crosses val="autoZero"/>
        <c:auto val="1"/>
        <c:lblOffset val="100"/>
        <c:baseTimeUnit val="months"/>
      </c:dateAx>
      <c:valAx>
        <c:axId val="46925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6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22533</c:v>
                </c:pt>
              </c:numCache>
            </c:numRef>
          </c:val>
          <c:extLst>
            <c:ext xmlns:c16="http://schemas.microsoft.com/office/drawing/2014/chart" uri="{C3380CC4-5D6E-409C-BE32-E72D297353CC}">
              <c16:uniqueId val="{00000000-FD81-4801-8B65-6A12B9B76C15}"/>
            </c:ext>
          </c:extLst>
        </c:ser>
        <c:dLbls>
          <c:showLegendKey val="0"/>
          <c:showVal val="0"/>
          <c:showCatName val="0"/>
          <c:showSerName val="0"/>
          <c:showPercent val="0"/>
          <c:showBubbleSize val="0"/>
        </c:dLbls>
        <c:gapWidth val="219"/>
        <c:overlap val="-27"/>
        <c:axId val="469259656"/>
        <c:axId val="469256048"/>
      </c:barChart>
      <c:dateAx>
        <c:axId val="46925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56048"/>
        <c:crosses val="autoZero"/>
        <c:auto val="1"/>
        <c:lblOffset val="100"/>
        <c:baseTimeUnit val="months"/>
      </c:dateAx>
      <c:valAx>
        <c:axId val="46925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25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65</c:v>
                </c:pt>
                <c:pt idx="2">
                  <c:v>368</c:v>
                </c:pt>
                <c:pt idx="3">
                  <c:v>491</c:v>
                </c:pt>
                <c:pt idx="4">
                  <c:v>544</c:v>
                </c:pt>
                <c:pt idx="5">
                  <c:v>436</c:v>
                </c:pt>
                <c:pt idx="6">
                  <c:v>186</c:v>
                </c:pt>
              </c:numCache>
            </c:numRef>
          </c:val>
          <c:extLst>
            <c:ext xmlns:c16="http://schemas.microsoft.com/office/drawing/2014/chart" uri="{C3380CC4-5D6E-409C-BE32-E72D297353CC}">
              <c16:uniqueId val="{00000000-1903-471F-AA0B-D48DE3D0B3B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60</c:v>
                </c:pt>
                <c:pt idx="2">
                  <c:v>276</c:v>
                </c:pt>
                <c:pt idx="3">
                  <c:v>361</c:v>
                </c:pt>
                <c:pt idx="4">
                  <c:v>309</c:v>
                </c:pt>
                <c:pt idx="5">
                  <c:v>271</c:v>
                </c:pt>
                <c:pt idx="6">
                  <c:v>166</c:v>
                </c:pt>
              </c:numCache>
            </c:numRef>
          </c:val>
          <c:extLst>
            <c:ext xmlns:c16="http://schemas.microsoft.com/office/drawing/2014/chart" uri="{C3380CC4-5D6E-409C-BE32-E72D297353CC}">
              <c16:uniqueId val="{00000001-1903-471F-AA0B-D48DE3D0B3BB}"/>
            </c:ext>
          </c:extLst>
        </c:ser>
        <c:dLbls>
          <c:showLegendKey val="0"/>
          <c:showVal val="0"/>
          <c:showCatName val="0"/>
          <c:showSerName val="0"/>
          <c:showPercent val="0"/>
          <c:showBubbleSize val="0"/>
        </c:dLbls>
        <c:gapWidth val="219"/>
        <c:overlap val="-27"/>
        <c:axId val="476858408"/>
        <c:axId val="476857752"/>
      </c:barChart>
      <c:catAx>
        <c:axId val="47685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57752"/>
        <c:crosses val="autoZero"/>
        <c:auto val="1"/>
        <c:lblAlgn val="ctr"/>
        <c:lblOffset val="100"/>
        <c:noMultiLvlLbl val="0"/>
      </c:catAx>
      <c:valAx>
        <c:axId val="47685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5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0</c:v>
                </c:pt>
              </c:numCache>
            </c:numRef>
          </c:val>
          <c:extLst>
            <c:ext xmlns:c16="http://schemas.microsoft.com/office/drawing/2014/chart" uri="{C3380CC4-5D6E-409C-BE32-E72D297353CC}">
              <c16:uniqueId val="{00000000-3BEA-4473-A7E5-F61F46FB923C}"/>
            </c:ext>
          </c:extLst>
        </c:ser>
        <c:dLbls>
          <c:showLegendKey val="0"/>
          <c:showVal val="0"/>
          <c:showCatName val="0"/>
          <c:showSerName val="0"/>
          <c:showPercent val="0"/>
          <c:showBubbleSize val="0"/>
        </c:dLbls>
        <c:gapWidth val="219"/>
        <c:overlap val="-27"/>
        <c:axId val="476869560"/>
        <c:axId val="476863000"/>
      </c:barChart>
      <c:dateAx>
        <c:axId val="476869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63000"/>
        <c:crosses val="autoZero"/>
        <c:auto val="1"/>
        <c:lblOffset val="100"/>
        <c:baseTimeUnit val="months"/>
      </c:dateAx>
      <c:valAx>
        <c:axId val="47686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6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3</c:v>
                </c:pt>
                <c:pt idx="7">
                  <c:v>0</c:v>
                </c:pt>
                <c:pt idx="8">
                  <c:v>0</c:v>
                </c:pt>
                <c:pt idx="9">
                  <c:v>0</c:v>
                </c:pt>
                <c:pt idx="10">
                  <c:v>0</c:v>
                </c:pt>
                <c:pt idx="11">
                  <c:v>0</c:v>
                </c:pt>
              </c:numCache>
            </c:numRef>
          </c:val>
          <c:extLst>
            <c:ext xmlns:c16="http://schemas.microsoft.com/office/drawing/2014/chart" uri="{C3380CC4-5D6E-409C-BE32-E72D297353CC}">
              <c16:uniqueId val="{00000000-C4FA-4D79-B16C-7BCA84CB1F2E}"/>
            </c:ext>
          </c:extLst>
        </c:ser>
        <c:dLbls>
          <c:showLegendKey val="0"/>
          <c:showVal val="0"/>
          <c:showCatName val="0"/>
          <c:showSerName val="0"/>
          <c:showPercent val="0"/>
          <c:showBubbleSize val="0"/>
        </c:dLbls>
        <c:gapWidth val="219"/>
        <c:overlap val="-27"/>
        <c:axId val="476862344"/>
        <c:axId val="476861032"/>
      </c:barChart>
      <c:dateAx>
        <c:axId val="47686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61032"/>
        <c:crosses val="autoZero"/>
        <c:auto val="1"/>
        <c:lblOffset val="100"/>
        <c:baseTimeUnit val="months"/>
      </c:dateAx>
      <c:valAx>
        <c:axId val="47686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6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c:v>
                </c:pt>
                <c:pt idx="7">
                  <c:v>0</c:v>
                </c:pt>
                <c:pt idx="8">
                  <c:v>0</c:v>
                </c:pt>
                <c:pt idx="9">
                  <c:v>0</c:v>
                </c:pt>
                <c:pt idx="10">
                  <c:v>0</c:v>
                </c:pt>
                <c:pt idx="11">
                  <c:v>0</c:v>
                </c:pt>
              </c:numCache>
            </c:numRef>
          </c:val>
          <c:extLst>
            <c:ext xmlns:c16="http://schemas.microsoft.com/office/drawing/2014/chart" uri="{C3380CC4-5D6E-409C-BE32-E72D297353CC}">
              <c16:uniqueId val="{00000000-84AA-42D6-BB87-4BF688506349}"/>
            </c:ext>
          </c:extLst>
        </c:ser>
        <c:dLbls>
          <c:showLegendKey val="0"/>
          <c:showVal val="0"/>
          <c:showCatName val="0"/>
          <c:showSerName val="0"/>
          <c:showPercent val="0"/>
          <c:showBubbleSize val="0"/>
        </c:dLbls>
        <c:gapWidth val="219"/>
        <c:overlap val="-27"/>
        <c:axId val="476863984"/>
        <c:axId val="476868248"/>
      </c:barChart>
      <c:dateAx>
        <c:axId val="476863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68248"/>
        <c:crosses val="autoZero"/>
        <c:auto val="1"/>
        <c:lblOffset val="100"/>
        <c:baseTimeUnit val="months"/>
      </c:dateAx>
      <c:valAx>
        <c:axId val="47686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86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53</c:v>
                </c:pt>
              </c:numCache>
            </c:numRef>
          </c:val>
          <c:extLst>
            <c:ext xmlns:c16="http://schemas.microsoft.com/office/drawing/2014/chart" uri="{C3380CC4-5D6E-409C-BE32-E72D297353CC}">
              <c16:uniqueId val="{00000000-3515-4283-B1DF-931C8644864C}"/>
            </c:ext>
          </c:extLst>
        </c:ser>
        <c:dLbls>
          <c:showLegendKey val="0"/>
          <c:showVal val="0"/>
          <c:showCatName val="0"/>
          <c:showSerName val="0"/>
          <c:showPercent val="0"/>
          <c:showBubbleSize val="0"/>
        </c:dLbls>
        <c:gapWidth val="219"/>
        <c:overlap val="-27"/>
        <c:axId val="338854952"/>
        <c:axId val="338856264"/>
      </c:barChart>
      <c:dateAx>
        <c:axId val="33885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56264"/>
        <c:crosses val="autoZero"/>
        <c:auto val="1"/>
        <c:lblOffset val="100"/>
        <c:baseTimeUnit val="months"/>
      </c:dateAx>
      <c:valAx>
        <c:axId val="33885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5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21</c:v>
                </c:pt>
                <c:pt idx="7">
                  <c:v>0</c:v>
                </c:pt>
                <c:pt idx="8">
                  <c:v>0</c:v>
                </c:pt>
                <c:pt idx="9">
                  <c:v>0</c:v>
                </c:pt>
                <c:pt idx="10">
                  <c:v>0</c:v>
                </c:pt>
                <c:pt idx="11">
                  <c:v>0</c:v>
                </c:pt>
              </c:numCache>
            </c:numRef>
          </c:val>
          <c:extLst>
            <c:ext xmlns:c16="http://schemas.microsoft.com/office/drawing/2014/chart" uri="{C3380CC4-5D6E-409C-BE32-E72D297353CC}">
              <c16:uniqueId val="{00000000-DB79-4F9C-ABD5-74D818C41CC2}"/>
            </c:ext>
          </c:extLst>
        </c:ser>
        <c:dLbls>
          <c:showLegendKey val="0"/>
          <c:showVal val="0"/>
          <c:showCatName val="0"/>
          <c:showSerName val="0"/>
          <c:showPercent val="0"/>
          <c:showBubbleSize val="0"/>
        </c:dLbls>
        <c:gapWidth val="219"/>
        <c:overlap val="-27"/>
        <c:axId val="338851672"/>
        <c:axId val="338855280"/>
      </c:barChart>
      <c:dateAx>
        <c:axId val="338851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55280"/>
        <c:crosses val="autoZero"/>
        <c:auto val="1"/>
        <c:lblOffset val="100"/>
        <c:baseTimeUnit val="months"/>
      </c:dateAx>
      <c:valAx>
        <c:axId val="33885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5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-4</c:v>
                </c:pt>
              </c:numCache>
            </c:numRef>
          </c:val>
          <c:extLst>
            <c:ext xmlns:c16="http://schemas.microsoft.com/office/drawing/2014/chart" uri="{C3380CC4-5D6E-409C-BE32-E72D297353CC}">
              <c16:uniqueId val="{00000000-EF55-4276-AB4F-77FC29D22316}"/>
            </c:ext>
          </c:extLst>
        </c:ser>
        <c:dLbls>
          <c:showLegendKey val="0"/>
          <c:showVal val="0"/>
          <c:showCatName val="0"/>
          <c:showSerName val="0"/>
          <c:showPercent val="0"/>
          <c:showBubbleSize val="0"/>
        </c:dLbls>
        <c:gapWidth val="219"/>
        <c:overlap val="-27"/>
        <c:axId val="338897920"/>
        <c:axId val="338895624"/>
      </c:barChart>
      <c:dateAx>
        <c:axId val="338897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95624"/>
        <c:crosses val="autoZero"/>
        <c:auto val="1"/>
        <c:lblOffset val="100"/>
        <c:baseTimeUnit val="months"/>
      </c:dateAx>
      <c:valAx>
        <c:axId val="33889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9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57</c:v>
                </c:pt>
                <c:pt idx="6">
                  <c:v>46</c:v>
                </c:pt>
                <c:pt idx="7">
                  <c:v>0</c:v>
                </c:pt>
                <c:pt idx="8">
                  <c:v>0</c:v>
                </c:pt>
                <c:pt idx="9">
                  <c:v>0</c:v>
                </c:pt>
                <c:pt idx="10">
                  <c:v>0</c:v>
                </c:pt>
                <c:pt idx="11">
                  <c:v>0</c:v>
                </c:pt>
              </c:numCache>
            </c:numRef>
          </c:val>
          <c:extLst>
            <c:ext xmlns:c16="http://schemas.microsoft.com/office/drawing/2014/chart" uri="{C3380CC4-5D6E-409C-BE32-E72D297353CC}">
              <c16:uniqueId val="{00000000-8939-417B-B028-2C17F15273C2}"/>
            </c:ext>
          </c:extLst>
        </c:ser>
        <c:dLbls>
          <c:showLegendKey val="0"/>
          <c:showVal val="0"/>
          <c:showCatName val="0"/>
          <c:showSerName val="0"/>
          <c:showPercent val="0"/>
          <c:showBubbleSize val="0"/>
        </c:dLbls>
        <c:gapWidth val="219"/>
        <c:overlap val="-27"/>
        <c:axId val="338890376"/>
        <c:axId val="338892344"/>
      </c:barChart>
      <c:dateAx>
        <c:axId val="338890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92344"/>
        <c:crosses val="autoZero"/>
        <c:auto val="1"/>
        <c:lblOffset val="100"/>
        <c:baseTimeUnit val="months"/>
      </c:dateAx>
      <c:valAx>
        <c:axId val="33889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9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59A6B-D7B6-4741-9F01-E3BFCC1BBAB6}"/>
              </a:ext>
            </a:extLst>
          </p:cNvPr>
          <p:cNvSpPr>
            <a:spLocks noGrp="1"/>
          </p:cNvSpPr>
          <p:nvPr>
            <p:ph type="ctrTitle"/>
          </p:nvPr>
        </p:nvSpPr>
        <p:spPr/>
        <p:txBody>
          <a:bodyPr/>
          <a:lstStyle/>
          <a:p>
            <a:r>
              <a:rPr lang="en-US"/>
              <a:t>PHLY Social Media - Brad's Report</a:t>
            </a:r>
          </a:p>
        </p:txBody>
      </p:sp>
      <p:sp>
        <p:nvSpPr>
          <p:cNvPr id="3" name="Subtitle 2">
            <a:extLst>
              <a:ext uri="{FF2B5EF4-FFF2-40B4-BE49-F238E27FC236}">
                <a16:creationId xmlns:a16="http://schemas.microsoft.com/office/drawing/2014/main" id="{49761C8B-4D32-4676-A9DE-531E677A9B9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0059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0B9F1-3C79-424E-8546-44EA925F1D39}"/>
              </a:ext>
            </a:extLst>
          </p:cNvPr>
          <p:cNvSpPr>
            <a:spLocks noGrp="1"/>
          </p:cNvSpPr>
          <p:nvPr>
            <p:ph type="title"/>
          </p:nvPr>
        </p:nvSpPr>
        <p:spPr/>
        <p:txBody>
          <a:bodyPr/>
          <a:lstStyle/>
          <a:p>
            <a:r>
              <a:rPr lang="en-US"/>
              <a:t>Overall Audience (per month) | Philadelphia Insurance</a:t>
            </a:r>
          </a:p>
        </p:txBody>
      </p:sp>
      <p:graphicFrame>
        <p:nvGraphicFramePr>
          <p:cNvPr id="6" name="Chart Placeholder 5">
            <a:extLst>
              <a:ext uri="{FF2B5EF4-FFF2-40B4-BE49-F238E27FC236}">
                <a16:creationId xmlns:a16="http://schemas.microsoft.com/office/drawing/2014/main" id="{16577E39-1396-461E-8CDA-650AA736116F}"/>
              </a:ext>
            </a:extLst>
          </p:cNvPr>
          <p:cNvGraphicFramePr>
            <a:graphicFrameLocks noGrp="1"/>
          </p:cNvGraphicFramePr>
          <p:nvPr>
            <p:ph type="chart" sz="quarter" idx="13"/>
            <p:extLst>
              <p:ext uri="{D42A27DB-BD31-4B8C-83A1-F6EECF244321}">
                <p14:modId xmlns:p14="http://schemas.microsoft.com/office/powerpoint/2010/main" val="2695112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F2530C-6756-4B6D-923B-03489EAC7F7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48223FA-3B52-44F7-B563-99EB946A5A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5184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DBE52-3338-4505-B889-E82117DE361E}"/>
              </a:ext>
            </a:extLst>
          </p:cNvPr>
          <p:cNvSpPr>
            <a:spLocks noGrp="1"/>
          </p:cNvSpPr>
          <p:nvPr>
            <p:ph type="title"/>
          </p:nvPr>
        </p:nvSpPr>
        <p:spPr/>
        <p:txBody>
          <a:bodyPr/>
          <a:lstStyle/>
          <a:p>
            <a:r>
              <a:rPr lang="en-US"/>
              <a:t>Overall Overall Audience Change | Philadelphia Insurance</a:t>
            </a:r>
          </a:p>
        </p:txBody>
      </p:sp>
      <p:graphicFrame>
        <p:nvGraphicFramePr>
          <p:cNvPr id="6" name="Chart Placeholder 5">
            <a:extLst>
              <a:ext uri="{FF2B5EF4-FFF2-40B4-BE49-F238E27FC236}">
                <a16:creationId xmlns:a16="http://schemas.microsoft.com/office/drawing/2014/main" id="{B6975B26-BA68-4652-AB4F-0959FBB420DC}"/>
              </a:ext>
            </a:extLst>
          </p:cNvPr>
          <p:cNvGraphicFramePr>
            <a:graphicFrameLocks noGrp="1"/>
          </p:cNvGraphicFramePr>
          <p:nvPr>
            <p:ph type="chart" sz="quarter" idx="13"/>
            <p:extLst>
              <p:ext uri="{D42A27DB-BD31-4B8C-83A1-F6EECF244321}">
                <p14:modId xmlns:p14="http://schemas.microsoft.com/office/powerpoint/2010/main" val="2170522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480B05-CEC9-4B9D-BDCD-9C440560187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415DA77-8481-4B64-A112-3517A9559F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1768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CDD81-A482-40A6-BDF8-DCD09E488567}"/>
              </a:ext>
            </a:extLst>
          </p:cNvPr>
          <p:cNvSpPr>
            <a:spLocks noGrp="1"/>
          </p:cNvSpPr>
          <p:nvPr>
            <p:ph type="title"/>
          </p:nvPr>
        </p:nvSpPr>
        <p:spPr/>
        <p:txBody>
          <a:bodyPr/>
          <a:lstStyle/>
          <a:p>
            <a:r>
              <a:rPr lang="en-US"/>
              <a:t>Average Interactions per Post - Cross-platform | Philadelphia Insurance</a:t>
            </a:r>
          </a:p>
        </p:txBody>
      </p:sp>
      <p:graphicFrame>
        <p:nvGraphicFramePr>
          <p:cNvPr id="6" name="Chart Placeholder 5">
            <a:extLst>
              <a:ext uri="{FF2B5EF4-FFF2-40B4-BE49-F238E27FC236}">
                <a16:creationId xmlns:a16="http://schemas.microsoft.com/office/drawing/2014/main" id="{8540A8CC-B251-40F8-ADFD-4DFD501EA4C4}"/>
              </a:ext>
            </a:extLst>
          </p:cNvPr>
          <p:cNvGraphicFramePr>
            <a:graphicFrameLocks noGrp="1"/>
          </p:cNvGraphicFramePr>
          <p:nvPr>
            <p:ph type="chart" sz="quarter" idx="13"/>
            <p:extLst>
              <p:ext uri="{D42A27DB-BD31-4B8C-83A1-F6EECF244321}">
                <p14:modId xmlns:p14="http://schemas.microsoft.com/office/powerpoint/2010/main" val="1936424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1F0082-E653-4584-8769-5B966A81F7A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386BD2C-63FA-4042-8D58-E640E5538B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0613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63AA2-E639-47F9-B6D5-2A30A04992C4}"/>
              </a:ext>
            </a:extLst>
          </p:cNvPr>
          <p:cNvSpPr>
            <a:spLocks noGrp="1"/>
          </p:cNvSpPr>
          <p:nvPr>
            <p:ph type="title"/>
          </p:nvPr>
        </p:nvSpPr>
        <p:spPr/>
        <p:txBody>
          <a:bodyPr/>
          <a:lstStyle/>
          <a:p>
            <a:r>
              <a:rPr lang="en-US"/>
              <a:t>Impressions per Post - Cross-platform | Philadelphia Insurance</a:t>
            </a:r>
          </a:p>
        </p:txBody>
      </p:sp>
      <p:graphicFrame>
        <p:nvGraphicFramePr>
          <p:cNvPr id="6" name="Chart Placeholder 5">
            <a:extLst>
              <a:ext uri="{FF2B5EF4-FFF2-40B4-BE49-F238E27FC236}">
                <a16:creationId xmlns:a16="http://schemas.microsoft.com/office/drawing/2014/main" id="{0A0E1597-4D67-4560-A303-04351ABFD5E3}"/>
              </a:ext>
            </a:extLst>
          </p:cNvPr>
          <p:cNvGraphicFramePr>
            <a:graphicFrameLocks noGrp="1"/>
          </p:cNvGraphicFramePr>
          <p:nvPr>
            <p:ph type="chart" sz="quarter" idx="13"/>
            <p:extLst>
              <p:ext uri="{D42A27DB-BD31-4B8C-83A1-F6EECF244321}">
                <p14:modId xmlns:p14="http://schemas.microsoft.com/office/powerpoint/2010/main" val="1379365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C4A85F-8ED3-44EB-8B7F-D34E668A4DF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1B0837C-9D3B-4E71-8B51-0A4B37EE4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5900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659DF-EB44-467F-B9C4-6474904DC4B1}"/>
              </a:ext>
            </a:extLst>
          </p:cNvPr>
          <p:cNvSpPr>
            <a:spLocks noGrp="1"/>
          </p:cNvSpPr>
          <p:nvPr>
            <p:ph type="title"/>
          </p:nvPr>
        </p:nvSpPr>
        <p:spPr/>
        <p:txBody>
          <a:bodyPr/>
          <a:lstStyle/>
          <a:p>
            <a:r>
              <a:rPr lang="en-US"/>
              <a:t>Overall Own Posts Table | Philadelphia Insurance - 1 of 20</a:t>
            </a:r>
          </a:p>
        </p:txBody>
      </p:sp>
      <p:graphicFrame>
        <p:nvGraphicFramePr>
          <p:cNvPr id="5" name="Table Placeholder 4">
            <a:extLst>
              <a:ext uri="{FF2B5EF4-FFF2-40B4-BE49-F238E27FC236}">
                <a16:creationId xmlns:a16="http://schemas.microsoft.com/office/drawing/2014/main" id="{5DB0F937-E582-4F4A-9794-89E22537FA20}"/>
              </a:ext>
            </a:extLst>
          </p:cNvPr>
          <p:cNvGraphicFramePr>
            <a:graphicFrameLocks noGrp="1"/>
          </p:cNvGraphicFramePr>
          <p:nvPr>
            <p:ph type="tbl" sz="quarter" idx="13"/>
            <p:extLst>
              <p:ext uri="{D42A27DB-BD31-4B8C-83A1-F6EECF244321}">
                <p14:modId xmlns:p14="http://schemas.microsoft.com/office/powerpoint/2010/main" val="2368230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78666779"/>
                    </a:ext>
                  </a:extLst>
                </a:gridCol>
                <a:gridCol w="822960">
                  <a:extLst>
                    <a:ext uri="{9D8B030D-6E8A-4147-A177-3AD203B41FA5}">
                      <a16:colId xmlns:a16="http://schemas.microsoft.com/office/drawing/2014/main" val="4031048208"/>
                    </a:ext>
                  </a:extLst>
                </a:gridCol>
                <a:gridCol w="822960">
                  <a:extLst>
                    <a:ext uri="{9D8B030D-6E8A-4147-A177-3AD203B41FA5}">
                      <a16:colId xmlns:a16="http://schemas.microsoft.com/office/drawing/2014/main" val="439439633"/>
                    </a:ext>
                  </a:extLst>
                </a:gridCol>
                <a:gridCol w="2304288">
                  <a:extLst>
                    <a:ext uri="{9D8B030D-6E8A-4147-A177-3AD203B41FA5}">
                      <a16:colId xmlns:a16="http://schemas.microsoft.com/office/drawing/2014/main" val="2860531431"/>
                    </a:ext>
                  </a:extLst>
                </a:gridCol>
                <a:gridCol w="822960">
                  <a:extLst>
                    <a:ext uri="{9D8B030D-6E8A-4147-A177-3AD203B41FA5}">
                      <a16:colId xmlns:a16="http://schemas.microsoft.com/office/drawing/2014/main" val="3988790252"/>
                    </a:ext>
                  </a:extLst>
                </a:gridCol>
                <a:gridCol w="658368">
                  <a:extLst>
                    <a:ext uri="{9D8B030D-6E8A-4147-A177-3AD203B41FA5}">
                      <a16:colId xmlns:a16="http://schemas.microsoft.com/office/drawing/2014/main" val="4215964753"/>
                    </a:ext>
                  </a:extLst>
                </a:gridCol>
                <a:gridCol w="658368">
                  <a:extLst>
                    <a:ext uri="{9D8B030D-6E8A-4147-A177-3AD203B41FA5}">
                      <a16:colId xmlns:a16="http://schemas.microsoft.com/office/drawing/2014/main" val="3195922667"/>
                    </a:ext>
                  </a:extLst>
                </a:gridCol>
                <a:gridCol w="658368">
                  <a:extLst>
                    <a:ext uri="{9D8B030D-6E8A-4147-A177-3AD203B41FA5}">
                      <a16:colId xmlns:a16="http://schemas.microsoft.com/office/drawing/2014/main" val="683997169"/>
                    </a:ext>
                  </a:extLst>
                </a:gridCol>
                <a:gridCol w="658368">
                  <a:extLst>
                    <a:ext uri="{9D8B030D-6E8A-4147-A177-3AD203B41FA5}">
                      <a16:colId xmlns:a16="http://schemas.microsoft.com/office/drawing/2014/main" val="3668681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85113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 13:10:21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https://www.linkedin.com/feed/update/urn:li:activity:6390606922369761280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1.0038 %</a:t>
                      </a:r>
                    </a:p>
                  </a:txBody>
                  <a:tcPr/>
                </a:tc>
                <a:extLst>
                  <a:ext uri="{0D108BD9-81ED-4DB2-BD59-A6C34878D82A}">
                    <a16:rowId xmlns:a16="http://schemas.microsoft.com/office/drawing/2014/main" val="3727540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 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graduates in Bala Cynwyd.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https://www.linkedin.com/feed/update/urn:li:activity:6400424094495494144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0.9398 %</a:t>
                      </a:r>
                    </a:p>
                  </a:txBody>
                  <a:tcPr/>
                </a:tc>
                <a:extLst>
                  <a:ext uri="{0D108BD9-81ED-4DB2-BD59-A6C34878D82A}">
                    <a16:rowId xmlns:a16="http://schemas.microsoft.com/office/drawing/2014/main" val="2766958502"/>
                  </a:ext>
                </a:extLst>
              </a:tr>
            </a:tbl>
          </a:graphicData>
        </a:graphic>
      </p:graphicFrame>
      <p:sp>
        <p:nvSpPr>
          <p:cNvPr id="4" name="Text Placeholder 3">
            <a:extLst>
              <a:ext uri="{FF2B5EF4-FFF2-40B4-BE49-F238E27FC236}">
                <a16:creationId xmlns:a16="http://schemas.microsoft.com/office/drawing/2014/main" id="{A911E5EE-7B83-491A-B7F5-71196BB02FF2}"/>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4284577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7CA32-E84D-40BE-B499-4D779F3BF682}"/>
              </a:ext>
            </a:extLst>
          </p:cNvPr>
          <p:cNvSpPr>
            <a:spLocks noGrp="1"/>
          </p:cNvSpPr>
          <p:nvPr>
            <p:ph type="title"/>
          </p:nvPr>
        </p:nvSpPr>
        <p:spPr/>
        <p:txBody>
          <a:bodyPr/>
          <a:lstStyle/>
          <a:p>
            <a:r>
              <a:rPr lang="en-US"/>
              <a:t>Overall Own Posts Table | Philadelphia Insurance - 2 of 20</a:t>
            </a:r>
          </a:p>
        </p:txBody>
      </p:sp>
      <p:graphicFrame>
        <p:nvGraphicFramePr>
          <p:cNvPr id="5" name="Table Placeholder 4">
            <a:extLst>
              <a:ext uri="{FF2B5EF4-FFF2-40B4-BE49-F238E27FC236}">
                <a16:creationId xmlns:a16="http://schemas.microsoft.com/office/drawing/2014/main" id="{4A70A90B-F14C-49FB-883B-6E5079C2A3FF}"/>
              </a:ext>
            </a:extLst>
          </p:cNvPr>
          <p:cNvGraphicFramePr>
            <a:graphicFrameLocks noGrp="1"/>
          </p:cNvGraphicFramePr>
          <p:nvPr>
            <p:ph type="tbl" sz="quarter" idx="13"/>
            <p:extLst>
              <p:ext uri="{D42A27DB-BD31-4B8C-83A1-F6EECF244321}">
                <p14:modId xmlns:p14="http://schemas.microsoft.com/office/powerpoint/2010/main" val="2520785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81270109"/>
                    </a:ext>
                  </a:extLst>
                </a:gridCol>
                <a:gridCol w="822960">
                  <a:extLst>
                    <a:ext uri="{9D8B030D-6E8A-4147-A177-3AD203B41FA5}">
                      <a16:colId xmlns:a16="http://schemas.microsoft.com/office/drawing/2014/main" val="351259170"/>
                    </a:ext>
                  </a:extLst>
                </a:gridCol>
                <a:gridCol w="822960">
                  <a:extLst>
                    <a:ext uri="{9D8B030D-6E8A-4147-A177-3AD203B41FA5}">
                      <a16:colId xmlns:a16="http://schemas.microsoft.com/office/drawing/2014/main" val="425076310"/>
                    </a:ext>
                  </a:extLst>
                </a:gridCol>
                <a:gridCol w="2304288">
                  <a:extLst>
                    <a:ext uri="{9D8B030D-6E8A-4147-A177-3AD203B41FA5}">
                      <a16:colId xmlns:a16="http://schemas.microsoft.com/office/drawing/2014/main" val="3930904839"/>
                    </a:ext>
                  </a:extLst>
                </a:gridCol>
                <a:gridCol w="822960">
                  <a:extLst>
                    <a:ext uri="{9D8B030D-6E8A-4147-A177-3AD203B41FA5}">
                      <a16:colId xmlns:a16="http://schemas.microsoft.com/office/drawing/2014/main" val="1926658904"/>
                    </a:ext>
                  </a:extLst>
                </a:gridCol>
                <a:gridCol w="658368">
                  <a:extLst>
                    <a:ext uri="{9D8B030D-6E8A-4147-A177-3AD203B41FA5}">
                      <a16:colId xmlns:a16="http://schemas.microsoft.com/office/drawing/2014/main" val="2199512640"/>
                    </a:ext>
                  </a:extLst>
                </a:gridCol>
                <a:gridCol w="658368">
                  <a:extLst>
                    <a:ext uri="{9D8B030D-6E8A-4147-A177-3AD203B41FA5}">
                      <a16:colId xmlns:a16="http://schemas.microsoft.com/office/drawing/2014/main" val="872908187"/>
                    </a:ext>
                  </a:extLst>
                </a:gridCol>
                <a:gridCol w="658368">
                  <a:extLst>
                    <a:ext uri="{9D8B030D-6E8A-4147-A177-3AD203B41FA5}">
                      <a16:colId xmlns:a16="http://schemas.microsoft.com/office/drawing/2014/main" val="3095446253"/>
                    </a:ext>
                  </a:extLst>
                </a:gridCol>
                <a:gridCol w="658368">
                  <a:extLst>
                    <a:ext uri="{9D8B030D-6E8A-4147-A177-3AD203B41FA5}">
                      <a16:colId xmlns:a16="http://schemas.microsoft.com/office/drawing/2014/main" val="2969944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00059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15:26:20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Twenty-four employees from our Commercial Lines Division (CLD) teamed up in our Home Office for the CLD Field Underwriting Management Team Meeting. The annual kick-off meeting brought together department managers to discuss various topics, gain valuable feedback, and energize the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https://www.linkedin.com/feed/update/urn:li:activity:6375073563916931072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0.9389 %</a:t>
                      </a:r>
                    </a:p>
                  </a:txBody>
                  <a:tcPr/>
                </a:tc>
                <a:extLst>
                  <a:ext uri="{0D108BD9-81ED-4DB2-BD59-A6C34878D82A}">
                    <a16:rowId xmlns:a16="http://schemas.microsoft.com/office/drawing/2014/main" val="117982209"/>
                  </a:ext>
                </a:extLst>
              </a:tr>
            </a:tbl>
          </a:graphicData>
        </a:graphic>
      </p:graphicFrame>
      <p:sp>
        <p:nvSpPr>
          <p:cNvPr id="4" name="Text Placeholder 3">
            <a:extLst>
              <a:ext uri="{FF2B5EF4-FFF2-40B4-BE49-F238E27FC236}">
                <a16:creationId xmlns:a16="http://schemas.microsoft.com/office/drawing/2014/main" id="{4BE118A4-D80C-4EE0-89D8-E0B735DE24DC}"/>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410055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B3A06-6D50-460F-8FC7-9D034C2C6CF5}"/>
              </a:ext>
            </a:extLst>
          </p:cNvPr>
          <p:cNvSpPr>
            <a:spLocks noGrp="1"/>
          </p:cNvSpPr>
          <p:nvPr>
            <p:ph type="title"/>
          </p:nvPr>
        </p:nvSpPr>
        <p:spPr/>
        <p:txBody>
          <a:bodyPr/>
          <a:lstStyle/>
          <a:p>
            <a:r>
              <a:rPr lang="en-US"/>
              <a:t>Overall Own Posts Table | Philadelphia Insurance - 3 of 20</a:t>
            </a:r>
          </a:p>
        </p:txBody>
      </p:sp>
      <p:graphicFrame>
        <p:nvGraphicFramePr>
          <p:cNvPr id="5" name="Table Placeholder 4">
            <a:extLst>
              <a:ext uri="{FF2B5EF4-FFF2-40B4-BE49-F238E27FC236}">
                <a16:creationId xmlns:a16="http://schemas.microsoft.com/office/drawing/2014/main" id="{A75FD99B-4198-4F83-932D-61D249A42139}"/>
              </a:ext>
            </a:extLst>
          </p:cNvPr>
          <p:cNvGraphicFramePr>
            <a:graphicFrameLocks noGrp="1"/>
          </p:cNvGraphicFramePr>
          <p:nvPr>
            <p:ph type="tbl" sz="quarter" idx="13"/>
            <p:extLst>
              <p:ext uri="{D42A27DB-BD31-4B8C-83A1-F6EECF244321}">
                <p14:modId xmlns:p14="http://schemas.microsoft.com/office/powerpoint/2010/main" val="2926399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30708715"/>
                    </a:ext>
                  </a:extLst>
                </a:gridCol>
                <a:gridCol w="822960">
                  <a:extLst>
                    <a:ext uri="{9D8B030D-6E8A-4147-A177-3AD203B41FA5}">
                      <a16:colId xmlns:a16="http://schemas.microsoft.com/office/drawing/2014/main" val="3666995814"/>
                    </a:ext>
                  </a:extLst>
                </a:gridCol>
                <a:gridCol w="822960">
                  <a:extLst>
                    <a:ext uri="{9D8B030D-6E8A-4147-A177-3AD203B41FA5}">
                      <a16:colId xmlns:a16="http://schemas.microsoft.com/office/drawing/2014/main" val="2516581793"/>
                    </a:ext>
                  </a:extLst>
                </a:gridCol>
                <a:gridCol w="2304288">
                  <a:extLst>
                    <a:ext uri="{9D8B030D-6E8A-4147-A177-3AD203B41FA5}">
                      <a16:colId xmlns:a16="http://schemas.microsoft.com/office/drawing/2014/main" val="3911485473"/>
                    </a:ext>
                  </a:extLst>
                </a:gridCol>
                <a:gridCol w="822960">
                  <a:extLst>
                    <a:ext uri="{9D8B030D-6E8A-4147-A177-3AD203B41FA5}">
                      <a16:colId xmlns:a16="http://schemas.microsoft.com/office/drawing/2014/main" val="2968989548"/>
                    </a:ext>
                  </a:extLst>
                </a:gridCol>
                <a:gridCol w="658368">
                  <a:extLst>
                    <a:ext uri="{9D8B030D-6E8A-4147-A177-3AD203B41FA5}">
                      <a16:colId xmlns:a16="http://schemas.microsoft.com/office/drawing/2014/main" val="3990196219"/>
                    </a:ext>
                  </a:extLst>
                </a:gridCol>
                <a:gridCol w="658368">
                  <a:extLst>
                    <a:ext uri="{9D8B030D-6E8A-4147-A177-3AD203B41FA5}">
                      <a16:colId xmlns:a16="http://schemas.microsoft.com/office/drawing/2014/main" val="581325418"/>
                    </a:ext>
                  </a:extLst>
                </a:gridCol>
                <a:gridCol w="658368">
                  <a:extLst>
                    <a:ext uri="{9D8B030D-6E8A-4147-A177-3AD203B41FA5}">
                      <a16:colId xmlns:a16="http://schemas.microsoft.com/office/drawing/2014/main" val="800934825"/>
                    </a:ext>
                  </a:extLst>
                </a:gridCol>
                <a:gridCol w="658368">
                  <a:extLst>
                    <a:ext uri="{9D8B030D-6E8A-4147-A177-3AD203B41FA5}">
                      <a16:colId xmlns:a16="http://schemas.microsoft.com/office/drawing/2014/main" val="318373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66621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 16:36:07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do #PhiladelphiaEagles running back LeGarrette Blount and #TEAMPHLY have in common? We're both proud supporters of the @amdiabetesassn (ADA)! During the 2017 NFL season, @l_blount29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 👈🏼😊 #ThinkPHLY #insurance #diabetesawareness #flyeaglesfly 🦅 #superbowlparty #football 🏈 #charity #donate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https://www.instagram.com/p/Betak5zj7Qr/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14.7714 %</a:t>
                      </a:r>
                    </a:p>
                  </a:txBody>
                  <a:tcPr/>
                </a:tc>
                <a:extLst>
                  <a:ext uri="{0D108BD9-81ED-4DB2-BD59-A6C34878D82A}">
                    <a16:rowId xmlns:a16="http://schemas.microsoft.com/office/drawing/2014/main" val="494806569"/>
                  </a:ext>
                </a:extLst>
              </a:tr>
            </a:tbl>
          </a:graphicData>
        </a:graphic>
      </p:graphicFrame>
      <p:sp>
        <p:nvSpPr>
          <p:cNvPr id="4" name="Text Placeholder 3">
            <a:extLst>
              <a:ext uri="{FF2B5EF4-FFF2-40B4-BE49-F238E27FC236}">
                <a16:creationId xmlns:a16="http://schemas.microsoft.com/office/drawing/2014/main" id="{4599907F-0483-48AE-A4D8-59E085278027}"/>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556389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3A013-F9CC-4D49-92DB-28236CEBB41C}"/>
              </a:ext>
            </a:extLst>
          </p:cNvPr>
          <p:cNvSpPr>
            <a:spLocks noGrp="1"/>
          </p:cNvSpPr>
          <p:nvPr>
            <p:ph type="title"/>
          </p:nvPr>
        </p:nvSpPr>
        <p:spPr/>
        <p:txBody>
          <a:bodyPr/>
          <a:lstStyle/>
          <a:p>
            <a:r>
              <a:rPr lang="en-US"/>
              <a:t>Overall Own Posts Table | Philadelphia Insurance - 4 of 20</a:t>
            </a:r>
          </a:p>
        </p:txBody>
      </p:sp>
      <p:graphicFrame>
        <p:nvGraphicFramePr>
          <p:cNvPr id="5" name="Table Placeholder 4">
            <a:extLst>
              <a:ext uri="{FF2B5EF4-FFF2-40B4-BE49-F238E27FC236}">
                <a16:creationId xmlns:a16="http://schemas.microsoft.com/office/drawing/2014/main" id="{8EE4D911-5948-4E70-A09A-3D1DEE01A009}"/>
              </a:ext>
            </a:extLst>
          </p:cNvPr>
          <p:cNvGraphicFramePr>
            <a:graphicFrameLocks noGrp="1"/>
          </p:cNvGraphicFramePr>
          <p:nvPr>
            <p:ph type="tbl" sz="quarter" idx="13"/>
            <p:extLst>
              <p:ext uri="{D42A27DB-BD31-4B8C-83A1-F6EECF244321}">
                <p14:modId xmlns:p14="http://schemas.microsoft.com/office/powerpoint/2010/main" val="56412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54851912"/>
                    </a:ext>
                  </a:extLst>
                </a:gridCol>
                <a:gridCol w="822960">
                  <a:extLst>
                    <a:ext uri="{9D8B030D-6E8A-4147-A177-3AD203B41FA5}">
                      <a16:colId xmlns:a16="http://schemas.microsoft.com/office/drawing/2014/main" val="3159485024"/>
                    </a:ext>
                  </a:extLst>
                </a:gridCol>
                <a:gridCol w="822960">
                  <a:extLst>
                    <a:ext uri="{9D8B030D-6E8A-4147-A177-3AD203B41FA5}">
                      <a16:colId xmlns:a16="http://schemas.microsoft.com/office/drawing/2014/main" val="3908531053"/>
                    </a:ext>
                  </a:extLst>
                </a:gridCol>
                <a:gridCol w="2304288">
                  <a:extLst>
                    <a:ext uri="{9D8B030D-6E8A-4147-A177-3AD203B41FA5}">
                      <a16:colId xmlns:a16="http://schemas.microsoft.com/office/drawing/2014/main" val="3790964125"/>
                    </a:ext>
                  </a:extLst>
                </a:gridCol>
                <a:gridCol w="822960">
                  <a:extLst>
                    <a:ext uri="{9D8B030D-6E8A-4147-A177-3AD203B41FA5}">
                      <a16:colId xmlns:a16="http://schemas.microsoft.com/office/drawing/2014/main" val="1088682044"/>
                    </a:ext>
                  </a:extLst>
                </a:gridCol>
                <a:gridCol w="658368">
                  <a:extLst>
                    <a:ext uri="{9D8B030D-6E8A-4147-A177-3AD203B41FA5}">
                      <a16:colId xmlns:a16="http://schemas.microsoft.com/office/drawing/2014/main" val="1687631260"/>
                    </a:ext>
                  </a:extLst>
                </a:gridCol>
                <a:gridCol w="658368">
                  <a:extLst>
                    <a:ext uri="{9D8B030D-6E8A-4147-A177-3AD203B41FA5}">
                      <a16:colId xmlns:a16="http://schemas.microsoft.com/office/drawing/2014/main" val="1494443836"/>
                    </a:ext>
                  </a:extLst>
                </a:gridCol>
                <a:gridCol w="658368">
                  <a:extLst>
                    <a:ext uri="{9D8B030D-6E8A-4147-A177-3AD203B41FA5}">
                      <a16:colId xmlns:a16="http://schemas.microsoft.com/office/drawing/2014/main" val="1339252750"/>
                    </a:ext>
                  </a:extLst>
                </a:gridCol>
                <a:gridCol w="658368">
                  <a:extLst>
                    <a:ext uri="{9D8B030D-6E8A-4147-A177-3AD203B41FA5}">
                      <a16:colId xmlns:a16="http://schemas.microsoft.com/office/drawing/2014/main" val="3074183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97423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 18:18:51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Follow us on Facebook, Twitter, and Instagram for more photos and updates on this exciting volunteer effort.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https://www.linkedin.com/feed/update/urn:li:activity:6356997583709179904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0.8906 %</a:t>
                      </a:r>
                    </a:p>
                  </a:txBody>
                  <a:tcPr/>
                </a:tc>
                <a:extLst>
                  <a:ext uri="{0D108BD9-81ED-4DB2-BD59-A6C34878D82A}">
                    <a16:rowId xmlns:a16="http://schemas.microsoft.com/office/drawing/2014/main" val="331346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 19:17:32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arrived in #Bastrop, #Texas today to plant #trees in partnership with @arbordayfoundation and @texasparkswildlife over the next two days. Follow #PHLY80KTREES for photos and updates! 🌱🌲👍🏼
#ThinkPHLY #insurance #arbordayfoundation #giveback #volunteer #makeadifference #texasparksandwildlife #txstateparks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https://www.instagram.com/p/Bdv5-JDjgYp/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15.4229 %</a:t>
                      </a:r>
                    </a:p>
                  </a:txBody>
                  <a:tcPr/>
                </a:tc>
                <a:extLst>
                  <a:ext uri="{0D108BD9-81ED-4DB2-BD59-A6C34878D82A}">
                    <a16:rowId xmlns:a16="http://schemas.microsoft.com/office/drawing/2014/main" val="3405046466"/>
                  </a:ext>
                </a:extLst>
              </a:tr>
            </a:tbl>
          </a:graphicData>
        </a:graphic>
      </p:graphicFrame>
      <p:sp>
        <p:nvSpPr>
          <p:cNvPr id="4" name="Text Placeholder 3">
            <a:extLst>
              <a:ext uri="{FF2B5EF4-FFF2-40B4-BE49-F238E27FC236}">
                <a16:creationId xmlns:a16="http://schemas.microsoft.com/office/drawing/2014/main" id="{EC152F61-BEC0-43F1-A260-976DAB79E80C}"/>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222173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58BC5-72B6-4E83-9659-777EF981F03D}"/>
              </a:ext>
            </a:extLst>
          </p:cNvPr>
          <p:cNvSpPr>
            <a:spLocks noGrp="1"/>
          </p:cNvSpPr>
          <p:nvPr>
            <p:ph type="title"/>
          </p:nvPr>
        </p:nvSpPr>
        <p:spPr/>
        <p:txBody>
          <a:bodyPr/>
          <a:lstStyle/>
          <a:p>
            <a:r>
              <a:rPr lang="en-US"/>
              <a:t>Overall Own Posts Table | Philadelphia Insurance - 5 of 20</a:t>
            </a:r>
          </a:p>
        </p:txBody>
      </p:sp>
      <p:graphicFrame>
        <p:nvGraphicFramePr>
          <p:cNvPr id="5" name="Table Placeholder 4">
            <a:extLst>
              <a:ext uri="{FF2B5EF4-FFF2-40B4-BE49-F238E27FC236}">
                <a16:creationId xmlns:a16="http://schemas.microsoft.com/office/drawing/2014/main" id="{1EEE9CE8-F418-4439-B8A4-E048F41830DF}"/>
              </a:ext>
            </a:extLst>
          </p:cNvPr>
          <p:cNvGraphicFramePr>
            <a:graphicFrameLocks noGrp="1"/>
          </p:cNvGraphicFramePr>
          <p:nvPr>
            <p:ph type="tbl" sz="quarter" idx="13"/>
            <p:extLst>
              <p:ext uri="{D42A27DB-BD31-4B8C-83A1-F6EECF244321}">
                <p14:modId xmlns:p14="http://schemas.microsoft.com/office/powerpoint/2010/main" val="1173993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91090719"/>
                    </a:ext>
                  </a:extLst>
                </a:gridCol>
                <a:gridCol w="822960">
                  <a:extLst>
                    <a:ext uri="{9D8B030D-6E8A-4147-A177-3AD203B41FA5}">
                      <a16:colId xmlns:a16="http://schemas.microsoft.com/office/drawing/2014/main" val="3392869778"/>
                    </a:ext>
                  </a:extLst>
                </a:gridCol>
                <a:gridCol w="822960">
                  <a:extLst>
                    <a:ext uri="{9D8B030D-6E8A-4147-A177-3AD203B41FA5}">
                      <a16:colId xmlns:a16="http://schemas.microsoft.com/office/drawing/2014/main" val="3118530292"/>
                    </a:ext>
                  </a:extLst>
                </a:gridCol>
                <a:gridCol w="2304288">
                  <a:extLst>
                    <a:ext uri="{9D8B030D-6E8A-4147-A177-3AD203B41FA5}">
                      <a16:colId xmlns:a16="http://schemas.microsoft.com/office/drawing/2014/main" val="2360850669"/>
                    </a:ext>
                  </a:extLst>
                </a:gridCol>
                <a:gridCol w="822960">
                  <a:extLst>
                    <a:ext uri="{9D8B030D-6E8A-4147-A177-3AD203B41FA5}">
                      <a16:colId xmlns:a16="http://schemas.microsoft.com/office/drawing/2014/main" val="27582359"/>
                    </a:ext>
                  </a:extLst>
                </a:gridCol>
                <a:gridCol w="658368">
                  <a:extLst>
                    <a:ext uri="{9D8B030D-6E8A-4147-A177-3AD203B41FA5}">
                      <a16:colId xmlns:a16="http://schemas.microsoft.com/office/drawing/2014/main" val="2249042672"/>
                    </a:ext>
                  </a:extLst>
                </a:gridCol>
                <a:gridCol w="658368">
                  <a:extLst>
                    <a:ext uri="{9D8B030D-6E8A-4147-A177-3AD203B41FA5}">
                      <a16:colId xmlns:a16="http://schemas.microsoft.com/office/drawing/2014/main" val="3282915681"/>
                    </a:ext>
                  </a:extLst>
                </a:gridCol>
                <a:gridCol w="658368">
                  <a:extLst>
                    <a:ext uri="{9D8B030D-6E8A-4147-A177-3AD203B41FA5}">
                      <a16:colId xmlns:a16="http://schemas.microsoft.com/office/drawing/2014/main" val="1951556736"/>
                    </a:ext>
                  </a:extLst>
                </a:gridCol>
                <a:gridCol w="658368">
                  <a:extLst>
                    <a:ext uri="{9D8B030D-6E8A-4147-A177-3AD203B41FA5}">
                      <a16:colId xmlns:a16="http://schemas.microsoft.com/office/drawing/2014/main" val="4081083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59161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 18:39:45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#PHLY employees from offices across the country joined @texasparkswildlife today to begin a two-day #treeplanting mission in #BastropStatePark. Located 32 miles east of #Austin, the planting area was severely damaged by a #wildfire in 2011. This project is part of PHLY’s efforts to plant 80,000 #trees this year in partnership with @arbordayfoundation 🌱🌲
#PHLY80KTREES #ThinkPHLY #TEAMPHLY #insurance #arbordayfoundation #texasparksandwildlife #txstateparks #texas #giveback #volunteer #makeadifference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https://www.instagram.com/p/BdyacSVDt7g/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14.5141 %</a:t>
                      </a:r>
                    </a:p>
                  </a:txBody>
                  <a:tcPr/>
                </a:tc>
                <a:extLst>
                  <a:ext uri="{0D108BD9-81ED-4DB2-BD59-A6C34878D82A}">
                    <a16:rowId xmlns:a16="http://schemas.microsoft.com/office/drawing/2014/main" val="2791062272"/>
                  </a:ext>
                </a:extLst>
              </a:tr>
            </a:tbl>
          </a:graphicData>
        </a:graphic>
      </p:graphicFrame>
      <p:sp>
        <p:nvSpPr>
          <p:cNvPr id="4" name="Text Placeholder 3">
            <a:extLst>
              <a:ext uri="{FF2B5EF4-FFF2-40B4-BE49-F238E27FC236}">
                <a16:creationId xmlns:a16="http://schemas.microsoft.com/office/drawing/2014/main" id="{27DA3F71-6D9A-4712-BF0F-07E3D54C2044}"/>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101133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41A41-E353-4385-A666-E74D1C0D92DA}"/>
              </a:ext>
            </a:extLst>
          </p:cNvPr>
          <p:cNvSpPr>
            <a:spLocks noGrp="1"/>
          </p:cNvSpPr>
          <p:nvPr>
            <p:ph type="title"/>
          </p:nvPr>
        </p:nvSpPr>
        <p:spPr/>
        <p:txBody>
          <a:bodyPr/>
          <a:lstStyle/>
          <a:p>
            <a:r>
              <a:rPr lang="en-US"/>
              <a:t>Overall Own Posts Table | Philadelphia Insurance - 6 of 20</a:t>
            </a:r>
          </a:p>
        </p:txBody>
      </p:sp>
      <p:graphicFrame>
        <p:nvGraphicFramePr>
          <p:cNvPr id="5" name="Table Placeholder 4">
            <a:extLst>
              <a:ext uri="{FF2B5EF4-FFF2-40B4-BE49-F238E27FC236}">
                <a16:creationId xmlns:a16="http://schemas.microsoft.com/office/drawing/2014/main" id="{9B89BD1C-472A-4155-9ABF-404176D5ED28}"/>
              </a:ext>
            </a:extLst>
          </p:cNvPr>
          <p:cNvGraphicFramePr>
            <a:graphicFrameLocks noGrp="1"/>
          </p:cNvGraphicFramePr>
          <p:nvPr>
            <p:ph type="tbl" sz="quarter" idx="13"/>
            <p:extLst>
              <p:ext uri="{D42A27DB-BD31-4B8C-83A1-F6EECF244321}">
                <p14:modId xmlns:p14="http://schemas.microsoft.com/office/powerpoint/2010/main" val="2824893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28939791"/>
                    </a:ext>
                  </a:extLst>
                </a:gridCol>
                <a:gridCol w="822960">
                  <a:extLst>
                    <a:ext uri="{9D8B030D-6E8A-4147-A177-3AD203B41FA5}">
                      <a16:colId xmlns:a16="http://schemas.microsoft.com/office/drawing/2014/main" val="3660635434"/>
                    </a:ext>
                  </a:extLst>
                </a:gridCol>
                <a:gridCol w="822960">
                  <a:extLst>
                    <a:ext uri="{9D8B030D-6E8A-4147-A177-3AD203B41FA5}">
                      <a16:colId xmlns:a16="http://schemas.microsoft.com/office/drawing/2014/main" val="2117288649"/>
                    </a:ext>
                  </a:extLst>
                </a:gridCol>
                <a:gridCol w="2304288">
                  <a:extLst>
                    <a:ext uri="{9D8B030D-6E8A-4147-A177-3AD203B41FA5}">
                      <a16:colId xmlns:a16="http://schemas.microsoft.com/office/drawing/2014/main" val="71215214"/>
                    </a:ext>
                  </a:extLst>
                </a:gridCol>
                <a:gridCol w="822960">
                  <a:extLst>
                    <a:ext uri="{9D8B030D-6E8A-4147-A177-3AD203B41FA5}">
                      <a16:colId xmlns:a16="http://schemas.microsoft.com/office/drawing/2014/main" val="1008420887"/>
                    </a:ext>
                  </a:extLst>
                </a:gridCol>
                <a:gridCol w="658368">
                  <a:extLst>
                    <a:ext uri="{9D8B030D-6E8A-4147-A177-3AD203B41FA5}">
                      <a16:colId xmlns:a16="http://schemas.microsoft.com/office/drawing/2014/main" val="1899105383"/>
                    </a:ext>
                  </a:extLst>
                </a:gridCol>
                <a:gridCol w="658368">
                  <a:extLst>
                    <a:ext uri="{9D8B030D-6E8A-4147-A177-3AD203B41FA5}">
                      <a16:colId xmlns:a16="http://schemas.microsoft.com/office/drawing/2014/main" val="3470808308"/>
                    </a:ext>
                  </a:extLst>
                </a:gridCol>
                <a:gridCol w="658368">
                  <a:extLst>
                    <a:ext uri="{9D8B030D-6E8A-4147-A177-3AD203B41FA5}">
                      <a16:colId xmlns:a16="http://schemas.microsoft.com/office/drawing/2014/main" val="3133201631"/>
                    </a:ext>
                  </a:extLst>
                </a:gridCol>
                <a:gridCol w="658368">
                  <a:extLst>
                    <a:ext uri="{9D8B030D-6E8A-4147-A177-3AD203B41FA5}">
                      <a16:colId xmlns:a16="http://schemas.microsoft.com/office/drawing/2014/main" val="311416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48029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04/26/2018 15:31:46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Today, we celebrated #TakeYourChildToWorkDay by welcoming a group of #TEAMPHLY’s #children at the Home Office! Our young guests were introduced to the #workplace and caught a glimpse of their parent’s daily #worklife. From #learning about #insurance to DIY #artsandcrafts, the #kids participated in an #exciting array of activities throughout the day! 🙌🏼#ThinkPHLY #futureleaders #insurancelife #childrenarethefuture #kidsareawesome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https://www.instagram.com/p/BiC6UqAH98V/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12.3028 %</a:t>
                      </a:r>
                    </a:p>
                  </a:txBody>
                  <a:tcPr/>
                </a:tc>
                <a:extLst>
                  <a:ext uri="{0D108BD9-81ED-4DB2-BD59-A6C34878D82A}">
                    <a16:rowId xmlns:a16="http://schemas.microsoft.com/office/drawing/2014/main" val="2179511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22:47:08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@NHLFlyers: Congratulations to Kathryn Wallace, our @PHLYINS Community Teammate! Kathryn is a physical therapist who consistently goes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https://twitter.com/PHLYINS/status/978463401503547392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9827768"/>
                  </a:ext>
                </a:extLst>
              </a:tr>
            </a:tbl>
          </a:graphicData>
        </a:graphic>
      </p:graphicFrame>
      <p:sp>
        <p:nvSpPr>
          <p:cNvPr id="4" name="Text Placeholder 3">
            <a:extLst>
              <a:ext uri="{FF2B5EF4-FFF2-40B4-BE49-F238E27FC236}">
                <a16:creationId xmlns:a16="http://schemas.microsoft.com/office/drawing/2014/main" id="{84A20AB4-38BA-48AD-A893-29F6C1A5E985}"/>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2580718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69D75-98B4-46DB-8634-D511844B6B90}"/>
              </a:ext>
            </a:extLst>
          </p:cNvPr>
          <p:cNvSpPr>
            <a:spLocks noGrp="1"/>
          </p:cNvSpPr>
          <p:nvPr>
            <p:ph type="title"/>
          </p:nvPr>
        </p:nvSpPr>
        <p:spPr/>
        <p:txBody>
          <a:bodyPr/>
          <a:lstStyle/>
          <a:p>
            <a:r>
              <a:rPr lang="en-US"/>
              <a:t>Overall Own Posts Table | Philadelphia Insurance - 7 of 20</a:t>
            </a:r>
          </a:p>
        </p:txBody>
      </p:sp>
      <p:graphicFrame>
        <p:nvGraphicFramePr>
          <p:cNvPr id="5" name="Table Placeholder 4">
            <a:extLst>
              <a:ext uri="{FF2B5EF4-FFF2-40B4-BE49-F238E27FC236}">
                <a16:creationId xmlns:a16="http://schemas.microsoft.com/office/drawing/2014/main" id="{9153BC0A-E720-46CF-867D-E44B3A5B7155}"/>
              </a:ext>
            </a:extLst>
          </p:cNvPr>
          <p:cNvGraphicFramePr>
            <a:graphicFrameLocks noGrp="1"/>
          </p:cNvGraphicFramePr>
          <p:nvPr>
            <p:ph type="tbl" sz="quarter" idx="13"/>
            <p:extLst>
              <p:ext uri="{D42A27DB-BD31-4B8C-83A1-F6EECF244321}">
                <p14:modId xmlns:p14="http://schemas.microsoft.com/office/powerpoint/2010/main" val="92932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34126625"/>
                    </a:ext>
                  </a:extLst>
                </a:gridCol>
                <a:gridCol w="822960">
                  <a:extLst>
                    <a:ext uri="{9D8B030D-6E8A-4147-A177-3AD203B41FA5}">
                      <a16:colId xmlns:a16="http://schemas.microsoft.com/office/drawing/2014/main" val="245762640"/>
                    </a:ext>
                  </a:extLst>
                </a:gridCol>
                <a:gridCol w="822960">
                  <a:extLst>
                    <a:ext uri="{9D8B030D-6E8A-4147-A177-3AD203B41FA5}">
                      <a16:colId xmlns:a16="http://schemas.microsoft.com/office/drawing/2014/main" val="3858779966"/>
                    </a:ext>
                  </a:extLst>
                </a:gridCol>
                <a:gridCol w="2304288">
                  <a:extLst>
                    <a:ext uri="{9D8B030D-6E8A-4147-A177-3AD203B41FA5}">
                      <a16:colId xmlns:a16="http://schemas.microsoft.com/office/drawing/2014/main" val="1522271030"/>
                    </a:ext>
                  </a:extLst>
                </a:gridCol>
                <a:gridCol w="822960">
                  <a:extLst>
                    <a:ext uri="{9D8B030D-6E8A-4147-A177-3AD203B41FA5}">
                      <a16:colId xmlns:a16="http://schemas.microsoft.com/office/drawing/2014/main" val="664190957"/>
                    </a:ext>
                  </a:extLst>
                </a:gridCol>
                <a:gridCol w="658368">
                  <a:extLst>
                    <a:ext uri="{9D8B030D-6E8A-4147-A177-3AD203B41FA5}">
                      <a16:colId xmlns:a16="http://schemas.microsoft.com/office/drawing/2014/main" val="2234149581"/>
                    </a:ext>
                  </a:extLst>
                </a:gridCol>
                <a:gridCol w="658368">
                  <a:extLst>
                    <a:ext uri="{9D8B030D-6E8A-4147-A177-3AD203B41FA5}">
                      <a16:colId xmlns:a16="http://schemas.microsoft.com/office/drawing/2014/main" val="959473280"/>
                    </a:ext>
                  </a:extLst>
                </a:gridCol>
                <a:gridCol w="658368">
                  <a:extLst>
                    <a:ext uri="{9D8B030D-6E8A-4147-A177-3AD203B41FA5}">
                      <a16:colId xmlns:a16="http://schemas.microsoft.com/office/drawing/2014/main" val="1778513306"/>
                    </a:ext>
                  </a:extLst>
                </a:gridCol>
                <a:gridCol w="658368">
                  <a:extLst>
                    <a:ext uri="{9D8B030D-6E8A-4147-A177-3AD203B41FA5}">
                      <a16:colId xmlns:a16="http://schemas.microsoft.com/office/drawing/2014/main" val="3747416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11780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 09:55:20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#Congratulations to our #NFL Champion #PhiladelphiaEagles! 👏🏼🏈
. . . . .
#Repost @philadelphiaeagles (@get_repost) #flyeaglesfly🦅 #philadelphia #superbowl #football #champions #eaglesnation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https://www.instagram.com/p/Be0bGHjjnfa/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12.6031 %</a:t>
                      </a:r>
                    </a:p>
                  </a:txBody>
                  <a:tcPr/>
                </a:tc>
                <a:extLst>
                  <a:ext uri="{0D108BD9-81ED-4DB2-BD59-A6C34878D82A}">
                    <a16:rowId xmlns:a16="http://schemas.microsoft.com/office/drawing/2014/main" val="400513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 17:59:06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https://www.linkedin.com/feed/update/urn:li:activity:6357355003136532480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0.7357 %</a:t>
                      </a:r>
                    </a:p>
                  </a:txBody>
                  <a:tcPr/>
                </a:tc>
                <a:extLst>
                  <a:ext uri="{0D108BD9-81ED-4DB2-BD59-A6C34878D82A}">
                    <a16:rowId xmlns:a16="http://schemas.microsoft.com/office/drawing/2014/main" val="184949044"/>
                  </a:ext>
                </a:extLst>
              </a:tr>
            </a:tbl>
          </a:graphicData>
        </a:graphic>
      </p:graphicFrame>
      <p:sp>
        <p:nvSpPr>
          <p:cNvPr id="4" name="Text Placeholder 3">
            <a:extLst>
              <a:ext uri="{FF2B5EF4-FFF2-40B4-BE49-F238E27FC236}">
                <a16:creationId xmlns:a16="http://schemas.microsoft.com/office/drawing/2014/main" id="{71FE4DB4-0A94-4CDC-98AA-9A4758936D19}"/>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2739273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A2CE2-D633-4E06-A4E5-B98AD810B8E8}"/>
              </a:ext>
            </a:extLst>
          </p:cNvPr>
          <p:cNvSpPr>
            <a:spLocks noGrp="1"/>
          </p:cNvSpPr>
          <p:nvPr>
            <p:ph type="title"/>
          </p:nvPr>
        </p:nvSpPr>
        <p:spPr/>
        <p:txBody>
          <a:bodyPr/>
          <a:lstStyle/>
          <a:p>
            <a:r>
              <a:rPr lang="en-US"/>
              <a:t>Overall Own Posts Table | Philadelphia Insurance - 8 of 20</a:t>
            </a:r>
          </a:p>
        </p:txBody>
      </p:sp>
      <p:graphicFrame>
        <p:nvGraphicFramePr>
          <p:cNvPr id="5" name="Table Placeholder 4">
            <a:extLst>
              <a:ext uri="{FF2B5EF4-FFF2-40B4-BE49-F238E27FC236}">
                <a16:creationId xmlns:a16="http://schemas.microsoft.com/office/drawing/2014/main" id="{7E67144B-7D58-47D5-AE57-D3AAF20D7B9E}"/>
              </a:ext>
            </a:extLst>
          </p:cNvPr>
          <p:cNvGraphicFramePr>
            <a:graphicFrameLocks noGrp="1"/>
          </p:cNvGraphicFramePr>
          <p:nvPr>
            <p:ph type="tbl" sz="quarter" idx="13"/>
            <p:extLst>
              <p:ext uri="{D42A27DB-BD31-4B8C-83A1-F6EECF244321}">
                <p14:modId xmlns:p14="http://schemas.microsoft.com/office/powerpoint/2010/main" val="373912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96084133"/>
                    </a:ext>
                  </a:extLst>
                </a:gridCol>
                <a:gridCol w="822960">
                  <a:extLst>
                    <a:ext uri="{9D8B030D-6E8A-4147-A177-3AD203B41FA5}">
                      <a16:colId xmlns:a16="http://schemas.microsoft.com/office/drawing/2014/main" val="2356919913"/>
                    </a:ext>
                  </a:extLst>
                </a:gridCol>
                <a:gridCol w="822960">
                  <a:extLst>
                    <a:ext uri="{9D8B030D-6E8A-4147-A177-3AD203B41FA5}">
                      <a16:colId xmlns:a16="http://schemas.microsoft.com/office/drawing/2014/main" val="620903833"/>
                    </a:ext>
                  </a:extLst>
                </a:gridCol>
                <a:gridCol w="2304288">
                  <a:extLst>
                    <a:ext uri="{9D8B030D-6E8A-4147-A177-3AD203B41FA5}">
                      <a16:colId xmlns:a16="http://schemas.microsoft.com/office/drawing/2014/main" val="2140535372"/>
                    </a:ext>
                  </a:extLst>
                </a:gridCol>
                <a:gridCol w="822960">
                  <a:extLst>
                    <a:ext uri="{9D8B030D-6E8A-4147-A177-3AD203B41FA5}">
                      <a16:colId xmlns:a16="http://schemas.microsoft.com/office/drawing/2014/main" val="1825525030"/>
                    </a:ext>
                  </a:extLst>
                </a:gridCol>
                <a:gridCol w="658368">
                  <a:extLst>
                    <a:ext uri="{9D8B030D-6E8A-4147-A177-3AD203B41FA5}">
                      <a16:colId xmlns:a16="http://schemas.microsoft.com/office/drawing/2014/main" val="3029650768"/>
                    </a:ext>
                  </a:extLst>
                </a:gridCol>
                <a:gridCol w="658368">
                  <a:extLst>
                    <a:ext uri="{9D8B030D-6E8A-4147-A177-3AD203B41FA5}">
                      <a16:colId xmlns:a16="http://schemas.microsoft.com/office/drawing/2014/main" val="2534644462"/>
                    </a:ext>
                  </a:extLst>
                </a:gridCol>
                <a:gridCol w="658368">
                  <a:extLst>
                    <a:ext uri="{9D8B030D-6E8A-4147-A177-3AD203B41FA5}">
                      <a16:colId xmlns:a16="http://schemas.microsoft.com/office/drawing/2014/main" val="3979967216"/>
                    </a:ext>
                  </a:extLst>
                </a:gridCol>
                <a:gridCol w="658368">
                  <a:extLst>
                    <a:ext uri="{9D8B030D-6E8A-4147-A177-3AD203B41FA5}">
                      <a16:colId xmlns:a16="http://schemas.microsoft.com/office/drawing/2014/main" val="1195178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04079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 16:21:44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little kindness can go a long way, especially for people facing cancer. Home Office employees teamed up at the AstraZeneca Hope Lodge of the American Cancer Society, which offers free accommodations for cancer patients being treated in the Philadelphia area. To help the patients feel more at home, #TEAMPHLY volunteered to clean the facility and prepare rooms for new guests.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https://www.linkedin.com/feed/update/urn:li:activity:6387031205837045760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0.6809 %</a:t>
                      </a:r>
                    </a:p>
                  </a:txBody>
                  <a:tcPr/>
                </a:tc>
                <a:extLst>
                  <a:ext uri="{0D108BD9-81ED-4DB2-BD59-A6C34878D82A}">
                    <a16:rowId xmlns:a16="http://schemas.microsoft.com/office/drawing/2014/main" val="2776002999"/>
                  </a:ext>
                </a:extLst>
              </a:tr>
            </a:tbl>
          </a:graphicData>
        </a:graphic>
      </p:graphicFrame>
      <p:sp>
        <p:nvSpPr>
          <p:cNvPr id="4" name="Text Placeholder 3">
            <a:extLst>
              <a:ext uri="{FF2B5EF4-FFF2-40B4-BE49-F238E27FC236}">
                <a16:creationId xmlns:a16="http://schemas.microsoft.com/office/drawing/2014/main" id="{48F93BC9-1D1E-49ED-A025-39DD574E159B}"/>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2571027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59C3-DB2A-405A-808E-4CF12C8C78C2}"/>
              </a:ext>
            </a:extLst>
          </p:cNvPr>
          <p:cNvSpPr>
            <a:spLocks noGrp="1"/>
          </p:cNvSpPr>
          <p:nvPr>
            <p:ph type="title"/>
          </p:nvPr>
        </p:nvSpPr>
        <p:spPr/>
        <p:txBody>
          <a:bodyPr/>
          <a:lstStyle/>
          <a:p>
            <a:r>
              <a:rPr lang="en-US"/>
              <a:t>Overall Own Posts Table | Philadelphia Insurance - 9 of 20</a:t>
            </a:r>
          </a:p>
        </p:txBody>
      </p:sp>
      <p:graphicFrame>
        <p:nvGraphicFramePr>
          <p:cNvPr id="5" name="Table Placeholder 4">
            <a:extLst>
              <a:ext uri="{FF2B5EF4-FFF2-40B4-BE49-F238E27FC236}">
                <a16:creationId xmlns:a16="http://schemas.microsoft.com/office/drawing/2014/main" id="{71BEDDAE-845D-43EB-A037-4AC88AFB8D87}"/>
              </a:ext>
            </a:extLst>
          </p:cNvPr>
          <p:cNvGraphicFramePr>
            <a:graphicFrameLocks noGrp="1"/>
          </p:cNvGraphicFramePr>
          <p:nvPr>
            <p:ph type="tbl" sz="quarter" idx="13"/>
            <p:extLst>
              <p:ext uri="{D42A27DB-BD31-4B8C-83A1-F6EECF244321}">
                <p14:modId xmlns:p14="http://schemas.microsoft.com/office/powerpoint/2010/main" val="2715527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75163757"/>
                    </a:ext>
                  </a:extLst>
                </a:gridCol>
                <a:gridCol w="822960">
                  <a:extLst>
                    <a:ext uri="{9D8B030D-6E8A-4147-A177-3AD203B41FA5}">
                      <a16:colId xmlns:a16="http://schemas.microsoft.com/office/drawing/2014/main" val="2120833190"/>
                    </a:ext>
                  </a:extLst>
                </a:gridCol>
                <a:gridCol w="822960">
                  <a:extLst>
                    <a:ext uri="{9D8B030D-6E8A-4147-A177-3AD203B41FA5}">
                      <a16:colId xmlns:a16="http://schemas.microsoft.com/office/drawing/2014/main" val="3130563762"/>
                    </a:ext>
                  </a:extLst>
                </a:gridCol>
                <a:gridCol w="2304288">
                  <a:extLst>
                    <a:ext uri="{9D8B030D-6E8A-4147-A177-3AD203B41FA5}">
                      <a16:colId xmlns:a16="http://schemas.microsoft.com/office/drawing/2014/main" val="259142293"/>
                    </a:ext>
                  </a:extLst>
                </a:gridCol>
                <a:gridCol w="822960">
                  <a:extLst>
                    <a:ext uri="{9D8B030D-6E8A-4147-A177-3AD203B41FA5}">
                      <a16:colId xmlns:a16="http://schemas.microsoft.com/office/drawing/2014/main" val="3538565068"/>
                    </a:ext>
                  </a:extLst>
                </a:gridCol>
                <a:gridCol w="658368">
                  <a:extLst>
                    <a:ext uri="{9D8B030D-6E8A-4147-A177-3AD203B41FA5}">
                      <a16:colId xmlns:a16="http://schemas.microsoft.com/office/drawing/2014/main" val="702375782"/>
                    </a:ext>
                  </a:extLst>
                </a:gridCol>
                <a:gridCol w="658368">
                  <a:extLst>
                    <a:ext uri="{9D8B030D-6E8A-4147-A177-3AD203B41FA5}">
                      <a16:colId xmlns:a16="http://schemas.microsoft.com/office/drawing/2014/main" val="2287714210"/>
                    </a:ext>
                  </a:extLst>
                </a:gridCol>
                <a:gridCol w="658368">
                  <a:extLst>
                    <a:ext uri="{9D8B030D-6E8A-4147-A177-3AD203B41FA5}">
                      <a16:colId xmlns:a16="http://schemas.microsoft.com/office/drawing/2014/main" val="823429266"/>
                    </a:ext>
                  </a:extLst>
                </a:gridCol>
                <a:gridCol w="658368">
                  <a:extLst>
                    <a:ext uri="{9D8B030D-6E8A-4147-A177-3AD203B41FA5}">
                      <a16:colId xmlns:a16="http://schemas.microsoft.com/office/drawing/2014/main" val="1121104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6518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 17:26:46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@arbordayfoundation 🌱🌲👏🏼
#PHLY80KTREES #TEAMPHLY #ThinkPHLY #insurance #arbordayfoundation #texasparksandwildlife #txstateparks #giveback #makeadifference #photooftheday @texasparkswildlife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https://www.instagram.com/p/Bd024k8j7_z/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11.6564 %</a:t>
                      </a:r>
                    </a:p>
                  </a:txBody>
                  <a:tcPr/>
                </a:tc>
                <a:extLst>
                  <a:ext uri="{0D108BD9-81ED-4DB2-BD59-A6C34878D82A}">
                    <a16:rowId xmlns:a16="http://schemas.microsoft.com/office/drawing/2014/main" val="3617604604"/>
                  </a:ext>
                </a:extLst>
              </a:tr>
            </a:tbl>
          </a:graphicData>
        </a:graphic>
      </p:graphicFrame>
      <p:sp>
        <p:nvSpPr>
          <p:cNvPr id="4" name="Text Placeholder 3">
            <a:extLst>
              <a:ext uri="{FF2B5EF4-FFF2-40B4-BE49-F238E27FC236}">
                <a16:creationId xmlns:a16="http://schemas.microsoft.com/office/drawing/2014/main" id="{EE75B938-43DE-4B78-8C3E-5FE1806A87B6}"/>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136413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93AD-E477-40B2-B2A2-7D56B812C6F5}"/>
              </a:ext>
            </a:extLst>
          </p:cNvPr>
          <p:cNvSpPr>
            <a:spLocks noGrp="1"/>
          </p:cNvSpPr>
          <p:nvPr>
            <p:ph type="title"/>
          </p:nvPr>
        </p:nvSpPr>
        <p:spPr/>
        <p:txBody>
          <a:bodyPr/>
          <a:lstStyle/>
          <a:p>
            <a:r>
              <a:rPr lang="en-US"/>
              <a:t>Overall Own Posts Table | Philadelphia Insurance - 10 of 20</a:t>
            </a:r>
          </a:p>
        </p:txBody>
      </p:sp>
      <p:graphicFrame>
        <p:nvGraphicFramePr>
          <p:cNvPr id="5" name="Table Placeholder 4">
            <a:extLst>
              <a:ext uri="{FF2B5EF4-FFF2-40B4-BE49-F238E27FC236}">
                <a16:creationId xmlns:a16="http://schemas.microsoft.com/office/drawing/2014/main" id="{2F0DD2FF-6BB0-4B4C-9BFD-D8587B953CA0}"/>
              </a:ext>
            </a:extLst>
          </p:cNvPr>
          <p:cNvGraphicFramePr>
            <a:graphicFrameLocks noGrp="1"/>
          </p:cNvGraphicFramePr>
          <p:nvPr>
            <p:ph type="tbl" sz="quarter" idx="13"/>
            <p:extLst>
              <p:ext uri="{D42A27DB-BD31-4B8C-83A1-F6EECF244321}">
                <p14:modId xmlns:p14="http://schemas.microsoft.com/office/powerpoint/2010/main" val="1879095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97954143"/>
                    </a:ext>
                  </a:extLst>
                </a:gridCol>
                <a:gridCol w="822960">
                  <a:extLst>
                    <a:ext uri="{9D8B030D-6E8A-4147-A177-3AD203B41FA5}">
                      <a16:colId xmlns:a16="http://schemas.microsoft.com/office/drawing/2014/main" val="607389157"/>
                    </a:ext>
                  </a:extLst>
                </a:gridCol>
                <a:gridCol w="822960">
                  <a:extLst>
                    <a:ext uri="{9D8B030D-6E8A-4147-A177-3AD203B41FA5}">
                      <a16:colId xmlns:a16="http://schemas.microsoft.com/office/drawing/2014/main" val="1414736677"/>
                    </a:ext>
                  </a:extLst>
                </a:gridCol>
                <a:gridCol w="2304288">
                  <a:extLst>
                    <a:ext uri="{9D8B030D-6E8A-4147-A177-3AD203B41FA5}">
                      <a16:colId xmlns:a16="http://schemas.microsoft.com/office/drawing/2014/main" val="3523572196"/>
                    </a:ext>
                  </a:extLst>
                </a:gridCol>
                <a:gridCol w="822960">
                  <a:extLst>
                    <a:ext uri="{9D8B030D-6E8A-4147-A177-3AD203B41FA5}">
                      <a16:colId xmlns:a16="http://schemas.microsoft.com/office/drawing/2014/main" val="3285652754"/>
                    </a:ext>
                  </a:extLst>
                </a:gridCol>
                <a:gridCol w="658368">
                  <a:extLst>
                    <a:ext uri="{9D8B030D-6E8A-4147-A177-3AD203B41FA5}">
                      <a16:colId xmlns:a16="http://schemas.microsoft.com/office/drawing/2014/main" val="1326599207"/>
                    </a:ext>
                  </a:extLst>
                </a:gridCol>
                <a:gridCol w="658368">
                  <a:extLst>
                    <a:ext uri="{9D8B030D-6E8A-4147-A177-3AD203B41FA5}">
                      <a16:colId xmlns:a16="http://schemas.microsoft.com/office/drawing/2014/main" val="2919261424"/>
                    </a:ext>
                  </a:extLst>
                </a:gridCol>
                <a:gridCol w="658368">
                  <a:extLst>
                    <a:ext uri="{9D8B030D-6E8A-4147-A177-3AD203B41FA5}">
                      <a16:colId xmlns:a16="http://schemas.microsoft.com/office/drawing/2014/main" val="957421122"/>
                    </a:ext>
                  </a:extLst>
                </a:gridCol>
                <a:gridCol w="658368">
                  <a:extLst>
                    <a:ext uri="{9D8B030D-6E8A-4147-A177-3AD203B41FA5}">
                      <a16:colId xmlns:a16="http://schemas.microsoft.com/office/drawing/2014/main" val="501819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419329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 18:21:04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Each year, #TEAMPHLY welcomes new employees from across the country to the Home Office for New Hire Training, a program designed to introduce our newest team members to the PHLY culture. The first day of the training ended with a PHLY Product Expo at the Hilton Hotel, which gives new employees an opportunity to interact with PHLY’s product specialists and learn more about our services. Fun activities, raffles, and smiles all around also highlighted the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https://www.linkedin.com/feed/update/urn:li:activity:6389597950615515136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0.6637 %</a:t>
                      </a:r>
                    </a:p>
                  </a:txBody>
                  <a:tcPr/>
                </a:tc>
                <a:extLst>
                  <a:ext uri="{0D108BD9-81ED-4DB2-BD59-A6C34878D82A}">
                    <a16:rowId xmlns:a16="http://schemas.microsoft.com/office/drawing/2014/main" val="743328993"/>
                  </a:ext>
                </a:extLst>
              </a:tr>
            </a:tbl>
          </a:graphicData>
        </a:graphic>
      </p:graphicFrame>
      <p:sp>
        <p:nvSpPr>
          <p:cNvPr id="4" name="Text Placeholder 3">
            <a:extLst>
              <a:ext uri="{FF2B5EF4-FFF2-40B4-BE49-F238E27FC236}">
                <a16:creationId xmlns:a16="http://schemas.microsoft.com/office/drawing/2014/main" id="{B94C1AB2-B02A-457F-96C5-53A211EE0876}"/>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869793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775A4-5A9A-4E37-A821-FA40737F72C5}"/>
              </a:ext>
            </a:extLst>
          </p:cNvPr>
          <p:cNvSpPr>
            <a:spLocks noGrp="1"/>
          </p:cNvSpPr>
          <p:nvPr>
            <p:ph type="title"/>
          </p:nvPr>
        </p:nvSpPr>
        <p:spPr/>
        <p:txBody>
          <a:bodyPr/>
          <a:lstStyle/>
          <a:p>
            <a:r>
              <a:rPr lang="en-US"/>
              <a:t>Overall Own Posts Table | Philadelphia Insurance - 11 of 20</a:t>
            </a:r>
          </a:p>
        </p:txBody>
      </p:sp>
      <p:graphicFrame>
        <p:nvGraphicFramePr>
          <p:cNvPr id="5" name="Table Placeholder 4">
            <a:extLst>
              <a:ext uri="{FF2B5EF4-FFF2-40B4-BE49-F238E27FC236}">
                <a16:creationId xmlns:a16="http://schemas.microsoft.com/office/drawing/2014/main" id="{54E0AB61-7BAE-43DA-8AD9-BD843FC0AB9D}"/>
              </a:ext>
            </a:extLst>
          </p:cNvPr>
          <p:cNvGraphicFramePr>
            <a:graphicFrameLocks noGrp="1"/>
          </p:cNvGraphicFramePr>
          <p:nvPr>
            <p:ph type="tbl" sz="quarter" idx="13"/>
            <p:extLst>
              <p:ext uri="{D42A27DB-BD31-4B8C-83A1-F6EECF244321}">
                <p14:modId xmlns:p14="http://schemas.microsoft.com/office/powerpoint/2010/main" val="4290308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04072525"/>
                    </a:ext>
                  </a:extLst>
                </a:gridCol>
                <a:gridCol w="822960">
                  <a:extLst>
                    <a:ext uri="{9D8B030D-6E8A-4147-A177-3AD203B41FA5}">
                      <a16:colId xmlns:a16="http://schemas.microsoft.com/office/drawing/2014/main" val="4110730656"/>
                    </a:ext>
                  </a:extLst>
                </a:gridCol>
                <a:gridCol w="822960">
                  <a:extLst>
                    <a:ext uri="{9D8B030D-6E8A-4147-A177-3AD203B41FA5}">
                      <a16:colId xmlns:a16="http://schemas.microsoft.com/office/drawing/2014/main" val="809011250"/>
                    </a:ext>
                  </a:extLst>
                </a:gridCol>
                <a:gridCol w="2304288">
                  <a:extLst>
                    <a:ext uri="{9D8B030D-6E8A-4147-A177-3AD203B41FA5}">
                      <a16:colId xmlns:a16="http://schemas.microsoft.com/office/drawing/2014/main" val="3443350189"/>
                    </a:ext>
                  </a:extLst>
                </a:gridCol>
                <a:gridCol w="822960">
                  <a:extLst>
                    <a:ext uri="{9D8B030D-6E8A-4147-A177-3AD203B41FA5}">
                      <a16:colId xmlns:a16="http://schemas.microsoft.com/office/drawing/2014/main" val="2615109284"/>
                    </a:ext>
                  </a:extLst>
                </a:gridCol>
                <a:gridCol w="658368">
                  <a:extLst>
                    <a:ext uri="{9D8B030D-6E8A-4147-A177-3AD203B41FA5}">
                      <a16:colId xmlns:a16="http://schemas.microsoft.com/office/drawing/2014/main" val="247573799"/>
                    </a:ext>
                  </a:extLst>
                </a:gridCol>
                <a:gridCol w="658368">
                  <a:extLst>
                    <a:ext uri="{9D8B030D-6E8A-4147-A177-3AD203B41FA5}">
                      <a16:colId xmlns:a16="http://schemas.microsoft.com/office/drawing/2014/main" val="692797843"/>
                    </a:ext>
                  </a:extLst>
                </a:gridCol>
                <a:gridCol w="658368">
                  <a:extLst>
                    <a:ext uri="{9D8B030D-6E8A-4147-A177-3AD203B41FA5}">
                      <a16:colId xmlns:a16="http://schemas.microsoft.com/office/drawing/2014/main" val="1075321191"/>
                    </a:ext>
                  </a:extLst>
                </a:gridCol>
                <a:gridCol w="658368">
                  <a:extLst>
                    <a:ext uri="{9D8B030D-6E8A-4147-A177-3AD203B41FA5}">
                      <a16:colId xmlns:a16="http://schemas.microsoft.com/office/drawing/2014/main" val="67442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974340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 16:45:34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Did you know the 3rd annual #InsuranceCareersMonth (ICM) begins on February 1st? As we gear up for #ICM, we're taking a look back at an article written by #PHLY's CEO, Bob O'Leary, who thinks #insurance companies can stack up against the "cool" industries by building and sustaining a strong #companyculture. Enter this link into your Web browser to read more: https://goo.gl/7RDozv 😊👍🏼 #ThrowbackThursday #CareerTrifecta #ThinkPHLY #TEAMPHLY #GoodCompany #insurancelife #career #goals #success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https://www.instagram.com/p/BeY1TAyDUP3/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11.3609 %</a:t>
                      </a:r>
                    </a:p>
                  </a:txBody>
                  <a:tcPr/>
                </a:tc>
                <a:extLst>
                  <a:ext uri="{0D108BD9-81ED-4DB2-BD59-A6C34878D82A}">
                    <a16:rowId xmlns:a16="http://schemas.microsoft.com/office/drawing/2014/main" val="1306748735"/>
                  </a:ext>
                </a:extLst>
              </a:tr>
            </a:tbl>
          </a:graphicData>
        </a:graphic>
      </p:graphicFrame>
      <p:sp>
        <p:nvSpPr>
          <p:cNvPr id="4" name="Text Placeholder 3">
            <a:extLst>
              <a:ext uri="{FF2B5EF4-FFF2-40B4-BE49-F238E27FC236}">
                <a16:creationId xmlns:a16="http://schemas.microsoft.com/office/drawing/2014/main" id="{0D7BC43F-54DC-4994-90E7-247B9E450BE2}"/>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230273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E71E1-E5E5-4425-8408-E839975520B7}"/>
              </a:ext>
            </a:extLst>
          </p:cNvPr>
          <p:cNvSpPr>
            <a:spLocks noGrp="1"/>
          </p:cNvSpPr>
          <p:nvPr>
            <p:ph type="title"/>
          </p:nvPr>
        </p:nvSpPr>
        <p:spPr/>
        <p:txBody>
          <a:bodyPr/>
          <a:lstStyle/>
          <a:p>
            <a:r>
              <a:rPr lang="en-US"/>
              <a:t>Overall Own Posts Table | Philadelphia Insurance - 12 of 20</a:t>
            </a:r>
          </a:p>
        </p:txBody>
      </p:sp>
      <p:graphicFrame>
        <p:nvGraphicFramePr>
          <p:cNvPr id="5" name="Table Placeholder 4">
            <a:extLst>
              <a:ext uri="{FF2B5EF4-FFF2-40B4-BE49-F238E27FC236}">
                <a16:creationId xmlns:a16="http://schemas.microsoft.com/office/drawing/2014/main" id="{5E956E69-0CE4-4FF5-AFDD-93BD08576A7E}"/>
              </a:ext>
            </a:extLst>
          </p:cNvPr>
          <p:cNvGraphicFramePr>
            <a:graphicFrameLocks noGrp="1"/>
          </p:cNvGraphicFramePr>
          <p:nvPr>
            <p:ph type="tbl" sz="quarter" idx="13"/>
            <p:extLst>
              <p:ext uri="{D42A27DB-BD31-4B8C-83A1-F6EECF244321}">
                <p14:modId xmlns:p14="http://schemas.microsoft.com/office/powerpoint/2010/main" val="2585923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2698755"/>
                    </a:ext>
                  </a:extLst>
                </a:gridCol>
                <a:gridCol w="822960">
                  <a:extLst>
                    <a:ext uri="{9D8B030D-6E8A-4147-A177-3AD203B41FA5}">
                      <a16:colId xmlns:a16="http://schemas.microsoft.com/office/drawing/2014/main" val="690175377"/>
                    </a:ext>
                  </a:extLst>
                </a:gridCol>
                <a:gridCol w="822960">
                  <a:extLst>
                    <a:ext uri="{9D8B030D-6E8A-4147-A177-3AD203B41FA5}">
                      <a16:colId xmlns:a16="http://schemas.microsoft.com/office/drawing/2014/main" val="890880199"/>
                    </a:ext>
                  </a:extLst>
                </a:gridCol>
                <a:gridCol w="2304288">
                  <a:extLst>
                    <a:ext uri="{9D8B030D-6E8A-4147-A177-3AD203B41FA5}">
                      <a16:colId xmlns:a16="http://schemas.microsoft.com/office/drawing/2014/main" val="3690601077"/>
                    </a:ext>
                  </a:extLst>
                </a:gridCol>
                <a:gridCol w="822960">
                  <a:extLst>
                    <a:ext uri="{9D8B030D-6E8A-4147-A177-3AD203B41FA5}">
                      <a16:colId xmlns:a16="http://schemas.microsoft.com/office/drawing/2014/main" val="3061531217"/>
                    </a:ext>
                  </a:extLst>
                </a:gridCol>
                <a:gridCol w="658368">
                  <a:extLst>
                    <a:ext uri="{9D8B030D-6E8A-4147-A177-3AD203B41FA5}">
                      <a16:colId xmlns:a16="http://schemas.microsoft.com/office/drawing/2014/main" val="3996640264"/>
                    </a:ext>
                  </a:extLst>
                </a:gridCol>
                <a:gridCol w="658368">
                  <a:extLst>
                    <a:ext uri="{9D8B030D-6E8A-4147-A177-3AD203B41FA5}">
                      <a16:colId xmlns:a16="http://schemas.microsoft.com/office/drawing/2014/main" val="3516508820"/>
                    </a:ext>
                  </a:extLst>
                </a:gridCol>
                <a:gridCol w="658368">
                  <a:extLst>
                    <a:ext uri="{9D8B030D-6E8A-4147-A177-3AD203B41FA5}">
                      <a16:colId xmlns:a16="http://schemas.microsoft.com/office/drawing/2014/main" val="1922249705"/>
                    </a:ext>
                  </a:extLst>
                </a:gridCol>
                <a:gridCol w="658368">
                  <a:extLst>
                    <a:ext uri="{9D8B030D-6E8A-4147-A177-3AD203B41FA5}">
                      <a16:colId xmlns:a16="http://schemas.microsoft.com/office/drawing/2014/main" val="2915873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410247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 17:12:29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is proud to be recognized as one of the Top Workplaces in the Philadelphia region for the 9th consecutive year! Last night, PHLY’s HR team attended the Philly.com Top Workplaces Awards dinner and we’re excited to be ranked #9 in the large companies category. In addition, we would like to congratulate our sister company, TMNA Services, LLC. (TMNAS), for ranking #19 in the midsize company category! Visit PHLY.com/careers to learn more about what it’s like to work at 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https://www.linkedin.com/feed/update/urn:li:activity:6380158606171471872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0.6721 %</a:t>
                      </a:r>
                    </a:p>
                  </a:txBody>
                  <a:tcPr/>
                </a:tc>
                <a:extLst>
                  <a:ext uri="{0D108BD9-81ED-4DB2-BD59-A6C34878D82A}">
                    <a16:rowId xmlns:a16="http://schemas.microsoft.com/office/drawing/2014/main" val="1878871859"/>
                  </a:ext>
                </a:extLst>
              </a:tr>
            </a:tbl>
          </a:graphicData>
        </a:graphic>
      </p:graphicFrame>
      <p:sp>
        <p:nvSpPr>
          <p:cNvPr id="4" name="Text Placeholder 3">
            <a:extLst>
              <a:ext uri="{FF2B5EF4-FFF2-40B4-BE49-F238E27FC236}">
                <a16:creationId xmlns:a16="http://schemas.microsoft.com/office/drawing/2014/main" id="{47579D42-EF33-4C75-A2E1-3A890CFC7704}"/>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834238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511E8-48AA-455E-A817-DC4C45F1A108}"/>
              </a:ext>
            </a:extLst>
          </p:cNvPr>
          <p:cNvSpPr>
            <a:spLocks noGrp="1"/>
          </p:cNvSpPr>
          <p:nvPr>
            <p:ph type="title"/>
          </p:nvPr>
        </p:nvSpPr>
        <p:spPr/>
        <p:txBody>
          <a:bodyPr/>
          <a:lstStyle/>
          <a:p>
            <a:r>
              <a:rPr lang="en-US"/>
              <a:t>Overall Own Posts Table | Philadelphia Insurance - 13 of 20</a:t>
            </a:r>
          </a:p>
        </p:txBody>
      </p:sp>
      <p:graphicFrame>
        <p:nvGraphicFramePr>
          <p:cNvPr id="5" name="Table Placeholder 4">
            <a:extLst>
              <a:ext uri="{FF2B5EF4-FFF2-40B4-BE49-F238E27FC236}">
                <a16:creationId xmlns:a16="http://schemas.microsoft.com/office/drawing/2014/main" id="{A2596D81-544F-4926-9442-3D2F2202954C}"/>
              </a:ext>
            </a:extLst>
          </p:cNvPr>
          <p:cNvGraphicFramePr>
            <a:graphicFrameLocks noGrp="1"/>
          </p:cNvGraphicFramePr>
          <p:nvPr>
            <p:ph type="tbl" sz="quarter" idx="13"/>
            <p:extLst>
              <p:ext uri="{D42A27DB-BD31-4B8C-83A1-F6EECF244321}">
                <p14:modId xmlns:p14="http://schemas.microsoft.com/office/powerpoint/2010/main" val="1028875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41937882"/>
                    </a:ext>
                  </a:extLst>
                </a:gridCol>
                <a:gridCol w="822960">
                  <a:extLst>
                    <a:ext uri="{9D8B030D-6E8A-4147-A177-3AD203B41FA5}">
                      <a16:colId xmlns:a16="http://schemas.microsoft.com/office/drawing/2014/main" val="2921532375"/>
                    </a:ext>
                  </a:extLst>
                </a:gridCol>
                <a:gridCol w="822960">
                  <a:extLst>
                    <a:ext uri="{9D8B030D-6E8A-4147-A177-3AD203B41FA5}">
                      <a16:colId xmlns:a16="http://schemas.microsoft.com/office/drawing/2014/main" val="3129854197"/>
                    </a:ext>
                  </a:extLst>
                </a:gridCol>
                <a:gridCol w="2304288">
                  <a:extLst>
                    <a:ext uri="{9D8B030D-6E8A-4147-A177-3AD203B41FA5}">
                      <a16:colId xmlns:a16="http://schemas.microsoft.com/office/drawing/2014/main" val="2039592250"/>
                    </a:ext>
                  </a:extLst>
                </a:gridCol>
                <a:gridCol w="822960">
                  <a:extLst>
                    <a:ext uri="{9D8B030D-6E8A-4147-A177-3AD203B41FA5}">
                      <a16:colId xmlns:a16="http://schemas.microsoft.com/office/drawing/2014/main" val="2879363560"/>
                    </a:ext>
                  </a:extLst>
                </a:gridCol>
                <a:gridCol w="658368">
                  <a:extLst>
                    <a:ext uri="{9D8B030D-6E8A-4147-A177-3AD203B41FA5}">
                      <a16:colId xmlns:a16="http://schemas.microsoft.com/office/drawing/2014/main" val="2342227338"/>
                    </a:ext>
                  </a:extLst>
                </a:gridCol>
                <a:gridCol w="658368">
                  <a:extLst>
                    <a:ext uri="{9D8B030D-6E8A-4147-A177-3AD203B41FA5}">
                      <a16:colId xmlns:a16="http://schemas.microsoft.com/office/drawing/2014/main" val="22803628"/>
                    </a:ext>
                  </a:extLst>
                </a:gridCol>
                <a:gridCol w="658368">
                  <a:extLst>
                    <a:ext uri="{9D8B030D-6E8A-4147-A177-3AD203B41FA5}">
                      <a16:colId xmlns:a16="http://schemas.microsoft.com/office/drawing/2014/main" val="3014355652"/>
                    </a:ext>
                  </a:extLst>
                </a:gridCol>
                <a:gridCol w="658368">
                  <a:extLst>
                    <a:ext uri="{9D8B030D-6E8A-4147-A177-3AD203B41FA5}">
                      <a16:colId xmlns:a16="http://schemas.microsoft.com/office/drawing/2014/main" val="2403829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377405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16:40:36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Today, #TEAMPHLY made every mile count as they pedaled together during a #spinathon to raise #awareness and money for the @marchofdimes! Home Office employees teamed up in PHLY’s #Health and #Wellness Center for a #fun-filled #cycling event where riders pedaled on stationary #bikes non-stop for 6 hours. #PHLY surpassed the goal of riding a total of 1,000 miles and raised ,000 to help the #marchofdimes fund research and programs that help give #babies a #healthy start. 🚴🏻‍♂️👏🏼 #ThinkPHLY #insurance #spinning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https://www.instagram.com/p/Bg4XJb7D2Ec/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9.8468 %</a:t>
                      </a:r>
                    </a:p>
                  </a:txBody>
                  <a:tcPr/>
                </a:tc>
                <a:extLst>
                  <a:ext uri="{0D108BD9-81ED-4DB2-BD59-A6C34878D82A}">
                    <a16:rowId xmlns:a16="http://schemas.microsoft.com/office/drawing/2014/main" val="3489185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02/26/2018 15:39:58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group of employees from our #PlanoTX and #TheWoodlandsTX offices represented #TEAMPHLY at the Independent #Insurance Agents of #Houston (IIAH) annual #tradeshow for Houston Insurance Day! #InsuranceCareersMonth #CareerTrifecta #ThinkPHLY #insurancelife #careergoals #insuranceagent #texas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https://www.instagram.com/p/BfrHOo5nKTg/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10.3093 %</a:t>
                      </a:r>
                    </a:p>
                  </a:txBody>
                  <a:tcPr/>
                </a:tc>
                <a:extLst>
                  <a:ext uri="{0D108BD9-81ED-4DB2-BD59-A6C34878D82A}">
                    <a16:rowId xmlns:a16="http://schemas.microsoft.com/office/drawing/2014/main" val="1148196922"/>
                  </a:ext>
                </a:extLst>
              </a:tr>
            </a:tbl>
          </a:graphicData>
        </a:graphic>
      </p:graphicFrame>
      <p:sp>
        <p:nvSpPr>
          <p:cNvPr id="4" name="Text Placeholder 3">
            <a:extLst>
              <a:ext uri="{FF2B5EF4-FFF2-40B4-BE49-F238E27FC236}">
                <a16:creationId xmlns:a16="http://schemas.microsoft.com/office/drawing/2014/main" id="{DF0435C4-F981-4B6C-A557-C9CFCA077976}"/>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855249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51280-018E-4D72-A957-2F3939766AAC}"/>
              </a:ext>
            </a:extLst>
          </p:cNvPr>
          <p:cNvSpPr>
            <a:spLocks noGrp="1"/>
          </p:cNvSpPr>
          <p:nvPr>
            <p:ph type="title"/>
          </p:nvPr>
        </p:nvSpPr>
        <p:spPr/>
        <p:txBody>
          <a:bodyPr/>
          <a:lstStyle/>
          <a:p>
            <a:r>
              <a:rPr lang="en-US"/>
              <a:t>Overall Own Posts Table | Philadelphia Insurance - 14 of 20</a:t>
            </a:r>
          </a:p>
        </p:txBody>
      </p:sp>
      <p:graphicFrame>
        <p:nvGraphicFramePr>
          <p:cNvPr id="5" name="Table Placeholder 4">
            <a:extLst>
              <a:ext uri="{FF2B5EF4-FFF2-40B4-BE49-F238E27FC236}">
                <a16:creationId xmlns:a16="http://schemas.microsoft.com/office/drawing/2014/main" id="{5E341F03-5B5E-45DF-BDD0-F2D3E6ECC9C3}"/>
              </a:ext>
            </a:extLst>
          </p:cNvPr>
          <p:cNvGraphicFramePr>
            <a:graphicFrameLocks noGrp="1"/>
          </p:cNvGraphicFramePr>
          <p:nvPr>
            <p:ph type="tbl" sz="quarter" idx="13"/>
            <p:extLst>
              <p:ext uri="{D42A27DB-BD31-4B8C-83A1-F6EECF244321}">
                <p14:modId xmlns:p14="http://schemas.microsoft.com/office/powerpoint/2010/main" val="1250520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59950217"/>
                    </a:ext>
                  </a:extLst>
                </a:gridCol>
                <a:gridCol w="822960">
                  <a:extLst>
                    <a:ext uri="{9D8B030D-6E8A-4147-A177-3AD203B41FA5}">
                      <a16:colId xmlns:a16="http://schemas.microsoft.com/office/drawing/2014/main" val="3024604685"/>
                    </a:ext>
                  </a:extLst>
                </a:gridCol>
                <a:gridCol w="822960">
                  <a:extLst>
                    <a:ext uri="{9D8B030D-6E8A-4147-A177-3AD203B41FA5}">
                      <a16:colId xmlns:a16="http://schemas.microsoft.com/office/drawing/2014/main" val="1458435169"/>
                    </a:ext>
                  </a:extLst>
                </a:gridCol>
                <a:gridCol w="2304288">
                  <a:extLst>
                    <a:ext uri="{9D8B030D-6E8A-4147-A177-3AD203B41FA5}">
                      <a16:colId xmlns:a16="http://schemas.microsoft.com/office/drawing/2014/main" val="3313480451"/>
                    </a:ext>
                  </a:extLst>
                </a:gridCol>
                <a:gridCol w="822960">
                  <a:extLst>
                    <a:ext uri="{9D8B030D-6E8A-4147-A177-3AD203B41FA5}">
                      <a16:colId xmlns:a16="http://schemas.microsoft.com/office/drawing/2014/main" val="481975623"/>
                    </a:ext>
                  </a:extLst>
                </a:gridCol>
                <a:gridCol w="658368">
                  <a:extLst>
                    <a:ext uri="{9D8B030D-6E8A-4147-A177-3AD203B41FA5}">
                      <a16:colId xmlns:a16="http://schemas.microsoft.com/office/drawing/2014/main" val="2560257451"/>
                    </a:ext>
                  </a:extLst>
                </a:gridCol>
                <a:gridCol w="658368">
                  <a:extLst>
                    <a:ext uri="{9D8B030D-6E8A-4147-A177-3AD203B41FA5}">
                      <a16:colId xmlns:a16="http://schemas.microsoft.com/office/drawing/2014/main" val="2387603199"/>
                    </a:ext>
                  </a:extLst>
                </a:gridCol>
                <a:gridCol w="658368">
                  <a:extLst>
                    <a:ext uri="{9D8B030D-6E8A-4147-A177-3AD203B41FA5}">
                      <a16:colId xmlns:a16="http://schemas.microsoft.com/office/drawing/2014/main" val="2307216394"/>
                    </a:ext>
                  </a:extLst>
                </a:gridCol>
                <a:gridCol w="658368">
                  <a:extLst>
                    <a:ext uri="{9D8B030D-6E8A-4147-A177-3AD203B41FA5}">
                      <a16:colId xmlns:a16="http://schemas.microsoft.com/office/drawing/2014/main" val="3168212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77257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 17:46:23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Each year, #TEAMPHLY welcomes new employees from across the country to the Home Office for #NewHire Training, a program designed to introduce our newest team members to the PHLY #culture. The first day of the #training ended with a #PHLY Product #Expo at the #HiltonHotel, which gives new employees an opportunity to interact with PHLY’s product specialists and learn more about our services. #Fun activities, raffles, and smiles all around also highlighted the event! 😃🙌🏼 #ThinkPHLY #NHTExpo18 #insurance #insurancelife #hiring #career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https://www.instagram.com/p/BhZ9Anzn-WI/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9.4054 %</a:t>
                      </a:r>
                    </a:p>
                  </a:txBody>
                  <a:tcPr/>
                </a:tc>
                <a:extLst>
                  <a:ext uri="{0D108BD9-81ED-4DB2-BD59-A6C34878D82A}">
                    <a16:rowId xmlns:a16="http://schemas.microsoft.com/office/drawing/2014/main" val="154088357"/>
                  </a:ext>
                </a:extLst>
              </a:tr>
            </a:tbl>
          </a:graphicData>
        </a:graphic>
      </p:graphicFrame>
      <p:sp>
        <p:nvSpPr>
          <p:cNvPr id="4" name="Text Placeholder 3">
            <a:extLst>
              <a:ext uri="{FF2B5EF4-FFF2-40B4-BE49-F238E27FC236}">
                <a16:creationId xmlns:a16="http://schemas.microsoft.com/office/drawing/2014/main" id="{DED20CD9-0FDD-44ED-A81B-5AE9687DE78C}"/>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758874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AC44A-185D-4195-9842-ECF46282F33C}"/>
              </a:ext>
            </a:extLst>
          </p:cNvPr>
          <p:cNvSpPr>
            <a:spLocks noGrp="1"/>
          </p:cNvSpPr>
          <p:nvPr>
            <p:ph type="title"/>
          </p:nvPr>
        </p:nvSpPr>
        <p:spPr/>
        <p:txBody>
          <a:bodyPr/>
          <a:lstStyle/>
          <a:p>
            <a:r>
              <a:rPr lang="en-US"/>
              <a:t>Overall Own Posts Table | Philadelphia Insurance - 15 of 20</a:t>
            </a:r>
          </a:p>
        </p:txBody>
      </p:sp>
      <p:graphicFrame>
        <p:nvGraphicFramePr>
          <p:cNvPr id="5" name="Table Placeholder 4">
            <a:extLst>
              <a:ext uri="{FF2B5EF4-FFF2-40B4-BE49-F238E27FC236}">
                <a16:creationId xmlns:a16="http://schemas.microsoft.com/office/drawing/2014/main" id="{AD92A3BF-1135-4D7E-BCA0-2401213FEC95}"/>
              </a:ext>
            </a:extLst>
          </p:cNvPr>
          <p:cNvGraphicFramePr>
            <a:graphicFrameLocks noGrp="1"/>
          </p:cNvGraphicFramePr>
          <p:nvPr>
            <p:ph type="tbl" sz="quarter" idx="13"/>
            <p:extLst>
              <p:ext uri="{D42A27DB-BD31-4B8C-83A1-F6EECF244321}">
                <p14:modId xmlns:p14="http://schemas.microsoft.com/office/powerpoint/2010/main" val="1899295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23733803"/>
                    </a:ext>
                  </a:extLst>
                </a:gridCol>
                <a:gridCol w="822960">
                  <a:extLst>
                    <a:ext uri="{9D8B030D-6E8A-4147-A177-3AD203B41FA5}">
                      <a16:colId xmlns:a16="http://schemas.microsoft.com/office/drawing/2014/main" val="257972806"/>
                    </a:ext>
                  </a:extLst>
                </a:gridCol>
                <a:gridCol w="822960">
                  <a:extLst>
                    <a:ext uri="{9D8B030D-6E8A-4147-A177-3AD203B41FA5}">
                      <a16:colId xmlns:a16="http://schemas.microsoft.com/office/drawing/2014/main" val="445333427"/>
                    </a:ext>
                  </a:extLst>
                </a:gridCol>
                <a:gridCol w="2304288">
                  <a:extLst>
                    <a:ext uri="{9D8B030D-6E8A-4147-A177-3AD203B41FA5}">
                      <a16:colId xmlns:a16="http://schemas.microsoft.com/office/drawing/2014/main" val="2190188559"/>
                    </a:ext>
                  </a:extLst>
                </a:gridCol>
                <a:gridCol w="822960">
                  <a:extLst>
                    <a:ext uri="{9D8B030D-6E8A-4147-A177-3AD203B41FA5}">
                      <a16:colId xmlns:a16="http://schemas.microsoft.com/office/drawing/2014/main" val="1310878299"/>
                    </a:ext>
                  </a:extLst>
                </a:gridCol>
                <a:gridCol w="658368">
                  <a:extLst>
                    <a:ext uri="{9D8B030D-6E8A-4147-A177-3AD203B41FA5}">
                      <a16:colId xmlns:a16="http://schemas.microsoft.com/office/drawing/2014/main" val="1447111412"/>
                    </a:ext>
                  </a:extLst>
                </a:gridCol>
                <a:gridCol w="658368">
                  <a:extLst>
                    <a:ext uri="{9D8B030D-6E8A-4147-A177-3AD203B41FA5}">
                      <a16:colId xmlns:a16="http://schemas.microsoft.com/office/drawing/2014/main" val="1097811337"/>
                    </a:ext>
                  </a:extLst>
                </a:gridCol>
                <a:gridCol w="658368">
                  <a:extLst>
                    <a:ext uri="{9D8B030D-6E8A-4147-A177-3AD203B41FA5}">
                      <a16:colId xmlns:a16="http://schemas.microsoft.com/office/drawing/2014/main" val="595813637"/>
                    </a:ext>
                  </a:extLst>
                </a:gridCol>
                <a:gridCol w="658368">
                  <a:extLst>
                    <a:ext uri="{9D8B030D-6E8A-4147-A177-3AD203B41FA5}">
                      <a16:colId xmlns:a16="http://schemas.microsoft.com/office/drawing/2014/main" val="16348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669384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16:25:58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partnered with the @marchofdimes to raise #awareness about the effects of premature birth. Home Office employees attended an open house in our #Fitness Center to learn how to get involved with the #MarchofDimes and to sign up for the 2018 Walk and Run for #Babies in April! 👶🏻👏🏼 @beabetteryouphlygym #ThinkPHLY #insurance #preemie #marchforbabies #fundraiser #community #philly #health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https://www.instagram.com/p/Bfy64JijYuR/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9.9202 %</a:t>
                      </a:r>
                    </a:p>
                  </a:txBody>
                  <a:tcPr/>
                </a:tc>
                <a:extLst>
                  <a:ext uri="{0D108BD9-81ED-4DB2-BD59-A6C34878D82A}">
                    <a16:rowId xmlns:a16="http://schemas.microsoft.com/office/drawing/2014/main" val="2620474005"/>
                  </a:ext>
                </a:extLst>
              </a:tr>
            </a:tbl>
          </a:graphicData>
        </a:graphic>
      </p:graphicFrame>
      <p:sp>
        <p:nvSpPr>
          <p:cNvPr id="4" name="Text Placeholder 3">
            <a:extLst>
              <a:ext uri="{FF2B5EF4-FFF2-40B4-BE49-F238E27FC236}">
                <a16:creationId xmlns:a16="http://schemas.microsoft.com/office/drawing/2014/main" id="{33ECED49-C1E8-484A-976F-798D08021F47}"/>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232125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66921-CEC0-4688-A4D3-6392F12E5A96}"/>
              </a:ext>
            </a:extLst>
          </p:cNvPr>
          <p:cNvSpPr>
            <a:spLocks noGrp="1"/>
          </p:cNvSpPr>
          <p:nvPr>
            <p:ph type="title"/>
          </p:nvPr>
        </p:nvSpPr>
        <p:spPr/>
        <p:txBody>
          <a:bodyPr/>
          <a:lstStyle/>
          <a:p>
            <a:r>
              <a:rPr lang="en-US"/>
              <a:t>Overall Own Posts Table | Philadelphia Insurance - 16 of 20</a:t>
            </a:r>
          </a:p>
        </p:txBody>
      </p:sp>
      <p:graphicFrame>
        <p:nvGraphicFramePr>
          <p:cNvPr id="5" name="Table Placeholder 4">
            <a:extLst>
              <a:ext uri="{FF2B5EF4-FFF2-40B4-BE49-F238E27FC236}">
                <a16:creationId xmlns:a16="http://schemas.microsoft.com/office/drawing/2014/main" id="{0941273E-0ADD-47B3-A118-6A85FE7B93CA}"/>
              </a:ext>
            </a:extLst>
          </p:cNvPr>
          <p:cNvGraphicFramePr>
            <a:graphicFrameLocks noGrp="1"/>
          </p:cNvGraphicFramePr>
          <p:nvPr>
            <p:ph type="tbl" sz="quarter" idx="13"/>
            <p:extLst>
              <p:ext uri="{D42A27DB-BD31-4B8C-83A1-F6EECF244321}">
                <p14:modId xmlns:p14="http://schemas.microsoft.com/office/powerpoint/2010/main" val="379600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82986205"/>
                    </a:ext>
                  </a:extLst>
                </a:gridCol>
                <a:gridCol w="822960">
                  <a:extLst>
                    <a:ext uri="{9D8B030D-6E8A-4147-A177-3AD203B41FA5}">
                      <a16:colId xmlns:a16="http://schemas.microsoft.com/office/drawing/2014/main" val="1766691845"/>
                    </a:ext>
                  </a:extLst>
                </a:gridCol>
                <a:gridCol w="822960">
                  <a:extLst>
                    <a:ext uri="{9D8B030D-6E8A-4147-A177-3AD203B41FA5}">
                      <a16:colId xmlns:a16="http://schemas.microsoft.com/office/drawing/2014/main" val="2589352980"/>
                    </a:ext>
                  </a:extLst>
                </a:gridCol>
                <a:gridCol w="2304288">
                  <a:extLst>
                    <a:ext uri="{9D8B030D-6E8A-4147-A177-3AD203B41FA5}">
                      <a16:colId xmlns:a16="http://schemas.microsoft.com/office/drawing/2014/main" val="2079956113"/>
                    </a:ext>
                  </a:extLst>
                </a:gridCol>
                <a:gridCol w="822960">
                  <a:extLst>
                    <a:ext uri="{9D8B030D-6E8A-4147-A177-3AD203B41FA5}">
                      <a16:colId xmlns:a16="http://schemas.microsoft.com/office/drawing/2014/main" val="4007177729"/>
                    </a:ext>
                  </a:extLst>
                </a:gridCol>
                <a:gridCol w="658368">
                  <a:extLst>
                    <a:ext uri="{9D8B030D-6E8A-4147-A177-3AD203B41FA5}">
                      <a16:colId xmlns:a16="http://schemas.microsoft.com/office/drawing/2014/main" val="1881064654"/>
                    </a:ext>
                  </a:extLst>
                </a:gridCol>
                <a:gridCol w="658368">
                  <a:extLst>
                    <a:ext uri="{9D8B030D-6E8A-4147-A177-3AD203B41FA5}">
                      <a16:colId xmlns:a16="http://schemas.microsoft.com/office/drawing/2014/main" val="4097430252"/>
                    </a:ext>
                  </a:extLst>
                </a:gridCol>
                <a:gridCol w="658368">
                  <a:extLst>
                    <a:ext uri="{9D8B030D-6E8A-4147-A177-3AD203B41FA5}">
                      <a16:colId xmlns:a16="http://schemas.microsoft.com/office/drawing/2014/main" val="2716996209"/>
                    </a:ext>
                  </a:extLst>
                </a:gridCol>
                <a:gridCol w="658368">
                  <a:extLst>
                    <a:ext uri="{9D8B030D-6E8A-4147-A177-3AD203B41FA5}">
                      <a16:colId xmlns:a16="http://schemas.microsoft.com/office/drawing/2014/main" val="3333071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17426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12:40:58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#grads in #BalaCynwyd. #Congratulations! 👏🏼🎉 #ThinkPHLY #TEAMPHLY #insurance #insurancelife #careergoals #goodjob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https://www.instagram.com/p/BikFHKNndE0/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8.8205 %</a:t>
                      </a:r>
                    </a:p>
                  </a:txBody>
                  <a:tcPr/>
                </a:tc>
                <a:extLst>
                  <a:ext uri="{0D108BD9-81ED-4DB2-BD59-A6C34878D82A}">
                    <a16:rowId xmlns:a16="http://schemas.microsoft.com/office/drawing/2014/main" val="2788730519"/>
                  </a:ext>
                </a:extLst>
              </a:tr>
            </a:tbl>
          </a:graphicData>
        </a:graphic>
      </p:graphicFrame>
      <p:sp>
        <p:nvSpPr>
          <p:cNvPr id="4" name="Text Placeholder 3">
            <a:extLst>
              <a:ext uri="{FF2B5EF4-FFF2-40B4-BE49-F238E27FC236}">
                <a16:creationId xmlns:a16="http://schemas.microsoft.com/office/drawing/2014/main" id="{7FBE4063-42D9-45BF-9627-2C1522AADAE6}"/>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578242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B29D6-167A-42CE-989D-EECECAAD7402}"/>
              </a:ext>
            </a:extLst>
          </p:cNvPr>
          <p:cNvSpPr>
            <a:spLocks noGrp="1"/>
          </p:cNvSpPr>
          <p:nvPr>
            <p:ph type="title"/>
          </p:nvPr>
        </p:nvSpPr>
        <p:spPr/>
        <p:txBody>
          <a:bodyPr/>
          <a:lstStyle/>
          <a:p>
            <a:r>
              <a:rPr lang="en-US"/>
              <a:t>Overall Own Posts Table | Philadelphia Insurance - 17 of 20</a:t>
            </a:r>
          </a:p>
        </p:txBody>
      </p:sp>
      <p:graphicFrame>
        <p:nvGraphicFramePr>
          <p:cNvPr id="5" name="Table Placeholder 4">
            <a:extLst>
              <a:ext uri="{FF2B5EF4-FFF2-40B4-BE49-F238E27FC236}">
                <a16:creationId xmlns:a16="http://schemas.microsoft.com/office/drawing/2014/main" id="{2AB5BF69-C497-4A37-BAF9-D39D798827AF}"/>
              </a:ext>
            </a:extLst>
          </p:cNvPr>
          <p:cNvGraphicFramePr>
            <a:graphicFrameLocks noGrp="1"/>
          </p:cNvGraphicFramePr>
          <p:nvPr>
            <p:ph type="tbl" sz="quarter" idx="13"/>
            <p:extLst>
              <p:ext uri="{D42A27DB-BD31-4B8C-83A1-F6EECF244321}">
                <p14:modId xmlns:p14="http://schemas.microsoft.com/office/powerpoint/2010/main" val="1490091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77029154"/>
                    </a:ext>
                  </a:extLst>
                </a:gridCol>
                <a:gridCol w="822960">
                  <a:extLst>
                    <a:ext uri="{9D8B030D-6E8A-4147-A177-3AD203B41FA5}">
                      <a16:colId xmlns:a16="http://schemas.microsoft.com/office/drawing/2014/main" val="3509449626"/>
                    </a:ext>
                  </a:extLst>
                </a:gridCol>
                <a:gridCol w="822960">
                  <a:extLst>
                    <a:ext uri="{9D8B030D-6E8A-4147-A177-3AD203B41FA5}">
                      <a16:colId xmlns:a16="http://schemas.microsoft.com/office/drawing/2014/main" val="1346478189"/>
                    </a:ext>
                  </a:extLst>
                </a:gridCol>
                <a:gridCol w="2304288">
                  <a:extLst>
                    <a:ext uri="{9D8B030D-6E8A-4147-A177-3AD203B41FA5}">
                      <a16:colId xmlns:a16="http://schemas.microsoft.com/office/drawing/2014/main" val="329389546"/>
                    </a:ext>
                  </a:extLst>
                </a:gridCol>
                <a:gridCol w="822960">
                  <a:extLst>
                    <a:ext uri="{9D8B030D-6E8A-4147-A177-3AD203B41FA5}">
                      <a16:colId xmlns:a16="http://schemas.microsoft.com/office/drawing/2014/main" val="3783231500"/>
                    </a:ext>
                  </a:extLst>
                </a:gridCol>
                <a:gridCol w="658368">
                  <a:extLst>
                    <a:ext uri="{9D8B030D-6E8A-4147-A177-3AD203B41FA5}">
                      <a16:colId xmlns:a16="http://schemas.microsoft.com/office/drawing/2014/main" val="2219214467"/>
                    </a:ext>
                  </a:extLst>
                </a:gridCol>
                <a:gridCol w="658368">
                  <a:extLst>
                    <a:ext uri="{9D8B030D-6E8A-4147-A177-3AD203B41FA5}">
                      <a16:colId xmlns:a16="http://schemas.microsoft.com/office/drawing/2014/main" val="374750001"/>
                    </a:ext>
                  </a:extLst>
                </a:gridCol>
                <a:gridCol w="658368">
                  <a:extLst>
                    <a:ext uri="{9D8B030D-6E8A-4147-A177-3AD203B41FA5}">
                      <a16:colId xmlns:a16="http://schemas.microsoft.com/office/drawing/2014/main" val="101070682"/>
                    </a:ext>
                  </a:extLst>
                </a:gridCol>
                <a:gridCol w="658368">
                  <a:extLst>
                    <a:ext uri="{9D8B030D-6E8A-4147-A177-3AD203B41FA5}">
                      <a16:colId xmlns:a16="http://schemas.microsoft.com/office/drawing/2014/main" val="3776545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325822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 16:17:00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Did you know plastic yarn (plarn) can be crafted from recycled plastic bags? Over the course of a month, #TEAMPHLY collected plastic grocery bags which were cut and rolled into 60 balls of plarn during several volunteer events. The balls of plarn will be donated to Lehman United Methodist Church where they will be crocheted into sleeping mats for the homeless. The finished mats will then be donated to Angels in Motion and given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http://www.facebook.com/permalink.php?story_fbid=1953336698030582&amp;id=169879586376311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extLst>
                  <a:ext uri="{0D108BD9-81ED-4DB2-BD59-A6C34878D82A}">
                    <a16:rowId xmlns:a16="http://schemas.microsoft.com/office/drawing/2014/main" val="4172154611"/>
                  </a:ext>
                </a:extLst>
              </a:tr>
            </a:tbl>
          </a:graphicData>
        </a:graphic>
      </p:graphicFrame>
      <p:sp>
        <p:nvSpPr>
          <p:cNvPr id="4" name="Text Placeholder 3">
            <a:extLst>
              <a:ext uri="{FF2B5EF4-FFF2-40B4-BE49-F238E27FC236}">
                <a16:creationId xmlns:a16="http://schemas.microsoft.com/office/drawing/2014/main" id="{541FC7E8-55E7-441F-84CA-A8FCD47B883B}"/>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25913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DDF0D-4E46-4B56-8B24-B6892ECADA5B}"/>
              </a:ext>
            </a:extLst>
          </p:cNvPr>
          <p:cNvSpPr>
            <a:spLocks noGrp="1"/>
          </p:cNvSpPr>
          <p:nvPr>
            <p:ph type="title"/>
          </p:nvPr>
        </p:nvSpPr>
        <p:spPr/>
        <p:txBody>
          <a:bodyPr/>
          <a:lstStyle/>
          <a:p>
            <a:r>
              <a:rPr lang="en-US"/>
              <a:t>Overall Own Posts Table | Philadelphia Insurance - 18 of 20</a:t>
            </a:r>
          </a:p>
        </p:txBody>
      </p:sp>
      <p:graphicFrame>
        <p:nvGraphicFramePr>
          <p:cNvPr id="5" name="Table Placeholder 4">
            <a:extLst>
              <a:ext uri="{FF2B5EF4-FFF2-40B4-BE49-F238E27FC236}">
                <a16:creationId xmlns:a16="http://schemas.microsoft.com/office/drawing/2014/main" id="{6A6E8A72-A7EE-4A40-9E58-A238C174865F}"/>
              </a:ext>
            </a:extLst>
          </p:cNvPr>
          <p:cNvGraphicFramePr>
            <a:graphicFrameLocks noGrp="1"/>
          </p:cNvGraphicFramePr>
          <p:nvPr>
            <p:ph type="tbl" sz="quarter" idx="13"/>
            <p:extLst>
              <p:ext uri="{D42A27DB-BD31-4B8C-83A1-F6EECF244321}">
                <p14:modId xmlns:p14="http://schemas.microsoft.com/office/powerpoint/2010/main" val="4070098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14401959"/>
                    </a:ext>
                  </a:extLst>
                </a:gridCol>
                <a:gridCol w="822960">
                  <a:extLst>
                    <a:ext uri="{9D8B030D-6E8A-4147-A177-3AD203B41FA5}">
                      <a16:colId xmlns:a16="http://schemas.microsoft.com/office/drawing/2014/main" val="1901894951"/>
                    </a:ext>
                  </a:extLst>
                </a:gridCol>
                <a:gridCol w="822960">
                  <a:extLst>
                    <a:ext uri="{9D8B030D-6E8A-4147-A177-3AD203B41FA5}">
                      <a16:colId xmlns:a16="http://schemas.microsoft.com/office/drawing/2014/main" val="2769239361"/>
                    </a:ext>
                  </a:extLst>
                </a:gridCol>
                <a:gridCol w="2304288">
                  <a:extLst>
                    <a:ext uri="{9D8B030D-6E8A-4147-A177-3AD203B41FA5}">
                      <a16:colId xmlns:a16="http://schemas.microsoft.com/office/drawing/2014/main" val="1094329173"/>
                    </a:ext>
                  </a:extLst>
                </a:gridCol>
                <a:gridCol w="822960">
                  <a:extLst>
                    <a:ext uri="{9D8B030D-6E8A-4147-A177-3AD203B41FA5}">
                      <a16:colId xmlns:a16="http://schemas.microsoft.com/office/drawing/2014/main" val="3853033877"/>
                    </a:ext>
                  </a:extLst>
                </a:gridCol>
                <a:gridCol w="658368">
                  <a:extLst>
                    <a:ext uri="{9D8B030D-6E8A-4147-A177-3AD203B41FA5}">
                      <a16:colId xmlns:a16="http://schemas.microsoft.com/office/drawing/2014/main" val="2298818427"/>
                    </a:ext>
                  </a:extLst>
                </a:gridCol>
                <a:gridCol w="658368">
                  <a:extLst>
                    <a:ext uri="{9D8B030D-6E8A-4147-A177-3AD203B41FA5}">
                      <a16:colId xmlns:a16="http://schemas.microsoft.com/office/drawing/2014/main" val="2479888013"/>
                    </a:ext>
                  </a:extLst>
                </a:gridCol>
                <a:gridCol w="658368">
                  <a:extLst>
                    <a:ext uri="{9D8B030D-6E8A-4147-A177-3AD203B41FA5}">
                      <a16:colId xmlns:a16="http://schemas.microsoft.com/office/drawing/2014/main" val="901871078"/>
                    </a:ext>
                  </a:extLst>
                </a:gridCol>
                <a:gridCol w="658368">
                  <a:extLst>
                    <a:ext uri="{9D8B030D-6E8A-4147-A177-3AD203B41FA5}">
                      <a16:colId xmlns:a16="http://schemas.microsoft.com/office/drawing/2014/main" val="1594349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894546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 16:29:09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little #kindness can go a long way, especially for people facing #cancer. Home Office employees teamed up at the AstraZeneca #HopeLodge of the @americancancersociety, which offers free accommodations for #cancerpatients being treated in the #Philadelphia area. To help the patients feel more at home, #TEAMPHLY volunteered to clean the facility and prepare rooms for new guests. #ThinkPHLY #insurance #americancancersociety #cancersucks #giveback #volunteer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https://www.instagram.com/p/BhHym7UHYwm/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8.8525 %</a:t>
                      </a:r>
                    </a:p>
                  </a:txBody>
                  <a:tcPr/>
                </a:tc>
                <a:extLst>
                  <a:ext uri="{0D108BD9-81ED-4DB2-BD59-A6C34878D82A}">
                    <a16:rowId xmlns:a16="http://schemas.microsoft.com/office/drawing/2014/main" val="3863065421"/>
                  </a:ext>
                </a:extLst>
              </a:tr>
            </a:tbl>
          </a:graphicData>
        </a:graphic>
      </p:graphicFrame>
      <p:sp>
        <p:nvSpPr>
          <p:cNvPr id="4" name="Text Placeholder 3">
            <a:extLst>
              <a:ext uri="{FF2B5EF4-FFF2-40B4-BE49-F238E27FC236}">
                <a16:creationId xmlns:a16="http://schemas.microsoft.com/office/drawing/2014/main" id="{EA267D2E-B49B-4696-A852-AD14770ACB22}"/>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521711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27F56-7A2D-460B-8AFE-B36BBA577A8E}"/>
              </a:ext>
            </a:extLst>
          </p:cNvPr>
          <p:cNvSpPr>
            <a:spLocks noGrp="1"/>
          </p:cNvSpPr>
          <p:nvPr>
            <p:ph type="title"/>
          </p:nvPr>
        </p:nvSpPr>
        <p:spPr/>
        <p:txBody>
          <a:bodyPr/>
          <a:lstStyle/>
          <a:p>
            <a:r>
              <a:rPr lang="en-US"/>
              <a:t>Overall Own Posts Table | Philadelphia Insurance - 19 of 20</a:t>
            </a:r>
          </a:p>
        </p:txBody>
      </p:sp>
      <p:graphicFrame>
        <p:nvGraphicFramePr>
          <p:cNvPr id="5" name="Table Placeholder 4">
            <a:extLst>
              <a:ext uri="{FF2B5EF4-FFF2-40B4-BE49-F238E27FC236}">
                <a16:creationId xmlns:a16="http://schemas.microsoft.com/office/drawing/2014/main" id="{EF0D7FB7-33CF-42E4-AD72-2F8643E800E2}"/>
              </a:ext>
            </a:extLst>
          </p:cNvPr>
          <p:cNvGraphicFramePr>
            <a:graphicFrameLocks noGrp="1"/>
          </p:cNvGraphicFramePr>
          <p:nvPr>
            <p:ph type="tbl" sz="quarter" idx="13"/>
            <p:extLst>
              <p:ext uri="{D42A27DB-BD31-4B8C-83A1-F6EECF244321}">
                <p14:modId xmlns:p14="http://schemas.microsoft.com/office/powerpoint/2010/main" val="1763211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73961736"/>
                    </a:ext>
                  </a:extLst>
                </a:gridCol>
                <a:gridCol w="822960">
                  <a:extLst>
                    <a:ext uri="{9D8B030D-6E8A-4147-A177-3AD203B41FA5}">
                      <a16:colId xmlns:a16="http://schemas.microsoft.com/office/drawing/2014/main" val="2749310378"/>
                    </a:ext>
                  </a:extLst>
                </a:gridCol>
                <a:gridCol w="822960">
                  <a:extLst>
                    <a:ext uri="{9D8B030D-6E8A-4147-A177-3AD203B41FA5}">
                      <a16:colId xmlns:a16="http://schemas.microsoft.com/office/drawing/2014/main" val="766515801"/>
                    </a:ext>
                  </a:extLst>
                </a:gridCol>
                <a:gridCol w="2304288">
                  <a:extLst>
                    <a:ext uri="{9D8B030D-6E8A-4147-A177-3AD203B41FA5}">
                      <a16:colId xmlns:a16="http://schemas.microsoft.com/office/drawing/2014/main" val="986120347"/>
                    </a:ext>
                  </a:extLst>
                </a:gridCol>
                <a:gridCol w="822960">
                  <a:extLst>
                    <a:ext uri="{9D8B030D-6E8A-4147-A177-3AD203B41FA5}">
                      <a16:colId xmlns:a16="http://schemas.microsoft.com/office/drawing/2014/main" val="3667987123"/>
                    </a:ext>
                  </a:extLst>
                </a:gridCol>
                <a:gridCol w="658368">
                  <a:extLst>
                    <a:ext uri="{9D8B030D-6E8A-4147-A177-3AD203B41FA5}">
                      <a16:colId xmlns:a16="http://schemas.microsoft.com/office/drawing/2014/main" val="726877662"/>
                    </a:ext>
                  </a:extLst>
                </a:gridCol>
                <a:gridCol w="658368">
                  <a:extLst>
                    <a:ext uri="{9D8B030D-6E8A-4147-A177-3AD203B41FA5}">
                      <a16:colId xmlns:a16="http://schemas.microsoft.com/office/drawing/2014/main" val="1510309336"/>
                    </a:ext>
                  </a:extLst>
                </a:gridCol>
                <a:gridCol w="658368">
                  <a:extLst>
                    <a:ext uri="{9D8B030D-6E8A-4147-A177-3AD203B41FA5}">
                      <a16:colId xmlns:a16="http://schemas.microsoft.com/office/drawing/2014/main" val="2227858841"/>
                    </a:ext>
                  </a:extLst>
                </a:gridCol>
                <a:gridCol w="658368">
                  <a:extLst>
                    <a:ext uri="{9D8B030D-6E8A-4147-A177-3AD203B41FA5}">
                      <a16:colId xmlns:a16="http://schemas.microsoft.com/office/drawing/2014/main" val="2077823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32513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 13:08:29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is proud to be named a winner in the US Insurance Awards’ Community Outreach Project of the Year category for our partnership with Best Buddies! The Business Insurance Award recognizes a successful community outreach project that supports a local community. In 2015, PHLY made a three-year commitment to fund the expansion of Best Buddies Pennsylvania’s middle school chapters, with a goal to launch 24 new chapters by year-end 2018 which will serve more than 1,000 students with intellectual and developmental disabilities. We’re excited to accept this award and we’re extremely proud of the way our employees have embraced the organization and the buddies. In addition, we would like to congratulate our sister company, Tokio Marine America, for being nominated in the same category and named a finalist! #USInsAwards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https://www.linkedin.com/feed/update/urn:li:activity:6377937976499924992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0.5815 %</a:t>
                      </a:r>
                    </a:p>
                  </a:txBody>
                  <a:tcPr/>
                </a:tc>
                <a:extLst>
                  <a:ext uri="{0D108BD9-81ED-4DB2-BD59-A6C34878D82A}">
                    <a16:rowId xmlns:a16="http://schemas.microsoft.com/office/drawing/2014/main" val="1663862654"/>
                  </a:ext>
                </a:extLst>
              </a:tr>
            </a:tbl>
          </a:graphicData>
        </a:graphic>
      </p:graphicFrame>
      <p:sp>
        <p:nvSpPr>
          <p:cNvPr id="4" name="Text Placeholder 3">
            <a:extLst>
              <a:ext uri="{FF2B5EF4-FFF2-40B4-BE49-F238E27FC236}">
                <a16:creationId xmlns:a16="http://schemas.microsoft.com/office/drawing/2014/main" id="{6A385B24-993A-4F87-9510-26032D9FF80E}"/>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1761693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4570-2B8D-4FEE-9DCB-BCCF7859314E}"/>
              </a:ext>
            </a:extLst>
          </p:cNvPr>
          <p:cNvSpPr>
            <a:spLocks noGrp="1"/>
          </p:cNvSpPr>
          <p:nvPr>
            <p:ph type="title"/>
          </p:nvPr>
        </p:nvSpPr>
        <p:spPr/>
        <p:txBody>
          <a:bodyPr/>
          <a:lstStyle/>
          <a:p>
            <a:r>
              <a:rPr lang="en-US"/>
              <a:t>Overall Own Posts Table | Philadelphia Insurance - 20 of 20</a:t>
            </a:r>
          </a:p>
        </p:txBody>
      </p:sp>
      <p:graphicFrame>
        <p:nvGraphicFramePr>
          <p:cNvPr id="5" name="Table Placeholder 4">
            <a:extLst>
              <a:ext uri="{FF2B5EF4-FFF2-40B4-BE49-F238E27FC236}">
                <a16:creationId xmlns:a16="http://schemas.microsoft.com/office/drawing/2014/main" id="{B644DE21-418F-4D0F-8591-62FCD702A61D}"/>
              </a:ext>
            </a:extLst>
          </p:cNvPr>
          <p:cNvGraphicFramePr>
            <a:graphicFrameLocks noGrp="1"/>
          </p:cNvGraphicFramePr>
          <p:nvPr>
            <p:ph type="tbl" sz="quarter" idx="13"/>
            <p:extLst>
              <p:ext uri="{D42A27DB-BD31-4B8C-83A1-F6EECF244321}">
                <p14:modId xmlns:p14="http://schemas.microsoft.com/office/powerpoint/2010/main" val="881581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31534063"/>
                    </a:ext>
                  </a:extLst>
                </a:gridCol>
                <a:gridCol w="822960">
                  <a:extLst>
                    <a:ext uri="{9D8B030D-6E8A-4147-A177-3AD203B41FA5}">
                      <a16:colId xmlns:a16="http://schemas.microsoft.com/office/drawing/2014/main" val="668215314"/>
                    </a:ext>
                  </a:extLst>
                </a:gridCol>
                <a:gridCol w="822960">
                  <a:extLst>
                    <a:ext uri="{9D8B030D-6E8A-4147-A177-3AD203B41FA5}">
                      <a16:colId xmlns:a16="http://schemas.microsoft.com/office/drawing/2014/main" val="1081643547"/>
                    </a:ext>
                  </a:extLst>
                </a:gridCol>
                <a:gridCol w="2304288">
                  <a:extLst>
                    <a:ext uri="{9D8B030D-6E8A-4147-A177-3AD203B41FA5}">
                      <a16:colId xmlns:a16="http://schemas.microsoft.com/office/drawing/2014/main" val="4093042926"/>
                    </a:ext>
                  </a:extLst>
                </a:gridCol>
                <a:gridCol w="822960">
                  <a:extLst>
                    <a:ext uri="{9D8B030D-6E8A-4147-A177-3AD203B41FA5}">
                      <a16:colId xmlns:a16="http://schemas.microsoft.com/office/drawing/2014/main" val="843398125"/>
                    </a:ext>
                  </a:extLst>
                </a:gridCol>
                <a:gridCol w="658368">
                  <a:extLst>
                    <a:ext uri="{9D8B030D-6E8A-4147-A177-3AD203B41FA5}">
                      <a16:colId xmlns:a16="http://schemas.microsoft.com/office/drawing/2014/main" val="3757614033"/>
                    </a:ext>
                  </a:extLst>
                </a:gridCol>
                <a:gridCol w="658368">
                  <a:extLst>
                    <a:ext uri="{9D8B030D-6E8A-4147-A177-3AD203B41FA5}">
                      <a16:colId xmlns:a16="http://schemas.microsoft.com/office/drawing/2014/main" val="3160723017"/>
                    </a:ext>
                  </a:extLst>
                </a:gridCol>
                <a:gridCol w="658368">
                  <a:extLst>
                    <a:ext uri="{9D8B030D-6E8A-4147-A177-3AD203B41FA5}">
                      <a16:colId xmlns:a16="http://schemas.microsoft.com/office/drawing/2014/main" val="982913985"/>
                    </a:ext>
                  </a:extLst>
                </a:gridCol>
                <a:gridCol w="658368">
                  <a:extLst>
                    <a:ext uri="{9D8B030D-6E8A-4147-A177-3AD203B41FA5}">
                      <a16:colId xmlns:a16="http://schemas.microsoft.com/office/drawing/2014/main" val="364400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087744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 17:03:42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was at @saintjosephs today for the #Spring #CareerFair! If you weren't able to stop by our booth, visit PHLY.com/careers to learn more about #insurance careers and view all of our current #internship opportunities. 😃👍🏼#InsuranceCareersMonth #ThinkPHLY #PHLYinternlife #futureleaders #careergoals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https://www.instagram.com/p/BfO8ER2D6By/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9.2486 %</a:t>
                      </a:r>
                    </a:p>
                  </a:txBody>
                  <a:tcPr/>
                </a:tc>
                <a:extLst>
                  <a:ext uri="{0D108BD9-81ED-4DB2-BD59-A6C34878D82A}">
                    <a16:rowId xmlns:a16="http://schemas.microsoft.com/office/drawing/2014/main" val="3321855833"/>
                  </a:ext>
                </a:extLst>
              </a:tr>
            </a:tbl>
          </a:graphicData>
        </a:graphic>
      </p:graphicFrame>
      <p:sp>
        <p:nvSpPr>
          <p:cNvPr id="4" name="Text Placeholder 3">
            <a:extLst>
              <a:ext uri="{FF2B5EF4-FFF2-40B4-BE49-F238E27FC236}">
                <a16:creationId xmlns:a16="http://schemas.microsoft.com/office/drawing/2014/main" id="{F7E3B843-7A0E-4FFC-A9B5-D7D73E3CEC8D}"/>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944653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501E-91D5-46EA-871D-281660AD9291}"/>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B08BB5E0-831A-4F3A-BC7C-E2A2C6860F31}"/>
              </a:ext>
            </a:extLst>
          </p:cNvPr>
          <p:cNvGraphicFramePr>
            <a:graphicFrameLocks noGrp="1"/>
          </p:cNvGraphicFramePr>
          <p:nvPr>
            <p:ph type="tbl" sz="quarter" idx="13"/>
            <p:extLst>
              <p:ext uri="{D42A27DB-BD31-4B8C-83A1-F6EECF244321}">
                <p14:modId xmlns:p14="http://schemas.microsoft.com/office/powerpoint/2010/main" val="3987419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85772314"/>
                    </a:ext>
                  </a:extLst>
                </a:gridCol>
                <a:gridCol w="740664">
                  <a:extLst>
                    <a:ext uri="{9D8B030D-6E8A-4147-A177-3AD203B41FA5}">
                      <a16:colId xmlns:a16="http://schemas.microsoft.com/office/drawing/2014/main" val="1138674630"/>
                    </a:ext>
                  </a:extLst>
                </a:gridCol>
                <a:gridCol w="740664">
                  <a:extLst>
                    <a:ext uri="{9D8B030D-6E8A-4147-A177-3AD203B41FA5}">
                      <a16:colId xmlns:a16="http://schemas.microsoft.com/office/drawing/2014/main" val="4109011777"/>
                    </a:ext>
                  </a:extLst>
                </a:gridCol>
                <a:gridCol w="740664">
                  <a:extLst>
                    <a:ext uri="{9D8B030D-6E8A-4147-A177-3AD203B41FA5}">
                      <a16:colId xmlns:a16="http://schemas.microsoft.com/office/drawing/2014/main" val="3871211746"/>
                    </a:ext>
                  </a:extLst>
                </a:gridCol>
                <a:gridCol w="740664">
                  <a:extLst>
                    <a:ext uri="{9D8B030D-6E8A-4147-A177-3AD203B41FA5}">
                      <a16:colId xmlns:a16="http://schemas.microsoft.com/office/drawing/2014/main" val="3862675576"/>
                    </a:ext>
                  </a:extLst>
                </a:gridCol>
                <a:gridCol w="740664">
                  <a:extLst>
                    <a:ext uri="{9D8B030D-6E8A-4147-A177-3AD203B41FA5}">
                      <a16:colId xmlns:a16="http://schemas.microsoft.com/office/drawing/2014/main" val="2907802138"/>
                    </a:ext>
                  </a:extLst>
                </a:gridCol>
                <a:gridCol w="740664">
                  <a:extLst>
                    <a:ext uri="{9D8B030D-6E8A-4147-A177-3AD203B41FA5}">
                      <a16:colId xmlns:a16="http://schemas.microsoft.com/office/drawing/2014/main" val="985495442"/>
                    </a:ext>
                  </a:extLst>
                </a:gridCol>
                <a:gridCol w="740664">
                  <a:extLst>
                    <a:ext uri="{9D8B030D-6E8A-4147-A177-3AD203B41FA5}">
                      <a16:colId xmlns:a16="http://schemas.microsoft.com/office/drawing/2014/main" val="140955101"/>
                    </a:ext>
                  </a:extLst>
                </a:gridCol>
                <a:gridCol w="740664">
                  <a:extLst>
                    <a:ext uri="{9D8B030D-6E8A-4147-A177-3AD203B41FA5}">
                      <a16:colId xmlns:a16="http://schemas.microsoft.com/office/drawing/2014/main" val="150671437"/>
                    </a:ext>
                  </a:extLst>
                </a:gridCol>
                <a:gridCol w="740664">
                  <a:extLst>
                    <a:ext uri="{9D8B030D-6E8A-4147-A177-3AD203B41FA5}">
                      <a16:colId xmlns:a16="http://schemas.microsoft.com/office/drawing/2014/main" val="38815134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17242458"/>
                  </a:ext>
                </a:extLst>
              </a:tr>
              <a:tr h="370840">
                <a:tc>
                  <a:txBody>
                    <a:bodyPr/>
                    <a:lstStyle/>
                    <a:p>
                      <a:r>
                        <a:rPr lang="en-US" sz="1000"/>
                        <a:t>Philadelphia Insurance Companies</a:t>
                      </a:r>
                    </a:p>
                  </a:txBody>
                  <a:tcPr/>
                </a:tc>
                <a:tc>
                  <a:txBody>
                    <a:bodyPr/>
                    <a:lstStyle/>
                    <a:p>
                      <a:r>
                        <a:rPr lang="en-US" sz="1000"/>
                        <a:t>3592</a:t>
                      </a:r>
                    </a:p>
                  </a:txBody>
                  <a:tcPr/>
                </a:tc>
                <a:tc>
                  <a:txBody>
                    <a:bodyPr/>
                    <a:lstStyle/>
                    <a:p>
                      <a:r>
                        <a:rPr lang="en-US" sz="1000"/>
                        <a:t>50</a:t>
                      </a:r>
                    </a:p>
                  </a:txBody>
                  <a:tcPr/>
                </a:tc>
                <a:tc>
                  <a:txBody>
                    <a:bodyPr/>
                    <a:lstStyle/>
                    <a:p>
                      <a:r>
                        <a:rPr lang="en-US" sz="1000"/>
                        <a:t>29</a:t>
                      </a:r>
                    </a:p>
                  </a:txBody>
                  <a:tcPr/>
                </a:tc>
                <a:tc>
                  <a:txBody>
                    <a:bodyPr/>
                    <a:lstStyle/>
                    <a:p>
                      <a:r>
                        <a:rPr lang="en-US" sz="1000"/>
                        <a:t>557</a:t>
                      </a:r>
                    </a:p>
                  </a:txBody>
                  <a:tcPr/>
                </a:tc>
                <a:tc>
                  <a:txBody>
                    <a:bodyPr/>
                    <a:lstStyle/>
                    <a:p>
                      <a:r>
                        <a:rPr lang="en-US" sz="1000"/>
                        <a:t>14</a:t>
                      </a:r>
                    </a:p>
                  </a:txBody>
                  <a:tcPr/>
                </a:tc>
                <a:tc>
                  <a:txBody>
                    <a:bodyPr/>
                    <a:lstStyle/>
                    <a:p>
                      <a:r>
                        <a:rPr lang="en-US" sz="1000"/>
                        <a:t>60</a:t>
                      </a:r>
                    </a:p>
                  </a:txBody>
                  <a:tcPr/>
                </a:tc>
                <a:tc>
                  <a:txBody>
                    <a:bodyPr/>
                    <a:lstStyle/>
                    <a:p>
                      <a:r>
                        <a:rPr lang="en-US" sz="1000"/>
                        <a:t>0</a:t>
                      </a:r>
                    </a:p>
                  </a:txBody>
                  <a:tcPr/>
                </a:tc>
                <a:tc>
                  <a:txBody>
                    <a:bodyPr/>
                    <a:lstStyle/>
                    <a:p>
                      <a:r>
                        <a:rPr lang="en-US" sz="1000"/>
                        <a:t>0.6100 %</a:t>
                      </a:r>
                    </a:p>
                  </a:txBody>
                  <a:tcPr/>
                </a:tc>
                <a:tc>
                  <a:txBody>
                    <a:bodyPr/>
                    <a:lstStyle/>
                    <a:p>
                      <a:r>
                        <a:rPr lang="en-US" sz="1000"/>
                        <a:t>0.0 %</a:t>
                      </a:r>
                    </a:p>
                  </a:txBody>
                  <a:tcPr/>
                </a:tc>
                <a:extLst>
                  <a:ext uri="{0D108BD9-81ED-4DB2-BD59-A6C34878D82A}">
                    <a16:rowId xmlns:a16="http://schemas.microsoft.com/office/drawing/2014/main" val="4182103176"/>
                  </a:ext>
                </a:extLst>
              </a:tr>
            </a:tbl>
          </a:graphicData>
        </a:graphic>
      </p:graphicFrame>
      <p:sp>
        <p:nvSpPr>
          <p:cNvPr id="4" name="Text Placeholder 3">
            <a:extLst>
              <a:ext uri="{FF2B5EF4-FFF2-40B4-BE49-F238E27FC236}">
                <a16:creationId xmlns:a16="http://schemas.microsoft.com/office/drawing/2014/main" id="{8B428AED-EBCA-48BA-9522-FD43A5AF2C3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04296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11FE8-C4AA-4C99-87E3-F156892A9C70}"/>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D42A95D6-AC5B-4D5E-97BB-25FE168D5FB1}"/>
              </a:ext>
            </a:extLst>
          </p:cNvPr>
          <p:cNvGraphicFramePr>
            <a:graphicFrameLocks noGrp="1"/>
          </p:cNvGraphicFramePr>
          <p:nvPr>
            <p:ph type="chart" sz="quarter" idx="13"/>
            <p:extLst>
              <p:ext uri="{D42A27DB-BD31-4B8C-83A1-F6EECF244321}">
                <p14:modId xmlns:p14="http://schemas.microsoft.com/office/powerpoint/2010/main" val="704626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717BB5-E49D-42BC-9006-7999651E726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7A7C989-CC92-481E-B57C-814D4A43A7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491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BAD8D-8633-4C18-8BD9-8FACF6120BF9}"/>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306C1304-9B2A-4F75-BAF6-B0C2AC273F9E}"/>
              </a:ext>
            </a:extLst>
          </p:cNvPr>
          <p:cNvGraphicFramePr>
            <a:graphicFrameLocks noGrp="1"/>
          </p:cNvGraphicFramePr>
          <p:nvPr>
            <p:ph type="chart" sz="quarter" idx="13"/>
            <p:extLst>
              <p:ext uri="{D42A27DB-BD31-4B8C-83A1-F6EECF244321}">
                <p14:modId xmlns:p14="http://schemas.microsoft.com/office/powerpoint/2010/main" val="1470119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63A7A5-69D7-4F07-AFE3-598BF86A735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FC62CE0-C3D3-408C-9992-D844038735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1318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19CE5-5A5F-48BA-8317-DDED30F16006}"/>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9C9258CC-F02E-4975-8EA6-93749ACD7BCB}"/>
              </a:ext>
            </a:extLst>
          </p:cNvPr>
          <p:cNvGraphicFramePr>
            <a:graphicFrameLocks noGrp="1"/>
          </p:cNvGraphicFramePr>
          <p:nvPr>
            <p:ph type="chart" sz="quarter" idx="13"/>
            <p:extLst>
              <p:ext uri="{D42A27DB-BD31-4B8C-83A1-F6EECF244321}">
                <p14:modId xmlns:p14="http://schemas.microsoft.com/office/powerpoint/2010/main" val="3494593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7DCAF-CD72-4022-891E-FC83FF8F288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F934194-315D-4C1E-BC3F-56674FC0D3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925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FE8D7-4B4A-4114-B595-CAC8E189BE89}"/>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52C30DC7-7FB8-403D-BB02-03AFCEAE385F}"/>
              </a:ext>
            </a:extLst>
          </p:cNvPr>
          <p:cNvGraphicFramePr>
            <a:graphicFrameLocks noGrp="1"/>
          </p:cNvGraphicFramePr>
          <p:nvPr>
            <p:ph type="tbl" sz="quarter" idx="13"/>
            <p:extLst>
              <p:ext uri="{D42A27DB-BD31-4B8C-83A1-F6EECF244321}">
                <p14:modId xmlns:p14="http://schemas.microsoft.com/office/powerpoint/2010/main" val="65558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92964895"/>
                    </a:ext>
                  </a:extLst>
                </a:gridCol>
                <a:gridCol w="658368">
                  <a:extLst>
                    <a:ext uri="{9D8B030D-6E8A-4147-A177-3AD203B41FA5}">
                      <a16:colId xmlns:a16="http://schemas.microsoft.com/office/drawing/2014/main" val="1925778946"/>
                    </a:ext>
                  </a:extLst>
                </a:gridCol>
                <a:gridCol w="658368">
                  <a:extLst>
                    <a:ext uri="{9D8B030D-6E8A-4147-A177-3AD203B41FA5}">
                      <a16:colId xmlns:a16="http://schemas.microsoft.com/office/drawing/2014/main" val="3120336679"/>
                    </a:ext>
                  </a:extLst>
                </a:gridCol>
                <a:gridCol w="658368">
                  <a:extLst>
                    <a:ext uri="{9D8B030D-6E8A-4147-A177-3AD203B41FA5}">
                      <a16:colId xmlns:a16="http://schemas.microsoft.com/office/drawing/2014/main" val="2040093410"/>
                    </a:ext>
                  </a:extLst>
                </a:gridCol>
                <a:gridCol w="658368">
                  <a:extLst>
                    <a:ext uri="{9D8B030D-6E8A-4147-A177-3AD203B41FA5}">
                      <a16:colId xmlns:a16="http://schemas.microsoft.com/office/drawing/2014/main" val="2493643838"/>
                    </a:ext>
                  </a:extLst>
                </a:gridCol>
                <a:gridCol w="658368">
                  <a:extLst>
                    <a:ext uri="{9D8B030D-6E8A-4147-A177-3AD203B41FA5}">
                      <a16:colId xmlns:a16="http://schemas.microsoft.com/office/drawing/2014/main" val="1014726578"/>
                    </a:ext>
                  </a:extLst>
                </a:gridCol>
                <a:gridCol w="658368">
                  <a:extLst>
                    <a:ext uri="{9D8B030D-6E8A-4147-A177-3AD203B41FA5}">
                      <a16:colId xmlns:a16="http://schemas.microsoft.com/office/drawing/2014/main" val="924691346"/>
                    </a:ext>
                  </a:extLst>
                </a:gridCol>
                <a:gridCol w="658368">
                  <a:extLst>
                    <a:ext uri="{9D8B030D-6E8A-4147-A177-3AD203B41FA5}">
                      <a16:colId xmlns:a16="http://schemas.microsoft.com/office/drawing/2014/main" val="990619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908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- 2018-05-04 16:17:00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plastic yarn (plarn) can be crafted from recycled plastic bags? Over the course of a month, #TEAMPHLY collected plastic grocery bags which were cut and rolled into 60 balls of plarn during several volunteer events. The balls of plarn will be donated to Lehman United Methodist Church where they will be crocheted into sleeping mats for the homeless. The finished mats will then be donated to Angels in Motion and given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212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- 2018-04-02 16:59:00 </a:t>
                      </a:r>
                      <a:r>
                        <a:rPr kumimoji="0" lang="en-US" sz="1000" b="0" i="0" u="none" strike="noStrike" kern="1200" cap="none" spc="0" normalizeH="0" baseline="0" noProof="0">
                          <a:ln>
                            <a:noFill/>
                          </a:ln>
                          <a:solidFill>
                            <a:prstClr val="black"/>
                          </a:solidFill>
                          <a:effectLst/>
                          <a:uLnTx/>
                          <a:uFillTx/>
                          <a:latin typeface="+mn-lt"/>
                          <a:ea typeface="+mn-ea"/>
                          <a:cs typeface="+mn-cs"/>
                        </a:rPr>
                        <a:t> 
 Most people know taking your eyes off the road while driving is dangerous. Did you know simply talking on the phone can cause a driver to fail to see and process their surroundings? We're sharing tips and resources for staying safer behind the wheel this Distracted Driving Awareness Month: https://goo.gl/q9K7Vt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8452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- 2018-01-11 16:19:03 </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teamwork and dibble bars, 50 PHLY employees restored several thousand trees over the past two days to an area in Bastrop, Texas that was devastated by wildfire! In the past three years, PHLY has funded the planting of 240,000 trees in forests nationwide through our partnership with Arbor Day Foundation.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4867893"/>
                  </a:ext>
                </a:extLst>
              </a:tr>
            </a:tbl>
          </a:graphicData>
        </a:graphic>
      </p:graphicFrame>
      <p:sp>
        <p:nvSpPr>
          <p:cNvPr id="4" name="Text Placeholder 3">
            <a:extLst>
              <a:ext uri="{FF2B5EF4-FFF2-40B4-BE49-F238E27FC236}">
                <a16:creationId xmlns:a16="http://schemas.microsoft.com/office/drawing/2014/main" id="{7DFC3DC3-C04B-49D9-BC24-8E51FA67D3F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238172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A65F7-D772-4C57-9C6B-EBE18601FF02}"/>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AF906E3F-047C-4359-B0C1-A110EF4856A1}"/>
              </a:ext>
            </a:extLst>
          </p:cNvPr>
          <p:cNvGraphicFramePr>
            <a:graphicFrameLocks noGrp="1"/>
          </p:cNvGraphicFramePr>
          <p:nvPr>
            <p:ph type="tbl" sz="quarter" idx="13"/>
            <p:extLst>
              <p:ext uri="{D42A27DB-BD31-4B8C-83A1-F6EECF244321}">
                <p14:modId xmlns:p14="http://schemas.microsoft.com/office/powerpoint/2010/main" val="1789187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1123385"/>
                    </a:ext>
                  </a:extLst>
                </a:gridCol>
                <a:gridCol w="658368">
                  <a:extLst>
                    <a:ext uri="{9D8B030D-6E8A-4147-A177-3AD203B41FA5}">
                      <a16:colId xmlns:a16="http://schemas.microsoft.com/office/drawing/2014/main" val="1874762819"/>
                    </a:ext>
                  </a:extLst>
                </a:gridCol>
                <a:gridCol w="658368">
                  <a:extLst>
                    <a:ext uri="{9D8B030D-6E8A-4147-A177-3AD203B41FA5}">
                      <a16:colId xmlns:a16="http://schemas.microsoft.com/office/drawing/2014/main" val="1731169405"/>
                    </a:ext>
                  </a:extLst>
                </a:gridCol>
                <a:gridCol w="658368">
                  <a:extLst>
                    <a:ext uri="{9D8B030D-6E8A-4147-A177-3AD203B41FA5}">
                      <a16:colId xmlns:a16="http://schemas.microsoft.com/office/drawing/2014/main" val="1964366235"/>
                    </a:ext>
                  </a:extLst>
                </a:gridCol>
                <a:gridCol w="658368">
                  <a:extLst>
                    <a:ext uri="{9D8B030D-6E8A-4147-A177-3AD203B41FA5}">
                      <a16:colId xmlns:a16="http://schemas.microsoft.com/office/drawing/2014/main" val="1463198310"/>
                    </a:ext>
                  </a:extLst>
                </a:gridCol>
                <a:gridCol w="658368">
                  <a:extLst>
                    <a:ext uri="{9D8B030D-6E8A-4147-A177-3AD203B41FA5}">
                      <a16:colId xmlns:a16="http://schemas.microsoft.com/office/drawing/2014/main" val="435482438"/>
                    </a:ext>
                  </a:extLst>
                </a:gridCol>
                <a:gridCol w="658368">
                  <a:extLst>
                    <a:ext uri="{9D8B030D-6E8A-4147-A177-3AD203B41FA5}">
                      <a16:colId xmlns:a16="http://schemas.microsoft.com/office/drawing/2014/main" val="1352541036"/>
                    </a:ext>
                  </a:extLst>
                </a:gridCol>
                <a:gridCol w="658368">
                  <a:extLst>
                    <a:ext uri="{9D8B030D-6E8A-4147-A177-3AD203B41FA5}">
                      <a16:colId xmlns:a16="http://schemas.microsoft.com/office/drawing/2014/main" val="1640191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772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- 2018-03-05 10:37:42 </a:t>
                      </a:r>
                      <a:r>
                        <a:rPr kumimoji="0" lang="en-US" sz="1000" b="0" i="0" u="none" strike="noStrike" kern="1200" cap="none" spc="0" normalizeH="0" baseline="0" noProof="0">
                          <a:ln>
                            <a:noFill/>
                          </a:ln>
                          <a:solidFill>
                            <a:prstClr val="black"/>
                          </a:solidFill>
                          <a:effectLst/>
                          <a:uLnTx/>
                          <a:uFillTx/>
                          <a:latin typeface="+mn-lt"/>
                          <a:ea typeface="+mn-ea"/>
                          <a:cs typeface="+mn-cs"/>
                        </a:rPr>
                        <a:t> 
 Thank you to our agents and customers who supported the #PHLY80KTREES initiative by going paperless - your support helped us reach our goal to fund the planting of 80,000 trees in partnership with Arbor Day Foundation for a third year! PHLY employees returned to Bastrop, TX to plant a portion of the trees with Texas Parks and Wildlife over two days in January. Check out the video to see the impact on the community and our employees.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5186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- 2018-02-04 22:52:20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 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4152339"/>
                  </a:ext>
                </a:extLst>
              </a:tr>
            </a:tbl>
          </a:graphicData>
        </a:graphic>
      </p:graphicFrame>
      <p:sp>
        <p:nvSpPr>
          <p:cNvPr id="4" name="Text Placeholder 3">
            <a:extLst>
              <a:ext uri="{FF2B5EF4-FFF2-40B4-BE49-F238E27FC236}">
                <a16:creationId xmlns:a16="http://schemas.microsoft.com/office/drawing/2014/main" id="{4393B9CC-8DF1-4451-A52F-E036DE4751E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335818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1AAD6-1512-4F58-98A4-5196367B64F2}"/>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BB280FF-5554-42BE-8798-9779C72CF82D}"/>
              </a:ext>
            </a:extLst>
          </p:cNvPr>
          <p:cNvGraphicFramePr>
            <a:graphicFrameLocks noGrp="1"/>
          </p:cNvGraphicFramePr>
          <p:nvPr>
            <p:ph type="chart" sz="quarter" idx="13"/>
            <p:extLst>
              <p:ext uri="{D42A27DB-BD31-4B8C-83A1-F6EECF244321}">
                <p14:modId xmlns:p14="http://schemas.microsoft.com/office/powerpoint/2010/main" val="2760438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574B45-8C2D-4B02-8D9B-225E1938545A}"/>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9A79F72-2B1A-4C79-A2D9-6D5915F482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568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9452-7739-45D5-89A8-B6A527D4F5F5}"/>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3A05432A-DA79-4B64-AA29-ADE02A241EC4}"/>
              </a:ext>
            </a:extLst>
          </p:cNvPr>
          <p:cNvGraphicFramePr>
            <a:graphicFrameLocks noGrp="1"/>
          </p:cNvGraphicFramePr>
          <p:nvPr>
            <p:ph type="tbl" sz="quarter" idx="13"/>
            <p:extLst>
              <p:ext uri="{D42A27DB-BD31-4B8C-83A1-F6EECF244321}">
                <p14:modId xmlns:p14="http://schemas.microsoft.com/office/powerpoint/2010/main" val="497260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76080270"/>
                    </a:ext>
                  </a:extLst>
                </a:gridCol>
                <a:gridCol w="493776">
                  <a:extLst>
                    <a:ext uri="{9D8B030D-6E8A-4147-A177-3AD203B41FA5}">
                      <a16:colId xmlns:a16="http://schemas.microsoft.com/office/drawing/2014/main" val="1082736718"/>
                    </a:ext>
                  </a:extLst>
                </a:gridCol>
                <a:gridCol w="493776">
                  <a:extLst>
                    <a:ext uri="{9D8B030D-6E8A-4147-A177-3AD203B41FA5}">
                      <a16:colId xmlns:a16="http://schemas.microsoft.com/office/drawing/2014/main" val="2156232673"/>
                    </a:ext>
                  </a:extLst>
                </a:gridCol>
                <a:gridCol w="493776">
                  <a:extLst>
                    <a:ext uri="{9D8B030D-6E8A-4147-A177-3AD203B41FA5}">
                      <a16:colId xmlns:a16="http://schemas.microsoft.com/office/drawing/2014/main" val="4097839879"/>
                    </a:ext>
                  </a:extLst>
                </a:gridCol>
                <a:gridCol w="493776">
                  <a:extLst>
                    <a:ext uri="{9D8B030D-6E8A-4147-A177-3AD203B41FA5}">
                      <a16:colId xmlns:a16="http://schemas.microsoft.com/office/drawing/2014/main" val="1406795986"/>
                    </a:ext>
                  </a:extLst>
                </a:gridCol>
                <a:gridCol w="493776">
                  <a:extLst>
                    <a:ext uri="{9D8B030D-6E8A-4147-A177-3AD203B41FA5}">
                      <a16:colId xmlns:a16="http://schemas.microsoft.com/office/drawing/2014/main" val="1418997004"/>
                    </a:ext>
                  </a:extLst>
                </a:gridCol>
                <a:gridCol w="493776">
                  <a:extLst>
                    <a:ext uri="{9D8B030D-6E8A-4147-A177-3AD203B41FA5}">
                      <a16:colId xmlns:a16="http://schemas.microsoft.com/office/drawing/2014/main" val="3283908446"/>
                    </a:ext>
                  </a:extLst>
                </a:gridCol>
                <a:gridCol w="493776">
                  <a:extLst>
                    <a:ext uri="{9D8B030D-6E8A-4147-A177-3AD203B41FA5}">
                      <a16:colId xmlns:a16="http://schemas.microsoft.com/office/drawing/2014/main" val="665873874"/>
                    </a:ext>
                  </a:extLst>
                </a:gridCol>
                <a:gridCol w="493776">
                  <a:extLst>
                    <a:ext uri="{9D8B030D-6E8A-4147-A177-3AD203B41FA5}">
                      <a16:colId xmlns:a16="http://schemas.microsoft.com/office/drawing/2014/main" val="4076269359"/>
                    </a:ext>
                  </a:extLst>
                </a:gridCol>
                <a:gridCol w="493776">
                  <a:extLst>
                    <a:ext uri="{9D8B030D-6E8A-4147-A177-3AD203B41FA5}">
                      <a16:colId xmlns:a16="http://schemas.microsoft.com/office/drawing/2014/main" val="1562803861"/>
                    </a:ext>
                  </a:extLst>
                </a:gridCol>
                <a:gridCol w="493776">
                  <a:extLst>
                    <a:ext uri="{9D8B030D-6E8A-4147-A177-3AD203B41FA5}">
                      <a16:colId xmlns:a16="http://schemas.microsoft.com/office/drawing/2014/main" val="2508449453"/>
                    </a:ext>
                  </a:extLst>
                </a:gridCol>
                <a:gridCol w="493776">
                  <a:extLst>
                    <a:ext uri="{9D8B030D-6E8A-4147-A177-3AD203B41FA5}">
                      <a16:colId xmlns:a16="http://schemas.microsoft.com/office/drawing/2014/main" val="552704174"/>
                    </a:ext>
                  </a:extLst>
                </a:gridCol>
                <a:gridCol w="493776">
                  <a:extLst>
                    <a:ext uri="{9D8B030D-6E8A-4147-A177-3AD203B41FA5}">
                      <a16:colId xmlns:a16="http://schemas.microsoft.com/office/drawing/2014/main" val="3057500616"/>
                    </a:ext>
                  </a:extLst>
                </a:gridCol>
                <a:gridCol w="493776">
                  <a:extLst>
                    <a:ext uri="{9D8B030D-6E8A-4147-A177-3AD203B41FA5}">
                      <a16:colId xmlns:a16="http://schemas.microsoft.com/office/drawing/2014/main" val="2738565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35990648"/>
                  </a:ext>
                </a:extLst>
              </a:tr>
              <a:tr h="370840">
                <a:tc>
                  <a:txBody>
                    <a:bodyPr/>
                    <a:lstStyle/>
                    <a:p>
                      <a:r>
                        <a:rPr lang="en-US" sz="1000"/>
                        <a:t>@PHLYINS</a:t>
                      </a:r>
                    </a:p>
                  </a:txBody>
                  <a:tcPr/>
                </a:tc>
                <a:tc>
                  <a:txBody>
                    <a:bodyPr/>
                    <a:lstStyle/>
                    <a:p>
                      <a:r>
                        <a:rPr lang="en-US" sz="1000"/>
                        <a:t>3042</a:t>
                      </a:r>
                    </a:p>
                  </a:txBody>
                  <a:tcPr/>
                </a:tc>
                <a:tc>
                  <a:txBody>
                    <a:bodyPr/>
                    <a:lstStyle/>
                    <a:p>
                      <a:r>
                        <a:rPr lang="en-US" sz="1000"/>
                        <a:t>24</a:t>
                      </a:r>
                    </a:p>
                  </a:txBody>
                  <a:tcPr/>
                </a:tc>
                <a:tc>
                  <a:txBody>
                    <a:bodyPr/>
                    <a:lstStyle/>
                    <a:p>
                      <a:r>
                        <a:rPr lang="en-US" sz="1000"/>
                        <a:t>42</a:t>
                      </a:r>
                    </a:p>
                  </a:txBody>
                  <a:tcPr/>
                </a:tc>
                <a:tc>
                  <a:txBody>
                    <a:bodyPr/>
                    <a:lstStyle/>
                    <a:p>
                      <a:r>
                        <a:rPr lang="en-US" sz="1000"/>
                        <a:t>34</a:t>
                      </a:r>
                    </a:p>
                  </a:txBody>
                  <a:tcPr/>
                </a:tc>
                <a:tc>
                  <a:txBody>
                    <a:bodyPr/>
                    <a:lstStyle/>
                    <a:p>
                      <a:r>
                        <a:rPr lang="en-US" sz="1000"/>
                        <a:t>4</a:t>
                      </a:r>
                    </a:p>
                  </a:txBody>
                  <a:tcPr/>
                </a:tc>
                <a:tc>
                  <a:txBody>
                    <a:bodyPr/>
                    <a:lstStyle/>
                    <a:p>
                      <a:r>
                        <a:rPr lang="en-US" sz="1000"/>
                        <a:t>4</a:t>
                      </a:r>
                    </a:p>
                  </a:txBody>
                  <a:tcPr/>
                </a:tc>
                <a:tc>
                  <a:txBody>
                    <a:bodyPr/>
                    <a:lstStyle/>
                    <a:p>
                      <a:r>
                        <a:rPr lang="en-US" sz="1000"/>
                        <a:t>37</a:t>
                      </a:r>
                    </a:p>
                  </a:txBody>
                  <a:tcPr/>
                </a:tc>
                <a:tc>
                  <a:txBody>
                    <a:bodyPr/>
                    <a:lstStyle/>
                    <a:p>
                      <a:r>
                        <a:rPr lang="en-US" sz="1000"/>
                        <a:t>37</a:t>
                      </a:r>
                    </a:p>
                  </a:txBody>
                  <a:tcPr/>
                </a:tc>
                <a:tc>
                  <a:txBody>
                    <a:bodyPr/>
                    <a:lstStyle/>
                    <a:p>
                      <a:r>
                        <a:rPr lang="en-US" sz="1000"/>
                        <a:t>153</a:t>
                      </a:r>
                    </a:p>
                  </a:txBody>
                  <a:tcPr/>
                </a:tc>
                <a:tc>
                  <a:txBody>
                    <a:bodyPr/>
                    <a:lstStyle/>
                    <a:p>
                      <a:r>
                        <a:rPr lang="en-US" sz="1000"/>
                        <a:t>2</a:t>
                      </a:r>
                    </a:p>
                  </a:txBody>
                  <a:tcPr/>
                </a:tc>
                <a:tc>
                  <a:txBody>
                    <a:bodyPr/>
                    <a:lstStyle/>
                    <a:p>
                      <a:r>
                        <a:rPr lang="en-US" sz="1000"/>
                        <a:t>18</a:t>
                      </a:r>
                    </a:p>
                  </a:txBody>
                  <a:tcPr/>
                </a:tc>
                <a:tc>
                  <a:txBody>
                    <a:bodyPr/>
                    <a:lstStyle/>
                    <a:p>
                      <a:r>
                        <a:rPr lang="en-US" sz="1000"/>
                        <a:t>0.1864 %</a:t>
                      </a:r>
                    </a:p>
                  </a:txBody>
                  <a:tcPr/>
                </a:tc>
                <a:tc>
                  <a:txBody>
                    <a:bodyPr/>
                    <a:lstStyle/>
                    <a:p>
                      <a:r>
                        <a:rPr lang="en-US" sz="1000"/>
                        <a:t>0.0 %</a:t>
                      </a:r>
                    </a:p>
                  </a:txBody>
                  <a:tcPr/>
                </a:tc>
                <a:extLst>
                  <a:ext uri="{0D108BD9-81ED-4DB2-BD59-A6C34878D82A}">
                    <a16:rowId xmlns:a16="http://schemas.microsoft.com/office/drawing/2014/main" val="3594039842"/>
                  </a:ext>
                </a:extLst>
              </a:tr>
            </a:tbl>
          </a:graphicData>
        </a:graphic>
      </p:graphicFrame>
      <p:sp>
        <p:nvSpPr>
          <p:cNvPr id="4" name="Text Placeholder 3">
            <a:extLst>
              <a:ext uri="{FF2B5EF4-FFF2-40B4-BE49-F238E27FC236}">
                <a16:creationId xmlns:a16="http://schemas.microsoft.com/office/drawing/2014/main" id="{1B9AF1F4-64AA-43CE-AB03-D14E44D0A15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6313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CDD2E-23A3-46A5-A4A8-83DC4AC56062}"/>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302CBC3E-48F9-4D71-824A-D733E5838B02}"/>
              </a:ext>
            </a:extLst>
          </p:cNvPr>
          <p:cNvGraphicFramePr>
            <a:graphicFrameLocks noGrp="1"/>
          </p:cNvGraphicFramePr>
          <p:nvPr>
            <p:ph type="chart" sz="quarter" idx="13"/>
            <p:extLst>
              <p:ext uri="{D42A27DB-BD31-4B8C-83A1-F6EECF244321}">
                <p14:modId xmlns:p14="http://schemas.microsoft.com/office/powerpoint/2010/main" val="3826910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411411-585D-460C-8072-E83AE743A1D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1AA60A0-E4FC-490B-A141-47831ACE29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2269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31E1F-20ED-46E9-9BFA-9B5E1022D108}"/>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7B32FE83-7C3E-4ADE-910F-EB9A3C7EA20E}"/>
              </a:ext>
            </a:extLst>
          </p:cNvPr>
          <p:cNvGraphicFramePr>
            <a:graphicFrameLocks noGrp="1"/>
          </p:cNvGraphicFramePr>
          <p:nvPr>
            <p:ph type="chart" sz="quarter" idx="13"/>
            <p:extLst>
              <p:ext uri="{D42A27DB-BD31-4B8C-83A1-F6EECF244321}">
                <p14:modId xmlns:p14="http://schemas.microsoft.com/office/powerpoint/2010/main" val="3556304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9E9E95-CB70-408C-9389-812F4546B5D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B2229F1-A940-4700-B069-76551F046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1822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A8E21-FB28-4655-B05C-1E33D5EFE2F0}"/>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204900C7-67A3-4898-B639-058D37181F0A}"/>
              </a:ext>
            </a:extLst>
          </p:cNvPr>
          <p:cNvGraphicFramePr>
            <a:graphicFrameLocks noGrp="1"/>
          </p:cNvGraphicFramePr>
          <p:nvPr>
            <p:ph type="chart" sz="quarter" idx="13"/>
            <p:extLst>
              <p:ext uri="{D42A27DB-BD31-4B8C-83A1-F6EECF244321}">
                <p14:modId xmlns:p14="http://schemas.microsoft.com/office/powerpoint/2010/main" val="3375530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8E4171-2B59-47CB-9D0E-FE5B21FF6D9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C5B7113-22FF-45FA-8B0C-E8DD05C5D4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83124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6B67F-448B-4813-847E-356EFFB3C692}"/>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F6DE7DDD-9624-4DFD-BB80-C38365FE2D01}"/>
              </a:ext>
            </a:extLst>
          </p:cNvPr>
          <p:cNvGraphicFramePr>
            <a:graphicFrameLocks noGrp="1"/>
          </p:cNvGraphicFramePr>
          <p:nvPr>
            <p:ph type="tbl" sz="quarter" idx="13"/>
            <p:extLst>
              <p:ext uri="{D42A27DB-BD31-4B8C-83A1-F6EECF244321}">
                <p14:modId xmlns:p14="http://schemas.microsoft.com/office/powerpoint/2010/main" val="95845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4266799"/>
                    </a:ext>
                  </a:extLst>
                </a:gridCol>
                <a:gridCol w="2468880">
                  <a:extLst>
                    <a:ext uri="{9D8B030D-6E8A-4147-A177-3AD203B41FA5}">
                      <a16:colId xmlns:a16="http://schemas.microsoft.com/office/drawing/2014/main" val="3529380616"/>
                    </a:ext>
                  </a:extLst>
                </a:gridCol>
                <a:gridCol w="2468880">
                  <a:extLst>
                    <a:ext uri="{9D8B030D-6E8A-4147-A177-3AD203B41FA5}">
                      <a16:colId xmlns:a16="http://schemas.microsoft.com/office/drawing/2014/main" val="426495140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119597415"/>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1105402469"/>
                  </a:ext>
                </a:extLst>
              </a:tr>
              <a:tr h="370840">
                <a:tc>
                  <a:txBody>
                    <a:bodyPr/>
                    <a:lstStyle/>
                    <a:p>
                      <a:r>
                        <a:rPr lang="en-US" sz="1000" b="1"/>
                        <a:t>@SilversSteve</a:t>
                      </a:r>
                    </a:p>
                  </a:txBody>
                  <a:tcPr/>
                </a:tc>
                <a:tc>
                  <a:txBody>
                    <a:bodyPr/>
                    <a:lstStyle/>
                    <a:p>
                      <a:r>
                        <a:rPr lang="en-US" sz="1000"/>
                        <a:t>@PHLYINS (33)</a:t>
                      </a:r>
                    </a:p>
                  </a:txBody>
                  <a:tcPr/>
                </a:tc>
                <a:tc>
                  <a:txBody>
                    <a:bodyPr/>
                    <a:lstStyle/>
                    <a:p>
                      <a:r>
                        <a:rPr lang="en-US" sz="1000"/>
                        <a:t>33</a:t>
                      </a:r>
                    </a:p>
                  </a:txBody>
                  <a:tcPr/>
                </a:tc>
                <a:extLst>
                  <a:ext uri="{0D108BD9-81ED-4DB2-BD59-A6C34878D82A}">
                    <a16:rowId xmlns:a16="http://schemas.microsoft.com/office/drawing/2014/main" val="3042695582"/>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3035650115"/>
                  </a:ext>
                </a:extLst>
              </a:tr>
              <a:tr h="370840">
                <a:tc>
                  <a:txBody>
                    <a:bodyPr/>
                    <a:lstStyle/>
                    <a:p>
                      <a:r>
                        <a:rPr lang="en-US" sz="1000" b="1"/>
                        <a:t>@Regore2</a:t>
                      </a:r>
                    </a:p>
                  </a:txBody>
                  <a:tcPr/>
                </a:tc>
                <a:tc>
                  <a:txBody>
                    <a:bodyPr/>
                    <a:lstStyle/>
                    <a:p>
                      <a:r>
                        <a:rPr lang="en-US" sz="1000"/>
                        <a:t>@PHLYINS (22)</a:t>
                      </a:r>
                    </a:p>
                  </a:txBody>
                  <a:tcPr/>
                </a:tc>
                <a:tc>
                  <a:txBody>
                    <a:bodyPr/>
                    <a:lstStyle/>
                    <a:p>
                      <a:r>
                        <a:rPr lang="en-US" sz="1000"/>
                        <a:t>22</a:t>
                      </a:r>
                    </a:p>
                  </a:txBody>
                  <a:tcPr/>
                </a:tc>
                <a:extLst>
                  <a:ext uri="{0D108BD9-81ED-4DB2-BD59-A6C34878D82A}">
                    <a16:rowId xmlns:a16="http://schemas.microsoft.com/office/drawing/2014/main" val="4177701811"/>
                  </a:ext>
                </a:extLst>
              </a:tr>
              <a:tr h="370840">
                <a:tc>
                  <a:txBody>
                    <a:bodyPr/>
                    <a:lstStyle/>
                    <a:p>
                      <a:r>
                        <a:rPr lang="en-US" sz="1000" b="1"/>
                        <a:t>@Bill_Procopio</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3830218009"/>
                  </a:ext>
                </a:extLst>
              </a:tr>
              <a:tr h="370840">
                <a:tc>
                  <a:txBody>
                    <a:bodyPr/>
                    <a:lstStyle/>
                    <a:p>
                      <a:r>
                        <a:rPr lang="en-US" sz="1000" b="1"/>
                        <a:t>@JSMBrokerage</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485270331"/>
                  </a:ext>
                </a:extLst>
              </a:tr>
              <a:tr h="370840">
                <a:tc>
                  <a:txBody>
                    <a:bodyPr/>
                    <a:lstStyle/>
                    <a:p>
                      <a:r>
                        <a:rPr lang="en-US" sz="1000" b="1"/>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961238872"/>
                  </a:ext>
                </a:extLst>
              </a:tr>
              <a:tr h="370840">
                <a:tc>
                  <a:txBody>
                    <a:bodyPr/>
                    <a:lstStyle/>
                    <a:p>
                      <a:r>
                        <a:rPr lang="en-US" sz="1000" b="1"/>
                        <a:t>@Kevin_MorrisIns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3237314477"/>
                  </a:ext>
                </a:extLst>
              </a:tr>
              <a:tr h="370840">
                <a:tc>
                  <a:txBody>
                    <a:bodyPr/>
                    <a:lstStyle/>
                    <a:p>
                      <a:r>
                        <a:rPr lang="en-US" sz="1000" b="1"/>
                        <a:t>@BestBuddiesPA</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55261481"/>
                  </a:ext>
                </a:extLst>
              </a:tr>
              <a:tr h="370840">
                <a:tc>
                  <a:txBody>
                    <a:bodyPr/>
                    <a:lstStyle/>
                    <a:p>
                      <a:r>
                        <a:rPr lang="en-US" sz="1000" b="1"/>
                        <a:t>@treesareinbloom</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723950077"/>
                  </a:ext>
                </a:extLst>
              </a:tr>
            </a:tbl>
          </a:graphicData>
        </a:graphic>
      </p:graphicFrame>
      <p:sp>
        <p:nvSpPr>
          <p:cNvPr id="4" name="Text Placeholder 3">
            <a:extLst>
              <a:ext uri="{FF2B5EF4-FFF2-40B4-BE49-F238E27FC236}">
                <a16:creationId xmlns:a16="http://schemas.microsoft.com/office/drawing/2014/main" id="{A949439E-338F-4A04-8335-2D47F86CEE6B}"/>
              </a:ext>
            </a:extLst>
          </p:cNvPr>
          <p:cNvSpPr>
            <a:spLocks noGrp="1"/>
          </p:cNvSpPr>
          <p:nvPr>
            <p:ph type="body" sz="quarter" idx="14"/>
          </p:nvPr>
        </p:nvSpPr>
        <p:spPr/>
        <p:txBody>
          <a:bodyPr/>
          <a:lstStyle/>
          <a:p>
            <a:r>
              <a:rPr lang="en-US"/>
              <a:t>01/01/2018 - 05/31/2018</a:t>
            </a:r>
          </a:p>
        </p:txBody>
      </p:sp>
    </p:spTree>
    <p:extLst>
      <p:ext uri="{BB962C8B-B14F-4D97-AF65-F5344CB8AC3E}">
        <p14:creationId xmlns:p14="http://schemas.microsoft.com/office/powerpoint/2010/main" val="39444920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1A97C-B982-47F1-992D-6FA28CC2B31D}"/>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0684CE59-993E-4482-9FDF-77E4F1E1D093}"/>
              </a:ext>
            </a:extLst>
          </p:cNvPr>
          <p:cNvGraphicFramePr>
            <a:graphicFrameLocks noGrp="1"/>
          </p:cNvGraphicFramePr>
          <p:nvPr>
            <p:ph type="tbl" sz="quarter" idx="13"/>
            <p:extLst>
              <p:ext uri="{D42A27DB-BD31-4B8C-83A1-F6EECF244321}">
                <p14:modId xmlns:p14="http://schemas.microsoft.com/office/powerpoint/2010/main" val="2979089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10948841"/>
                    </a:ext>
                  </a:extLst>
                </a:gridCol>
                <a:gridCol w="822960">
                  <a:extLst>
                    <a:ext uri="{9D8B030D-6E8A-4147-A177-3AD203B41FA5}">
                      <a16:colId xmlns:a16="http://schemas.microsoft.com/office/drawing/2014/main" val="558200684"/>
                    </a:ext>
                  </a:extLst>
                </a:gridCol>
                <a:gridCol w="822960">
                  <a:extLst>
                    <a:ext uri="{9D8B030D-6E8A-4147-A177-3AD203B41FA5}">
                      <a16:colId xmlns:a16="http://schemas.microsoft.com/office/drawing/2014/main" val="1147231141"/>
                    </a:ext>
                  </a:extLst>
                </a:gridCol>
                <a:gridCol w="822960">
                  <a:extLst>
                    <a:ext uri="{9D8B030D-6E8A-4147-A177-3AD203B41FA5}">
                      <a16:colId xmlns:a16="http://schemas.microsoft.com/office/drawing/2014/main" val="3238113367"/>
                    </a:ext>
                  </a:extLst>
                </a:gridCol>
                <a:gridCol w="822960">
                  <a:extLst>
                    <a:ext uri="{9D8B030D-6E8A-4147-A177-3AD203B41FA5}">
                      <a16:colId xmlns:a16="http://schemas.microsoft.com/office/drawing/2014/main" val="3880608600"/>
                    </a:ext>
                  </a:extLst>
                </a:gridCol>
                <a:gridCol w="822960">
                  <a:extLst>
                    <a:ext uri="{9D8B030D-6E8A-4147-A177-3AD203B41FA5}">
                      <a16:colId xmlns:a16="http://schemas.microsoft.com/office/drawing/2014/main" val="4039612452"/>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948254003"/>
                  </a:ext>
                </a:extLst>
              </a:tr>
              <a:tr h="370840">
                <a:tc>
                  <a:txBody>
                    <a:bodyPr/>
                    <a:lstStyle/>
                    <a:p>
                      <a:r>
                        <a:rPr lang="en-US" sz="1000" b="1"/>
                        <a:t> @PHLYINS - 2018-05-10 16:56:37 </a:t>
                      </a:r>
                      <a:r>
                        <a:rPr lang="en-US" sz="1000"/>
                        <a:t>
  Curious about opportunities in the #insurance industry? At #PHLY, we offer a variety of career paths &amp;amp; we’re always looking for new talent to join our team! Watch to learn why these young professionals were attracted to the industry. Visit https://t.co/yVoF4ZgPMj to learn more. https://t.co/BY91h9p2QW</a:t>
                      </a:r>
                    </a:p>
                  </a:txBody>
                  <a:tcPr/>
                </a:tc>
                <a:tc>
                  <a:txBody>
                    <a:bodyPr/>
                    <a:lstStyle/>
                    <a:p>
                      <a:r>
                        <a:rPr lang="en-US" sz="1000"/>
                        <a:t>No</a:t>
                      </a:r>
                    </a:p>
                  </a:txBody>
                  <a:tcPr/>
                </a:tc>
                <a:tc>
                  <a:txBody>
                    <a:bodyPr/>
                    <a:lstStyle/>
                    <a:p>
                      <a:r>
                        <a:rPr lang="en-US" sz="1000"/>
                        <a:t>9</a:t>
                      </a:r>
                    </a:p>
                  </a:txBody>
                  <a:tcPr/>
                </a:tc>
                <a:tc>
                  <a:txBody>
                    <a:bodyPr/>
                    <a:lstStyle/>
                    <a:p>
                      <a:r>
                        <a:rPr lang="en-US" sz="1000"/>
                        <a:t>25</a:t>
                      </a:r>
                    </a:p>
                  </a:txBody>
                  <a:tcPr/>
                </a:tc>
                <a:tc>
                  <a:txBody>
                    <a:bodyPr/>
                    <a:lstStyle/>
                    <a:p>
                      <a:r>
                        <a:rPr lang="en-US" sz="1000"/>
                        <a:t>0</a:t>
                      </a:r>
                    </a:p>
                  </a:txBody>
                  <a:tcPr/>
                </a:tc>
                <a:tc>
                  <a:txBody>
                    <a:bodyPr/>
                    <a:lstStyle/>
                    <a:p>
                      <a:r>
                        <a:rPr lang="en-US" sz="1000"/>
                        <a:t>1.1406 %</a:t>
                      </a:r>
                    </a:p>
                  </a:txBody>
                  <a:tcPr/>
                </a:tc>
                <a:extLst>
                  <a:ext uri="{0D108BD9-81ED-4DB2-BD59-A6C34878D82A}">
                    <a16:rowId xmlns:a16="http://schemas.microsoft.com/office/drawing/2014/main" val="2434177568"/>
                  </a:ext>
                </a:extLst>
              </a:tr>
              <a:tr h="370840">
                <a:tc>
                  <a:txBody>
                    <a:bodyPr/>
                    <a:lstStyle/>
                    <a:p>
                      <a:r>
                        <a:rPr lang="en-US" sz="1000" b="1"/>
                        <a:t> @PHLYINS - 2018-01-10 12:52:40 </a:t>
                      </a:r>
                      <a:r>
                        <a:rPr lang="en-US" sz="1000"/>
                        <a:t>
  50 PHLY employees from across the country are in Texas today joining @TPWDparks to plant trees as 
part of our #PHLY80KTREES campaign in partnership with @arborday! #txstateparks https://t.co/6WD6mJRyVa</a:t>
                      </a:r>
                    </a:p>
                  </a:txBody>
                  <a:tcPr/>
                </a:tc>
                <a:tc>
                  <a:txBody>
                    <a:bodyPr/>
                    <a:lstStyle/>
                    <a:p>
                      <a:r>
                        <a:rPr lang="en-US" sz="1000"/>
                        <a:t>No</a:t>
                      </a:r>
                    </a:p>
                  </a:txBody>
                  <a:tcPr/>
                </a:tc>
                <a:tc>
                  <a:txBody>
                    <a:bodyPr/>
                    <a:lstStyle/>
                    <a:p>
                      <a:r>
                        <a:rPr lang="en-US" sz="1000"/>
                        <a:t>9</a:t>
                      </a:r>
                    </a:p>
                  </a:txBody>
                  <a:tcPr/>
                </a:tc>
                <a:tc>
                  <a:txBody>
                    <a:bodyPr/>
                    <a:lstStyle/>
                    <a:p>
                      <a:r>
                        <a:rPr lang="en-US" sz="1000"/>
                        <a:t>20</a:t>
                      </a:r>
                    </a:p>
                  </a:txBody>
                  <a:tcPr/>
                </a:tc>
                <a:tc>
                  <a:txBody>
                    <a:bodyPr/>
                    <a:lstStyle/>
                    <a:p>
                      <a:r>
                        <a:rPr lang="en-US" sz="1000"/>
                        <a:t>0</a:t>
                      </a:r>
                    </a:p>
                  </a:txBody>
                  <a:tcPr/>
                </a:tc>
                <a:tc>
                  <a:txBody>
                    <a:bodyPr/>
                    <a:lstStyle/>
                    <a:p>
                      <a:r>
                        <a:rPr lang="en-US" sz="1000"/>
                        <a:t>1.0204 %</a:t>
                      </a:r>
                    </a:p>
                  </a:txBody>
                  <a:tcPr/>
                </a:tc>
                <a:extLst>
                  <a:ext uri="{0D108BD9-81ED-4DB2-BD59-A6C34878D82A}">
                    <a16:rowId xmlns:a16="http://schemas.microsoft.com/office/drawing/2014/main" val="1067828222"/>
                  </a:ext>
                </a:extLst>
              </a:tr>
              <a:tr h="370840">
                <a:tc>
                  <a:txBody>
                    <a:bodyPr/>
                    <a:lstStyle/>
                    <a:p>
                      <a:r>
                        <a:rPr lang="en-US" sz="1000" b="1"/>
                        <a:t> @PHLYINS - 2018-01-11 16:28:34 </a:t>
                      </a:r>
                      <a:r>
                        <a:rPr lang="en-US" sz="1000"/>
                        <a:t>
  That's a wrap - #TEAMPHLY planted several thousand trees over two days in #Texas with @TPWDparks! The planting kicked off our mission to plant 80,000 trees this year in partnership with @arborday. #PHLY80KTREES #txstateparks #reforestation https://t.co/63X95P1KYx</a:t>
                      </a:r>
                    </a:p>
                  </a:txBody>
                  <a:tcPr/>
                </a:tc>
                <a:tc>
                  <a:txBody>
                    <a:bodyPr/>
                    <a:lstStyle/>
                    <a:p>
                      <a:r>
                        <a:rPr lang="en-US" sz="1000"/>
                        <a:t>No</a:t>
                      </a:r>
                    </a:p>
                  </a:txBody>
                  <a:tcPr/>
                </a:tc>
                <a:tc>
                  <a:txBody>
                    <a:bodyPr/>
                    <a:lstStyle/>
                    <a:p>
                      <a:r>
                        <a:rPr lang="en-US" sz="1000"/>
                        <a:t>2</a:t>
                      </a:r>
                    </a:p>
                  </a:txBody>
                  <a:tcPr/>
                </a:tc>
                <a:tc>
                  <a:txBody>
                    <a:bodyPr/>
                    <a:lstStyle/>
                    <a:p>
                      <a:r>
                        <a:rPr lang="en-US" sz="1000"/>
                        <a:t>20</a:t>
                      </a:r>
                    </a:p>
                  </a:txBody>
                  <a:tcPr/>
                </a:tc>
                <a:tc>
                  <a:txBody>
                    <a:bodyPr/>
                    <a:lstStyle/>
                    <a:p>
                      <a:r>
                        <a:rPr lang="en-US" sz="1000"/>
                        <a:t>1</a:t>
                      </a:r>
                    </a:p>
                  </a:txBody>
                  <a:tcPr/>
                </a:tc>
                <a:tc>
                  <a:txBody>
                    <a:bodyPr/>
                    <a:lstStyle/>
                    <a:p>
                      <a:r>
                        <a:rPr lang="en-US" sz="1000"/>
                        <a:t>0.8090 %</a:t>
                      </a:r>
                    </a:p>
                  </a:txBody>
                  <a:tcPr/>
                </a:tc>
                <a:extLst>
                  <a:ext uri="{0D108BD9-81ED-4DB2-BD59-A6C34878D82A}">
                    <a16:rowId xmlns:a16="http://schemas.microsoft.com/office/drawing/2014/main" val="1514824694"/>
                  </a:ext>
                </a:extLst>
              </a:tr>
              <a:tr h="370840">
                <a:tc>
                  <a:txBody>
                    <a:bodyPr/>
                    <a:lstStyle/>
                    <a:p>
                      <a:r>
                        <a:rPr lang="en-US" sz="1000" b="1"/>
                        <a:t> @PHLYINS - 2018-01-09 19:09:38 </a:t>
                      </a:r>
                      <a:r>
                        <a:rPr lang="en-US" sz="1000"/>
                        <a:t>
  #TEAMPHLY arrived in #Bastrop, Texas today to plant trees in partnership with @arborday and @TPWDparks over the next two days. Follow #PHLY80KTREES for photos &amp;amp; updates! https://t.co/bH2Hub4nni</a:t>
                      </a:r>
                    </a:p>
                  </a:txBody>
                  <a:tcPr/>
                </a:tc>
                <a:tc>
                  <a:txBody>
                    <a:bodyPr/>
                    <a:lstStyle/>
                    <a:p>
                      <a:r>
                        <a:rPr lang="en-US" sz="1000"/>
                        <a:t>No</a:t>
                      </a:r>
                    </a:p>
                  </a:txBody>
                  <a:tcPr/>
                </a:tc>
                <a:tc>
                  <a:txBody>
                    <a:bodyPr/>
                    <a:lstStyle/>
                    <a:p>
                      <a:r>
                        <a:rPr lang="en-US" sz="1000"/>
                        <a:t>8</a:t>
                      </a:r>
                    </a:p>
                  </a:txBody>
                  <a:tcPr/>
                </a:tc>
                <a:tc>
                  <a:txBody>
                    <a:bodyPr/>
                    <a:lstStyle/>
                    <a:p>
                      <a:r>
                        <a:rPr lang="en-US" sz="1000"/>
                        <a:t>14</a:t>
                      </a:r>
                    </a:p>
                  </a:txBody>
                  <a:tcPr/>
                </a:tc>
                <a:tc>
                  <a:txBody>
                    <a:bodyPr/>
                    <a:lstStyle/>
                    <a:p>
                      <a:r>
                        <a:rPr lang="en-US" sz="1000"/>
                        <a:t>0</a:t>
                      </a:r>
                    </a:p>
                  </a:txBody>
                  <a:tcPr/>
                </a:tc>
                <a:tc>
                  <a:txBody>
                    <a:bodyPr/>
                    <a:lstStyle/>
                    <a:p>
                      <a:r>
                        <a:rPr lang="en-US" sz="1000"/>
                        <a:t>0.7746 %</a:t>
                      </a:r>
                    </a:p>
                  </a:txBody>
                  <a:tcPr/>
                </a:tc>
                <a:extLst>
                  <a:ext uri="{0D108BD9-81ED-4DB2-BD59-A6C34878D82A}">
                    <a16:rowId xmlns:a16="http://schemas.microsoft.com/office/drawing/2014/main" val="2296075518"/>
                  </a:ext>
                </a:extLst>
              </a:tr>
              <a:tr h="370840">
                <a:tc>
                  <a:txBody>
                    <a:bodyPr/>
                    <a:lstStyle/>
                    <a:p>
                      <a:r>
                        <a:rPr lang="en-US" sz="1000" b="1"/>
                        <a:t> @PHLYINS - 2018-06-15 12:00:42 </a:t>
                      </a:r>
                      <a:r>
                        <a:rPr lang="en-US" sz="1000"/>
                        <a:t>
  In an #OpenLetterToCollegeGraduates, VP of HR Laura Boylan encourages recent grads not to underestimate how fascinating &amp;amp; impactful a career in #insurance can be. It's an industry that allows you to pursue your passions, or discover a new one! #InsuranceCareersMovement #ThinkPHLY https://t.co/iTewilfsBU</a:t>
                      </a:r>
                    </a:p>
                  </a:txBody>
                  <a:tcPr/>
                </a:tc>
                <a:tc>
                  <a:txBody>
                    <a:bodyPr/>
                    <a:lstStyle/>
                    <a:p>
                      <a:r>
                        <a:rPr lang="en-US" sz="1000"/>
                        <a:t>No</a:t>
                      </a:r>
                    </a:p>
                  </a:txBody>
                  <a:tcPr/>
                </a:tc>
                <a:tc>
                  <a:txBody>
                    <a:bodyPr/>
                    <a:lstStyle/>
                    <a:p>
                      <a:r>
                        <a:rPr lang="en-US" sz="1000"/>
                        <a:t>6</a:t>
                      </a:r>
                    </a:p>
                  </a:txBody>
                  <a:tcPr/>
                </a:tc>
                <a:tc>
                  <a:txBody>
                    <a:bodyPr/>
                    <a:lstStyle/>
                    <a:p>
                      <a:r>
                        <a:rPr lang="en-US" sz="1000"/>
                        <a:t>16</a:t>
                      </a:r>
                    </a:p>
                  </a:txBody>
                  <a:tcPr/>
                </a:tc>
                <a:tc>
                  <a:txBody>
                    <a:bodyPr/>
                    <a:lstStyle/>
                    <a:p>
                      <a:r>
                        <a:rPr lang="en-US" sz="1000"/>
                        <a:t>1</a:t>
                      </a:r>
                    </a:p>
                  </a:txBody>
                  <a:tcPr/>
                </a:tc>
                <a:tc>
                  <a:txBody>
                    <a:bodyPr/>
                    <a:lstStyle/>
                    <a:p>
                      <a:r>
                        <a:rPr lang="en-US" sz="1000"/>
                        <a:t>0.7596 %</a:t>
                      </a:r>
                    </a:p>
                  </a:txBody>
                  <a:tcPr/>
                </a:tc>
                <a:extLst>
                  <a:ext uri="{0D108BD9-81ED-4DB2-BD59-A6C34878D82A}">
                    <a16:rowId xmlns:a16="http://schemas.microsoft.com/office/drawing/2014/main" val="524928914"/>
                  </a:ext>
                </a:extLst>
              </a:tr>
            </a:tbl>
          </a:graphicData>
        </a:graphic>
      </p:graphicFrame>
      <p:sp>
        <p:nvSpPr>
          <p:cNvPr id="4" name="Text Placeholder 3">
            <a:extLst>
              <a:ext uri="{FF2B5EF4-FFF2-40B4-BE49-F238E27FC236}">
                <a16:creationId xmlns:a16="http://schemas.microsoft.com/office/drawing/2014/main" id="{CB30ED53-B303-4993-A03C-0B67C407669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5460247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C42C4-E592-43C9-A9FE-EDF1CC25E2D0}"/>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7C300390-589A-46E6-A592-3E437D69E2AA}"/>
              </a:ext>
            </a:extLst>
          </p:cNvPr>
          <p:cNvGraphicFramePr>
            <a:graphicFrameLocks noGrp="1"/>
          </p:cNvGraphicFramePr>
          <p:nvPr>
            <p:ph type="tbl" sz="quarter" idx="13"/>
            <p:extLst>
              <p:ext uri="{D42A27DB-BD31-4B8C-83A1-F6EECF244321}">
                <p14:modId xmlns:p14="http://schemas.microsoft.com/office/powerpoint/2010/main" val="823102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6031194"/>
                    </a:ext>
                  </a:extLst>
                </a:gridCol>
                <a:gridCol w="1069848">
                  <a:extLst>
                    <a:ext uri="{9D8B030D-6E8A-4147-A177-3AD203B41FA5}">
                      <a16:colId xmlns:a16="http://schemas.microsoft.com/office/drawing/2014/main" val="1723357807"/>
                    </a:ext>
                  </a:extLst>
                </a:gridCol>
                <a:gridCol w="1069848">
                  <a:extLst>
                    <a:ext uri="{9D8B030D-6E8A-4147-A177-3AD203B41FA5}">
                      <a16:colId xmlns:a16="http://schemas.microsoft.com/office/drawing/2014/main" val="2442645313"/>
                    </a:ext>
                  </a:extLst>
                </a:gridCol>
                <a:gridCol w="1069848">
                  <a:extLst>
                    <a:ext uri="{9D8B030D-6E8A-4147-A177-3AD203B41FA5}">
                      <a16:colId xmlns:a16="http://schemas.microsoft.com/office/drawing/2014/main" val="2749986055"/>
                    </a:ext>
                  </a:extLst>
                </a:gridCol>
                <a:gridCol w="1069848">
                  <a:extLst>
                    <a:ext uri="{9D8B030D-6E8A-4147-A177-3AD203B41FA5}">
                      <a16:colId xmlns:a16="http://schemas.microsoft.com/office/drawing/2014/main" val="1445083802"/>
                    </a:ext>
                  </a:extLst>
                </a:gridCol>
                <a:gridCol w="1069848">
                  <a:extLst>
                    <a:ext uri="{9D8B030D-6E8A-4147-A177-3AD203B41FA5}">
                      <a16:colId xmlns:a16="http://schemas.microsoft.com/office/drawing/2014/main" val="2493551972"/>
                    </a:ext>
                  </a:extLst>
                </a:gridCol>
                <a:gridCol w="1069848">
                  <a:extLst>
                    <a:ext uri="{9D8B030D-6E8A-4147-A177-3AD203B41FA5}">
                      <a16:colId xmlns:a16="http://schemas.microsoft.com/office/drawing/2014/main" val="19489513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26471780"/>
                  </a:ext>
                </a:extLst>
              </a:tr>
              <a:tr h="370840">
                <a:tc>
                  <a:txBody>
                    <a:bodyPr/>
                    <a:lstStyle/>
                    <a:p>
                      <a:r>
                        <a:rPr lang="en-US" sz="1000"/>
                        <a:t>Philadelphia Insurance Companies</a:t>
                      </a:r>
                    </a:p>
                  </a:txBody>
                  <a:tcPr/>
                </a:tc>
                <a:tc>
                  <a:txBody>
                    <a:bodyPr/>
                    <a:lstStyle/>
                    <a:p>
                      <a:r>
                        <a:rPr lang="en-US" sz="1000"/>
                        <a:t>15014</a:t>
                      </a:r>
                    </a:p>
                  </a:txBody>
                  <a:tcPr/>
                </a:tc>
                <a:tc>
                  <a:txBody>
                    <a:bodyPr/>
                    <a:lstStyle/>
                    <a:p>
                      <a:r>
                        <a:rPr lang="en-US" sz="1000"/>
                        <a:t>279</a:t>
                      </a:r>
                    </a:p>
                  </a:txBody>
                  <a:tcPr/>
                </a:tc>
                <a:tc>
                  <a:txBody>
                    <a:bodyPr/>
                    <a:lstStyle/>
                    <a:p>
                      <a:r>
                        <a:rPr lang="en-US" sz="1000"/>
                        <a:t>21</a:t>
                      </a:r>
                    </a:p>
                  </a:txBody>
                  <a:tcPr/>
                </a:tc>
                <a:tc>
                  <a:txBody>
                    <a:bodyPr/>
                    <a:lstStyle/>
                    <a:p>
                      <a:r>
                        <a:rPr lang="en-US" sz="1000"/>
                        <a:t>881</a:t>
                      </a:r>
                    </a:p>
                  </a:txBody>
                  <a:tcPr/>
                </a:tc>
                <a:tc>
                  <a:txBody>
                    <a:bodyPr/>
                    <a:lstStyle/>
                    <a:p>
                      <a:r>
                        <a:rPr lang="en-US" sz="1000"/>
                        <a:t>4</a:t>
                      </a:r>
                    </a:p>
                  </a:txBody>
                  <a:tcPr/>
                </a:tc>
                <a:tc>
                  <a:txBody>
                    <a:bodyPr/>
                    <a:lstStyle/>
                    <a:p>
                      <a:r>
                        <a:rPr lang="en-US" sz="1000"/>
                        <a:t>0.2833 %</a:t>
                      </a:r>
                    </a:p>
                  </a:txBody>
                  <a:tcPr/>
                </a:tc>
                <a:extLst>
                  <a:ext uri="{0D108BD9-81ED-4DB2-BD59-A6C34878D82A}">
                    <a16:rowId xmlns:a16="http://schemas.microsoft.com/office/drawing/2014/main" val="2841518592"/>
                  </a:ext>
                </a:extLst>
              </a:tr>
            </a:tbl>
          </a:graphicData>
        </a:graphic>
      </p:graphicFrame>
      <p:sp>
        <p:nvSpPr>
          <p:cNvPr id="4" name="Text Placeholder 3">
            <a:extLst>
              <a:ext uri="{FF2B5EF4-FFF2-40B4-BE49-F238E27FC236}">
                <a16:creationId xmlns:a16="http://schemas.microsoft.com/office/drawing/2014/main" id="{589B35EE-1535-4BD2-A290-38B30DEC3A2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71273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59652-8190-4F4C-959B-D494BE311061}"/>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0167C3E9-CFBE-495E-9A20-1AC1E09AD061}"/>
              </a:ext>
            </a:extLst>
          </p:cNvPr>
          <p:cNvGraphicFramePr>
            <a:graphicFrameLocks noGrp="1"/>
          </p:cNvGraphicFramePr>
          <p:nvPr>
            <p:ph type="chart" sz="quarter" idx="13"/>
            <p:extLst>
              <p:ext uri="{D42A27DB-BD31-4B8C-83A1-F6EECF244321}">
                <p14:modId xmlns:p14="http://schemas.microsoft.com/office/powerpoint/2010/main" val="958975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6521A5-4C76-4766-9BD7-8E29B285E9A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CFF4414-243E-4DFF-AA70-507B30B475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066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80F9B-5E40-4820-8FA3-EA2CFA8054BC}"/>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451A3DBF-8E48-4534-9150-D28C23743332}"/>
              </a:ext>
            </a:extLst>
          </p:cNvPr>
          <p:cNvGraphicFramePr>
            <a:graphicFrameLocks noGrp="1"/>
          </p:cNvGraphicFramePr>
          <p:nvPr>
            <p:ph type="chart" sz="quarter" idx="13"/>
            <p:extLst>
              <p:ext uri="{D42A27DB-BD31-4B8C-83A1-F6EECF244321}">
                <p14:modId xmlns:p14="http://schemas.microsoft.com/office/powerpoint/2010/main" val="1890443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6D55DB-1F87-4902-B69D-CAC86D7651A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D4CAF70-B6D4-4BCC-B3E0-E9B31B54F4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3420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1F2AB-58E7-4F84-813C-CEF87820D0CA}"/>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C8281E7C-8ECA-4328-9243-1D05FFD569E4}"/>
              </a:ext>
            </a:extLst>
          </p:cNvPr>
          <p:cNvGraphicFramePr>
            <a:graphicFrameLocks noGrp="1"/>
          </p:cNvGraphicFramePr>
          <p:nvPr>
            <p:ph type="tbl" sz="quarter" idx="13"/>
            <p:extLst>
              <p:ext uri="{D42A27DB-BD31-4B8C-83A1-F6EECF244321}">
                <p14:modId xmlns:p14="http://schemas.microsoft.com/office/powerpoint/2010/main" val="150492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68158686"/>
                    </a:ext>
                  </a:extLst>
                </a:gridCol>
                <a:gridCol w="987552">
                  <a:extLst>
                    <a:ext uri="{9D8B030D-6E8A-4147-A177-3AD203B41FA5}">
                      <a16:colId xmlns:a16="http://schemas.microsoft.com/office/drawing/2014/main" val="2292033387"/>
                    </a:ext>
                  </a:extLst>
                </a:gridCol>
                <a:gridCol w="987552">
                  <a:extLst>
                    <a:ext uri="{9D8B030D-6E8A-4147-A177-3AD203B41FA5}">
                      <a16:colId xmlns:a16="http://schemas.microsoft.com/office/drawing/2014/main" val="3133387370"/>
                    </a:ext>
                  </a:extLst>
                </a:gridCol>
                <a:gridCol w="987552">
                  <a:extLst>
                    <a:ext uri="{9D8B030D-6E8A-4147-A177-3AD203B41FA5}">
                      <a16:colId xmlns:a16="http://schemas.microsoft.com/office/drawing/2014/main" val="4189811638"/>
                    </a:ext>
                  </a:extLst>
                </a:gridCol>
                <a:gridCol w="987552">
                  <a:extLst>
                    <a:ext uri="{9D8B030D-6E8A-4147-A177-3AD203B41FA5}">
                      <a16:colId xmlns:a16="http://schemas.microsoft.com/office/drawing/2014/main" val="750836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588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13:10:21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2278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- 2018-05-10 15:20:18 </a:t>
                      </a:r>
                      <a:r>
                        <a:rPr kumimoji="0" lang="en-US" sz="1000" b="0" i="0" u="none" strike="noStrike" kern="1200" cap="none" spc="0" normalizeH="0" baseline="0" noProof="0">
                          <a:ln>
                            <a:noFill/>
                          </a:ln>
                          <a:solidFill>
                            <a:prstClr val="black"/>
                          </a:solidFill>
                          <a:effectLst/>
                          <a:uLnTx/>
                          <a:uFillTx/>
                          <a:latin typeface="+mn-lt"/>
                          <a:ea typeface="+mn-ea"/>
                          <a:cs typeface="+mn-cs"/>
                        </a:rPr>
                        <a:t>
  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graduates in Bala Cynwyd.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118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- 2018-03-01 15:26:20 </a:t>
                      </a:r>
                      <a:r>
                        <a:rPr kumimoji="0" lang="en-US" sz="1000" b="0" i="0" u="none" strike="noStrike" kern="1200" cap="none" spc="0" normalizeH="0" baseline="0" noProof="0">
                          <a:ln>
                            <a:noFill/>
                          </a:ln>
                          <a:solidFill>
                            <a:prstClr val="black"/>
                          </a:solidFill>
                          <a:effectLst/>
                          <a:uLnTx/>
                          <a:uFillTx/>
                          <a:latin typeface="+mn-lt"/>
                          <a:ea typeface="+mn-ea"/>
                          <a:cs typeface="+mn-cs"/>
                        </a:rPr>
                        <a:t>
  Twenty-four employees from our Commercial Lines Division (CLD) teamed up in our Home Office for the CLD Field Underwriting Management Team Meeting. The annual kick-off meeting brought together department managers to discuss various topics, gain valuable feedback, and energize the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0968152"/>
                  </a:ext>
                </a:extLst>
              </a:tr>
            </a:tbl>
          </a:graphicData>
        </a:graphic>
      </p:graphicFrame>
      <p:sp>
        <p:nvSpPr>
          <p:cNvPr id="4" name="Text Placeholder 3">
            <a:extLst>
              <a:ext uri="{FF2B5EF4-FFF2-40B4-BE49-F238E27FC236}">
                <a16:creationId xmlns:a16="http://schemas.microsoft.com/office/drawing/2014/main" id="{51D3E512-E741-4E56-8A12-A7F248BB8E79}"/>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2231773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C3413-A2F7-4654-8CED-695AFB152D72}"/>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4197A5A0-4A40-4A56-A609-DA84E486C859}"/>
              </a:ext>
            </a:extLst>
          </p:cNvPr>
          <p:cNvGraphicFramePr>
            <a:graphicFrameLocks noGrp="1"/>
          </p:cNvGraphicFramePr>
          <p:nvPr>
            <p:ph type="tbl" sz="quarter" idx="13"/>
            <p:extLst>
              <p:ext uri="{D42A27DB-BD31-4B8C-83A1-F6EECF244321}">
                <p14:modId xmlns:p14="http://schemas.microsoft.com/office/powerpoint/2010/main" val="1741751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24252690"/>
                    </a:ext>
                  </a:extLst>
                </a:gridCol>
                <a:gridCol w="987552">
                  <a:extLst>
                    <a:ext uri="{9D8B030D-6E8A-4147-A177-3AD203B41FA5}">
                      <a16:colId xmlns:a16="http://schemas.microsoft.com/office/drawing/2014/main" val="3028491803"/>
                    </a:ext>
                  </a:extLst>
                </a:gridCol>
                <a:gridCol w="987552">
                  <a:extLst>
                    <a:ext uri="{9D8B030D-6E8A-4147-A177-3AD203B41FA5}">
                      <a16:colId xmlns:a16="http://schemas.microsoft.com/office/drawing/2014/main" val="3843023744"/>
                    </a:ext>
                  </a:extLst>
                </a:gridCol>
                <a:gridCol w="987552">
                  <a:extLst>
                    <a:ext uri="{9D8B030D-6E8A-4147-A177-3AD203B41FA5}">
                      <a16:colId xmlns:a16="http://schemas.microsoft.com/office/drawing/2014/main" val="1090812839"/>
                    </a:ext>
                  </a:extLst>
                </a:gridCol>
                <a:gridCol w="987552">
                  <a:extLst>
                    <a:ext uri="{9D8B030D-6E8A-4147-A177-3AD203B41FA5}">
                      <a16:colId xmlns:a16="http://schemas.microsoft.com/office/drawing/2014/main" val="2625011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895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- 2018-06-05 15:59:09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848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- 2018-01-10 18:18:51 </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 Parks and Wildlife today to begin a two-day tree planting mission in Bastrop State Park. Located 32 miles east of Austin, the planting area was severely damaged by a wildfire in 2011. This project is part of PHLY’s efforts to plant 80,000 trees this year in partnership with Arbor Day Foundation. Follow us on Facebook, Twitter, and Instagram for more photos and updates on this exciting volunteer effort.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0255604"/>
                  </a:ext>
                </a:extLst>
              </a:tr>
            </a:tbl>
          </a:graphicData>
        </a:graphic>
      </p:graphicFrame>
      <p:sp>
        <p:nvSpPr>
          <p:cNvPr id="4" name="Text Placeholder 3">
            <a:extLst>
              <a:ext uri="{FF2B5EF4-FFF2-40B4-BE49-F238E27FC236}">
                <a16:creationId xmlns:a16="http://schemas.microsoft.com/office/drawing/2014/main" id="{BA2688F7-3997-48E8-ACB9-68A81C74AB74}"/>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1207043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2981-E2EE-436C-9DEF-0D1435B3E19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809C4B09-12FB-4FCB-8B77-5C48A02A4E87}"/>
              </a:ext>
            </a:extLst>
          </p:cNvPr>
          <p:cNvGraphicFramePr>
            <a:graphicFrameLocks noGrp="1"/>
          </p:cNvGraphicFramePr>
          <p:nvPr>
            <p:ph type="tbl" sz="quarter" idx="13"/>
            <p:extLst>
              <p:ext uri="{D42A27DB-BD31-4B8C-83A1-F6EECF244321}">
                <p14:modId xmlns:p14="http://schemas.microsoft.com/office/powerpoint/2010/main" val="3849489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9494542"/>
                    </a:ext>
                  </a:extLst>
                </a:gridCol>
                <a:gridCol w="699516">
                  <a:extLst>
                    <a:ext uri="{9D8B030D-6E8A-4147-A177-3AD203B41FA5}">
                      <a16:colId xmlns:a16="http://schemas.microsoft.com/office/drawing/2014/main" val="2808575501"/>
                    </a:ext>
                  </a:extLst>
                </a:gridCol>
                <a:gridCol w="699516">
                  <a:extLst>
                    <a:ext uri="{9D8B030D-6E8A-4147-A177-3AD203B41FA5}">
                      <a16:colId xmlns:a16="http://schemas.microsoft.com/office/drawing/2014/main" val="1886921056"/>
                    </a:ext>
                  </a:extLst>
                </a:gridCol>
                <a:gridCol w="658368">
                  <a:extLst>
                    <a:ext uri="{9D8B030D-6E8A-4147-A177-3AD203B41FA5}">
                      <a16:colId xmlns:a16="http://schemas.microsoft.com/office/drawing/2014/main" val="2182774046"/>
                    </a:ext>
                  </a:extLst>
                </a:gridCol>
                <a:gridCol w="658368">
                  <a:extLst>
                    <a:ext uri="{9D8B030D-6E8A-4147-A177-3AD203B41FA5}">
                      <a16:colId xmlns:a16="http://schemas.microsoft.com/office/drawing/2014/main" val="1024834325"/>
                    </a:ext>
                  </a:extLst>
                </a:gridCol>
                <a:gridCol w="658368">
                  <a:extLst>
                    <a:ext uri="{9D8B030D-6E8A-4147-A177-3AD203B41FA5}">
                      <a16:colId xmlns:a16="http://schemas.microsoft.com/office/drawing/2014/main" val="3702543058"/>
                    </a:ext>
                  </a:extLst>
                </a:gridCol>
                <a:gridCol w="699516">
                  <a:extLst>
                    <a:ext uri="{9D8B030D-6E8A-4147-A177-3AD203B41FA5}">
                      <a16:colId xmlns:a16="http://schemas.microsoft.com/office/drawing/2014/main" val="1996838701"/>
                    </a:ext>
                  </a:extLst>
                </a:gridCol>
                <a:gridCol w="699516">
                  <a:extLst>
                    <a:ext uri="{9D8B030D-6E8A-4147-A177-3AD203B41FA5}">
                      <a16:colId xmlns:a16="http://schemas.microsoft.com/office/drawing/2014/main" val="537262820"/>
                    </a:ext>
                  </a:extLst>
                </a:gridCol>
                <a:gridCol w="699516">
                  <a:extLst>
                    <a:ext uri="{9D8B030D-6E8A-4147-A177-3AD203B41FA5}">
                      <a16:colId xmlns:a16="http://schemas.microsoft.com/office/drawing/2014/main" val="7561386"/>
                    </a:ext>
                  </a:extLst>
                </a:gridCol>
                <a:gridCol w="658368">
                  <a:extLst>
                    <a:ext uri="{9D8B030D-6E8A-4147-A177-3AD203B41FA5}">
                      <a16:colId xmlns:a16="http://schemas.microsoft.com/office/drawing/2014/main" val="84754761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66175447"/>
                  </a:ext>
                </a:extLst>
              </a:tr>
              <a:tr h="370840">
                <a:tc>
                  <a:txBody>
                    <a:bodyPr/>
                    <a:lstStyle/>
                    <a:p>
                      <a:r>
                        <a:rPr lang="en-US" sz="1000"/>
                        <a:t>phlyinsurance</a:t>
                      </a:r>
                    </a:p>
                  </a:txBody>
                  <a:tcPr/>
                </a:tc>
                <a:tc>
                  <a:txBody>
                    <a:bodyPr/>
                    <a:lstStyle/>
                    <a:p>
                      <a:r>
                        <a:rPr lang="en-US" sz="1000"/>
                        <a:t>1003</a:t>
                      </a:r>
                    </a:p>
                  </a:txBody>
                  <a:tcPr/>
                </a:tc>
                <a:tc>
                  <a:txBody>
                    <a:bodyPr/>
                    <a:lstStyle/>
                    <a:p>
                      <a:r>
                        <a:rPr lang="en-US" sz="1000"/>
                        <a:t>24</a:t>
                      </a:r>
                    </a:p>
                  </a:txBody>
                  <a:tcPr/>
                </a:tc>
                <a:tc>
                  <a:txBody>
                    <a:bodyPr/>
                    <a:lstStyle/>
                    <a:p>
                      <a:r>
                        <a:rPr lang="en-US" sz="1000"/>
                        <a:t>8</a:t>
                      </a:r>
                    </a:p>
                  </a:txBody>
                  <a:tcPr/>
                </a:tc>
                <a:tc>
                  <a:txBody>
                    <a:bodyPr/>
                    <a:lstStyle/>
                    <a:p>
                      <a:r>
                        <a:rPr lang="en-US" sz="1000"/>
                        <a:t>13</a:t>
                      </a:r>
                    </a:p>
                  </a:txBody>
                  <a:tcPr/>
                </a:tc>
                <a:tc>
                  <a:txBody>
                    <a:bodyPr/>
                    <a:lstStyle/>
                    <a:p>
                      <a:r>
                        <a:rPr lang="en-US" sz="1000"/>
                        <a:t>0</a:t>
                      </a:r>
                    </a:p>
                  </a:txBody>
                  <a:tcPr/>
                </a:tc>
                <a:tc>
                  <a:txBody>
                    <a:bodyPr/>
                    <a:lstStyle/>
                    <a:p>
                      <a:r>
                        <a:rPr lang="en-US" sz="1000"/>
                        <a:t>21</a:t>
                      </a:r>
                    </a:p>
                  </a:txBody>
                  <a:tcPr/>
                </a:tc>
                <a:tc>
                  <a:txBody>
                    <a:bodyPr/>
                    <a:lstStyle/>
                    <a:p>
                      <a:r>
                        <a:rPr lang="en-US" sz="1000"/>
                        <a:t>1199</a:t>
                      </a:r>
                    </a:p>
                  </a:txBody>
                  <a:tcPr/>
                </a:tc>
                <a:tc>
                  <a:txBody>
                    <a:bodyPr/>
                    <a:lstStyle/>
                    <a:p>
                      <a:r>
                        <a:rPr lang="en-US" sz="1000"/>
                        <a:t>18</a:t>
                      </a:r>
                    </a:p>
                  </a:txBody>
                  <a:tcPr/>
                </a:tc>
                <a:tc>
                  <a:txBody>
                    <a:bodyPr/>
                    <a:lstStyle/>
                    <a:p>
                      <a:r>
                        <a:rPr lang="en-US" sz="1000"/>
                        <a:t>5.8479 %</a:t>
                      </a:r>
                    </a:p>
                  </a:txBody>
                  <a:tcPr/>
                </a:tc>
                <a:extLst>
                  <a:ext uri="{0D108BD9-81ED-4DB2-BD59-A6C34878D82A}">
                    <a16:rowId xmlns:a16="http://schemas.microsoft.com/office/drawing/2014/main" val="176543321"/>
                  </a:ext>
                </a:extLst>
              </a:tr>
            </a:tbl>
          </a:graphicData>
        </a:graphic>
      </p:graphicFrame>
      <p:sp>
        <p:nvSpPr>
          <p:cNvPr id="4" name="Text Placeholder 3">
            <a:extLst>
              <a:ext uri="{FF2B5EF4-FFF2-40B4-BE49-F238E27FC236}">
                <a16:creationId xmlns:a16="http://schemas.microsoft.com/office/drawing/2014/main" id="{9AB55860-E32A-4F4D-BC0C-25048F9D819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505479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06B80-98E6-480B-8012-873242855081}"/>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3E0B1089-C3A6-4FFB-907E-320BA09114F1}"/>
              </a:ext>
            </a:extLst>
          </p:cNvPr>
          <p:cNvGraphicFramePr>
            <a:graphicFrameLocks noGrp="1"/>
          </p:cNvGraphicFramePr>
          <p:nvPr>
            <p:ph type="chart" sz="quarter" idx="13"/>
            <p:extLst>
              <p:ext uri="{D42A27DB-BD31-4B8C-83A1-F6EECF244321}">
                <p14:modId xmlns:p14="http://schemas.microsoft.com/office/powerpoint/2010/main" val="1828574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BCF722-30C7-488B-95FF-EFC29F1269A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31D8D2D-8D9C-4D46-869C-7BC7EC5A46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55704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C051B-9471-406A-AE0A-261A0C0F4516}"/>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B1D2A253-B2B0-4D37-8EE7-B3A4EFD3F5FC}"/>
              </a:ext>
            </a:extLst>
          </p:cNvPr>
          <p:cNvGraphicFramePr>
            <a:graphicFrameLocks noGrp="1"/>
          </p:cNvGraphicFramePr>
          <p:nvPr>
            <p:ph type="chart" sz="quarter" idx="13"/>
            <p:extLst>
              <p:ext uri="{D42A27DB-BD31-4B8C-83A1-F6EECF244321}">
                <p14:modId xmlns:p14="http://schemas.microsoft.com/office/powerpoint/2010/main" val="1989865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A4828-B0EC-44CD-8802-97D809F3EF4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B9F4BCA-85CA-4F8C-A3B2-AFF3DA3AEF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9856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4D2A-9D7C-4259-A6D0-885A0BB7C6EC}"/>
              </a:ext>
            </a:extLst>
          </p:cNvPr>
          <p:cNvSpPr>
            <a:spLocks noGrp="1"/>
          </p:cNvSpPr>
          <p:nvPr>
            <p:ph type="title"/>
          </p:nvPr>
        </p:nvSpPr>
        <p:spPr/>
        <p:txBody>
          <a:bodyPr/>
          <a:lstStyle/>
          <a:p>
            <a:r>
              <a:rPr lang="en-US"/>
              <a:t>Instagram Posts Table | Philadelphia Insurance - 1 of 2</a:t>
            </a:r>
          </a:p>
        </p:txBody>
      </p:sp>
      <p:graphicFrame>
        <p:nvGraphicFramePr>
          <p:cNvPr id="5" name="Table Placeholder 4">
            <a:extLst>
              <a:ext uri="{FF2B5EF4-FFF2-40B4-BE49-F238E27FC236}">
                <a16:creationId xmlns:a16="http://schemas.microsoft.com/office/drawing/2014/main" id="{D12AFF5D-A9F4-447F-95B3-EE1193B3AAE7}"/>
              </a:ext>
            </a:extLst>
          </p:cNvPr>
          <p:cNvGraphicFramePr>
            <a:graphicFrameLocks noGrp="1"/>
          </p:cNvGraphicFramePr>
          <p:nvPr>
            <p:ph type="tbl" sz="quarter" idx="13"/>
            <p:extLst>
              <p:ext uri="{D42A27DB-BD31-4B8C-83A1-F6EECF244321}">
                <p14:modId xmlns:p14="http://schemas.microsoft.com/office/powerpoint/2010/main" val="886270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76297589"/>
                    </a:ext>
                  </a:extLst>
                </a:gridCol>
                <a:gridCol w="987552">
                  <a:extLst>
                    <a:ext uri="{9D8B030D-6E8A-4147-A177-3AD203B41FA5}">
                      <a16:colId xmlns:a16="http://schemas.microsoft.com/office/drawing/2014/main" val="1182386221"/>
                    </a:ext>
                  </a:extLst>
                </a:gridCol>
                <a:gridCol w="987552">
                  <a:extLst>
                    <a:ext uri="{9D8B030D-6E8A-4147-A177-3AD203B41FA5}">
                      <a16:colId xmlns:a16="http://schemas.microsoft.com/office/drawing/2014/main" val="1547512628"/>
                    </a:ext>
                  </a:extLst>
                </a:gridCol>
                <a:gridCol w="987552">
                  <a:extLst>
                    <a:ext uri="{9D8B030D-6E8A-4147-A177-3AD203B41FA5}">
                      <a16:colId xmlns:a16="http://schemas.microsoft.com/office/drawing/2014/main" val="1479339729"/>
                    </a:ext>
                  </a:extLst>
                </a:gridCol>
                <a:gridCol w="987552">
                  <a:extLst>
                    <a:ext uri="{9D8B030D-6E8A-4147-A177-3AD203B41FA5}">
                      <a16:colId xmlns:a16="http://schemas.microsoft.com/office/drawing/2014/main" val="1456394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2242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- 2018-01-09 19:17:32 </a:t>
                      </a:r>
                      <a:r>
                        <a:rPr kumimoji="0" lang="en-US" sz="1000" b="0" i="0" u="none" strike="noStrike" kern="1200" cap="none" spc="0" normalizeH="0" baseline="0" noProof="0">
                          <a:ln>
                            <a:noFill/>
                          </a:ln>
                          <a:solidFill>
                            <a:prstClr val="black"/>
                          </a:solidFill>
                          <a:effectLst/>
                          <a:uLnTx/>
                          <a:uFillTx/>
                          <a:latin typeface="+mn-lt"/>
                          <a:ea typeface="+mn-ea"/>
                          <a:cs typeface="+mn-cs"/>
                        </a:rPr>
                        <a:t>
 #TEAMPHLY arrived in #Bastrop, #Texas today to plant #trees in partnership with @arbordayfoundation and @texasparkswildlife over the next two days. Follow #PHLY80KTREES for photos and updates! 🌱🌲👍🏼
#ThinkPHLY #insurance #arbordayfoundation #giveback #volunteer #makeadifference #texasparksandwildlife #txstateparks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8232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- 2018-02-02 16:36:07 </a:t>
                      </a:r>
                      <a:r>
                        <a:rPr kumimoji="0" lang="en-US" sz="1000" b="0" i="0" u="none" strike="noStrike" kern="1200" cap="none" spc="0" normalizeH="0" baseline="0" noProof="0">
                          <a:ln>
                            <a:noFill/>
                          </a:ln>
                          <a:solidFill>
                            <a:prstClr val="black"/>
                          </a:solidFill>
                          <a:effectLst/>
                          <a:uLnTx/>
                          <a:uFillTx/>
                          <a:latin typeface="+mn-lt"/>
                          <a:ea typeface="+mn-ea"/>
                          <a:cs typeface="+mn-cs"/>
                        </a:rPr>
                        <a:t>
 What do #PhiladelphiaEagles running back LeGarrette Blount and #TEAMPHLY have in common? We're both proud supporters of the @amdiabetesassn (ADA)! During the 2017 NFL season, @l_blount29 participated in the league’s My Cause My Cleats campaign with custom-designed cleats to bring awareness to the #diabetes epidemic. Today, our Home Office employees decked out in #Eagles green to celebrate the home team's exciting run to the big game while raising money for ADA Camps. #TEAMPHLY's celebration was complete with finger-licking food, #fun, and a friendly game of cornhole. Learn how you can help #TEAMPHLY make a difference in the lives of #children with diabetes: diabetes.org/teamphly 👈🏼😊 #ThinkPHLY #insurance #diabetesawareness #flyeaglesfly 🦅 #superbowlparty #football 🏈 #charity #donate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2734590"/>
                  </a:ext>
                </a:extLst>
              </a:tr>
            </a:tbl>
          </a:graphicData>
        </a:graphic>
      </p:graphicFrame>
      <p:sp>
        <p:nvSpPr>
          <p:cNvPr id="4" name="Text Placeholder 3">
            <a:extLst>
              <a:ext uri="{FF2B5EF4-FFF2-40B4-BE49-F238E27FC236}">
                <a16:creationId xmlns:a16="http://schemas.microsoft.com/office/drawing/2014/main" id="{72F094F5-27D9-4815-94A0-6332FBD6C24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1940720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F290-9C8C-447F-8385-F9E61CBF8F05}"/>
              </a:ext>
            </a:extLst>
          </p:cNvPr>
          <p:cNvSpPr>
            <a:spLocks noGrp="1"/>
          </p:cNvSpPr>
          <p:nvPr>
            <p:ph type="title"/>
          </p:nvPr>
        </p:nvSpPr>
        <p:spPr/>
        <p:txBody>
          <a:bodyPr/>
          <a:lstStyle/>
          <a:p>
            <a:r>
              <a:rPr lang="en-US"/>
              <a:t>Instagram Posts Table | Philadelphia Insurance - 2 of 2</a:t>
            </a:r>
          </a:p>
        </p:txBody>
      </p:sp>
      <p:graphicFrame>
        <p:nvGraphicFramePr>
          <p:cNvPr id="5" name="Table Placeholder 4">
            <a:extLst>
              <a:ext uri="{FF2B5EF4-FFF2-40B4-BE49-F238E27FC236}">
                <a16:creationId xmlns:a16="http://schemas.microsoft.com/office/drawing/2014/main" id="{9A9F96BA-8076-44AE-9401-A1063C3A3FAD}"/>
              </a:ext>
            </a:extLst>
          </p:cNvPr>
          <p:cNvGraphicFramePr>
            <a:graphicFrameLocks noGrp="1"/>
          </p:cNvGraphicFramePr>
          <p:nvPr>
            <p:ph type="tbl" sz="quarter" idx="13"/>
            <p:extLst>
              <p:ext uri="{D42A27DB-BD31-4B8C-83A1-F6EECF244321}">
                <p14:modId xmlns:p14="http://schemas.microsoft.com/office/powerpoint/2010/main" val="1934341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9931857"/>
                    </a:ext>
                  </a:extLst>
                </a:gridCol>
                <a:gridCol w="987552">
                  <a:extLst>
                    <a:ext uri="{9D8B030D-6E8A-4147-A177-3AD203B41FA5}">
                      <a16:colId xmlns:a16="http://schemas.microsoft.com/office/drawing/2014/main" val="454933758"/>
                    </a:ext>
                  </a:extLst>
                </a:gridCol>
                <a:gridCol w="987552">
                  <a:extLst>
                    <a:ext uri="{9D8B030D-6E8A-4147-A177-3AD203B41FA5}">
                      <a16:colId xmlns:a16="http://schemas.microsoft.com/office/drawing/2014/main" val="1769600466"/>
                    </a:ext>
                  </a:extLst>
                </a:gridCol>
                <a:gridCol w="987552">
                  <a:extLst>
                    <a:ext uri="{9D8B030D-6E8A-4147-A177-3AD203B41FA5}">
                      <a16:colId xmlns:a16="http://schemas.microsoft.com/office/drawing/2014/main" val="3773156815"/>
                    </a:ext>
                  </a:extLst>
                </a:gridCol>
                <a:gridCol w="987552">
                  <a:extLst>
                    <a:ext uri="{9D8B030D-6E8A-4147-A177-3AD203B41FA5}">
                      <a16:colId xmlns:a16="http://schemas.microsoft.com/office/drawing/2014/main" val="3035161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106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- 2018-01-10 18:39:45 </a:t>
                      </a:r>
                      <a:r>
                        <a:rPr kumimoji="0" lang="en-US" sz="1000" b="0" i="0" u="none" strike="noStrike" kern="1200" cap="none" spc="0" normalizeH="0" baseline="0" noProof="0">
                          <a:ln>
                            <a:noFill/>
                          </a:ln>
                          <a:solidFill>
                            <a:prstClr val="black"/>
                          </a:solidFill>
                          <a:effectLst/>
                          <a:uLnTx/>
                          <a:uFillTx/>
                          <a:latin typeface="+mn-lt"/>
                          <a:ea typeface="+mn-ea"/>
                          <a:cs typeface="+mn-cs"/>
                        </a:rPr>
                        <a:t>
 50 #PHLY employees from offices across the country joined @texasparkswildlife today to begin a two-day #treeplanting mission in #BastropStatePark. Located 32 miles east of #Austin, the planting area was severely damaged by a #wildfire in 2011. This project is part of PHLY’s efforts to plant 80,000 #trees this year in partnership with @arbordayfoundation 🌱🌲
#PHLY80KTREES #ThinkPHLY #TEAMPHLY #insurance #arbordayfoundation #texasparksandwildlife #txstateparks #texas #giveback #volunteer #makeadifference #photooftheday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627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- 2018-02-05 09:55:20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#NFL Champion #PhiladelphiaEagles! 👏🏼🏈
. . . . .
#Repost @philadelphiaeagles (@get_repost) #flyeaglesfly🦅 #philadelphia #superbowl #football #champions #eaglesnation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29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- 2018-04-26 15:31:46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#artsandcrafts, the #kids participated in an #exciting array of activities throughout the day! 🙌🏼#ThinkPHLY #futureleaders #insurancelife #childrenarethefuture #kidsareawesome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05811138"/>
                  </a:ext>
                </a:extLst>
              </a:tr>
            </a:tbl>
          </a:graphicData>
        </a:graphic>
      </p:graphicFrame>
      <p:sp>
        <p:nvSpPr>
          <p:cNvPr id="4" name="Text Placeholder 3">
            <a:extLst>
              <a:ext uri="{FF2B5EF4-FFF2-40B4-BE49-F238E27FC236}">
                <a16:creationId xmlns:a16="http://schemas.microsoft.com/office/drawing/2014/main" id="{C3083261-BD8E-4501-BA0F-8CCBC034761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5544693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3852</Words>
  <Application>Microsoft Office PowerPoint</Application>
  <PresentationFormat>On-screen Show (4:3)</PresentationFormat>
  <Paragraphs>793</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PHLY Social Media - Brad's Report</vt:lpstr>
      <vt:lpstr>Overall Audience (per month) | Philadelphia Insurance</vt:lpstr>
      <vt:lpstr>Overall Overall Audience Change | Philadelphia Insurance</vt:lpstr>
      <vt:lpstr>Average Interactions per Post - Cross-platform | Philadelphia Insurance</vt:lpstr>
      <vt:lpstr>Impressions per Post - Cross-platform | Philadelphia Insurance</vt:lpstr>
      <vt:lpstr>Overall Own Posts Table | Philadelphia Insurance - 1 of 20</vt:lpstr>
      <vt:lpstr>Overall Own Posts Table | Philadelphia Insurance - 2 of 20</vt:lpstr>
      <vt:lpstr>Overall Own Posts Table | Philadelphia Insurance - 3 of 20</vt:lpstr>
      <vt:lpstr>Overall Own Posts Table | Philadelphia Insurance - 4 of 20</vt:lpstr>
      <vt:lpstr>Overall Own Posts Table | Philadelphia Insurance - 5 of 20</vt:lpstr>
      <vt:lpstr>Overall Own Posts Table | Philadelphia Insurance - 6 of 20</vt:lpstr>
      <vt:lpstr>Overall Own Posts Table | Philadelphia Insurance - 7 of 20</vt:lpstr>
      <vt:lpstr>Overall Own Posts Table | Philadelphia Insurance - 8 of 20</vt:lpstr>
      <vt:lpstr>Overall Own Posts Table | Philadelphia Insurance - 9 of 20</vt:lpstr>
      <vt:lpstr>Overall Own Posts Table | Philadelphia Insurance - 10 of 20</vt:lpstr>
      <vt:lpstr>Overall Own Posts Table | Philadelphia Insurance - 11 of 20</vt:lpstr>
      <vt:lpstr>Overall Own Posts Table | Philadelphia Insurance - 12 of 20</vt:lpstr>
      <vt:lpstr>Overall Own Posts Table | Philadelphia Insurance - 13 of 20</vt:lpstr>
      <vt:lpstr>Overall Own Posts Table | Philadelphia Insurance - 14 of 20</vt:lpstr>
      <vt:lpstr>Overall Own Posts Table | Philadelphia Insurance - 15 of 20</vt:lpstr>
      <vt:lpstr>Overall Own Posts Table | Philadelphia Insurance - 16 of 20</vt:lpstr>
      <vt:lpstr>Overall Own Posts Table | Philadelphia Insurance - 17 of 20</vt:lpstr>
      <vt:lpstr>Overall Own Posts Table | Philadelphia Insurance - 18 of 20</vt:lpstr>
      <vt:lpstr>Overall Own Posts Table | Philadelphia Insurance - 19 of 20</vt:lpstr>
      <vt:lpstr>Overall Own Posts Table | Philadelphia Insurance - 20 of 20</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2</vt:lpstr>
      <vt:lpstr>Instagram Posts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 - Brad's Report</dc:title>
  <dc:creator>Administrator</dc:creator>
  <cp:lastModifiedBy>Administrator</cp:lastModifiedBy>
  <cp:revision>1</cp:revision>
  <dcterms:created xsi:type="dcterms:W3CDTF">2018-07-06T15:02:41Z</dcterms:created>
  <dcterms:modified xsi:type="dcterms:W3CDTF">2018-07-06T15:03:50Z</dcterms:modified>
</cp:coreProperties>
</file>