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8" r:id="rId41"/>
    <p:sldId id="299"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c:v>
                </c:pt>
              </c:strCache>
            </c:strRef>
          </c:tx>
          <c:spPr>
            <a:solidFill>
              <a:schemeClr val="accent1"/>
            </a:solidFill>
            <a:ln>
              <a:noFill/>
            </a:ln>
            <a:effectLst/>
          </c:spPr>
          <c:invertIfNegative val="0"/>
          <c:cat>
            <c:strRef>
              <c:f>Sheet1!$A$2:$A$5</c:f>
              <c:strCache>
                <c:ptCount val="4"/>
                <c:pt idx="0">
                  <c:v>facebook</c:v>
                </c:pt>
                <c:pt idx="1">
                  <c:v>instagram</c:v>
                </c:pt>
                <c:pt idx="2">
                  <c:v>linkedIn</c:v>
                </c:pt>
                <c:pt idx="3">
                  <c:v>twitter</c:v>
                </c:pt>
              </c:strCache>
            </c:strRef>
          </c:cat>
          <c:val>
            <c:numRef>
              <c:f>Sheet1!$B$2:$B$5</c:f>
              <c:numCache>
                <c:formatCode>General</c:formatCode>
                <c:ptCount val="4"/>
                <c:pt idx="0">
                  <c:v>3420</c:v>
                </c:pt>
                <c:pt idx="1">
                  <c:v>855</c:v>
                </c:pt>
                <c:pt idx="2">
                  <c:v>13783</c:v>
                </c:pt>
                <c:pt idx="3">
                  <c:v>2868</c:v>
                </c:pt>
              </c:numCache>
            </c:numRef>
          </c:val>
          <c:extLst>
            <c:ext xmlns:c16="http://schemas.microsoft.com/office/drawing/2014/chart" uri="{C3380CC4-5D6E-409C-BE32-E72D297353CC}">
              <c16:uniqueId val="{00000000-E96C-4CDD-A9F4-D120F9D12C92}"/>
            </c:ext>
          </c:extLst>
        </c:ser>
        <c:ser>
          <c:idx val="1"/>
          <c:order val="1"/>
          <c:tx>
            <c:strRef>
              <c:f>Sheet1!$C$1</c:f>
              <c:strCache>
                <c:ptCount val="1"/>
                <c:pt idx="0">
                  <c:v>2</c:v>
                </c:pt>
              </c:strCache>
            </c:strRef>
          </c:tx>
          <c:spPr>
            <a:solidFill>
              <a:schemeClr val="accent2"/>
            </a:solidFill>
            <a:ln>
              <a:noFill/>
            </a:ln>
            <a:effectLst/>
          </c:spPr>
          <c:invertIfNegative val="0"/>
          <c:cat>
            <c:strRef>
              <c:f>Sheet1!$A$2:$A$5</c:f>
              <c:strCache>
                <c:ptCount val="4"/>
                <c:pt idx="0">
                  <c:v>facebook</c:v>
                </c:pt>
                <c:pt idx="1">
                  <c:v>instagram</c:v>
                </c:pt>
                <c:pt idx="2">
                  <c:v>linkedIn</c:v>
                </c:pt>
                <c:pt idx="3">
                  <c:v>twitter</c:v>
                </c:pt>
              </c:strCache>
            </c:strRef>
          </c:cat>
          <c:val>
            <c:numRef>
              <c:f>Sheet1!$C$2:$C$5</c:f>
              <c:numCache>
                <c:formatCode>General</c:formatCode>
                <c:ptCount val="4"/>
                <c:pt idx="0">
                  <c:v>3450</c:v>
                </c:pt>
                <c:pt idx="1">
                  <c:v>878</c:v>
                </c:pt>
                <c:pt idx="2">
                  <c:v>14043</c:v>
                </c:pt>
                <c:pt idx="3">
                  <c:v>2900</c:v>
                </c:pt>
              </c:numCache>
            </c:numRef>
          </c:val>
          <c:extLst>
            <c:ext xmlns:c16="http://schemas.microsoft.com/office/drawing/2014/chart" uri="{C3380CC4-5D6E-409C-BE32-E72D297353CC}">
              <c16:uniqueId val="{00000001-E96C-4CDD-A9F4-D120F9D12C92}"/>
            </c:ext>
          </c:extLst>
        </c:ser>
        <c:ser>
          <c:idx val="2"/>
          <c:order val="2"/>
          <c:tx>
            <c:strRef>
              <c:f>Sheet1!$D$1</c:f>
              <c:strCache>
                <c:ptCount val="1"/>
                <c:pt idx="0">
                  <c:v>3</c:v>
                </c:pt>
              </c:strCache>
            </c:strRef>
          </c:tx>
          <c:spPr>
            <a:solidFill>
              <a:schemeClr val="accent3"/>
            </a:solidFill>
            <a:ln>
              <a:noFill/>
            </a:ln>
            <a:effectLst/>
          </c:spPr>
          <c:invertIfNegative val="0"/>
          <c:cat>
            <c:strRef>
              <c:f>Sheet1!$A$2:$A$5</c:f>
              <c:strCache>
                <c:ptCount val="4"/>
                <c:pt idx="0">
                  <c:v>facebook</c:v>
                </c:pt>
                <c:pt idx="1">
                  <c:v>instagram</c:v>
                </c:pt>
                <c:pt idx="2">
                  <c:v>linkedIn</c:v>
                </c:pt>
                <c:pt idx="3">
                  <c:v>twitter</c:v>
                </c:pt>
              </c:strCache>
            </c:strRef>
          </c:cat>
          <c:val>
            <c:numRef>
              <c:f>Sheet1!$D$2:$D$5</c:f>
              <c:numCache>
                <c:formatCode>General</c:formatCode>
                <c:ptCount val="4"/>
                <c:pt idx="0">
                  <c:v>3484</c:v>
                </c:pt>
                <c:pt idx="1">
                  <c:v>913</c:v>
                </c:pt>
                <c:pt idx="2">
                  <c:v>14233</c:v>
                </c:pt>
                <c:pt idx="3">
                  <c:v>2922</c:v>
                </c:pt>
              </c:numCache>
            </c:numRef>
          </c:val>
          <c:extLst>
            <c:ext xmlns:c16="http://schemas.microsoft.com/office/drawing/2014/chart" uri="{C3380CC4-5D6E-409C-BE32-E72D297353CC}">
              <c16:uniqueId val="{00000002-E96C-4CDD-A9F4-D120F9D12C92}"/>
            </c:ext>
          </c:extLst>
        </c:ser>
        <c:ser>
          <c:idx val="3"/>
          <c:order val="3"/>
          <c:tx>
            <c:strRef>
              <c:f>Sheet1!$E$1</c:f>
              <c:strCache>
                <c:ptCount val="1"/>
                <c:pt idx="0">
                  <c:v>4</c:v>
                </c:pt>
              </c:strCache>
            </c:strRef>
          </c:tx>
          <c:spPr>
            <a:solidFill>
              <a:schemeClr val="accent4"/>
            </a:solidFill>
            <a:ln>
              <a:noFill/>
            </a:ln>
            <a:effectLst/>
          </c:spPr>
          <c:invertIfNegative val="0"/>
          <c:cat>
            <c:strRef>
              <c:f>Sheet1!$A$2:$A$5</c:f>
              <c:strCache>
                <c:ptCount val="4"/>
                <c:pt idx="0">
                  <c:v>facebook</c:v>
                </c:pt>
                <c:pt idx="1">
                  <c:v>instagram</c:v>
                </c:pt>
                <c:pt idx="2">
                  <c:v>linkedIn</c:v>
                </c:pt>
                <c:pt idx="3">
                  <c:v>twitter</c:v>
                </c:pt>
              </c:strCache>
            </c:strRef>
          </c:cat>
          <c:val>
            <c:numRef>
              <c:f>Sheet1!$E$2:$E$5</c:f>
              <c:numCache>
                <c:formatCode>General</c:formatCode>
                <c:ptCount val="4"/>
                <c:pt idx="0">
                  <c:v>3509</c:v>
                </c:pt>
                <c:pt idx="1">
                  <c:v>958</c:v>
                </c:pt>
                <c:pt idx="2">
                  <c:v>14487</c:v>
                </c:pt>
                <c:pt idx="3">
                  <c:v>2967</c:v>
                </c:pt>
              </c:numCache>
            </c:numRef>
          </c:val>
          <c:extLst>
            <c:ext xmlns:c16="http://schemas.microsoft.com/office/drawing/2014/chart" uri="{C3380CC4-5D6E-409C-BE32-E72D297353CC}">
              <c16:uniqueId val="{00000003-E96C-4CDD-A9F4-D120F9D12C92}"/>
            </c:ext>
          </c:extLst>
        </c:ser>
        <c:ser>
          <c:idx val="4"/>
          <c:order val="4"/>
          <c:tx>
            <c:strRef>
              <c:f>Sheet1!$F$1</c:f>
              <c:strCache>
                <c:ptCount val="1"/>
                <c:pt idx="0">
                  <c:v>5</c:v>
                </c:pt>
              </c:strCache>
            </c:strRef>
          </c:tx>
          <c:spPr>
            <a:solidFill>
              <a:schemeClr val="accent5"/>
            </a:solidFill>
            <a:ln>
              <a:noFill/>
            </a:ln>
            <a:effectLst/>
          </c:spPr>
          <c:invertIfNegative val="0"/>
          <c:cat>
            <c:strRef>
              <c:f>Sheet1!$A$2:$A$5</c:f>
              <c:strCache>
                <c:ptCount val="4"/>
                <c:pt idx="0">
                  <c:v>facebook</c:v>
                </c:pt>
                <c:pt idx="1">
                  <c:v>instagram</c:v>
                </c:pt>
                <c:pt idx="2">
                  <c:v>linkedIn</c:v>
                </c:pt>
                <c:pt idx="3">
                  <c:v>twitter</c:v>
                </c:pt>
              </c:strCache>
            </c:strRef>
          </c:cat>
          <c:val>
            <c:numRef>
              <c:f>Sheet1!$F$2:$F$5</c:f>
              <c:numCache>
                <c:formatCode>General</c:formatCode>
                <c:ptCount val="4"/>
                <c:pt idx="0">
                  <c:v>3542</c:v>
                </c:pt>
                <c:pt idx="1">
                  <c:v>979</c:v>
                </c:pt>
                <c:pt idx="2">
                  <c:v>14735</c:v>
                </c:pt>
                <c:pt idx="3">
                  <c:v>3018</c:v>
                </c:pt>
              </c:numCache>
            </c:numRef>
          </c:val>
          <c:extLst>
            <c:ext xmlns:c16="http://schemas.microsoft.com/office/drawing/2014/chart" uri="{C3380CC4-5D6E-409C-BE32-E72D297353CC}">
              <c16:uniqueId val="{00000004-E96C-4CDD-A9F4-D120F9D12C92}"/>
            </c:ext>
          </c:extLst>
        </c:ser>
        <c:ser>
          <c:idx val="5"/>
          <c:order val="5"/>
          <c:tx>
            <c:strRef>
              <c:f>Sheet1!$G$1</c:f>
              <c:strCache>
                <c:ptCount val="1"/>
                <c:pt idx="0">
                  <c:v>6</c:v>
                </c:pt>
              </c:strCache>
            </c:strRef>
          </c:tx>
          <c:spPr>
            <a:solidFill>
              <a:schemeClr val="accent6"/>
            </a:solidFill>
            <a:ln>
              <a:noFill/>
            </a:ln>
            <a:effectLst/>
          </c:spPr>
          <c:invertIfNegative val="0"/>
          <c:cat>
            <c:strRef>
              <c:f>Sheet1!$A$2:$A$5</c:f>
              <c:strCache>
                <c:ptCount val="4"/>
                <c:pt idx="0">
                  <c:v>facebook</c:v>
                </c:pt>
                <c:pt idx="1">
                  <c:v>instagram</c:v>
                </c:pt>
                <c:pt idx="2">
                  <c:v>linkedIn</c:v>
                </c:pt>
                <c:pt idx="3">
                  <c:v>twitter</c:v>
                </c:pt>
              </c:strCache>
            </c:strRef>
          </c:cat>
          <c:val>
            <c:numRef>
              <c:f>Sheet1!$G$2:$G$5</c:f>
              <c:numCache>
                <c:formatCode>General</c:formatCode>
                <c:ptCount val="4"/>
                <c:pt idx="0">
                  <c:v>3592</c:v>
                </c:pt>
                <c:pt idx="1">
                  <c:v>1003</c:v>
                </c:pt>
                <c:pt idx="2">
                  <c:v>15014</c:v>
                </c:pt>
                <c:pt idx="3">
                  <c:v>3042</c:v>
                </c:pt>
              </c:numCache>
            </c:numRef>
          </c:val>
          <c:extLst>
            <c:ext xmlns:c16="http://schemas.microsoft.com/office/drawing/2014/chart" uri="{C3380CC4-5D6E-409C-BE32-E72D297353CC}">
              <c16:uniqueId val="{00000005-E96C-4CDD-A9F4-D120F9D12C92}"/>
            </c:ext>
          </c:extLst>
        </c:ser>
        <c:ser>
          <c:idx val="6"/>
          <c:order val="6"/>
          <c:tx>
            <c:strRef>
              <c:f>Sheet1!$H$1</c:f>
              <c:strCache>
                <c:ptCount val="1"/>
                <c:pt idx="0">
                  <c:v>7</c:v>
                </c:pt>
              </c:strCache>
            </c:strRef>
          </c:tx>
          <c:spPr>
            <a:solidFill>
              <a:schemeClr val="accent1">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Sheet1!$H$2:$H$5</c:f>
              <c:numCache>
                <c:formatCode>General</c:formatCode>
                <c:ptCount val="4"/>
                <c:pt idx="0">
                  <c:v>3590</c:v>
                </c:pt>
                <c:pt idx="1">
                  <c:v>999</c:v>
                </c:pt>
                <c:pt idx="2">
                  <c:v>15067</c:v>
                </c:pt>
                <c:pt idx="3">
                  <c:v>3042</c:v>
                </c:pt>
              </c:numCache>
            </c:numRef>
          </c:val>
          <c:extLst>
            <c:ext xmlns:c16="http://schemas.microsoft.com/office/drawing/2014/chart" uri="{C3380CC4-5D6E-409C-BE32-E72D297353CC}">
              <c16:uniqueId val="{00000006-E96C-4CDD-A9F4-D120F9D12C92}"/>
            </c:ext>
          </c:extLst>
        </c:ser>
        <c:ser>
          <c:idx val="7"/>
          <c:order val="7"/>
          <c:tx>
            <c:strRef>
              <c:f>Sheet1!$I$1</c:f>
              <c:strCache>
                <c:ptCount val="1"/>
                <c:pt idx="0">
                  <c:v>8</c:v>
                </c:pt>
              </c:strCache>
            </c:strRef>
          </c:tx>
          <c:spPr>
            <a:solidFill>
              <a:schemeClr val="accent2">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Sheet1!$I$2:$I$5</c:f>
              <c:numCache>
                <c:formatCode>General</c:formatCode>
                <c:ptCount val="4"/>
              </c:numCache>
            </c:numRef>
          </c:val>
          <c:extLst>
            <c:ext xmlns:c16="http://schemas.microsoft.com/office/drawing/2014/chart" uri="{C3380CC4-5D6E-409C-BE32-E72D297353CC}">
              <c16:uniqueId val="{00000007-E96C-4CDD-A9F4-D120F9D12C92}"/>
            </c:ext>
          </c:extLst>
        </c:ser>
        <c:ser>
          <c:idx val="8"/>
          <c:order val="8"/>
          <c:tx>
            <c:strRef>
              <c:f>Sheet1!$J$1</c:f>
              <c:strCache>
                <c:ptCount val="1"/>
                <c:pt idx="0">
                  <c:v>9</c:v>
                </c:pt>
              </c:strCache>
            </c:strRef>
          </c:tx>
          <c:spPr>
            <a:solidFill>
              <a:schemeClr val="accent3">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Sheet1!$J$2:$J$5</c:f>
              <c:numCache>
                <c:formatCode>General</c:formatCode>
                <c:ptCount val="4"/>
              </c:numCache>
            </c:numRef>
          </c:val>
          <c:extLst>
            <c:ext xmlns:c16="http://schemas.microsoft.com/office/drawing/2014/chart" uri="{C3380CC4-5D6E-409C-BE32-E72D297353CC}">
              <c16:uniqueId val="{00000008-E96C-4CDD-A9F4-D120F9D12C92}"/>
            </c:ext>
          </c:extLst>
        </c:ser>
        <c:ser>
          <c:idx val="9"/>
          <c:order val="9"/>
          <c:tx>
            <c:strRef>
              <c:f>Sheet1!$K$1</c:f>
              <c:strCache>
                <c:ptCount val="1"/>
                <c:pt idx="0">
                  <c:v>10</c:v>
                </c:pt>
              </c:strCache>
            </c:strRef>
          </c:tx>
          <c:spPr>
            <a:solidFill>
              <a:schemeClr val="accent4">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Sheet1!$K$2:$K$5</c:f>
              <c:numCache>
                <c:formatCode>General</c:formatCode>
                <c:ptCount val="4"/>
              </c:numCache>
            </c:numRef>
          </c:val>
          <c:extLst>
            <c:ext xmlns:c16="http://schemas.microsoft.com/office/drawing/2014/chart" uri="{C3380CC4-5D6E-409C-BE32-E72D297353CC}">
              <c16:uniqueId val="{00000009-E96C-4CDD-A9F4-D120F9D12C92}"/>
            </c:ext>
          </c:extLst>
        </c:ser>
        <c:ser>
          <c:idx val="10"/>
          <c:order val="10"/>
          <c:tx>
            <c:strRef>
              <c:f>Sheet1!$L$1</c:f>
              <c:strCache>
                <c:ptCount val="1"/>
                <c:pt idx="0">
                  <c:v>11</c:v>
                </c:pt>
              </c:strCache>
            </c:strRef>
          </c:tx>
          <c:spPr>
            <a:solidFill>
              <a:schemeClr val="accent5">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Sheet1!$L$2:$L$5</c:f>
              <c:numCache>
                <c:formatCode>General</c:formatCode>
                <c:ptCount val="4"/>
              </c:numCache>
            </c:numRef>
          </c:val>
          <c:extLst>
            <c:ext xmlns:c16="http://schemas.microsoft.com/office/drawing/2014/chart" uri="{C3380CC4-5D6E-409C-BE32-E72D297353CC}">
              <c16:uniqueId val="{0000000A-E96C-4CDD-A9F4-D120F9D12C92}"/>
            </c:ext>
          </c:extLst>
        </c:ser>
        <c:ser>
          <c:idx val="11"/>
          <c:order val="11"/>
          <c:tx>
            <c:strRef>
              <c:f>Sheet1!$M$1</c:f>
              <c:strCache>
                <c:ptCount val="1"/>
                <c:pt idx="0">
                  <c:v>12</c:v>
                </c:pt>
              </c:strCache>
            </c:strRef>
          </c:tx>
          <c:spPr>
            <a:solidFill>
              <a:schemeClr val="accent6">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Sheet1!$M$2:$M$5</c:f>
              <c:numCache>
                <c:formatCode>General</c:formatCode>
                <c:ptCount val="4"/>
              </c:numCache>
            </c:numRef>
          </c:val>
          <c:extLst>
            <c:ext xmlns:c16="http://schemas.microsoft.com/office/drawing/2014/chart" uri="{C3380CC4-5D6E-409C-BE32-E72D297353CC}">
              <c16:uniqueId val="{0000000B-E96C-4CDD-A9F4-D120F9D12C92}"/>
            </c:ext>
          </c:extLst>
        </c:ser>
        <c:dLbls>
          <c:showLegendKey val="0"/>
          <c:showVal val="0"/>
          <c:showCatName val="0"/>
          <c:showSerName val="0"/>
          <c:showPercent val="0"/>
          <c:showBubbleSize val="0"/>
        </c:dLbls>
        <c:gapWidth val="219"/>
        <c:overlap val="-27"/>
        <c:axId val="275230344"/>
        <c:axId val="275228048"/>
      </c:barChart>
      <c:catAx>
        <c:axId val="27523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28048"/>
        <c:crosses val="autoZero"/>
        <c:auto val="1"/>
        <c:lblAlgn val="ctr"/>
        <c:lblOffset val="100"/>
        <c:noMultiLvlLbl val="0"/>
      </c:catAx>
      <c:valAx>
        <c:axId val="27522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3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smooth val="0"/>
          <c:extLst>
            <c:ext xmlns:c16="http://schemas.microsoft.com/office/drawing/2014/chart" uri="{C3380CC4-5D6E-409C-BE32-E72D297353CC}">
              <c16:uniqueId val="{00000000-6FF7-47E4-8B3E-4C4106D6FBD5}"/>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35</c:v>
                </c:pt>
                <c:pt idx="1">
                  <c:v>32</c:v>
                </c:pt>
                <c:pt idx="2">
                  <c:v>22</c:v>
                </c:pt>
                <c:pt idx="3">
                  <c:v>45</c:v>
                </c:pt>
                <c:pt idx="4">
                  <c:v>51</c:v>
                </c:pt>
                <c:pt idx="5">
                  <c:v>24</c:v>
                </c:pt>
                <c:pt idx="6">
                  <c:v>0</c:v>
                </c:pt>
              </c:numCache>
            </c:numRef>
          </c:val>
          <c:smooth val="0"/>
          <c:extLst>
            <c:ext xmlns:c16="http://schemas.microsoft.com/office/drawing/2014/chart" uri="{C3380CC4-5D6E-409C-BE32-E72D297353CC}">
              <c16:uniqueId val="{00000001-6FF7-47E4-8B3E-4C4106D6FBD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6FF7-47E4-8B3E-4C4106D6FBD5}"/>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6FF7-47E4-8B3E-4C4106D6FBD5}"/>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Sheet1!$F$2:$F$13</c:f>
              <c:numCache>
                <c:formatCode>General</c:formatCode>
                <c:ptCount val="12"/>
                <c:pt idx="0">
                  <c:v>287</c:v>
                </c:pt>
                <c:pt idx="1">
                  <c:v>260</c:v>
                </c:pt>
                <c:pt idx="2">
                  <c:v>190</c:v>
                </c:pt>
                <c:pt idx="3">
                  <c:v>254</c:v>
                </c:pt>
                <c:pt idx="4">
                  <c:v>248</c:v>
                </c:pt>
                <c:pt idx="5">
                  <c:v>279</c:v>
                </c:pt>
                <c:pt idx="6">
                  <c:v>53</c:v>
                </c:pt>
              </c:numCache>
            </c:numRef>
          </c:val>
          <c:smooth val="0"/>
          <c:extLst>
            <c:ext xmlns:c16="http://schemas.microsoft.com/office/drawing/2014/chart" uri="{C3380CC4-5D6E-409C-BE32-E72D297353CC}">
              <c16:uniqueId val="{00000004-6FF7-47E4-8B3E-4C4106D6FBD5}"/>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Sheet1!$G$2:$G$13</c:f>
              <c:numCache>
                <c:formatCode>General</c:formatCode>
                <c:ptCount val="12"/>
                <c:pt idx="0">
                  <c:v>62</c:v>
                </c:pt>
                <c:pt idx="1">
                  <c:v>23</c:v>
                </c:pt>
                <c:pt idx="2">
                  <c:v>35</c:v>
                </c:pt>
                <c:pt idx="3">
                  <c:v>45</c:v>
                </c:pt>
                <c:pt idx="4">
                  <c:v>21</c:v>
                </c:pt>
                <c:pt idx="5">
                  <c:v>24</c:v>
                </c:pt>
                <c:pt idx="6">
                  <c:v>-4</c:v>
                </c:pt>
              </c:numCache>
            </c:numRef>
          </c:val>
          <c:smooth val="0"/>
          <c:extLst>
            <c:ext xmlns:c16="http://schemas.microsoft.com/office/drawing/2014/chart" uri="{C3380CC4-5D6E-409C-BE32-E72D297353CC}">
              <c16:uniqueId val="{00000005-6FF7-47E4-8B3E-4C4106D6FBD5}"/>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6-6FF7-47E4-8B3E-4C4106D6FBD5}"/>
            </c:ext>
          </c:extLst>
        </c:ser>
        <c:dLbls>
          <c:showLegendKey val="0"/>
          <c:showVal val="0"/>
          <c:showCatName val="0"/>
          <c:showSerName val="0"/>
          <c:showPercent val="0"/>
          <c:showBubbleSize val="0"/>
        </c:dLbls>
        <c:smooth val="0"/>
        <c:axId val="161528304"/>
        <c:axId val="161528632"/>
      </c:lineChart>
      <c:dateAx>
        <c:axId val="16152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528632"/>
        <c:crosses val="autoZero"/>
        <c:auto val="1"/>
        <c:lblOffset val="100"/>
        <c:baseTimeUnit val="months"/>
      </c:dateAx>
      <c:valAx>
        <c:axId val="16152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52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21.90625</c:v>
                </c:pt>
                <c:pt idx="1">
                  <c:v>25.52</c:v>
                </c:pt>
                <c:pt idx="2">
                  <c:v>20.485714285714</c:v>
                </c:pt>
                <c:pt idx="3">
                  <c:v>25.625</c:v>
                </c:pt>
                <c:pt idx="4">
                  <c:v>23.151515151515</c:v>
                </c:pt>
                <c:pt idx="5">
                  <c:v>21.758620689655</c:v>
                </c:pt>
                <c:pt idx="6">
                  <c:v>23.75</c:v>
                </c:pt>
                <c:pt idx="7">
                  <c:v>0</c:v>
                </c:pt>
                <c:pt idx="8">
                  <c:v>0</c:v>
                </c:pt>
                <c:pt idx="9">
                  <c:v>0</c:v>
                </c:pt>
                <c:pt idx="10">
                  <c:v>0</c:v>
                </c:pt>
                <c:pt idx="11">
                  <c:v>0</c:v>
                </c:pt>
              </c:numCache>
            </c:numRef>
          </c:val>
          <c:smooth val="0"/>
          <c:extLst>
            <c:ext xmlns:c16="http://schemas.microsoft.com/office/drawing/2014/chart" uri="{C3380CC4-5D6E-409C-BE32-E72D297353CC}">
              <c16:uniqueId val="{00000000-C880-4161-B94E-7C8CDD505F3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6.1142857142856997</c:v>
                </c:pt>
                <c:pt idx="1">
                  <c:v>5.1621621621621996</c:v>
                </c:pt>
                <c:pt idx="2">
                  <c:v>4.3421052631579</c:v>
                </c:pt>
                <c:pt idx="3">
                  <c:v>5.8888888888888999</c:v>
                </c:pt>
                <c:pt idx="4">
                  <c:v>5.6111111111111001</c:v>
                </c:pt>
                <c:pt idx="5">
                  <c:v>5.5882352941175997</c:v>
                </c:pt>
                <c:pt idx="6">
                  <c:v>3.5</c:v>
                </c:pt>
                <c:pt idx="7">
                  <c:v>0</c:v>
                </c:pt>
                <c:pt idx="8">
                  <c:v>0</c:v>
                </c:pt>
                <c:pt idx="9">
                  <c:v>0</c:v>
                </c:pt>
                <c:pt idx="10">
                  <c:v>0</c:v>
                </c:pt>
                <c:pt idx="11">
                  <c:v>0</c:v>
                </c:pt>
              </c:numCache>
            </c:numRef>
          </c:val>
          <c:smooth val="0"/>
          <c:extLst>
            <c:ext xmlns:c16="http://schemas.microsoft.com/office/drawing/2014/chart" uri="{C3380CC4-5D6E-409C-BE32-E72D297353CC}">
              <c16:uniqueId val="{00000001-C880-4161-B94E-7C8CDD505F3B}"/>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38.299999999999997</c:v>
                </c:pt>
                <c:pt idx="1">
                  <c:v>42.913043478261002</c:v>
                </c:pt>
                <c:pt idx="2">
                  <c:v>38.115384615384997</c:v>
                </c:pt>
                <c:pt idx="3">
                  <c:v>40.304347826087003</c:v>
                </c:pt>
                <c:pt idx="4">
                  <c:v>40.166666666666998</c:v>
                </c:pt>
                <c:pt idx="5">
                  <c:v>42.142857142856997</c:v>
                </c:pt>
                <c:pt idx="6">
                  <c:v>21.5</c:v>
                </c:pt>
                <c:pt idx="7">
                  <c:v>0</c:v>
                </c:pt>
                <c:pt idx="8">
                  <c:v>0</c:v>
                </c:pt>
                <c:pt idx="9">
                  <c:v>0</c:v>
                </c:pt>
                <c:pt idx="10">
                  <c:v>0</c:v>
                </c:pt>
                <c:pt idx="11">
                  <c:v>0</c:v>
                </c:pt>
              </c:numCache>
            </c:numRef>
          </c:val>
          <c:smooth val="0"/>
          <c:extLst>
            <c:ext xmlns:c16="http://schemas.microsoft.com/office/drawing/2014/chart" uri="{C3380CC4-5D6E-409C-BE32-E72D297353CC}">
              <c16:uniqueId val="{00000002-C880-4161-B94E-7C8CDD505F3B}"/>
            </c:ext>
          </c:extLst>
        </c:ser>
        <c:ser>
          <c:idx val="3"/>
          <c:order val="3"/>
          <c:tx>
            <c:strRef>
              <c:f>Sheet1!$E$1</c:f>
              <c:strCache>
                <c:ptCount val="1"/>
                <c:pt idx="0">
                  <c:v>Instagram</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65</c:v>
                </c:pt>
                <c:pt idx="1">
                  <c:v>55.65</c:v>
                </c:pt>
                <c:pt idx="2">
                  <c:v>50.6</c:v>
                </c:pt>
                <c:pt idx="3">
                  <c:v>58.043478260870003</c:v>
                </c:pt>
                <c:pt idx="4">
                  <c:v>57.590909090909001</c:v>
                </c:pt>
                <c:pt idx="5">
                  <c:v>57.952380952380999</c:v>
                </c:pt>
                <c:pt idx="6">
                  <c:v>46.666666666666998</c:v>
                </c:pt>
                <c:pt idx="7">
                  <c:v>0</c:v>
                </c:pt>
                <c:pt idx="8">
                  <c:v>0</c:v>
                </c:pt>
                <c:pt idx="9">
                  <c:v>0</c:v>
                </c:pt>
                <c:pt idx="10">
                  <c:v>0</c:v>
                </c:pt>
                <c:pt idx="11">
                  <c:v>0</c:v>
                </c:pt>
              </c:numCache>
            </c:numRef>
          </c:val>
          <c:smooth val="0"/>
          <c:extLst>
            <c:ext xmlns:c16="http://schemas.microsoft.com/office/drawing/2014/chart" uri="{C3380CC4-5D6E-409C-BE32-E72D297353CC}">
              <c16:uniqueId val="{00000003-C880-4161-B94E-7C8CDD505F3B}"/>
            </c:ext>
          </c:extLst>
        </c:ser>
        <c:dLbls>
          <c:showLegendKey val="0"/>
          <c:showVal val="0"/>
          <c:showCatName val="0"/>
          <c:showSerName val="0"/>
          <c:showPercent val="0"/>
          <c:showBubbleSize val="0"/>
        </c:dLbls>
        <c:smooth val="0"/>
        <c:axId val="347146360"/>
        <c:axId val="347144392"/>
      </c:lineChart>
      <c:dateAx>
        <c:axId val="347146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44392"/>
        <c:crosses val="autoZero"/>
        <c:auto val="1"/>
        <c:lblOffset val="100"/>
        <c:baseTimeUnit val="months"/>
      </c:dateAx>
      <c:valAx>
        <c:axId val="34714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4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Sheet1!$B$2:$B$325</c:f>
              <c:numCache>
                <c:formatCode>General</c:formatCode>
                <c:ptCount val="324"/>
                <c:pt idx="0">
                  <c:v>661</c:v>
                </c:pt>
                <c:pt idx="1">
                  <c:v>637</c:v>
                </c:pt>
                <c:pt idx="2">
                  <c:v>710</c:v>
                </c:pt>
                <c:pt idx="3">
                  <c:v>322</c:v>
                </c:pt>
                <c:pt idx="4">
                  <c:v>8453</c:v>
                </c:pt>
                <c:pt idx="5">
                  <c:v>746</c:v>
                </c:pt>
                <c:pt idx="6">
                  <c:v>1108</c:v>
                </c:pt>
                <c:pt idx="7">
                  <c:v>623</c:v>
                </c:pt>
                <c:pt idx="8">
                  <c:v>1824</c:v>
                </c:pt>
                <c:pt idx="9">
                  <c:v>10502</c:v>
                </c:pt>
                <c:pt idx="10">
                  <c:v>9554</c:v>
                </c:pt>
                <c:pt idx="11">
                  <c:v>502</c:v>
                </c:pt>
                <c:pt idx="12">
                  <c:v>699</c:v>
                </c:pt>
                <c:pt idx="13">
                  <c:v>1040</c:v>
                </c:pt>
                <c:pt idx="14">
                  <c:v>1197</c:v>
                </c:pt>
                <c:pt idx="15">
                  <c:v>637</c:v>
                </c:pt>
                <c:pt idx="16">
                  <c:v>533</c:v>
                </c:pt>
                <c:pt idx="17">
                  <c:v>1030</c:v>
                </c:pt>
                <c:pt idx="18">
                  <c:v>1177</c:v>
                </c:pt>
                <c:pt idx="19">
                  <c:v>850</c:v>
                </c:pt>
                <c:pt idx="20">
                  <c:v>900</c:v>
                </c:pt>
                <c:pt idx="21">
                  <c:v>953</c:v>
                </c:pt>
                <c:pt idx="22">
                  <c:v>496</c:v>
                </c:pt>
                <c:pt idx="23">
                  <c:v>265</c:v>
                </c:pt>
                <c:pt idx="24">
                  <c:v>1314</c:v>
                </c:pt>
                <c:pt idx="25">
                  <c:v>803</c:v>
                </c:pt>
                <c:pt idx="26">
                  <c:v>1640</c:v>
                </c:pt>
                <c:pt idx="27">
                  <c:v>509</c:v>
                </c:pt>
                <c:pt idx="28">
                  <c:v>619</c:v>
                </c:pt>
                <c:pt idx="29">
                  <c:v>544</c:v>
                </c:pt>
                <c:pt idx="30">
                  <c:v>515</c:v>
                </c:pt>
                <c:pt idx="31">
                  <c:v>604</c:v>
                </c:pt>
                <c:pt idx="32">
                  <c:v>518</c:v>
                </c:pt>
                <c:pt idx="33">
                  <c:v>1027</c:v>
                </c:pt>
                <c:pt idx="34">
                  <c:v>1208</c:v>
                </c:pt>
                <c:pt idx="35">
                  <c:v>1025</c:v>
                </c:pt>
                <c:pt idx="36">
                  <c:v>934</c:v>
                </c:pt>
                <c:pt idx="37">
                  <c:v>1728</c:v>
                </c:pt>
                <c:pt idx="38">
                  <c:v>2367</c:v>
                </c:pt>
                <c:pt idx="39">
                  <c:v>513</c:v>
                </c:pt>
                <c:pt idx="40">
                  <c:v>984</c:v>
                </c:pt>
                <c:pt idx="41">
                  <c:v>710</c:v>
                </c:pt>
                <c:pt idx="42">
                  <c:v>1055</c:v>
                </c:pt>
                <c:pt idx="43">
                  <c:v>652</c:v>
                </c:pt>
                <c:pt idx="44">
                  <c:v>583</c:v>
                </c:pt>
                <c:pt idx="45">
                  <c:v>2656</c:v>
                </c:pt>
                <c:pt idx="46">
                  <c:v>514</c:v>
                </c:pt>
                <c:pt idx="47">
                  <c:v>582</c:v>
                </c:pt>
                <c:pt idx="48">
                  <c:v>566</c:v>
                </c:pt>
                <c:pt idx="49">
                  <c:v>985</c:v>
                </c:pt>
                <c:pt idx="50">
                  <c:v>835</c:v>
                </c:pt>
                <c:pt idx="51">
                  <c:v>412</c:v>
                </c:pt>
                <c:pt idx="52">
                  <c:v>649</c:v>
                </c:pt>
                <c:pt idx="53">
                  <c:v>2620</c:v>
                </c:pt>
                <c:pt idx="54">
                  <c:v>616</c:v>
                </c:pt>
                <c:pt idx="55">
                  <c:v>559</c:v>
                </c:pt>
                <c:pt idx="56">
                  <c:v>1884</c:v>
                </c:pt>
                <c:pt idx="57">
                  <c:v>723</c:v>
                </c:pt>
                <c:pt idx="58">
                  <c:v>591</c:v>
                </c:pt>
                <c:pt idx="59">
                  <c:v>7226</c:v>
                </c:pt>
                <c:pt idx="60">
                  <c:v>403</c:v>
                </c:pt>
                <c:pt idx="61">
                  <c:v>474</c:v>
                </c:pt>
                <c:pt idx="62">
                  <c:v>508</c:v>
                </c:pt>
                <c:pt idx="63">
                  <c:v>526</c:v>
                </c:pt>
                <c:pt idx="64">
                  <c:v>382</c:v>
                </c:pt>
                <c:pt idx="65">
                  <c:v>411</c:v>
                </c:pt>
                <c:pt idx="66">
                  <c:v>2115</c:v>
                </c:pt>
                <c:pt idx="67">
                  <c:v>507</c:v>
                </c:pt>
                <c:pt idx="68">
                  <c:v>580</c:v>
                </c:pt>
                <c:pt idx="69">
                  <c:v>684</c:v>
                </c:pt>
                <c:pt idx="70">
                  <c:v>101</c:v>
                </c:pt>
                <c:pt idx="71">
                  <c:v>741</c:v>
                </c:pt>
                <c:pt idx="72">
                  <c:v>1525</c:v>
                </c:pt>
                <c:pt idx="73">
                  <c:v>6233</c:v>
                </c:pt>
                <c:pt idx="74">
                  <c:v>642</c:v>
                </c:pt>
                <c:pt idx="75">
                  <c:v>521</c:v>
                </c:pt>
                <c:pt idx="76">
                  <c:v>654</c:v>
                </c:pt>
                <c:pt idx="77">
                  <c:v>591</c:v>
                </c:pt>
                <c:pt idx="78">
                  <c:v>379</c:v>
                </c:pt>
                <c:pt idx="79">
                  <c:v>897</c:v>
                </c:pt>
                <c:pt idx="80">
                  <c:v>424</c:v>
                </c:pt>
                <c:pt idx="81">
                  <c:v>1235</c:v>
                </c:pt>
                <c:pt idx="82">
                  <c:v>485</c:v>
                </c:pt>
                <c:pt idx="83">
                  <c:v>685</c:v>
                </c:pt>
                <c:pt idx="84">
                  <c:v>566</c:v>
                </c:pt>
                <c:pt idx="85">
                  <c:v>397</c:v>
                </c:pt>
                <c:pt idx="86">
                  <c:v>619</c:v>
                </c:pt>
                <c:pt idx="87">
                  <c:v>414</c:v>
                </c:pt>
                <c:pt idx="88">
                  <c:v>293</c:v>
                </c:pt>
                <c:pt idx="89">
                  <c:v>1157</c:v>
                </c:pt>
                <c:pt idx="90">
                  <c:v>921</c:v>
                </c:pt>
                <c:pt idx="91">
                  <c:v>998</c:v>
                </c:pt>
                <c:pt idx="92">
                  <c:v>634</c:v>
                </c:pt>
                <c:pt idx="93">
                  <c:v>5175</c:v>
                </c:pt>
                <c:pt idx="94">
                  <c:v>709</c:v>
                </c:pt>
                <c:pt idx="95">
                  <c:v>945</c:v>
                </c:pt>
                <c:pt idx="96">
                  <c:v>644</c:v>
                </c:pt>
                <c:pt idx="97">
                  <c:v>664</c:v>
                </c:pt>
                <c:pt idx="98">
                  <c:v>1004</c:v>
                </c:pt>
                <c:pt idx="99">
                  <c:v>2956</c:v>
                </c:pt>
                <c:pt idx="100">
                  <c:v>996</c:v>
                </c:pt>
                <c:pt idx="101">
                  <c:v>1410</c:v>
                </c:pt>
                <c:pt idx="102">
                  <c:v>1033</c:v>
                </c:pt>
                <c:pt idx="103">
                  <c:v>558</c:v>
                </c:pt>
                <c:pt idx="104">
                  <c:v>820</c:v>
                </c:pt>
                <c:pt idx="105">
                  <c:v>1694</c:v>
                </c:pt>
                <c:pt idx="106">
                  <c:v>978</c:v>
                </c:pt>
                <c:pt idx="107">
                  <c:v>580</c:v>
                </c:pt>
                <c:pt idx="108">
                  <c:v>527</c:v>
                </c:pt>
                <c:pt idx="109">
                  <c:v>582</c:v>
                </c:pt>
                <c:pt idx="110">
                  <c:v>620</c:v>
                </c:pt>
                <c:pt idx="111">
                  <c:v>653</c:v>
                </c:pt>
                <c:pt idx="112">
                  <c:v>2815</c:v>
                </c:pt>
                <c:pt idx="113">
                  <c:v>536</c:v>
                </c:pt>
                <c:pt idx="114">
                  <c:v>739</c:v>
                </c:pt>
                <c:pt idx="115">
                  <c:v>335</c:v>
                </c:pt>
                <c:pt idx="116">
                  <c:v>419</c:v>
                </c:pt>
                <c:pt idx="117">
                  <c:v>1300</c:v>
                </c:pt>
                <c:pt idx="118">
                  <c:v>951</c:v>
                </c:pt>
                <c:pt idx="119">
                  <c:v>429</c:v>
                </c:pt>
                <c:pt idx="120">
                  <c:v>1647</c:v>
                </c:pt>
                <c:pt idx="121">
                  <c:v>1812</c:v>
                </c:pt>
                <c:pt idx="122">
                  <c:v>1408</c:v>
                </c:pt>
                <c:pt idx="123">
                  <c:v>543</c:v>
                </c:pt>
                <c:pt idx="124">
                  <c:v>457</c:v>
                </c:pt>
                <c:pt idx="125">
                  <c:v>558</c:v>
                </c:pt>
                <c:pt idx="126">
                  <c:v>1122</c:v>
                </c:pt>
                <c:pt idx="127">
                  <c:v>538</c:v>
                </c:pt>
                <c:pt idx="128">
                  <c:v>10600</c:v>
                </c:pt>
                <c:pt idx="129">
                  <c:v>778</c:v>
                </c:pt>
                <c:pt idx="130">
                  <c:v>696</c:v>
                </c:pt>
                <c:pt idx="131">
                  <c:v>498</c:v>
                </c:pt>
                <c:pt idx="132">
                  <c:v>626</c:v>
                </c:pt>
                <c:pt idx="133">
                  <c:v>7367</c:v>
                </c:pt>
                <c:pt idx="134">
                  <c:v>445</c:v>
                </c:pt>
                <c:pt idx="135">
                  <c:v>589</c:v>
                </c:pt>
                <c:pt idx="136">
                  <c:v>808</c:v>
                </c:pt>
                <c:pt idx="137">
                  <c:v>744</c:v>
                </c:pt>
                <c:pt idx="138">
                  <c:v>584</c:v>
                </c:pt>
                <c:pt idx="139">
                  <c:v>386</c:v>
                </c:pt>
                <c:pt idx="140">
                  <c:v>669</c:v>
                </c:pt>
                <c:pt idx="141">
                  <c:v>882</c:v>
                </c:pt>
                <c:pt idx="142">
                  <c:v>93</c:v>
                </c:pt>
                <c:pt idx="143">
                  <c:v>942</c:v>
                </c:pt>
                <c:pt idx="144">
                  <c:v>606</c:v>
                </c:pt>
                <c:pt idx="145">
                  <c:v>2209</c:v>
                </c:pt>
                <c:pt idx="146">
                  <c:v>791</c:v>
                </c:pt>
                <c:pt idx="147">
                  <c:v>70</c:v>
                </c:pt>
                <c:pt idx="148">
                  <c:v>835</c:v>
                </c:pt>
                <c:pt idx="149">
                  <c:v>1165</c:v>
                </c:pt>
                <c:pt idx="150">
                  <c:v>857</c:v>
                </c:pt>
                <c:pt idx="151">
                  <c:v>1072</c:v>
                </c:pt>
                <c:pt idx="152">
                  <c:v>417</c:v>
                </c:pt>
                <c:pt idx="153">
                  <c:v>818</c:v>
                </c:pt>
                <c:pt idx="154">
                  <c:v>583</c:v>
                </c:pt>
                <c:pt idx="155">
                  <c:v>540</c:v>
                </c:pt>
                <c:pt idx="156">
                  <c:v>385</c:v>
                </c:pt>
                <c:pt idx="157">
                  <c:v>589</c:v>
                </c:pt>
                <c:pt idx="158">
                  <c:v>1271</c:v>
                </c:pt>
                <c:pt idx="159">
                  <c:v>830</c:v>
                </c:pt>
                <c:pt idx="160">
                  <c:v>1733</c:v>
                </c:pt>
                <c:pt idx="161">
                  <c:v>773</c:v>
                </c:pt>
                <c:pt idx="162">
                  <c:v>774</c:v>
                </c:pt>
                <c:pt idx="163">
                  <c:v>704</c:v>
                </c:pt>
                <c:pt idx="164">
                  <c:v>929</c:v>
                </c:pt>
                <c:pt idx="165">
                  <c:v>429</c:v>
                </c:pt>
                <c:pt idx="166">
                  <c:v>652</c:v>
                </c:pt>
                <c:pt idx="167">
                  <c:v>746</c:v>
                </c:pt>
                <c:pt idx="168">
                  <c:v>574</c:v>
                </c:pt>
                <c:pt idx="169">
                  <c:v>759</c:v>
                </c:pt>
                <c:pt idx="170">
                  <c:v>828</c:v>
                </c:pt>
                <c:pt idx="171">
                  <c:v>372</c:v>
                </c:pt>
                <c:pt idx="172">
                  <c:v>845</c:v>
                </c:pt>
                <c:pt idx="173">
                  <c:v>654</c:v>
                </c:pt>
                <c:pt idx="174">
                  <c:v>1155</c:v>
                </c:pt>
                <c:pt idx="175">
                  <c:v>877</c:v>
                </c:pt>
                <c:pt idx="176">
                  <c:v>410</c:v>
                </c:pt>
                <c:pt idx="177">
                  <c:v>676</c:v>
                </c:pt>
                <c:pt idx="178">
                  <c:v>585</c:v>
                </c:pt>
                <c:pt idx="179">
                  <c:v>490</c:v>
                </c:pt>
                <c:pt idx="180">
                  <c:v>709</c:v>
                </c:pt>
                <c:pt idx="181">
                  <c:v>816</c:v>
                </c:pt>
                <c:pt idx="182">
                  <c:v>628</c:v>
                </c:pt>
                <c:pt idx="183">
                  <c:v>1308</c:v>
                </c:pt>
                <c:pt idx="184">
                  <c:v>1542</c:v>
                </c:pt>
                <c:pt idx="185">
                  <c:v>728</c:v>
                </c:pt>
                <c:pt idx="186">
                  <c:v>835</c:v>
                </c:pt>
                <c:pt idx="187">
                  <c:v>454</c:v>
                </c:pt>
                <c:pt idx="188">
                  <c:v>924</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numCache>
            </c:numRef>
          </c:val>
          <c:smooth val="0"/>
          <c:extLst>
            <c:ext xmlns:c16="http://schemas.microsoft.com/office/drawing/2014/chart" uri="{C3380CC4-5D6E-409C-BE32-E72D297353CC}">
              <c16:uniqueId val="{00000000-21F6-4A1F-80B7-E5591CA3ECC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Sheet1!$C$2:$C$325</c:f>
              <c:numCache>
                <c:formatCode>General</c:formatCode>
                <c:ptCount val="3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numCache>
            </c:numRef>
          </c:val>
          <c:smooth val="0"/>
          <c:extLst>
            <c:ext xmlns:c16="http://schemas.microsoft.com/office/drawing/2014/chart" uri="{C3380CC4-5D6E-409C-BE32-E72D297353CC}">
              <c16:uniqueId val="{00000001-21F6-4A1F-80B7-E5591CA3ECC9}"/>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Sheet1!$D$2:$D$325</c:f>
              <c:numCache>
                <c:formatCode>General</c:formatCode>
                <c:ptCount val="3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numCache>
            </c:numRef>
          </c:val>
          <c:smooth val="0"/>
          <c:extLst>
            <c:ext xmlns:c16="http://schemas.microsoft.com/office/drawing/2014/chart" uri="{C3380CC4-5D6E-409C-BE32-E72D297353CC}">
              <c16:uniqueId val="{00000002-21F6-4A1F-80B7-E5591CA3ECC9}"/>
            </c:ext>
          </c:extLst>
        </c:ser>
        <c:ser>
          <c:idx val="3"/>
          <c:order val="3"/>
          <c:tx>
            <c:strRef>
              <c:f>Sheet1!$E$1</c:f>
              <c:strCache>
                <c:ptCount val="1"/>
                <c:pt idx="0">
                  <c:v>Instagram</c:v>
                </c:pt>
              </c:strCache>
            </c:strRef>
          </c:tx>
          <c:spPr>
            <a:ln w="28575" cap="rnd">
              <a:solidFill>
                <a:schemeClr val="accent4"/>
              </a:solidFill>
              <a:round/>
            </a:ln>
            <a:effectLst/>
          </c:spPr>
          <c:marker>
            <c:symbol val="none"/>
          </c:marker>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Sheet1!$E$2:$E$325</c:f>
              <c:numCache>
                <c:formatCode>General</c:formatCode>
                <c:ptCount val="3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724</c:v>
                </c:pt>
                <c:pt idx="190">
                  <c:v>743</c:v>
                </c:pt>
                <c:pt idx="191">
                  <c:v>819</c:v>
                </c:pt>
                <c:pt idx="192">
                  <c:v>635</c:v>
                </c:pt>
                <c:pt idx="193">
                  <c:v>656</c:v>
                </c:pt>
                <c:pt idx="194">
                  <c:v>763</c:v>
                </c:pt>
                <c:pt idx="195">
                  <c:v>1099</c:v>
                </c:pt>
                <c:pt idx="196">
                  <c:v>1167</c:v>
                </c:pt>
                <c:pt idx="197">
                  <c:v>990</c:v>
                </c:pt>
                <c:pt idx="198">
                  <c:v>655</c:v>
                </c:pt>
                <c:pt idx="199">
                  <c:v>925</c:v>
                </c:pt>
                <c:pt idx="200">
                  <c:v>706</c:v>
                </c:pt>
                <c:pt idx="201">
                  <c:v>589</c:v>
                </c:pt>
                <c:pt idx="202">
                  <c:v>767</c:v>
                </c:pt>
                <c:pt idx="203">
                  <c:v>903</c:v>
                </c:pt>
                <c:pt idx="204">
                  <c:v>936</c:v>
                </c:pt>
                <c:pt idx="205">
                  <c:v>695</c:v>
                </c:pt>
                <c:pt idx="206">
                  <c:v>810</c:v>
                </c:pt>
                <c:pt idx="207">
                  <c:v>747</c:v>
                </c:pt>
                <c:pt idx="208">
                  <c:v>631</c:v>
                </c:pt>
                <c:pt idx="209">
                  <c:v>771</c:v>
                </c:pt>
                <c:pt idx="210">
                  <c:v>671</c:v>
                </c:pt>
                <c:pt idx="211">
                  <c:v>1215</c:v>
                </c:pt>
                <c:pt idx="212">
                  <c:v>810</c:v>
                </c:pt>
                <c:pt idx="213">
                  <c:v>643</c:v>
                </c:pt>
                <c:pt idx="214">
                  <c:v>953</c:v>
                </c:pt>
                <c:pt idx="215">
                  <c:v>636</c:v>
                </c:pt>
                <c:pt idx="216">
                  <c:v>607</c:v>
                </c:pt>
                <c:pt idx="217">
                  <c:v>732</c:v>
                </c:pt>
                <c:pt idx="218">
                  <c:v>856</c:v>
                </c:pt>
                <c:pt idx="219">
                  <c:v>841</c:v>
                </c:pt>
                <c:pt idx="220">
                  <c:v>711</c:v>
                </c:pt>
                <c:pt idx="221">
                  <c:v>905</c:v>
                </c:pt>
                <c:pt idx="222">
                  <c:v>664</c:v>
                </c:pt>
                <c:pt idx="223">
                  <c:v>726</c:v>
                </c:pt>
                <c:pt idx="224">
                  <c:v>635</c:v>
                </c:pt>
                <c:pt idx="225">
                  <c:v>955</c:v>
                </c:pt>
                <c:pt idx="226">
                  <c:v>782</c:v>
                </c:pt>
                <c:pt idx="227">
                  <c:v>846</c:v>
                </c:pt>
                <c:pt idx="228">
                  <c:v>715</c:v>
                </c:pt>
                <c:pt idx="229">
                  <c:v>581</c:v>
                </c:pt>
                <c:pt idx="230">
                  <c:v>896</c:v>
                </c:pt>
                <c:pt idx="231">
                  <c:v>675</c:v>
                </c:pt>
                <c:pt idx="232">
                  <c:v>760</c:v>
                </c:pt>
                <c:pt idx="233">
                  <c:v>607</c:v>
                </c:pt>
                <c:pt idx="234">
                  <c:v>683</c:v>
                </c:pt>
                <c:pt idx="235">
                  <c:v>694</c:v>
                </c:pt>
                <c:pt idx="236">
                  <c:v>826</c:v>
                </c:pt>
                <c:pt idx="237">
                  <c:v>747</c:v>
                </c:pt>
                <c:pt idx="238">
                  <c:v>695</c:v>
                </c:pt>
                <c:pt idx="239">
                  <c:v>785</c:v>
                </c:pt>
                <c:pt idx="240">
                  <c:v>889</c:v>
                </c:pt>
                <c:pt idx="241">
                  <c:v>750</c:v>
                </c:pt>
                <c:pt idx="242">
                  <c:v>655</c:v>
                </c:pt>
                <c:pt idx="243">
                  <c:v>638</c:v>
                </c:pt>
                <c:pt idx="244">
                  <c:v>580</c:v>
                </c:pt>
                <c:pt idx="245">
                  <c:v>670</c:v>
                </c:pt>
                <c:pt idx="246">
                  <c:v>609</c:v>
                </c:pt>
                <c:pt idx="247">
                  <c:v>683</c:v>
                </c:pt>
                <c:pt idx="248">
                  <c:v>671</c:v>
                </c:pt>
                <c:pt idx="249">
                  <c:v>665</c:v>
                </c:pt>
                <c:pt idx="250">
                  <c:v>782</c:v>
                </c:pt>
                <c:pt idx="251">
                  <c:v>598</c:v>
                </c:pt>
                <c:pt idx="252">
                  <c:v>956</c:v>
                </c:pt>
                <c:pt idx="253">
                  <c:v>615</c:v>
                </c:pt>
                <c:pt idx="254">
                  <c:v>689</c:v>
                </c:pt>
                <c:pt idx="255">
                  <c:v>623</c:v>
                </c:pt>
                <c:pt idx="256">
                  <c:v>777</c:v>
                </c:pt>
                <c:pt idx="257">
                  <c:v>617</c:v>
                </c:pt>
                <c:pt idx="258">
                  <c:v>832</c:v>
                </c:pt>
                <c:pt idx="259">
                  <c:v>711</c:v>
                </c:pt>
                <c:pt idx="260">
                  <c:v>612</c:v>
                </c:pt>
                <c:pt idx="261">
                  <c:v>709</c:v>
                </c:pt>
                <c:pt idx="262">
                  <c:v>974</c:v>
                </c:pt>
                <c:pt idx="263">
                  <c:v>889</c:v>
                </c:pt>
                <c:pt idx="264">
                  <c:v>598</c:v>
                </c:pt>
                <c:pt idx="265">
                  <c:v>736</c:v>
                </c:pt>
                <c:pt idx="266">
                  <c:v>931</c:v>
                </c:pt>
                <c:pt idx="267">
                  <c:v>745</c:v>
                </c:pt>
                <c:pt idx="268">
                  <c:v>695</c:v>
                </c:pt>
                <c:pt idx="269">
                  <c:v>607</c:v>
                </c:pt>
                <c:pt idx="270">
                  <c:v>725</c:v>
                </c:pt>
                <c:pt idx="271">
                  <c:v>586</c:v>
                </c:pt>
                <c:pt idx="272">
                  <c:v>778</c:v>
                </c:pt>
                <c:pt idx="273">
                  <c:v>634</c:v>
                </c:pt>
                <c:pt idx="274">
                  <c:v>977</c:v>
                </c:pt>
                <c:pt idx="275">
                  <c:v>997</c:v>
                </c:pt>
                <c:pt idx="276">
                  <c:v>658</c:v>
                </c:pt>
                <c:pt idx="277">
                  <c:v>735</c:v>
                </c:pt>
                <c:pt idx="278">
                  <c:v>917</c:v>
                </c:pt>
                <c:pt idx="279">
                  <c:v>811</c:v>
                </c:pt>
                <c:pt idx="280">
                  <c:v>692</c:v>
                </c:pt>
                <c:pt idx="281">
                  <c:v>815</c:v>
                </c:pt>
                <c:pt idx="282">
                  <c:v>595</c:v>
                </c:pt>
                <c:pt idx="283">
                  <c:v>873</c:v>
                </c:pt>
                <c:pt idx="284">
                  <c:v>832</c:v>
                </c:pt>
                <c:pt idx="285">
                  <c:v>918</c:v>
                </c:pt>
                <c:pt idx="286">
                  <c:v>608</c:v>
                </c:pt>
                <c:pt idx="287">
                  <c:v>815</c:v>
                </c:pt>
                <c:pt idx="288">
                  <c:v>737</c:v>
                </c:pt>
                <c:pt idx="289">
                  <c:v>763</c:v>
                </c:pt>
                <c:pt idx="290">
                  <c:v>736</c:v>
                </c:pt>
                <c:pt idx="291">
                  <c:v>641</c:v>
                </c:pt>
                <c:pt idx="292">
                  <c:v>773</c:v>
                </c:pt>
                <c:pt idx="293">
                  <c:v>627</c:v>
                </c:pt>
                <c:pt idx="294">
                  <c:v>637</c:v>
                </c:pt>
                <c:pt idx="295">
                  <c:v>680</c:v>
                </c:pt>
                <c:pt idx="296">
                  <c:v>542</c:v>
                </c:pt>
                <c:pt idx="297">
                  <c:v>799</c:v>
                </c:pt>
                <c:pt idx="298">
                  <c:v>788</c:v>
                </c:pt>
                <c:pt idx="299">
                  <c:v>813</c:v>
                </c:pt>
                <c:pt idx="300">
                  <c:v>820</c:v>
                </c:pt>
                <c:pt idx="301">
                  <c:v>795</c:v>
                </c:pt>
                <c:pt idx="302">
                  <c:v>824</c:v>
                </c:pt>
                <c:pt idx="303">
                  <c:v>680</c:v>
                </c:pt>
                <c:pt idx="304">
                  <c:v>760</c:v>
                </c:pt>
                <c:pt idx="305">
                  <c:v>826</c:v>
                </c:pt>
                <c:pt idx="306">
                  <c:v>844</c:v>
                </c:pt>
                <c:pt idx="307">
                  <c:v>786</c:v>
                </c:pt>
                <c:pt idx="308">
                  <c:v>833</c:v>
                </c:pt>
                <c:pt idx="309">
                  <c:v>808</c:v>
                </c:pt>
                <c:pt idx="310">
                  <c:v>453</c:v>
                </c:pt>
                <c:pt idx="311">
                  <c:v>813</c:v>
                </c:pt>
                <c:pt idx="312">
                  <c:v>750</c:v>
                </c:pt>
                <c:pt idx="313">
                  <c:v>835</c:v>
                </c:pt>
                <c:pt idx="314">
                  <c:v>557</c:v>
                </c:pt>
                <c:pt idx="315">
                  <c:v>690</c:v>
                </c:pt>
                <c:pt idx="316">
                  <c:v>852</c:v>
                </c:pt>
                <c:pt idx="317">
                  <c:v>669</c:v>
                </c:pt>
                <c:pt idx="318">
                  <c:v>786</c:v>
                </c:pt>
                <c:pt idx="319">
                  <c:v>551</c:v>
                </c:pt>
                <c:pt idx="320">
                  <c:v>831</c:v>
                </c:pt>
                <c:pt idx="321">
                  <c:v>710</c:v>
                </c:pt>
                <c:pt idx="322">
                  <c:v>583</c:v>
                </c:pt>
                <c:pt idx="323">
                  <c:v>521</c:v>
                </c:pt>
              </c:numCache>
            </c:numRef>
          </c:val>
          <c:smooth val="0"/>
          <c:extLst>
            <c:ext xmlns:c16="http://schemas.microsoft.com/office/drawing/2014/chart" uri="{C3380CC4-5D6E-409C-BE32-E72D297353CC}">
              <c16:uniqueId val="{00000003-21F6-4A1F-80B7-E5591CA3ECC9}"/>
            </c:ext>
          </c:extLst>
        </c:ser>
        <c:dLbls>
          <c:showLegendKey val="0"/>
          <c:showVal val="0"/>
          <c:showCatName val="0"/>
          <c:showSerName val="0"/>
          <c:showPercent val="0"/>
          <c:showBubbleSize val="0"/>
        </c:dLbls>
        <c:smooth val="0"/>
        <c:axId val="347146032"/>
        <c:axId val="347146688"/>
      </c:lineChart>
      <c:dateAx>
        <c:axId val="34714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46688"/>
        <c:crosses val="autoZero"/>
        <c:auto val="1"/>
        <c:lblOffset val="100"/>
        <c:baseTimeUnit val="days"/>
      </c:dateAx>
      <c:valAx>
        <c:axId val="34714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4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extLst>
            <c:ext xmlns:c16="http://schemas.microsoft.com/office/drawing/2014/chart" uri="{C3380CC4-5D6E-409C-BE32-E72D297353CC}">
              <c16:uniqueId val="{00000000-8F03-495B-A2C6-107A7C76C3C0}"/>
            </c:ext>
          </c:extLst>
        </c:ser>
        <c:dLbls>
          <c:showLegendKey val="0"/>
          <c:showVal val="0"/>
          <c:showCatName val="0"/>
          <c:showSerName val="0"/>
          <c:showPercent val="0"/>
          <c:showBubbleSize val="0"/>
        </c:dLbls>
        <c:gapWidth val="219"/>
        <c:overlap val="-27"/>
        <c:axId val="206781864"/>
        <c:axId val="206778256"/>
      </c:barChart>
      <c:dateAx>
        <c:axId val="20678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778256"/>
        <c:crosses val="autoZero"/>
        <c:auto val="1"/>
        <c:lblOffset val="100"/>
        <c:baseTimeUnit val="months"/>
      </c:dateAx>
      <c:valAx>
        <c:axId val="20677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78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0</c:v>
                </c:pt>
                <c:pt idx="8">
                  <c:v>0</c:v>
                </c:pt>
                <c:pt idx="9">
                  <c:v>0</c:v>
                </c:pt>
                <c:pt idx="10">
                  <c:v>0</c:v>
                </c:pt>
                <c:pt idx="11">
                  <c:v>0</c:v>
                </c:pt>
              </c:numCache>
            </c:numRef>
          </c:val>
          <c:extLst>
            <c:ext xmlns:c16="http://schemas.microsoft.com/office/drawing/2014/chart" uri="{C3380CC4-5D6E-409C-BE32-E72D297353CC}">
              <c16:uniqueId val="{00000000-DFE5-4B8D-8B06-62C6B638B69D}"/>
            </c:ext>
          </c:extLst>
        </c:ser>
        <c:dLbls>
          <c:showLegendKey val="0"/>
          <c:showVal val="0"/>
          <c:showCatName val="0"/>
          <c:showSerName val="0"/>
          <c:showPercent val="0"/>
          <c:showBubbleSize val="0"/>
        </c:dLbls>
        <c:gapWidth val="219"/>
        <c:overlap val="-27"/>
        <c:axId val="206796952"/>
        <c:axId val="206794328"/>
      </c:barChart>
      <c:dateAx>
        <c:axId val="20679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794328"/>
        <c:crosses val="autoZero"/>
        <c:auto val="1"/>
        <c:lblOffset val="100"/>
        <c:baseTimeUnit val="months"/>
      </c:dateAx>
      <c:valAx>
        <c:axId val="20679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79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22533</c:v>
                </c:pt>
              </c:numCache>
            </c:numRef>
          </c:val>
          <c:extLst>
            <c:ext xmlns:c16="http://schemas.microsoft.com/office/drawing/2014/chart" uri="{C3380CC4-5D6E-409C-BE32-E72D297353CC}">
              <c16:uniqueId val="{00000000-0439-4B22-9349-EDB410B32250}"/>
            </c:ext>
          </c:extLst>
        </c:ser>
        <c:dLbls>
          <c:showLegendKey val="0"/>
          <c:showVal val="0"/>
          <c:showCatName val="0"/>
          <c:showSerName val="0"/>
          <c:showPercent val="0"/>
          <c:showBubbleSize val="0"/>
        </c:dLbls>
        <c:gapWidth val="219"/>
        <c:overlap val="-27"/>
        <c:axId val="206795968"/>
        <c:axId val="206794984"/>
      </c:barChart>
      <c:dateAx>
        <c:axId val="20679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794984"/>
        <c:crosses val="autoZero"/>
        <c:auto val="1"/>
        <c:lblOffset val="100"/>
        <c:baseTimeUnit val="months"/>
      </c:dateAx>
      <c:valAx>
        <c:axId val="20679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79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65</c:v>
                </c:pt>
                <c:pt idx="2">
                  <c:v>368</c:v>
                </c:pt>
                <c:pt idx="3">
                  <c:v>491</c:v>
                </c:pt>
                <c:pt idx="4">
                  <c:v>544</c:v>
                </c:pt>
                <c:pt idx="5">
                  <c:v>436</c:v>
                </c:pt>
                <c:pt idx="6">
                  <c:v>186</c:v>
                </c:pt>
              </c:numCache>
            </c:numRef>
          </c:val>
          <c:extLst>
            <c:ext xmlns:c16="http://schemas.microsoft.com/office/drawing/2014/chart" uri="{C3380CC4-5D6E-409C-BE32-E72D297353CC}">
              <c16:uniqueId val="{00000000-2467-40EE-A2FF-EF58E9FEA3F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60</c:v>
                </c:pt>
                <c:pt idx="2">
                  <c:v>276</c:v>
                </c:pt>
                <c:pt idx="3">
                  <c:v>361</c:v>
                </c:pt>
                <c:pt idx="4">
                  <c:v>309</c:v>
                </c:pt>
                <c:pt idx="5">
                  <c:v>271</c:v>
                </c:pt>
                <c:pt idx="6">
                  <c:v>166</c:v>
                </c:pt>
              </c:numCache>
            </c:numRef>
          </c:val>
          <c:extLst>
            <c:ext xmlns:c16="http://schemas.microsoft.com/office/drawing/2014/chart" uri="{C3380CC4-5D6E-409C-BE32-E72D297353CC}">
              <c16:uniqueId val="{00000001-2467-40EE-A2FF-EF58E9FEA3F1}"/>
            </c:ext>
          </c:extLst>
        </c:ser>
        <c:dLbls>
          <c:showLegendKey val="0"/>
          <c:showVal val="0"/>
          <c:showCatName val="0"/>
          <c:showSerName val="0"/>
          <c:showPercent val="0"/>
          <c:showBubbleSize val="0"/>
        </c:dLbls>
        <c:gapWidth val="219"/>
        <c:overlap val="-27"/>
        <c:axId val="212146056"/>
        <c:axId val="212147040"/>
      </c:barChart>
      <c:catAx>
        <c:axId val="21214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47040"/>
        <c:crosses val="autoZero"/>
        <c:auto val="1"/>
        <c:lblAlgn val="ctr"/>
        <c:lblOffset val="100"/>
        <c:noMultiLvlLbl val="0"/>
      </c:catAx>
      <c:valAx>
        <c:axId val="21214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4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0</c:v>
                </c:pt>
              </c:numCache>
            </c:numRef>
          </c:val>
          <c:extLst>
            <c:ext xmlns:c16="http://schemas.microsoft.com/office/drawing/2014/chart" uri="{C3380CC4-5D6E-409C-BE32-E72D297353CC}">
              <c16:uniqueId val="{00000000-E745-46E6-BB7A-D3C5A41C443A}"/>
            </c:ext>
          </c:extLst>
        </c:ser>
        <c:dLbls>
          <c:showLegendKey val="0"/>
          <c:showVal val="0"/>
          <c:showCatName val="0"/>
          <c:showSerName val="0"/>
          <c:showPercent val="0"/>
          <c:showBubbleSize val="0"/>
        </c:dLbls>
        <c:gapWidth val="219"/>
        <c:overlap val="-27"/>
        <c:axId val="212163440"/>
        <c:axId val="212162784"/>
      </c:barChart>
      <c:dateAx>
        <c:axId val="21216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62784"/>
        <c:crosses val="autoZero"/>
        <c:auto val="1"/>
        <c:lblOffset val="100"/>
        <c:baseTimeUnit val="months"/>
      </c:dateAx>
      <c:valAx>
        <c:axId val="21216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6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3</c:v>
                </c:pt>
                <c:pt idx="7">
                  <c:v>0</c:v>
                </c:pt>
                <c:pt idx="8">
                  <c:v>0</c:v>
                </c:pt>
                <c:pt idx="9">
                  <c:v>0</c:v>
                </c:pt>
                <c:pt idx="10">
                  <c:v>0</c:v>
                </c:pt>
                <c:pt idx="11">
                  <c:v>0</c:v>
                </c:pt>
              </c:numCache>
            </c:numRef>
          </c:val>
          <c:extLst>
            <c:ext xmlns:c16="http://schemas.microsoft.com/office/drawing/2014/chart" uri="{C3380CC4-5D6E-409C-BE32-E72D297353CC}">
              <c16:uniqueId val="{00000000-B519-4282-A342-3BB8C284E3AA}"/>
            </c:ext>
          </c:extLst>
        </c:ser>
        <c:dLbls>
          <c:showLegendKey val="0"/>
          <c:showVal val="0"/>
          <c:showCatName val="0"/>
          <c:showSerName val="0"/>
          <c:showPercent val="0"/>
          <c:showBubbleSize val="0"/>
        </c:dLbls>
        <c:gapWidth val="219"/>
        <c:overlap val="-27"/>
        <c:axId val="212108664"/>
        <c:axId val="212104400"/>
      </c:barChart>
      <c:dateAx>
        <c:axId val="21210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04400"/>
        <c:crosses val="autoZero"/>
        <c:auto val="1"/>
        <c:lblOffset val="100"/>
        <c:baseTimeUnit val="months"/>
      </c:dateAx>
      <c:valAx>
        <c:axId val="21210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0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c:v>
                </c:pt>
                <c:pt idx="7">
                  <c:v>0</c:v>
                </c:pt>
                <c:pt idx="8">
                  <c:v>0</c:v>
                </c:pt>
                <c:pt idx="9">
                  <c:v>0</c:v>
                </c:pt>
                <c:pt idx="10">
                  <c:v>0</c:v>
                </c:pt>
                <c:pt idx="11">
                  <c:v>0</c:v>
                </c:pt>
              </c:numCache>
            </c:numRef>
          </c:val>
          <c:extLst>
            <c:ext xmlns:c16="http://schemas.microsoft.com/office/drawing/2014/chart" uri="{C3380CC4-5D6E-409C-BE32-E72D297353CC}">
              <c16:uniqueId val="{00000000-1736-41CF-A73A-2CDCD35E807C}"/>
            </c:ext>
          </c:extLst>
        </c:ser>
        <c:dLbls>
          <c:showLegendKey val="0"/>
          <c:showVal val="0"/>
          <c:showCatName val="0"/>
          <c:showSerName val="0"/>
          <c:showPercent val="0"/>
          <c:showBubbleSize val="0"/>
        </c:dLbls>
        <c:gapWidth val="219"/>
        <c:overlap val="-27"/>
        <c:axId val="212105056"/>
        <c:axId val="212103744"/>
      </c:barChart>
      <c:dateAx>
        <c:axId val="21210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03744"/>
        <c:crosses val="autoZero"/>
        <c:auto val="1"/>
        <c:lblOffset val="100"/>
        <c:baseTimeUnit val="months"/>
      </c:dateAx>
      <c:valAx>
        <c:axId val="21210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1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53</c:v>
                </c:pt>
              </c:numCache>
            </c:numRef>
          </c:val>
          <c:extLst>
            <c:ext xmlns:c16="http://schemas.microsoft.com/office/drawing/2014/chart" uri="{C3380CC4-5D6E-409C-BE32-E72D297353CC}">
              <c16:uniqueId val="{00000000-E595-4791-879F-0176F3AD0A1C}"/>
            </c:ext>
          </c:extLst>
        </c:ser>
        <c:dLbls>
          <c:showLegendKey val="0"/>
          <c:showVal val="0"/>
          <c:showCatName val="0"/>
          <c:showSerName val="0"/>
          <c:showPercent val="0"/>
          <c:showBubbleSize val="0"/>
        </c:dLbls>
        <c:gapWidth val="219"/>
        <c:overlap val="-27"/>
        <c:axId val="343573848"/>
        <c:axId val="343571552"/>
      </c:barChart>
      <c:dateAx>
        <c:axId val="34357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1552"/>
        <c:crosses val="autoZero"/>
        <c:auto val="1"/>
        <c:lblOffset val="100"/>
        <c:baseTimeUnit val="months"/>
      </c:dateAx>
      <c:valAx>
        <c:axId val="34357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21</c:v>
                </c:pt>
                <c:pt idx="7">
                  <c:v>0</c:v>
                </c:pt>
                <c:pt idx="8">
                  <c:v>0</c:v>
                </c:pt>
                <c:pt idx="9">
                  <c:v>0</c:v>
                </c:pt>
                <c:pt idx="10">
                  <c:v>0</c:v>
                </c:pt>
                <c:pt idx="11">
                  <c:v>0</c:v>
                </c:pt>
              </c:numCache>
            </c:numRef>
          </c:val>
          <c:extLst>
            <c:ext xmlns:c16="http://schemas.microsoft.com/office/drawing/2014/chart" uri="{C3380CC4-5D6E-409C-BE32-E72D297353CC}">
              <c16:uniqueId val="{00000000-DE82-4C1C-8036-DC7045E30000}"/>
            </c:ext>
          </c:extLst>
        </c:ser>
        <c:dLbls>
          <c:showLegendKey val="0"/>
          <c:showVal val="0"/>
          <c:showCatName val="0"/>
          <c:showSerName val="0"/>
          <c:showPercent val="0"/>
          <c:showBubbleSize val="0"/>
        </c:dLbls>
        <c:gapWidth val="219"/>
        <c:overlap val="-27"/>
        <c:axId val="343567944"/>
        <c:axId val="38616208"/>
      </c:barChart>
      <c:dateAx>
        <c:axId val="34356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6208"/>
        <c:crosses val="autoZero"/>
        <c:auto val="1"/>
        <c:lblOffset val="100"/>
        <c:baseTimeUnit val="months"/>
      </c:dateAx>
      <c:valAx>
        <c:axId val="3861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6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-4</c:v>
                </c:pt>
              </c:numCache>
            </c:numRef>
          </c:val>
          <c:extLst>
            <c:ext xmlns:c16="http://schemas.microsoft.com/office/drawing/2014/chart" uri="{C3380CC4-5D6E-409C-BE32-E72D297353CC}">
              <c16:uniqueId val="{00000000-E5D2-4DC3-995D-47E11C2798DD}"/>
            </c:ext>
          </c:extLst>
        </c:ser>
        <c:dLbls>
          <c:showLegendKey val="0"/>
          <c:showVal val="0"/>
          <c:showCatName val="0"/>
          <c:showSerName val="0"/>
          <c:showPercent val="0"/>
          <c:showBubbleSize val="0"/>
        </c:dLbls>
        <c:gapWidth val="219"/>
        <c:overlap val="-27"/>
        <c:axId val="352228824"/>
        <c:axId val="352232432"/>
      </c:barChart>
      <c:dateAx>
        <c:axId val="352228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32432"/>
        <c:crosses val="autoZero"/>
        <c:auto val="1"/>
        <c:lblOffset val="100"/>
        <c:baseTimeUnit val="months"/>
      </c:dateAx>
      <c:valAx>
        <c:axId val="35223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57</c:v>
                </c:pt>
                <c:pt idx="6">
                  <c:v>46</c:v>
                </c:pt>
                <c:pt idx="7">
                  <c:v>0</c:v>
                </c:pt>
                <c:pt idx="8">
                  <c:v>0</c:v>
                </c:pt>
                <c:pt idx="9">
                  <c:v>0</c:v>
                </c:pt>
                <c:pt idx="10">
                  <c:v>0</c:v>
                </c:pt>
                <c:pt idx="11">
                  <c:v>0</c:v>
                </c:pt>
              </c:numCache>
            </c:numRef>
          </c:val>
          <c:extLst>
            <c:ext xmlns:c16="http://schemas.microsoft.com/office/drawing/2014/chart" uri="{C3380CC4-5D6E-409C-BE32-E72D297353CC}">
              <c16:uniqueId val="{00000000-DD60-4FB7-BAD6-0B99D1CFBFE7}"/>
            </c:ext>
          </c:extLst>
        </c:ser>
        <c:dLbls>
          <c:showLegendKey val="0"/>
          <c:showVal val="0"/>
          <c:showCatName val="0"/>
          <c:showSerName val="0"/>
          <c:showPercent val="0"/>
          <c:showBubbleSize val="0"/>
        </c:dLbls>
        <c:gapWidth val="219"/>
        <c:overlap val="-27"/>
        <c:axId val="352234400"/>
        <c:axId val="352228168"/>
      </c:barChart>
      <c:dateAx>
        <c:axId val="35223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8168"/>
        <c:crosses val="autoZero"/>
        <c:auto val="1"/>
        <c:lblOffset val="100"/>
        <c:baseTimeUnit val="months"/>
      </c:dateAx>
      <c:valAx>
        <c:axId val="35222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3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EF56-E7FD-4B07-BB66-674CA7887EF5}"/>
              </a:ext>
            </a:extLst>
          </p:cNvPr>
          <p:cNvSpPr>
            <a:spLocks noGrp="1"/>
          </p:cNvSpPr>
          <p:nvPr>
            <p:ph type="ctrTitle"/>
          </p:nvPr>
        </p:nvSpPr>
        <p:spPr/>
        <p:txBody>
          <a:bodyPr/>
          <a:lstStyle/>
          <a:p>
            <a:r>
              <a:rPr lang="en-US"/>
              <a:t>PHLY Social Media - Brad's Report</a:t>
            </a:r>
          </a:p>
        </p:txBody>
      </p:sp>
      <p:sp>
        <p:nvSpPr>
          <p:cNvPr id="3" name="Subtitle 2">
            <a:extLst>
              <a:ext uri="{FF2B5EF4-FFF2-40B4-BE49-F238E27FC236}">
                <a16:creationId xmlns:a16="http://schemas.microsoft.com/office/drawing/2014/main" id="{36A559F0-F9F7-4903-872F-55B706533FB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50076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427C-A34A-4D25-8A42-ECAD237B30C8}"/>
              </a:ext>
            </a:extLst>
          </p:cNvPr>
          <p:cNvSpPr>
            <a:spLocks noGrp="1"/>
          </p:cNvSpPr>
          <p:nvPr>
            <p:ph type="title"/>
          </p:nvPr>
        </p:nvSpPr>
        <p:spPr/>
        <p:txBody>
          <a:bodyPr/>
          <a:lstStyle/>
          <a:p>
            <a:r>
              <a:rPr lang="en-US"/>
              <a:t>Overall Audience (per month) | Philadelphia Insurance</a:t>
            </a:r>
          </a:p>
        </p:txBody>
      </p:sp>
      <p:graphicFrame>
        <p:nvGraphicFramePr>
          <p:cNvPr id="6" name="Chart Placeholder 5">
            <a:extLst>
              <a:ext uri="{FF2B5EF4-FFF2-40B4-BE49-F238E27FC236}">
                <a16:creationId xmlns:a16="http://schemas.microsoft.com/office/drawing/2014/main" id="{FE17C0A5-2EE4-43AA-B023-A56DFE077F5E}"/>
              </a:ext>
            </a:extLst>
          </p:cNvPr>
          <p:cNvGraphicFramePr>
            <a:graphicFrameLocks noGrp="1"/>
          </p:cNvGraphicFramePr>
          <p:nvPr>
            <p:ph type="chart" sz="quarter" idx="13"/>
            <p:extLst>
              <p:ext uri="{D42A27DB-BD31-4B8C-83A1-F6EECF244321}">
                <p14:modId xmlns:p14="http://schemas.microsoft.com/office/powerpoint/2010/main" val="3625989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82F5D2-89F6-4A4B-BE2B-051045A9CF4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5537897-E820-4165-AD1A-C3F5ED77A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88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D6A38-77A4-4B39-BE28-7892BA38CE1C}"/>
              </a:ext>
            </a:extLst>
          </p:cNvPr>
          <p:cNvSpPr>
            <a:spLocks noGrp="1"/>
          </p:cNvSpPr>
          <p:nvPr>
            <p:ph type="title"/>
          </p:nvPr>
        </p:nvSpPr>
        <p:spPr/>
        <p:txBody>
          <a:bodyPr/>
          <a:lstStyle/>
          <a:p>
            <a:r>
              <a:rPr lang="en-US"/>
              <a:t>Overall Overall Audience Change | Philadelphia Insurance</a:t>
            </a:r>
          </a:p>
        </p:txBody>
      </p:sp>
      <p:graphicFrame>
        <p:nvGraphicFramePr>
          <p:cNvPr id="6" name="Chart Placeholder 5">
            <a:extLst>
              <a:ext uri="{FF2B5EF4-FFF2-40B4-BE49-F238E27FC236}">
                <a16:creationId xmlns:a16="http://schemas.microsoft.com/office/drawing/2014/main" id="{1868869E-C822-4D50-86F4-DE6728CB76F1}"/>
              </a:ext>
            </a:extLst>
          </p:cNvPr>
          <p:cNvGraphicFramePr>
            <a:graphicFrameLocks noGrp="1"/>
          </p:cNvGraphicFramePr>
          <p:nvPr>
            <p:ph type="chart" sz="quarter" idx="13"/>
            <p:extLst>
              <p:ext uri="{D42A27DB-BD31-4B8C-83A1-F6EECF244321}">
                <p14:modId xmlns:p14="http://schemas.microsoft.com/office/powerpoint/2010/main" val="3564515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08D44-1FDE-4769-AA44-FA7C83B5EB9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0B0CCA6-9A08-4A10-8FBC-63403230F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8601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D7E1-1711-4ABF-A7C5-CD9D0C874621}"/>
              </a:ext>
            </a:extLst>
          </p:cNvPr>
          <p:cNvSpPr>
            <a:spLocks noGrp="1"/>
          </p:cNvSpPr>
          <p:nvPr>
            <p:ph type="title"/>
          </p:nvPr>
        </p:nvSpPr>
        <p:spPr/>
        <p:txBody>
          <a:bodyPr/>
          <a:lstStyle/>
          <a:p>
            <a:r>
              <a:rPr lang="en-US"/>
              <a:t>Average Interactions per Post - Cross-platform | Philadelphia Insurance</a:t>
            </a:r>
          </a:p>
        </p:txBody>
      </p:sp>
      <p:graphicFrame>
        <p:nvGraphicFramePr>
          <p:cNvPr id="6" name="Chart Placeholder 5">
            <a:extLst>
              <a:ext uri="{FF2B5EF4-FFF2-40B4-BE49-F238E27FC236}">
                <a16:creationId xmlns:a16="http://schemas.microsoft.com/office/drawing/2014/main" id="{184B573C-6138-472B-B94B-9507AAAB0A64}"/>
              </a:ext>
            </a:extLst>
          </p:cNvPr>
          <p:cNvGraphicFramePr>
            <a:graphicFrameLocks noGrp="1"/>
          </p:cNvGraphicFramePr>
          <p:nvPr>
            <p:ph type="chart" sz="quarter" idx="13"/>
            <p:extLst>
              <p:ext uri="{D42A27DB-BD31-4B8C-83A1-F6EECF244321}">
                <p14:modId xmlns:p14="http://schemas.microsoft.com/office/powerpoint/2010/main" val="1100272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891864-2618-4E3C-8139-6C9EB166AB1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ED80EFF-BC12-4300-9D3C-F94C1D275A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6280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5AFF8-27C3-405A-82EB-9A1EC789143C}"/>
              </a:ext>
            </a:extLst>
          </p:cNvPr>
          <p:cNvSpPr>
            <a:spLocks noGrp="1"/>
          </p:cNvSpPr>
          <p:nvPr>
            <p:ph type="title"/>
          </p:nvPr>
        </p:nvSpPr>
        <p:spPr/>
        <p:txBody>
          <a:bodyPr/>
          <a:lstStyle/>
          <a:p>
            <a:r>
              <a:rPr lang="en-US"/>
              <a:t>Impressions per Post - Cross-platform | Philadelphia Insurance</a:t>
            </a:r>
          </a:p>
        </p:txBody>
      </p:sp>
      <p:graphicFrame>
        <p:nvGraphicFramePr>
          <p:cNvPr id="6" name="Chart Placeholder 5">
            <a:extLst>
              <a:ext uri="{FF2B5EF4-FFF2-40B4-BE49-F238E27FC236}">
                <a16:creationId xmlns:a16="http://schemas.microsoft.com/office/drawing/2014/main" id="{0727B18C-B3A2-454E-A2A2-A7075666B944}"/>
              </a:ext>
            </a:extLst>
          </p:cNvPr>
          <p:cNvGraphicFramePr>
            <a:graphicFrameLocks noGrp="1"/>
          </p:cNvGraphicFramePr>
          <p:nvPr>
            <p:ph type="chart" sz="quarter" idx="13"/>
            <p:extLst>
              <p:ext uri="{D42A27DB-BD31-4B8C-83A1-F6EECF244321}">
                <p14:modId xmlns:p14="http://schemas.microsoft.com/office/powerpoint/2010/main" val="2781815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E98A1-9420-4E2E-AF55-DCA03DB3BE3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2B658F4-5345-46E9-9F2C-AC33AB69B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5359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C5E91-9B56-4E6A-A4D1-646F0C2051CD}"/>
              </a:ext>
            </a:extLst>
          </p:cNvPr>
          <p:cNvSpPr>
            <a:spLocks noGrp="1"/>
          </p:cNvSpPr>
          <p:nvPr>
            <p:ph type="title"/>
          </p:nvPr>
        </p:nvSpPr>
        <p:spPr/>
        <p:txBody>
          <a:bodyPr/>
          <a:lstStyle/>
          <a:p>
            <a:r>
              <a:rPr lang="en-US"/>
              <a:t>Overall Own Posts Table | Philadelphia Insurance - 1 of 15</a:t>
            </a:r>
          </a:p>
        </p:txBody>
      </p:sp>
      <p:graphicFrame>
        <p:nvGraphicFramePr>
          <p:cNvPr id="5" name="Table Placeholder 4">
            <a:extLst>
              <a:ext uri="{FF2B5EF4-FFF2-40B4-BE49-F238E27FC236}">
                <a16:creationId xmlns:a16="http://schemas.microsoft.com/office/drawing/2014/main" id="{1638A3CA-D3A3-4152-B476-C9FEEAFB7A93}"/>
              </a:ext>
            </a:extLst>
          </p:cNvPr>
          <p:cNvGraphicFramePr>
            <a:graphicFrameLocks noGrp="1"/>
          </p:cNvGraphicFramePr>
          <p:nvPr>
            <p:ph type="tbl" sz="quarter" idx="13"/>
            <p:extLst>
              <p:ext uri="{D42A27DB-BD31-4B8C-83A1-F6EECF244321}">
                <p14:modId xmlns:p14="http://schemas.microsoft.com/office/powerpoint/2010/main" val="245829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73483943"/>
                    </a:ext>
                  </a:extLst>
                </a:gridCol>
                <a:gridCol w="822960">
                  <a:extLst>
                    <a:ext uri="{9D8B030D-6E8A-4147-A177-3AD203B41FA5}">
                      <a16:colId xmlns:a16="http://schemas.microsoft.com/office/drawing/2014/main" val="2438153074"/>
                    </a:ext>
                  </a:extLst>
                </a:gridCol>
                <a:gridCol w="822960">
                  <a:extLst>
                    <a:ext uri="{9D8B030D-6E8A-4147-A177-3AD203B41FA5}">
                      <a16:colId xmlns:a16="http://schemas.microsoft.com/office/drawing/2014/main" val="3107014100"/>
                    </a:ext>
                  </a:extLst>
                </a:gridCol>
                <a:gridCol w="2304288">
                  <a:extLst>
                    <a:ext uri="{9D8B030D-6E8A-4147-A177-3AD203B41FA5}">
                      <a16:colId xmlns:a16="http://schemas.microsoft.com/office/drawing/2014/main" val="614602903"/>
                    </a:ext>
                  </a:extLst>
                </a:gridCol>
                <a:gridCol w="822960">
                  <a:extLst>
                    <a:ext uri="{9D8B030D-6E8A-4147-A177-3AD203B41FA5}">
                      <a16:colId xmlns:a16="http://schemas.microsoft.com/office/drawing/2014/main" val="3755644722"/>
                    </a:ext>
                  </a:extLst>
                </a:gridCol>
                <a:gridCol w="658368">
                  <a:extLst>
                    <a:ext uri="{9D8B030D-6E8A-4147-A177-3AD203B41FA5}">
                      <a16:colId xmlns:a16="http://schemas.microsoft.com/office/drawing/2014/main" val="121314602"/>
                    </a:ext>
                  </a:extLst>
                </a:gridCol>
                <a:gridCol w="658368">
                  <a:extLst>
                    <a:ext uri="{9D8B030D-6E8A-4147-A177-3AD203B41FA5}">
                      <a16:colId xmlns:a16="http://schemas.microsoft.com/office/drawing/2014/main" val="2853796661"/>
                    </a:ext>
                  </a:extLst>
                </a:gridCol>
                <a:gridCol w="658368">
                  <a:extLst>
                    <a:ext uri="{9D8B030D-6E8A-4147-A177-3AD203B41FA5}">
                      <a16:colId xmlns:a16="http://schemas.microsoft.com/office/drawing/2014/main" val="3605770212"/>
                    </a:ext>
                  </a:extLst>
                </a:gridCol>
                <a:gridCol w="658368">
                  <a:extLst>
                    <a:ext uri="{9D8B030D-6E8A-4147-A177-3AD203B41FA5}">
                      <a16:colId xmlns:a16="http://schemas.microsoft.com/office/drawing/2014/main" val="235721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152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15:59:09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https://www.linkedin.com/feed/update/urn:li:activity:6409855957920153600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extLst>
                  <a:ext uri="{0D108BD9-81ED-4DB2-BD59-A6C34878D82A}">
                    <a16:rowId xmlns:a16="http://schemas.microsoft.com/office/drawing/2014/main" val="1629941125"/>
                  </a:ext>
                </a:extLst>
              </a:tr>
            </a:tbl>
          </a:graphicData>
        </a:graphic>
      </p:graphicFrame>
      <p:sp>
        <p:nvSpPr>
          <p:cNvPr id="4" name="Text Placeholder 3">
            <a:extLst>
              <a:ext uri="{FF2B5EF4-FFF2-40B4-BE49-F238E27FC236}">
                <a16:creationId xmlns:a16="http://schemas.microsoft.com/office/drawing/2014/main" id="{04A46819-5481-44E5-9A78-D8771DA6180A}"/>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251569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5EC7-27EE-41CF-9603-5E8F2608160F}"/>
              </a:ext>
            </a:extLst>
          </p:cNvPr>
          <p:cNvSpPr>
            <a:spLocks noGrp="1"/>
          </p:cNvSpPr>
          <p:nvPr>
            <p:ph type="title"/>
          </p:nvPr>
        </p:nvSpPr>
        <p:spPr/>
        <p:txBody>
          <a:bodyPr/>
          <a:lstStyle/>
          <a:p>
            <a:r>
              <a:rPr lang="en-US"/>
              <a:t>Overall Own Posts Table | Philadelphia Insurance - 2 of 15</a:t>
            </a:r>
          </a:p>
        </p:txBody>
      </p:sp>
      <p:graphicFrame>
        <p:nvGraphicFramePr>
          <p:cNvPr id="5" name="Table Placeholder 4">
            <a:extLst>
              <a:ext uri="{FF2B5EF4-FFF2-40B4-BE49-F238E27FC236}">
                <a16:creationId xmlns:a16="http://schemas.microsoft.com/office/drawing/2014/main" id="{377F1991-6A74-4C81-92B0-007125634AD5}"/>
              </a:ext>
            </a:extLst>
          </p:cNvPr>
          <p:cNvGraphicFramePr>
            <a:graphicFrameLocks noGrp="1"/>
          </p:cNvGraphicFramePr>
          <p:nvPr>
            <p:ph type="tbl" sz="quarter" idx="13"/>
            <p:extLst>
              <p:ext uri="{D42A27DB-BD31-4B8C-83A1-F6EECF244321}">
                <p14:modId xmlns:p14="http://schemas.microsoft.com/office/powerpoint/2010/main" val="83852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67807224"/>
                    </a:ext>
                  </a:extLst>
                </a:gridCol>
                <a:gridCol w="822960">
                  <a:extLst>
                    <a:ext uri="{9D8B030D-6E8A-4147-A177-3AD203B41FA5}">
                      <a16:colId xmlns:a16="http://schemas.microsoft.com/office/drawing/2014/main" val="3301791219"/>
                    </a:ext>
                  </a:extLst>
                </a:gridCol>
                <a:gridCol w="822960">
                  <a:extLst>
                    <a:ext uri="{9D8B030D-6E8A-4147-A177-3AD203B41FA5}">
                      <a16:colId xmlns:a16="http://schemas.microsoft.com/office/drawing/2014/main" val="3811466038"/>
                    </a:ext>
                  </a:extLst>
                </a:gridCol>
                <a:gridCol w="2304288">
                  <a:extLst>
                    <a:ext uri="{9D8B030D-6E8A-4147-A177-3AD203B41FA5}">
                      <a16:colId xmlns:a16="http://schemas.microsoft.com/office/drawing/2014/main" val="2395688664"/>
                    </a:ext>
                  </a:extLst>
                </a:gridCol>
                <a:gridCol w="822960">
                  <a:extLst>
                    <a:ext uri="{9D8B030D-6E8A-4147-A177-3AD203B41FA5}">
                      <a16:colId xmlns:a16="http://schemas.microsoft.com/office/drawing/2014/main" val="3946386087"/>
                    </a:ext>
                  </a:extLst>
                </a:gridCol>
                <a:gridCol w="658368">
                  <a:extLst>
                    <a:ext uri="{9D8B030D-6E8A-4147-A177-3AD203B41FA5}">
                      <a16:colId xmlns:a16="http://schemas.microsoft.com/office/drawing/2014/main" val="1304187667"/>
                    </a:ext>
                  </a:extLst>
                </a:gridCol>
                <a:gridCol w="658368">
                  <a:extLst>
                    <a:ext uri="{9D8B030D-6E8A-4147-A177-3AD203B41FA5}">
                      <a16:colId xmlns:a16="http://schemas.microsoft.com/office/drawing/2014/main" val="2371599873"/>
                    </a:ext>
                  </a:extLst>
                </a:gridCol>
                <a:gridCol w="658368">
                  <a:extLst>
                    <a:ext uri="{9D8B030D-6E8A-4147-A177-3AD203B41FA5}">
                      <a16:colId xmlns:a16="http://schemas.microsoft.com/office/drawing/2014/main" val="3989213952"/>
                    </a:ext>
                  </a:extLst>
                </a:gridCol>
                <a:gridCol w="658368">
                  <a:extLst>
                    <a:ext uri="{9D8B030D-6E8A-4147-A177-3AD203B41FA5}">
                      <a16:colId xmlns:a16="http://schemas.microsoft.com/office/drawing/2014/main" val="52306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66012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16:11:23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 #PHLYinternlife #ThinkPHLY #insurance #summerinternship #futureleaders #career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https://www.instagram.com/p/Bjp-p5un2Xi/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9.5287 %</a:t>
                      </a:r>
                    </a:p>
                  </a:txBody>
                  <a:tcPr/>
                </a:tc>
                <a:extLst>
                  <a:ext uri="{0D108BD9-81ED-4DB2-BD59-A6C34878D82A}">
                    <a16:rowId xmlns:a16="http://schemas.microsoft.com/office/drawing/2014/main" val="2190119695"/>
                  </a:ext>
                </a:extLst>
              </a:tr>
            </a:tbl>
          </a:graphicData>
        </a:graphic>
      </p:graphicFrame>
      <p:sp>
        <p:nvSpPr>
          <p:cNvPr id="4" name="Text Placeholder 3">
            <a:extLst>
              <a:ext uri="{FF2B5EF4-FFF2-40B4-BE49-F238E27FC236}">
                <a16:creationId xmlns:a16="http://schemas.microsoft.com/office/drawing/2014/main" id="{ADA5A621-0163-4F37-81AC-38F2A76541D2}"/>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159835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6EEB-7BAC-4626-B798-13F2919321C5}"/>
              </a:ext>
            </a:extLst>
          </p:cNvPr>
          <p:cNvSpPr>
            <a:spLocks noGrp="1"/>
          </p:cNvSpPr>
          <p:nvPr>
            <p:ph type="title"/>
          </p:nvPr>
        </p:nvSpPr>
        <p:spPr/>
        <p:txBody>
          <a:bodyPr/>
          <a:lstStyle/>
          <a:p>
            <a:r>
              <a:rPr lang="en-US"/>
              <a:t>Overall Own Posts Table | Philadelphia Insurance - 3 of 15</a:t>
            </a:r>
          </a:p>
        </p:txBody>
      </p:sp>
      <p:graphicFrame>
        <p:nvGraphicFramePr>
          <p:cNvPr id="5" name="Table Placeholder 4">
            <a:extLst>
              <a:ext uri="{FF2B5EF4-FFF2-40B4-BE49-F238E27FC236}">
                <a16:creationId xmlns:a16="http://schemas.microsoft.com/office/drawing/2014/main" id="{FC9C0C47-F636-4A45-B50A-8D4689B06D11}"/>
              </a:ext>
            </a:extLst>
          </p:cNvPr>
          <p:cNvGraphicFramePr>
            <a:graphicFrameLocks noGrp="1"/>
          </p:cNvGraphicFramePr>
          <p:nvPr>
            <p:ph type="tbl" sz="quarter" idx="13"/>
            <p:extLst>
              <p:ext uri="{D42A27DB-BD31-4B8C-83A1-F6EECF244321}">
                <p14:modId xmlns:p14="http://schemas.microsoft.com/office/powerpoint/2010/main" val="278165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29673697"/>
                    </a:ext>
                  </a:extLst>
                </a:gridCol>
                <a:gridCol w="822960">
                  <a:extLst>
                    <a:ext uri="{9D8B030D-6E8A-4147-A177-3AD203B41FA5}">
                      <a16:colId xmlns:a16="http://schemas.microsoft.com/office/drawing/2014/main" val="1044109560"/>
                    </a:ext>
                  </a:extLst>
                </a:gridCol>
                <a:gridCol w="822960">
                  <a:extLst>
                    <a:ext uri="{9D8B030D-6E8A-4147-A177-3AD203B41FA5}">
                      <a16:colId xmlns:a16="http://schemas.microsoft.com/office/drawing/2014/main" val="4121582715"/>
                    </a:ext>
                  </a:extLst>
                </a:gridCol>
                <a:gridCol w="2304288">
                  <a:extLst>
                    <a:ext uri="{9D8B030D-6E8A-4147-A177-3AD203B41FA5}">
                      <a16:colId xmlns:a16="http://schemas.microsoft.com/office/drawing/2014/main" val="2353465332"/>
                    </a:ext>
                  </a:extLst>
                </a:gridCol>
                <a:gridCol w="822960">
                  <a:extLst>
                    <a:ext uri="{9D8B030D-6E8A-4147-A177-3AD203B41FA5}">
                      <a16:colId xmlns:a16="http://schemas.microsoft.com/office/drawing/2014/main" val="2528807461"/>
                    </a:ext>
                  </a:extLst>
                </a:gridCol>
                <a:gridCol w="658368">
                  <a:extLst>
                    <a:ext uri="{9D8B030D-6E8A-4147-A177-3AD203B41FA5}">
                      <a16:colId xmlns:a16="http://schemas.microsoft.com/office/drawing/2014/main" val="3701530632"/>
                    </a:ext>
                  </a:extLst>
                </a:gridCol>
                <a:gridCol w="658368">
                  <a:extLst>
                    <a:ext uri="{9D8B030D-6E8A-4147-A177-3AD203B41FA5}">
                      <a16:colId xmlns:a16="http://schemas.microsoft.com/office/drawing/2014/main" val="2788376756"/>
                    </a:ext>
                  </a:extLst>
                </a:gridCol>
                <a:gridCol w="658368">
                  <a:extLst>
                    <a:ext uri="{9D8B030D-6E8A-4147-A177-3AD203B41FA5}">
                      <a16:colId xmlns:a16="http://schemas.microsoft.com/office/drawing/2014/main" val="326844531"/>
                    </a:ext>
                  </a:extLst>
                </a:gridCol>
                <a:gridCol w="658368">
                  <a:extLst>
                    <a:ext uri="{9D8B030D-6E8A-4147-A177-3AD203B41FA5}">
                      <a16:colId xmlns:a16="http://schemas.microsoft.com/office/drawing/2014/main" val="1942004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58788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 11:59:58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https://goo.gl/oyNyag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https://www.linkedin.com/feed/update/urn:li:activity:6404722335135330304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0.5252 %</a:t>
                      </a:r>
                    </a:p>
                  </a:txBody>
                  <a:tcPr/>
                </a:tc>
                <a:extLst>
                  <a:ext uri="{0D108BD9-81ED-4DB2-BD59-A6C34878D82A}">
                    <a16:rowId xmlns:a16="http://schemas.microsoft.com/office/drawing/2014/main" val="257479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16:19:49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is excited to welcome our #newclass of 2018 Summer Associates! Next week, our #summer #interns will be joining us from colleges and universities across the country for a three-day orientation in the Home Office. We look forward to meeting all of you! 👋🏼😃 #ThinkPHLY #PHLYinternlife #summerinternship #insurance #internship #career #job #collegestudents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https://www.instagram.com/p/BjX-DijHgnM/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7.3846 %</a:t>
                      </a:r>
                    </a:p>
                  </a:txBody>
                  <a:tcPr/>
                </a:tc>
                <a:extLst>
                  <a:ext uri="{0D108BD9-81ED-4DB2-BD59-A6C34878D82A}">
                    <a16:rowId xmlns:a16="http://schemas.microsoft.com/office/drawing/2014/main" val="1205311828"/>
                  </a:ext>
                </a:extLst>
              </a:tr>
            </a:tbl>
          </a:graphicData>
        </a:graphic>
      </p:graphicFrame>
      <p:sp>
        <p:nvSpPr>
          <p:cNvPr id="4" name="Text Placeholder 3">
            <a:extLst>
              <a:ext uri="{FF2B5EF4-FFF2-40B4-BE49-F238E27FC236}">
                <a16:creationId xmlns:a16="http://schemas.microsoft.com/office/drawing/2014/main" id="{5AC15BC5-DBEB-4799-BBFC-F92E3877FD93}"/>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855273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A4EE-FD6F-46C5-BC1C-FED21B61B13D}"/>
              </a:ext>
            </a:extLst>
          </p:cNvPr>
          <p:cNvSpPr>
            <a:spLocks noGrp="1"/>
          </p:cNvSpPr>
          <p:nvPr>
            <p:ph type="title"/>
          </p:nvPr>
        </p:nvSpPr>
        <p:spPr/>
        <p:txBody>
          <a:bodyPr/>
          <a:lstStyle/>
          <a:p>
            <a:r>
              <a:rPr lang="en-US"/>
              <a:t>Overall Own Posts Table | Philadelphia Insurance - 4 of 15</a:t>
            </a:r>
          </a:p>
        </p:txBody>
      </p:sp>
      <p:graphicFrame>
        <p:nvGraphicFramePr>
          <p:cNvPr id="5" name="Table Placeholder 4">
            <a:extLst>
              <a:ext uri="{FF2B5EF4-FFF2-40B4-BE49-F238E27FC236}">
                <a16:creationId xmlns:a16="http://schemas.microsoft.com/office/drawing/2014/main" id="{E1E8FFE9-31AA-47F8-8FDF-83802F59F57E}"/>
              </a:ext>
            </a:extLst>
          </p:cNvPr>
          <p:cNvGraphicFramePr>
            <a:graphicFrameLocks noGrp="1"/>
          </p:cNvGraphicFramePr>
          <p:nvPr>
            <p:ph type="tbl" sz="quarter" idx="13"/>
            <p:extLst>
              <p:ext uri="{D42A27DB-BD31-4B8C-83A1-F6EECF244321}">
                <p14:modId xmlns:p14="http://schemas.microsoft.com/office/powerpoint/2010/main" val="213370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28205935"/>
                    </a:ext>
                  </a:extLst>
                </a:gridCol>
                <a:gridCol w="822960">
                  <a:extLst>
                    <a:ext uri="{9D8B030D-6E8A-4147-A177-3AD203B41FA5}">
                      <a16:colId xmlns:a16="http://schemas.microsoft.com/office/drawing/2014/main" val="4018209896"/>
                    </a:ext>
                  </a:extLst>
                </a:gridCol>
                <a:gridCol w="822960">
                  <a:extLst>
                    <a:ext uri="{9D8B030D-6E8A-4147-A177-3AD203B41FA5}">
                      <a16:colId xmlns:a16="http://schemas.microsoft.com/office/drawing/2014/main" val="3030299501"/>
                    </a:ext>
                  </a:extLst>
                </a:gridCol>
                <a:gridCol w="2304288">
                  <a:extLst>
                    <a:ext uri="{9D8B030D-6E8A-4147-A177-3AD203B41FA5}">
                      <a16:colId xmlns:a16="http://schemas.microsoft.com/office/drawing/2014/main" val="4131018437"/>
                    </a:ext>
                  </a:extLst>
                </a:gridCol>
                <a:gridCol w="822960">
                  <a:extLst>
                    <a:ext uri="{9D8B030D-6E8A-4147-A177-3AD203B41FA5}">
                      <a16:colId xmlns:a16="http://schemas.microsoft.com/office/drawing/2014/main" val="1744365625"/>
                    </a:ext>
                  </a:extLst>
                </a:gridCol>
                <a:gridCol w="658368">
                  <a:extLst>
                    <a:ext uri="{9D8B030D-6E8A-4147-A177-3AD203B41FA5}">
                      <a16:colId xmlns:a16="http://schemas.microsoft.com/office/drawing/2014/main" val="2559596200"/>
                    </a:ext>
                  </a:extLst>
                </a:gridCol>
                <a:gridCol w="658368">
                  <a:extLst>
                    <a:ext uri="{9D8B030D-6E8A-4147-A177-3AD203B41FA5}">
                      <a16:colId xmlns:a16="http://schemas.microsoft.com/office/drawing/2014/main" val="2527283058"/>
                    </a:ext>
                  </a:extLst>
                </a:gridCol>
                <a:gridCol w="658368">
                  <a:extLst>
                    <a:ext uri="{9D8B030D-6E8A-4147-A177-3AD203B41FA5}">
                      <a16:colId xmlns:a16="http://schemas.microsoft.com/office/drawing/2014/main" val="2843404890"/>
                    </a:ext>
                  </a:extLst>
                </a:gridCol>
                <a:gridCol w="658368">
                  <a:extLst>
                    <a:ext uri="{9D8B030D-6E8A-4147-A177-3AD203B41FA5}">
                      <a16:colId xmlns:a16="http://schemas.microsoft.com/office/drawing/2014/main" val="2692177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07673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14:16:13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 offices will be closing at 3:00 p.m. on Friday, May 25th and will be closed on Monday, May 28th for Memorial Day. We hope you have a safe and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https://www.linkedin.com/feed/update/urn:li:activity:6405843786999562240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0.4560 %</a:t>
                      </a:r>
                    </a:p>
                  </a:txBody>
                  <a:tcPr/>
                </a:tc>
                <a:extLst>
                  <a:ext uri="{0D108BD9-81ED-4DB2-BD59-A6C34878D82A}">
                    <a16:rowId xmlns:a16="http://schemas.microsoft.com/office/drawing/2014/main" val="4251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16:53:17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Friday, #PHLY teamed up with @rebuildingtogether and joined nearly 100 #volunteers to help #repair homes in the Haddington neighborhood of #Philadelphia. #RebuildingTogether is a #nonprofit organization working to preserve homeownership and revitalize neighborhoods by providing free #homerepairs and modifications to neighbors in need. A group of Home Office employees spent a day removing carpet, painting, and making energy-saving repairs to several houses in the #community. 🏠🔨👍🏼 #ThinkPHLY #TEAMPHLY #insurance #REbuild #giveback #communityservice #volunteer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https://www.instagram.com/p/Bjnep4mn001/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6.6530 %</a:t>
                      </a:r>
                    </a:p>
                  </a:txBody>
                  <a:tcPr/>
                </a:tc>
                <a:extLst>
                  <a:ext uri="{0D108BD9-81ED-4DB2-BD59-A6C34878D82A}">
                    <a16:rowId xmlns:a16="http://schemas.microsoft.com/office/drawing/2014/main" val="1531228048"/>
                  </a:ext>
                </a:extLst>
              </a:tr>
            </a:tbl>
          </a:graphicData>
        </a:graphic>
      </p:graphicFrame>
      <p:sp>
        <p:nvSpPr>
          <p:cNvPr id="4" name="Text Placeholder 3">
            <a:extLst>
              <a:ext uri="{FF2B5EF4-FFF2-40B4-BE49-F238E27FC236}">
                <a16:creationId xmlns:a16="http://schemas.microsoft.com/office/drawing/2014/main" id="{2958F484-2D5C-482A-9F14-691B41768EC9}"/>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18203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89DA-48E8-4A79-BC1B-FA24A5650107}"/>
              </a:ext>
            </a:extLst>
          </p:cNvPr>
          <p:cNvSpPr>
            <a:spLocks noGrp="1"/>
          </p:cNvSpPr>
          <p:nvPr>
            <p:ph type="title"/>
          </p:nvPr>
        </p:nvSpPr>
        <p:spPr/>
        <p:txBody>
          <a:bodyPr/>
          <a:lstStyle/>
          <a:p>
            <a:r>
              <a:rPr lang="en-US"/>
              <a:t>Overall Own Posts Table | Philadelphia Insurance - 5 of 15</a:t>
            </a:r>
          </a:p>
        </p:txBody>
      </p:sp>
      <p:graphicFrame>
        <p:nvGraphicFramePr>
          <p:cNvPr id="5" name="Table Placeholder 4">
            <a:extLst>
              <a:ext uri="{FF2B5EF4-FFF2-40B4-BE49-F238E27FC236}">
                <a16:creationId xmlns:a16="http://schemas.microsoft.com/office/drawing/2014/main" id="{49A60F66-A7D3-4B4B-A084-DB04FD904AC2}"/>
              </a:ext>
            </a:extLst>
          </p:cNvPr>
          <p:cNvGraphicFramePr>
            <a:graphicFrameLocks noGrp="1"/>
          </p:cNvGraphicFramePr>
          <p:nvPr>
            <p:ph type="tbl" sz="quarter" idx="13"/>
            <p:extLst>
              <p:ext uri="{D42A27DB-BD31-4B8C-83A1-F6EECF244321}">
                <p14:modId xmlns:p14="http://schemas.microsoft.com/office/powerpoint/2010/main" val="292427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16673622"/>
                    </a:ext>
                  </a:extLst>
                </a:gridCol>
                <a:gridCol w="822960">
                  <a:extLst>
                    <a:ext uri="{9D8B030D-6E8A-4147-A177-3AD203B41FA5}">
                      <a16:colId xmlns:a16="http://schemas.microsoft.com/office/drawing/2014/main" val="2202347173"/>
                    </a:ext>
                  </a:extLst>
                </a:gridCol>
                <a:gridCol w="822960">
                  <a:extLst>
                    <a:ext uri="{9D8B030D-6E8A-4147-A177-3AD203B41FA5}">
                      <a16:colId xmlns:a16="http://schemas.microsoft.com/office/drawing/2014/main" val="1212789288"/>
                    </a:ext>
                  </a:extLst>
                </a:gridCol>
                <a:gridCol w="2304288">
                  <a:extLst>
                    <a:ext uri="{9D8B030D-6E8A-4147-A177-3AD203B41FA5}">
                      <a16:colId xmlns:a16="http://schemas.microsoft.com/office/drawing/2014/main" val="1687030882"/>
                    </a:ext>
                  </a:extLst>
                </a:gridCol>
                <a:gridCol w="822960">
                  <a:extLst>
                    <a:ext uri="{9D8B030D-6E8A-4147-A177-3AD203B41FA5}">
                      <a16:colId xmlns:a16="http://schemas.microsoft.com/office/drawing/2014/main" val="3468064759"/>
                    </a:ext>
                  </a:extLst>
                </a:gridCol>
                <a:gridCol w="658368">
                  <a:extLst>
                    <a:ext uri="{9D8B030D-6E8A-4147-A177-3AD203B41FA5}">
                      <a16:colId xmlns:a16="http://schemas.microsoft.com/office/drawing/2014/main" val="2851258444"/>
                    </a:ext>
                  </a:extLst>
                </a:gridCol>
                <a:gridCol w="658368">
                  <a:extLst>
                    <a:ext uri="{9D8B030D-6E8A-4147-A177-3AD203B41FA5}">
                      <a16:colId xmlns:a16="http://schemas.microsoft.com/office/drawing/2014/main" val="1836989547"/>
                    </a:ext>
                  </a:extLst>
                </a:gridCol>
                <a:gridCol w="658368">
                  <a:extLst>
                    <a:ext uri="{9D8B030D-6E8A-4147-A177-3AD203B41FA5}">
                      <a16:colId xmlns:a16="http://schemas.microsoft.com/office/drawing/2014/main" val="3307281954"/>
                    </a:ext>
                  </a:extLst>
                </a:gridCol>
                <a:gridCol w="658368">
                  <a:extLst>
                    <a:ext uri="{9D8B030D-6E8A-4147-A177-3AD203B41FA5}">
                      <a16:colId xmlns:a16="http://schemas.microsoft.com/office/drawing/2014/main" val="167000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23297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employees from offices across the country came together for #RedNoseDay, a national fundraising campaign to end child poverty. Here’s a look at #TEAMPHLY with their “Noses On” to show their support!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https://www.linkedin.com/feed/update/urn:li:activity:6405512734988861440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0.4156 %</a:t>
                      </a:r>
                    </a:p>
                  </a:txBody>
                  <a:tcPr/>
                </a:tc>
                <a:extLst>
                  <a:ext uri="{0D108BD9-81ED-4DB2-BD59-A6C34878D82A}">
                    <a16:rowId xmlns:a16="http://schemas.microsoft.com/office/drawing/2014/main" val="108641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16:45:08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#PHLY’s Surety #Underwriting team partnered with @habitatforhumanity to help #support a #family in their #community. #TEAMPHLY spent a day volunteering with the non-profit and worked alongside the homeowner to build a house in Morristown, NJ. 🏠🔨😃 #ThinkPHLY #insurance #habitatforhumanity #giveback #volunteer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https://www.instagram.com/p/Bjalv0wnRVA/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6.0513 %</a:t>
                      </a:r>
                    </a:p>
                  </a:txBody>
                  <a:tcPr/>
                </a:tc>
                <a:extLst>
                  <a:ext uri="{0D108BD9-81ED-4DB2-BD59-A6C34878D82A}">
                    <a16:rowId xmlns:a16="http://schemas.microsoft.com/office/drawing/2014/main" val="1414960190"/>
                  </a:ext>
                </a:extLst>
              </a:tr>
            </a:tbl>
          </a:graphicData>
        </a:graphic>
      </p:graphicFrame>
      <p:sp>
        <p:nvSpPr>
          <p:cNvPr id="4" name="Text Placeholder 3">
            <a:extLst>
              <a:ext uri="{FF2B5EF4-FFF2-40B4-BE49-F238E27FC236}">
                <a16:creationId xmlns:a16="http://schemas.microsoft.com/office/drawing/2014/main" id="{5B3C1461-484F-4967-8AA1-5952C1815492}"/>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803045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70885-5C8E-4CD3-A836-FEC4C5FED616}"/>
              </a:ext>
            </a:extLst>
          </p:cNvPr>
          <p:cNvSpPr>
            <a:spLocks noGrp="1"/>
          </p:cNvSpPr>
          <p:nvPr>
            <p:ph type="title"/>
          </p:nvPr>
        </p:nvSpPr>
        <p:spPr/>
        <p:txBody>
          <a:bodyPr/>
          <a:lstStyle/>
          <a:p>
            <a:r>
              <a:rPr lang="en-US"/>
              <a:t>Overall Own Posts Table | Philadelphia Insurance - 6 of 15</a:t>
            </a:r>
          </a:p>
        </p:txBody>
      </p:sp>
      <p:graphicFrame>
        <p:nvGraphicFramePr>
          <p:cNvPr id="5" name="Table Placeholder 4">
            <a:extLst>
              <a:ext uri="{FF2B5EF4-FFF2-40B4-BE49-F238E27FC236}">
                <a16:creationId xmlns:a16="http://schemas.microsoft.com/office/drawing/2014/main" id="{A88A3AC9-CE71-46B9-83F4-DA4E95622C51}"/>
              </a:ext>
            </a:extLst>
          </p:cNvPr>
          <p:cNvGraphicFramePr>
            <a:graphicFrameLocks noGrp="1"/>
          </p:cNvGraphicFramePr>
          <p:nvPr>
            <p:ph type="tbl" sz="quarter" idx="13"/>
            <p:extLst>
              <p:ext uri="{D42A27DB-BD31-4B8C-83A1-F6EECF244321}">
                <p14:modId xmlns:p14="http://schemas.microsoft.com/office/powerpoint/2010/main" val="2453238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08851361"/>
                    </a:ext>
                  </a:extLst>
                </a:gridCol>
                <a:gridCol w="822960">
                  <a:extLst>
                    <a:ext uri="{9D8B030D-6E8A-4147-A177-3AD203B41FA5}">
                      <a16:colId xmlns:a16="http://schemas.microsoft.com/office/drawing/2014/main" val="354353672"/>
                    </a:ext>
                  </a:extLst>
                </a:gridCol>
                <a:gridCol w="822960">
                  <a:extLst>
                    <a:ext uri="{9D8B030D-6E8A-4147-A177-3AD203B41FA5}">
                      <a16:colId xmlns:a16="http://schemas.microsoft.com/office/drawing/2014/main" val="307714865"/>
                    </a:ext>
                  </a:extLst>
                </a:gridCol>
                <a:gridCol w="2304288">
                  <a:extLst>
                    <a:ext uri="{9D8B030D-6E8A-4147-A177-3AD203B41FA5}">
                      <a16:colId xmlns:a16="http://schemas.microsoft.com/office/drawing/2014/main" val="63540444"/>
                    </a:ext>
                  </a:extLst>
                </a:gridCol>
                <a:gridCol w="822960">
                  <a:extLst>
                    <a:ext uri="{9D8B030D-6E8A-4147-A177-3AD203B41FA5}">
                      <a16:colId xmlns:a16="http://schemas.microsoft.com/office/drawing/2014/main" val="1412389319"/>
                    </a:ext>
                  </a:extLst>
                </a:gridCol>
                <a:gridCol w="658368">
                  <a:extLst>
                    <a:ext uri="{9D8B030D-6E8A-4147-A177-3AD203B41FA5}">
                      <a16:colId xmlns:a16="http://schemas.microsoft.com/office/drawing/2014/main" val="1739042395"/>
                    </a:ext>
                  </a:extLst>
                </a:gridCol>
                <a:gridCol w="658368">
                  <a:extLst>
                    <a:ext uri="{9D8B030D-6E8A-4147-A177-3AD203B41FA5}">
                      <a16:colId xmlns:a16="http://schemas.microsoft.com/office/drawing/2014/main" val="91201366"/>
                    </a:ext>
                  </a:extLst>
                </a:gridCol>
                <a:gridCol w="658368">
                  <a:extLst>
                    <a:ext uri="{9D8B030D-6E8A-4147-A177-3AD203B41FA5}">
                      <a16:colId xmlns:a16="http://schemas.microsoft.com/office/drawing/2014/main" val="1889308547"/>
                    </a:ext>
                  </a:extLst>
                </a:gridCol>
                <a:gridCol w="658368">
                  <a:extLst>
                    <a:ext uri="{9D8B030D-6E8A-4147-A177-3AD203B41FA5}">
                      <a16:colId xmlns:a16="http://schemas.microsoft.com/office/drawing/2014/main" val="3287298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54229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employees from offices across the country came together for #RedNoseDay, a national #fundraising campaign to end #childpoverty. Here’s a look at #TEAMPHLY with their #NosesOn to show their #support! 🔴💙😊@rednosedayusa #ThinkPHLY #insurance #makeadifference #donate #charity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https://www.instagram.com/p/BjLHmGLnaP5/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5.9487 %</a:t>
                      </a:r>
                    </a:p>
                  </a:txBody>
                  <a:tcPr/>
                </a:tc>
                <a:extLst>
                  <a:ext uri="{0D108BD9-81ED-4DB2-BD59-A6C34878D82A}">
                    <a16:rowId xmlns:a16="http://schemas.microsoft.com/office/drawing/2014/main" val="364878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 18:15:11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recently joined Elwyn to #help with a series of #fun activities at their 50th Annual Olympic Festival! Elwyn is a #nonprofit organization dedicated to serving #children and adults with intellectual, developmental, and behavioral challenges. Over the course of four days, forty #PHLY #volunteers assisted with assembling equipment, timing events, and handing out gold medals to #students competing in the Olympic Games at the Davidson School. #ThinkPHLY #insurance #giveback #community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https://www.instagram.com/p/BjIufRUlK-J/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5.3224 %</a:t>
                      </a:r>
                    </a:p>
                  </a:txBody>
                  <a:tcPr/>
                </a:tc>
                <a:extLst>
                  <a:ext uri="{0D108BD9-81ED-4DB2-BD59-A6C34878D82A}">
                    <a16:rowId xmlns:a16="http://schemas.microsoft.com/office/drawing/2014/main" val="3937817493"/>
                  </a:ext>
                </a:extLst>
              </a:tr>
            </a:tbl>
          </a:graphicData>
        </a:graphic>
      </p:graphicFrame>
      <p:sp>
        <p:nvSpPr>
          <p:cNvPr id="4" name="Text Placeholder 3">
            <a:extLst>
              <a:ext uri="{FF2B5EF4-FFF2-40B4-BE49-F238E27FC236}">
                <a16:creationId xmlns:a16="http://schemas.microsoft.com/office/drawing/2014/main" id="{563DEE5D-4624-4F31-AC80-C35B02D86E5F}"/>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909081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32FF-AB11-40D2-B1C0-F6316C5231A3}"/>
              </a:ext>
            </a:extLst>
          </p:cNvPr>
          <p:cNvSpPr>
            <a:spLocks noGrp="1"/>
          </p:cNvSpPr>
          <p:nvPr>
            <p:ph type="title"/>
          </p:nvPr>
        </p:nvSpPr>
        <p:spPr/>
        <p:txBody>
          <a:bodyPr/>
          <a:lstStyle/>
          <a:p>
            <a:r>
              <a:rPr lang="en-US"/>
              <a:t>Overall Own Posts Table | Philadelphia Insurance - 7 of 15</a:t>
            </a:r>
          </a:p>
        </p:txBody>
      </p:sp>
      <p:graphicFrame>
        <p:nvGraphicFramePr>
          <p:cNvPr id="5" name="Table Placeholder 4">
            <a:extLst>
              <a:ext uri="{FF2B5EF4-FFF2-40B4-BE49-F238E27FC236}">
                <a16:creationId xmlns:a16="http://schemas.microsoft.com/office/drawing/2014/main" id="{1E61C3F0-7EE8-42D8-820E-6C59A0006E0A}"/>
              </a:ext>
            </a:extLst>
          </p:cNvPr>
          <p:cNvGraphicFramePr>
            <a:graphicFrameLocks noGrp="1"/>
          </p:cNvGraphicFramePr>
          <p:nvPr>
            <p:ph type="tbl" sz="quarter" idx="13"/>
            <p:extLst>
              <p:ext uri="{D42A27DB-BD31-4B8C-83A1-F6EECF244321}">
                <p14:modId xmlns:p14="http://schemas.microsoft.com/office/powerpoint/2010/main" val="79721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5804018"/>
                    </a:ext>
                  </a:extLst>
                </a:gridCol>
                <a:gridCol w="822960">
                  <a:extLst>
                    <a:ext uri="{9D8B030D-6E8A-4147-A177-3AD203B41FA5}">
                      <a16:colId xmlns:a16="http://schemas.microsoft.com/office/drawing/2014/main" val="4071284808"/>
                    </a:ext>
                  </a:extLst>
                </a:gridCol>
                <a:gridCol w="822960">
                  <a:extLst>
                    <a:ext uri="{9D8B030D-6E8A-4147-A177-3AD203B41FA5}">
                      <a16:colId xmlns:a16="http://schemas.microsoft.com/office/drawing/2014/main" val="725979570"/>
                    </a:ext>
                  </a:extLst>
                </a:gridCol>
                <a:gridCol w="2304288">
                  <a:extLst>
                    <a:ext uri="{9D8B030D-6E8A-4147-A177-3AD203B41FA5}">
                      <a16:colId xmlns:a16="http://schemas.microsoft.com/office/drawing/2014/main" val="619646583"/>
                    </a:ext>
                  </a:extLst>
                </a:gridCol>
                <a:gridCol w="822960">
                  <a:extLst>
                    <a:ext uri="{9D8B030D-6E8A-4147-A177-3AD203B41FA5}">
                      <a16:colId xmlns:a16="http://schemas.microsoft.com/office/drawing/2014/main" val="3941400919"/>
                    </a:ext>
                  </a:extLst>
                </a:gridCol>
                <a:gridCol w="658368">
                  <a:extLst>
                    <a:ext uri="{9D8B030D-6E8A-4147-A177-3AD203B41FA5}">
                      <a16:colId xmlns:a16="http://schemas.microsoft.com/office/drawing/2014/main" val="4155040766"/>
                    </a:ext>
                  </a:extLst>
                </a:gridCol>
                <a:gridCol w="658368">
                  <a:extLst>
                    <a:ext uri="{9D8B030D-6E8A-4147-A177-3AD203B41FA5}">
                      <a16:colId xmlns:a16="http://schemas.microsoft.com/office/drawing/2014/main" val="1160139956"/>
                    </a:ext>
                  </a:extLst>
                </a:gridCol>
                <a:gridCol w="658368">
                  <a:extLst>
                    <a:ext uri="{9D8B030D-6E8A-4147-A177-3AD203B41FA5}">
                      <a16:colId xmlns:a16="http://schemas.microsoft.com/office/drawing/2014/main" val="2335130107"/>
                    </a:ext>
                  </a:extLst>
                </a:gridCol>
                <a:gridCol w="658368">
                  <a:extLst>
                    <a:ext uri="{9D8B030D-6E8A-4147-A177-3AD203B41FA5}">
                      <a16:colId xmlns:a16="http://schemas.microsoft.com/office/drawing/2014/main" val="426415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62285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15:25:14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Are you interested in working for a company that values professional development? At PHLY, we encourage our employees to pursue continuing education opportunities and offer various incentives to help you grow! Here’s an inside look at why Danielle Kelly, who works in our Account Management Department, loves being on #TEAMPHLY! 
Want to become part of our team? We offer a variety of career paths and we’re always looking for new talent! Learn more about our career opportunities:  https://goo.gl/XN7dyz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https://www.linkedin.com/feed/update/urn:li:activity:6408035481052807168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0.3393 %</a:t>
                      </a:r>
                    </a:p>
                  </a:txBody>
                  <a:tcPr/>
                </a:tc>
                <a:extLst>
                  <a:ext uri="{0D108BD9-81ED-4DB2-BD59-A6C34878D82A}">
                    <a16:rowId xmlns:a16="http://schemas.microsoft.com/office/drawing/2014/main" val="344090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16:30:31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Hurricane season is here. Don't wait until a storm is heading your way to begin preparing your business. Check out our blog for tips and checklists:  https://goo.gl/xNLQ7a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https://www.linkedin.com/feed/update/urn:li:activity:6409501462333784064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0.3387 %</a:t>
                      </a:r>
                    </a:p>
                  </a:txBody>
                  <a:tcPr/>
                </a:tc>
                <a:extLst>
                  <a:ext uri="{0D108BD9-81ED-4DB2-BD59-A6C34878D82A}">
                    <a16:rowId xmlns:a16="http://schemas.microsoft.com/office/drawing/2014/main" val="3434255669"/>
                  </a:ext>
                </a:extLst>
              </a:tr>
            </a:tbl>
          </a:graphicData>
        </a:graphic>
      </p:graphicFrame>
      <p:sp>
        <p:nvSpPr>
          <p:cNvPr id="4" name="Text Placeholder 3">
            <a:extLst>
              <a:ext uri="{FF2B5EF4-FFF2-40B4-BE49-F238E27FC236}">
                <a16:creationId xmlns:a16="http://schemas.microsoft.com/office/drawing/2014/main" id="{DC592B2C-5533-4141-9203-A6515F515762}"/>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553121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4A7F4-1C54-47DF-80CC-293DAB91346C}"/>
              </a:ext>
            </a:extLst>
          </p:cNvPr>
          <p:cNvSpPr>
            <a:spLocks noGrp="1"/>
          </p:cNvSpPr>
          <p:nvPr>
            <p:ph type="title"/>
          </p:nvPr>
        </p:nvSpPr>
        <p:spPr/>
        <p:txBody>
          <a:bodyPr/>
          <a:lstStyle/>
          <a:p>
            <a:r>
              <a:rPr lang="en-US"/>
              <a:t>Overall Own Posts Table | Philadelphia Insurance - 8 of 15</a:t>
            </a:r>
          </a:p>
        </p:txBody>
      </p:sp>
      <p:graphicFrame>
        <p:nvGraphicFramePr>
          <p:cNvPr id="5" name="Table Placeholder 4">
            <a:extLst>
              <a:ext uri="{FF2B5EF4-FFF2-40B4-BE49-F238E27FC236}">
                <a16:creationId xmlns:a16="http://schemas.microsoft.com/office/drawing/2014/main" id="{145ADB75-B758-4BB6-BAB9-C3069209BA57}"/>
              </a:ext>
            </a:extLst>
          </p:cNvPr>
          <p:cNvGraphicFramePr>
            <a:graphicFrameLocks noGrp="1"/>
          </p:cNvGraphicFramePr>
          <p:nvPr>
            <p:ph type="tbl" sz="quarter" idx="13"/>
            <p:extLst>
              <p:ext uri="{D42A27DB-BD31-4B8C-83A1-F6EECF244321}">
                <p14:modId xmlns:p14="http://schemas.microsoft.com/office/powerpoint/2010/main" val="2722286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74832783"/>
                    </a:ext>
                  </a:extLst>
                </a:gridCol>
                <a:gridCol w="822960">
                  <a:extLst>
                    <a:ext uri="{9D8B030D-6E8A-4147-A177-3AD203B41FA5}">
                      <a16:colId xmlns:a16="http://schemas.microsoft.com/office/drawing/2014/main" val="3887058684"/>
                    </a:ext>
                  </a:extLst>
                </a:gridCol>
                <a:gridCol w="822960">
                  <a:extLst>
                    <a:ext uri="{9D8B030D-6E8A-4147-A177-3AD203B41FA5}">
                      <a16:colId xmlns:a16="http://schemas.microsoft.com/office/drawing/2014/main" val="1127361300"/>
                    </a:ext>
                  </a:extLst>
                </a:gridCol>
                <a:gridCol w="2304288">
                  <a:extLst>
                    <a:ext uri="{9D8B030D-6E8A-4147-A177-3AD203B41FA5}">
                      <a16:colId xmlns:a16="http://schemas.microsoft.com/office/drawing/2014/main" val="2351816304"/>
                    </a:ext>
                  </a:extLst>
                </a:gridCol>
                <a:gridCol w="822960">
                  <a:extLst>
                    <a:ext uri="{9D8B030D-6E8A-4147-A177-3AD203B41FA5}">
                      <a16:colId xmlns:a16="http://schemas.microsoft.com/office/drawing/2014/main" val="1977377996"/>
                    </a:ext>
                  </a:extLst>
                </a:gridCol>
                <a:gridCol w="658368">
                  <a:extLst>
                    <a:ext uri="{9D8B030D-6E8A-4147-A177-3AD203B41FA5}">
                      <a16:colId xmlns:a16="http://schemas.microsoft.com/office/drawing/2014/main" val="505889528"/>
                    </a:ext>
                  </a:extLst>
                </a:gridCol>
                <a:gridCol w="658368">
                  <a:extLst>
                    <a:ext uri="{9D8B030D-6E8A-4147-A177-3AD203B41FA5}">
                      <a16:colId xmlns:a16="http://schemas.microsoft.com/office/drawing/2014/main" val="1656884355"/>
                    </a:ext>
                  </a:extLst>
                </a:gridCol>
                <a:gridCol w="658368">
                  <a:extLst>
                    <a:ext uri="{9D8B030D-6E8A-4147-A177-3AD203B41FA5}">
                      <a16:colId xmlns:a16="http://schemas.microsoft.com/office/drawing/2014/main" val="2823512979"/>
                    </a:ext>
                  </a:extLst>
                </a:gridCol>
                <a:gridCol w="658368">
                  <a:extLst>
                    <a:ext uri="{9D8B030D-6E8A-4147-A177-3AD203B41FA5}">
                      <a16:colId xmlns:a16="http://schemas.microsoft.com/office/drawing/2014/main" val="406897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65405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15:27:53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is #proud to partner with the @PhilaUnion to #honor a local #nonprofit as our #Charity of the Match at every Union home game. #Congratulations to @simonsheart and Child Guidance Resource Centers for being honored in May! Enter this link into your Web browser to learn more about our partnership: https://goo.gl/s1jQ8T 👏🏼😃 #ThinkPHLY #TEAMPHLY #insurance #philadelphia #community #goodcause #giveback #philadelphiaunion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https://www.instagram.com/p/Bjfmfz1HSXn/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5.1020 %</a:t>
                      </a:r>
                    </a:p>
                  </a:txBody>
                  <a:tcPr/>
                </a:tc>
                <a:extLst>
                  <a:ext uri="{0D108BD9-81ED-4DB2-BD59-A6C34878D82A}">
                    <a16:rowId xmlns:a16="http://schemas.microsoft.com/office/drawing/2014/main" val="3277779796"/>
                  </a:ext>
                </a:extLst>
              </a:tr>
            </a:tbl>
          </a:graphicData>
        </a:graphic>
      </p:graphicFrame>
      <p:sp>
        <p:nvSpPr>
          <p:cNvPr id="4" name="Text Placeholder 3">
            <a:extLst>
              <a:ext uri="{FF2B5EF4-FFF2-40B4-BE49-F238E27FC236}">
                <a16:creationId xmlns:a16="http://schemas.microsoft.com/office/drawing/2014/main" id="{E1CF4EDD-DC6E-4694-8378-DED195602ABC}"/>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4032032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5E6C-468D-4101-B7EB-01F229DAFAF7}"/>
              </a:ext>
            </a:extLst>
          </p:cNvPr>
          <p:cNvSpPr>
            <a:spLocks noGrp="1"/>
          </p:cNvSpPr>
          <p:nvPr>
            <p:ph type="title"/>
          </p:nvPr>
        </p:nvSpPr>
        <p:spPr/>
        <p:txBody>
          <a:bodyPr/>
          <a:lstStyle/>
          <a:p>
            <a:r>
              <a:rPr lang="en-US"/>
              <a:t>Overall Own Posts Table | Philadelphia Insurance - 9 of 15</a:t>
            </a:r>
          </a:p>
        </p:txBody>
      </p:sp>
      <p:graphicFrame>
        <p:nvGraphicFramePr>
          <p:cNvPr id="5" name="Table Placeholder 4">
            <a:extLst>
              <a:ext uri="{FF2B5EF4-FFF2-40B4-BE49-F238E27FC236}">
                <a16:creationId xmlns:a16="http://schemas.microsoft.com/office/drawing/2014/main" id="{42E717F8-C576-4391-B0FB-10C68C2358CF}"/>
              </a:ext>
            </a:extLst>
          </p:cNvPr>
          <p:cNvGraphicFramePr>
            <a:graphicFrameLocks noGrp="1"/>
          </p:cNvGraphicFramePr>
          <p:nvPr>
            <p:ph type="tbl" sz="quarter" idx="13"/>
            <p:extLst>
              <p:ext uri="{D42A27DB-BD31-4B8C-83A1-F6EECF244321}">
                <p14:modId xmlns:p14="http://schemas.microsoft.com/office/powerpoint/2010/main" val="153474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28719586"/>
                    </a:ext>
                  </a:extLst>
                </a:gridCol>
                <a:gridCol w="822960">
                  <a:extLst>
                    <a:ext uri="{9D8B030D-6E8A-4147-A177-3AD203B41FA5}">
                      <a16:colId xmlns:a16="http://schemas.microsoft.com/office/drawing/2014/main" val="1055126473"/>
                    </a:ext>
                  </a:extLst>
                </a:gridCol>
                <a:gridCol w="822960">
                  <a:extLst>
                    <a:ext uri="{9D8B030D-6E8A-4147-A177-3AD203B41FA5}">
                      <a16:colId xmlns:a16="http://schemas.microsoft.com/office/drawing/2014/main" val="2713357559"/>
                    </a:ext>
                  </a:extLst>
                </a:gridCol>
                <a:gridCol w="2304288">
                  <a:extLst>
                    <a:ext uri="{9D8B030D-6E8A-4147-A177-3AD203B41FA5}">
                      <a16:colId xmlns:a16="http://schemas.microsoft.com/office/drawing/2014/main" val="3790125988"/>
                    </a:ext>
                  </a:extLst>
                </a:gridCol>
                <a:gridCol w="822960">
                  <a:extLst>
                    <a:ext uri="{9D8B030D-6E8A-4147-A177-3AD203B41FA5}">
                      <a16:colId xmlns:a16="http://schemas.microsoft.com/office/drawing/2014/main" val="3304873359"/>
                    </a:ext>
                  </a:extLst>
                </a:gridCol>
                <a:gridCol w="658368">
                  <a:extLst>
                    <a:ext uri="{9D8B030D-6E8A-4147-A177-3AD203B41FA5}">
                      <a16:colId xmlns:a16="http://schemas.microsoft.com/office/drawing/2014/main" val="1066531692"/>
                    </a:ext>
                  </a:extLst>
                </a:gridCol>
                <a:gridCol w="658368">
                  <a:extLst>
                    <a:ext uri="{9D8B030D-6E8A-4147-A177-3AD203B41FA5}">
                      <a16:colId xmlns:a16="http://schemas.microsoft.com/office/drawing/2014/main" val="3944129310"/>
                    </a:ext>
                  </a:extLst>
                </a:gridCol>
                <a:gridCol w="658368">
                  <a:extLst>
                    <a:ext uri="{9D8B030D-6E8A-4147-A177-3AD203B41FA5}">
                      <a16:colId xmlns:a16="http://schemas.microsoft.com/office/drawing/2014/main" val="2224539081"/>
                    </a:ext>
                  </a:extLst>
                </a:gridCol>
                <a:gridCol w="658368">
                  <a:extLst>
                    <a:ext uri="{9D8B030D-6E8A-4147-A177-3AD203B41FA5}">
                      <a16:colId xmlns:a16="http://schemas.microsoft.com/office/drawing/2014/main" val="425769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65865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17:30:24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Are you interested in #working for a company that values #professionaldevelopment? At #PHLY, we encourage our employees to pursue #continuingeducation opportunities and offer various incentives to help you grow! Here’s an inside look at why Danielle Kelly, who works in our #AccountManagement Department, loves being on #TEAMPHLY!
Want to become part of our team? We offer a variety of #career paths and we’re always looking for new talent! Enter this link into your Web browser to learn more about our #careeropportunities: https://goo.gl/XN7dyz #ThinkPHLY #GoodCompany #insurance #careergoals #insurancelife #jobsearch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https://www.instagram.com/p/BjdPuLTgAWB/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5.0051 %</a:t>
                      </a:r>
                    </a:p>
                  </a:txBody>
                  <a:tcPr/>
                </a:tc>
                <a:extLst>
                  <a:ext uri="{0D108BD9-81ED-4DB2-BD59-A6C34878D82A}">
                    <a16:rowId xmlns:a16="http://schemas.microsoft.com/office/drawing/2014/main" val="3883273522"/>
                  </a:ext>
                </a:extLst>
              </a:tr>
            </a:tbl>
          </a:graphicData>
        </a:graphic>
      </p:graphicFrame>
      <p:sp>
        <p:nvSpPr>
          <p:cNvPr id="4" name="Text Placeholder 3">
            <a:extLst>
              <a:ext uri="{FF2B5EF4-FFF2-40B4-BE49-F238E27FC236}">
                <a16:creationId xmlns:a16="http://schemas.microsoft.com/office/drawing/2014/main" id="{58B12F34-3C45-4BAD-805C-6A5211764E92}"/>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530854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DB5D-5911-419A-941F-F7F17D19BBC3}"/>
              </a:ext>
            </a:extLst>
          </p:cNvPr>
          <p:cNvSpPr>
            <a:spLocks noGrp="1"/>
          </p:cNvSpPr>
          <p:nvPr>
            <p:ph type="title"/>
          </p:nvPr>
        </p:nvSpPr>
        <p:spPr/>
        <p:txBody>
          <a:bodyPr/>
          <a:lstStyle/>
          <a:p>
            <a:r>
              <a:rPr lang="en-US"/>
              <a:t>Overall Own Posts Table | Philadelphia Insurance - 10 of 15</a:t>
            </a:r>
          </a:p>
        </p:txBody>
      </p:sp>
      <p:graphicFrame>
        <p:nvGraphicFramePr>
          <p:cNvPr id="5" name="Table Placeholder 4">
            <a:extLst>
              <a:ext uri="{FF2B5EF4-FFF2-40B4-BE49-F238E27FC236}">
                <a16:creationId xmlns:a16="http://schemas.microsoft.com/office/drawing/2014/main" id="{F35B0CCF-5A6B-4B48-8C89-B8F5F5E0BE7C}"/>
              </a:ext>
            </a:extLst>
          </p:cNvPr>
          <p:cNvGraphicFramePr>
            <a:graphicFrameLocks noGrp="1"/>
          </p:cNvGraphicFramePr>
          <p:nvPr>
            <p:ph type="tbl" sz="quarter" idx="13"/>
            <p:extLst>
              <p:ext uri="{D42A27DB-BD31-4B8C-83A1-F6EECF244321}">
                <p14:modId xmlns:p14="http://schemas.microsoft.com/office/powerpoint/2010/main" val="2518912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49366137"/>
                    </a:ext>
                  </a:extLst>
                </a:gridCol>
                <a:gridCol w="822960">
                  <a:extLst>
                    <a:ext uri="{9D8B030D-6E8A-4147-A177-3AD203B41FA5}">
                      <a16:colId xmlns:a16="http://schemas.microsoft.com/office/drawing/2014/main" val="2966149876"/>
                    </a:ext>
                  </a:extLst>
                </a:gridCol>
                <a:gridCol w="822960">
                  <a:extLst>
                    <a:ext uri="{9D8B030D-6E8A-4147-A177-3AD203B41FA5}">
                      <a16:colId xmlns:a16="http://schemas.microsoft.com/office/drawing/2014/main" val="4046402274"/>
                    </a:ext>
                  </a:extLst>
                </a:gridCol>
                <a:gridCol w="2304288">
                  <a:extLst>
                    <a:ext uri="{9D8B030D-6E8A-4147-A177-3AD203B41FA5}">
                      <a16:colId xmlns:a16="http://schemas.microsoft.com/office/drawing/2014/main" val="2733535920"/>
                    </a:ext>
                  </a:extLst>
                </a:gridCol>
                <a:gridCol w="822960">
                  <a:extLst>
                    <a:ext uri="{9D8B030D-6E8A-4147-A177-3AD203B41FA5}">
                      <a16:colId xmlns:a16="http://schemas.microsoft.com/office/drawing/2014/main" val="935886039"/>
                    </a:ext>
                  </a:extLst>
                </a:gridCol>
                <a:gridCol w="658368">
                  <a:extLst>
                    <a:ext uri="{9D8B030D-6E8A-4147-A177-3AD203B41FA5}">
                      <a16:colId xmlns:a16="http://schemas.microsoft.com/office/drawing/2014/main" val="660946862"/>
                    </a:ext>
                  </a:extLst>
                </a:gridCol>
                <a:gridCol w="658368">
                  <a:extLst>
                    <a:ext uri="{9D8B030D-6E8A-4147-A177-3AD203B41FA5}">
                      <a16:colId xmlns:a16="http://schemas.microsoft.com/office/drawing/2014/main" val="4209114061"/>
                    </a:ext>
                  </a:extLst>
                </a:gridCol>
                <a:gridCol w="658368">
                  <a:extLst>
                    <a:ext uri="{9D8B030D-6E8A-4147-A177-3AD203B41FA5}">
                      <a16:colId xmlns:a16="http://schemas.microsoft.com/office/drawing/2014/main" val="3594294572"/>
                    </a:ext>
                  </a:extLst>
                </a:gridCol>
                <a:gridCol w="658368">
                  <a:extLst>
                    <a:ext uri="{9D8B030D-6E8A-4147-A177-3AD203B41FA5}">
                      <a16:colId xmlns:a16="http://schemas.microsoft.com/office/drawing/2014/main" val="423739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48643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16:17:00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http://www.facebook.com/permalink.php?story_fbid=1989517434412508&amp;id=169879586376311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1.4930 %</a:t>
                      </a:r>
                    </a:p>
                  </a:txBody>
                  <a:tcPr/>
                </a:tc>
                <a:extLst>
                  <a:ext uri="{0D108BD9-81ED-4DB2-BD59-A6C34878D82A}">
                    <a16:rowId xmlns:a16="http://schemas.microsoft.com/office/drawing/2014/main" val="2659050936"/>
                  </a:ext>
                </a:extLst>
              </a:tr>
            </a:tbl>
          </a:graphicData>
        </a:graphic>
      </p:graphicFrame>
      <p:sp>
        <p:nvSpPr>
          <p:cNvPr id="4" name="Text Placeholder 3">
            <a:extLst>
              <a:ext uri="{FF2B5EF4-FFF2-40B4-BE49-F238E27FC236}">
                <a16:creationId xmlns:a16="http://schemas.microsoft.com/office/drawing/2014/main" id="{EED4E930-801A-446C-A5CF-2240E3B3F9A0}"/>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416533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BE1C-7F43-4024-AAB5-97FE46D190F1}"/>
              </a:ext>
            </a:extLst>
          </p:cNvPr>
          <p:cNvSpPr>
            <a:spLocks noGrp="1"/>
          </p:cNvSpPr>
          <p:nvPr>
            <p:ph type="title"/>
          </p:nvPr>
        </p:nvSpPr>
        <p:spPr/>
        <p:txBody>
          <a:bodyPr/>
          <a:lstStyle/>
          <a:p>
            <a:r>
              <a:rPr lang="en-US"/>
              <a:t>Overall Own Posts Table | Philadelphia Insurance - 11 of 15</a:t>
            </a:r>
          </a:p>
        </p:txBody>
      </p:sp>
      <p:graphicFrame>
        <p:nvGraphicFramePr>
          <p:cNvPr id="5" name="Table Placeholder 4">
            <a:extLst>
              <a:ext uri="{FF2B5EF4-FFF2-40B4-BE49-F238E27FC236}">
                <a16:creationId xmlns:a16="http://schemas.microsoft.com/office/drawing/2014/main" id="{E8730E8D-8F1C-48B8-AF3A-5975CE670241}"/>
              </a:ext>
            </a:extLst>
          </p:cNvPr>
          <p:cNvGraphicFramePr>
            <a:graphicFrameLocks noGrp="1"/>
          </p:cNvGraphicFramePr>
          <p:nvPr>
            <p:ph type="tbl" sz="quarter" idx="13"/>
            <p:extLst>
              <p:ext uri="{D42A27DB-BD31-4B8C-83A1-F6EECF244321}">
                <p14:modId xmlns:p14="http://schemas.microsoft.com/office/powerpoint/2010/main" val="3182780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48563035"/>
                    </a:ext>
                  </a:extLst>
                </a:gridCol>
                <a:gridCol w="822960">
                  <a:extLst>
                    <a:ext uri="{9D8B030D-6E8A-4147-A177-3AD203B41FA5}">
                      <a16:colId xmlns:a16="http://schemas.microsoft.com/office/drawing/2014/main" val="2493097559"/>
                    </a:ext>
                  </a:extLst>
                </a:gridCol>
                <a:gridCol w="822960">
                  <a:extLst>
                    <a:ext uri="{9D8B030D-6E8A-4147-A177-3AD203B41FA5}">
                      <a16:colId xmlns:a16="http://schemas.microsoft.com/office/drawing/2014/main" val="3474178026"/>
                    </a:ext>
                  </a:extLst>
                </a:gridCol>
                <a:gridCol w="2304288">
                  <a:extLst>
                    <a:ext uri="{9D8B030D-6E8A-4147-A177-3AD203B41FA5}">
                      <a16:colId xmlns:a16="http://schemas.microsoft.com/office/drawing/2014/main" val="2946304585"/>
                    </a:ext>
                  </a:extLst>
                </a:gridCol>
                <a:gridCol w="822960">
                  <a:extLst>
                    <a:ext uri="{9D8B030D-6E8A-4147-A177-3AD203B41FA5}">
                      <a16:colId xmlns:a16="http://schemas.microsoft.com/office/drawing/2014/main" val="1502068002"/>
                    </a:ext>
                  </a:extLst>
                </a:gridCol>
                <a:gridCol w="658368">
                  <a:extLst>
                    <a:ext uri="{9D8B030D-6E8A-4147-A177-3AD203B41FA5}">
                      <a16:colId xmlns:a16="http://schemas.microsoft.com/office/drawing/2014/main" val="575011895"/>
                    </a:ext>
                  </a:extLst>
                </a:gridCol>
                <a:gridCol w="658368">
                  <a:extLst>
                    <a:ext uri="{9D8B030D-6E8A-4147-A177-3AD203B41FA5}">
                      <a16:colId xmlns:a16="http://schemas.microsoft.com/office/drawing/2014/main" val="1124653534"/>
                    </a:ext>
                  </a:extLst>
                </a:gridCol>
                <a:gridCol w="658368">
                  <a:extLst>
                    <a:ext uri="{9D8B030D-6E8A-4147-A177-3AD203B41FA5}">
                      <a16:colId xmlns:a16="http://schemas.microsoft.com/office/drawing/2014/main" val="299494861"/>
                    </a:ext>
                  </a:extLst>
                </a:gridCol>
                <a:gridCol w="658368">
                  <a:extLst>
                    <a:ext uri="{9D8B030D-6E8A-4147-A177-3AD203B41FA5}">
                      <a16:colId xmlns:a16="http://schemas.microsoft.com/office/drawing/2014/main" val="2489300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92745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employees from offices across the country came together for #RedNoseDay, a national fundraising campaign to end child poverty. Here’s a look at #TEAMPHLY with their #NosesOn to show their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http://www.facebook.com/permalink.php?story_fbid=1975355195828732&amp;id=169879586376311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1.2726 %</a:t>
                      </a:r>
                    </a:p>
                  </a:txBody>
                  <a:tcPr/>
                </a:tc>
                <a:extLst>
                  <a:ext uri="{0D108BD9-81ED-4DB2-BD59-A6C34878D82A}">
                    <a16:rowId xmlns:a16="http://schemas.microsoft.com/office/drawing/2014/main" val="33629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 11:54:26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https://goo.gl/QkXqPM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http://www.facebook.com/permalink.php?story_fbid=1972859926078259&amp;id=169879586376311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1.1898 %</a:t>
                      </a:r>
                    </a:p>
                  </a:txBody>
                  <a:tcPr/>
                </a:tc>
                <a:extLst>
                  <a:ext uri="{0D108BD9-81ED-4DB2-BD59-A6C34878D82A}">
                    <a16:rowId xmlns:a16="http://schemas.microsoft.com/office/drawing/2014/main" val="3190131511"/>
                  </a:ext>
                </a:extLst>
              </a:tr>
            </a:tbl>
          </a:graphicData>
        </a:graphic>
      </p:graphicFrame>
      <p:sp>
        <p:nvSpPr>
          <p:cNvPr id="4" name="Text Placeholder 3">
            <a:extLst>
              <a:ext uri="{FF2B5EF4-FFF2-40B4-BE49-F238E27FC236}">
                <a16:creationId xmlns:a16="http://schemas.microsoft.com/office/drawing/2014/main" id="{BB0F22B3-4024-4530-B712-DEAFE26A0B18}"/>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687744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C616-A0F2-4DCA-A226-3A6DF9CA3734}"/>
              </a:ext>
            </a:extLst>
          </p:cNvPr>
          <p:cNvSpPr>
            <a:spLocks noGrp="1"/>
          </p:cNvSpPr>
          <p:nvPr>
            <p:ph type="title"/>
          </p:nvPr>
        </p:nvSpPr>
        <p:spPr/>
        <p:txBody>
          <a:bodyPr/>
          <a:lstStyle/>
          <a:p>
            <a:r>
              <a:rPr lang="en-US"/>
              <a:t>Overall Own Posts Table | Philadelphia Insurance - 12 of 15</a:t>
            </a:r>
          </a:p>
        </p:txBody>
      </p:sp>
      <p:graphicFrame>
        <p:nvGraphicFramePr>
          <p:cNvPr id="5" name="Table Placeholder 4">
            <a:extLst>
              <a:ext uri="{FF2B5EF4-FFF2-40B4-BE49-F238E27FC236}">
                <a16:creationId xmlns:a16="http://schemas.microsoft.com/office/drawing/2014/main" id="{B107760E-A920-4AAE-8B06-A67BD48958A2}"/>
              </a:ext>
            </a:extLst>
          </p:cNvPr>
          <p:cNvGraphicFramePr>
            <a:graphicFrameLocks noGrp="1"/>
          </p:cNvGraphicFramePr>
          <p:nvPr>
            <p:ph type="tbl" sz="quarter" idx="13"/>
            <p:extLst>
              <p:ext uri="{D42A27DB-BD31-4B8C-83A1-F6EECF244321}">
                <p14:modId xmlns:p14="http://schemas.microsoft.com/office/powerpoint/2010/main" val="250509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26837941"/>
                    </a:ext>
                  </a:extLst>
                </a:gridCol>
                <a:gridCol w="822960">
                  <a:extLst>
                    <a:ext uri="{9D8B030D-6E8A-4147-A177-3AD203B41FA5}">
                      <a16:colId xmlns:a16="http://schemas.microsoft.com/office/drawing/2014/main" val="1634527008"/>
                    </a:ext>
                  </a:extLst>
                </a:gridCol>
                <a:gridCol w="822960">
                  <a:extLst>
                    <a:ext uri="{9D8B030D-6E8A-4147-A177-3AD203B41FA5}">
                      <a16:colId xmlns:a16="http://schemas.microsoft.com/office/drawing/2014/main" val="3405516384"/>
                    </a:ext>
                  </a:extLst>
                </a:gridCol>
                <a:gridCol w="2304288">
                  <a:extLst>
                    <a:ext uri="{9D8B030D-6E8A-4147-A177-3AD203B41FA5}">
                      <a16:colId xmlns:a16="http://schemas.microsoft.com/office/drawing/2014/main" val="3599804784"/>
                    </a:ext>
                  </a:extLst>
                </a:gridCol>
                <a:gridCol w="822960">
                  <a:extLst>
                    <a:ext uri="{9D8B030D-6E8A-4147-A177-3AD203B41FA5}">
                      <a16:colId xmlns:a16="http://schemas.microsoft.com/office/drawing/2014/main" val="3034103532"/>
                    </a:ext>
                  </a:extLst>
                </a:gridCol>
                <a:gridCol w="658368">
                  <a:extLst>
                    <a:ext uri="{9D8B030D-6E8A-4147-A177-3AD203B41FA5}">
                      <a16:colId xmlns:a16="http://schemas.microsoft.com/office/drawing/2014/main" val="342775611"/>
                    </a:ext>
                  </a:extLst>
                </a:gridCol>
                <a:gridCol w="658368">
                  <a:extLst>
                    <a:ext uri="{9D8B030D-6E8A-4147-A177-3AD203B41FA5}">
                      <a16:colId xmlns:a16="http://schemas.microsoft.com/office/drawing/2014/main" val="229735520"/>
                    </a:ext>
                  </a:extLst>
                </a:gridCol>
                <a:gridCol w="658368">
                  <a:extLst>
                    <a:ext uri="{9D8B030D-6E8A-4147-A177-3AD203B41FA5}">
                      <a16:colId xmlns:a16="http://schemas.microsoft.com/office/drawing/2014/main" val="499305432"/>
                    </a:ext>
                  </a:extLst>
                </a:gridCol>
                <a:gridCol w="658368">
                  <a:extLst>
                    <a:ext uri="{9D8B030D-6E8A-4147-A177-3AD203B41FA5}">
                      <a16:colId xmlns:a16="http://schemas.microsoft.com/office/drawing/2014/main" val="392903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920221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 16:55:42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#proud to be a winner of four #customerservice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Enter this link into your Web browser to get started: https://goo.gl/QkXqPM 👏🏼😊 @thestevieawards @confirmit_ #ThinkPHLY #TEAMPHLY #GoodCompany #insurance #businessawards #goals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https://www.instagram.com/p/BjGAmNMHdwd/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3.4126 %</a:t>
                      </a:r>
                    </a:p>
                  </a:txBody>
                  <a:tcPr/>
                </a:tc>
                <a:extLst>
                  <a:ext uri="{0D108BD9-81ED-4DB2-BD59-A6C34878D82A}">
                    <a16:rowId xmlns:a16="http://schemas.microsoft.com/office/drawing/2014/main" val="3838478614"/>
                  </a:ext>
                </a:extLst>
              </a:tr>
            </a:tbl>
          </a:graphicData>
        </a:graphic>
      </p:graphicFrame>
      <p:sp>
        <p:nvSpPr>
          <p:cNvPr id="4" name="Text Placeholder 3">
            <a:extLst>
              <a:ext uri="{FF2B5EF4-FFF2-40B4-BE49-F238E27FC236}">
                <a16:creationId xmlns:a16="http://schemas.microsoft.com/office/drawing/2014/main" id="{3F1BECC7-FB11-4189-87FE-43B88BAEBB93}"/>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197051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70B7-3F24-4A74-A52F-5AEA0FCD4980}"/>
              </a:ext>
            </a:extLst>
          </p:cNvPr>
          <p:cNvSpPr>
            <a:spLocks noGrp="1"/>
          </p:cNvSpPr>
          <p:nvPr>
            <p:ph type="title"/>
          </p:nvPr>
        </p:nvSpPr>
        <p:spPr/>
        <p:txBody>
          <a:bodyPr/>
          <a:lstStyle/>
          <a:p>
            <a:r>
              <a:rPr lang="en-US"/>
              <a:t>Overall Own Posts Table | Philadelphia Insurance - 13 of 15</a:t>
            </a:r>
          </a:p>
        </p:txBody>
      </p:sp>
      <p:graphicFrame>
        <p:nvGraphicFramePr>
          <p:cNvPr id="5" name="Table Placeholder 4">
            <a:extLst>
              <a:ext uri="{FF2B5EF4-FFF2-40B4-BE49-F238E27FC236}">
                <a16:creationId xmlns:a16="http://schemas.microsoft.com/office/drawing/2014/main" id="{0DAE3685-5FF8-4542-8257-FEBD62DE0A91}"/>
              </a:ext>
            </a:extLst>
          </p:cNvPr>
          <p:cNvGraphicFramePr>
            <a:graphicFrameLocks noGrp="1"/>
          </p:cNvGraphicFramePr>
          <p:nvPr>
            <p:ph type="tbl" sz="quarter" idx="13"/>
            <p:extLst>
              <p:ext uri="{D42A27DB-BD31-4B8C-83A1-F6EECF244321}">
                <p14:modId xmlns:p14="http://schemas.microsoft.com/office/powerpoint/2010/main" val="231902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24322586"/>
                    </a:ext>
                  </a:extLst>
                </a:gridCol>
                <a:gridCol w="822960">
                  <a:extLst>
                    <a:ext uri="{9D8B030D-6E8A-4147-A177-3AD203B41FA5}">
                      <a16:colId xmlns:a16="http://schemas.microsoft.com/office/drawing/2014/main" val="2729369379"/>
                    </a:ext>
                  </a:extLst>
                </a:gridCol>
                <a:gridCol w="822960">
                  <a:extLst>
                    <a:ext uri="{9D8B030D-6E8A-4147-A177-3AD203B41FA5}">
                      <a16:colId xmlns:a16="http://schemas.microsoft.com/office/drawing/2014/main" val="3412154396"/>
                    </a:ext>
                  </a:extLst>
                </a:gridCol>
                <a:gridCol w="2304288">
                  <a:extLst>
                    <a:ext uri="{9D8B030D-6E8A-4147-A177-3AD203B41FA5}">
                      <a16:colId xmlns:a16="http://schemas.microsoft.com/office/drawing/2014/main" val="86398681"/>
                    </a:ext>
                  </a:extLst>
                </a:gridCol>
                <a:gridCol w="822960">
                  <a:extLst>
                    <a:ext uri="{9D8B030D-6E8A-4147-A177-3AD203B41FA5}">
                      <a16:colId xmlns:a16="http://schemas.microsoft.com/office/drawing/2014/main" val="849378554"/>
                    </a:ext>
                  </a:extLst>
                </a:gridCol>
                <a:gridCol w="658368">
                  <a:extLst>
                    <a:ext uri="{9D8B030D-6E8A-4147-A177-3AD203B41FA5}">
                      <a16:colId xmlns:a16="http://schemas.microsoft.com/office/drawing/2014/main" val="512865477"/>
                    </a:ext>
                  </a:extLst>
                </a:gridCol>
                <a:gridCol w="658368">
                  <a:extLst>
                    <a:ext uri="{9D8B030D-6E8A-4147-A177-3AD203B41FA5}">
                      <a16:colId xmlns:a16="http://schemas.microsoft.com/office/drawing/2014/main" val="2061517002"/>
                    </a:ext>
                  </a:extLst>
                </a:gridCol>
                <a:gridCol w="658368">
                  <a:extLst>
                    <a:ext uri="{9D8B030D-6E8A-4147-A177-3AD203B41FA5}">
                      <a16:colId xmlns:a16="http://schemas.microsoft.com/office/drawing/2014/main" val="3065724781"/>
                    </a:ext>
                  </a:extLst>
                </a:gridCol>
                <a:gridCol w="658368">
                  <a:extLst>
                    <a:ext uri="{9D8B030D-6E8A-4147-A177-3AD203B41FA5}">
                      <a16:colId xmlns:a16="http://schemas.microsoft.com/office/drawing/2014/main" val="177295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91824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18:07:00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is excited to welcome our new class of 2018 Summer Associates! Next week, our summer interns will be joining us from colleges and universities across the country for a three-day orientation in the Home Office. We look forward to meeting all of you!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http://www.facebook.com/permalink.php?story_fbid=1981058285258423&amp;id=169879586376311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0.9042 %</a:t>
                      </a:r>
                    </a:p>
                  </a:txBody>
                  <a:tcPr/>
                </a:tc>
                <a:extLst>
                  <a:ext uri="{0D108BD9-81ED-4DB2-BD59-A6C34878D82A}">
                    <a16:rowId xmlns:a16="http://schemas.microsoft.com/office/drawing/2014/main" val="133508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12:30:38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offices will be closing at 3:00 p.m. today and will be closed on Monday, May 28th for #MemorialDay. We hope you have a safe and wonderful #weekend! #ThinkPHLY #TEAMPHLY #insurance #memorialdayweekend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https://www.instagram.com/p/BjNQpcfA2y6/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2.9683 %</a:t>
                      </a:r>
                    </a:p>
                  </a:txBody>
                  <a:tcPr/>
                </a:tc>
                <a:extLst>
                  <a:ext uri="{0D108BD9-81ED-4DB2-BD59-A6C34878D82A}">
                    <a16:rowId xmlns:a16="http://schemas.microsoft.com/office/drawing/2014/main" val="216254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12:01:25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Warmer weather means there are more motorcycles on the roads, outdoor water activities are open for the season, and many people will be spending time at camps. Check out our recent blog posts for safety tips related to these summer activities: https://goo.gl/tDTFjS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https://www.linkedin.com/feed/update/urn:li:activity:6408346579727577088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0.1831 %</a:t>
                      </a:r>
                    </a:p>
                  </a:txBody>
                  <a:tcPr/>
                </a:tc>
                <a:extLst>
                  <a:ext uri="{0D108BD9-81ED-4DB2-BD59-A6C34878D82A}">
                    <a16:rowId xmlns:a16="http://schemas.microsoft.com/office/drawing/2014/main" val="1390189529"/>
                  </a:ext>
                </a:extLst>
              </a:tr>
            </a:tbl>
          </a:graphicData>
        </a:graphic>
      </p:graphicFrame>
      <p:sp>
        <p:nvSpPr>
          <p:cNvPr id="4" name="Text Placeholder 3">
            <a:extLst>
              <a:ext uri="{FF2B5EF4-FFF2-40B4-BE49-F238E27FC236}">
                <a16:creationId xmlns:a16="http://schemas.microsoft.com/office/drawing/2014/main" id="{9CAAC1EC-0DFB-4583-A049-73258C430068}"/>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2881872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118F8-E324-4CE4-A132-0EE834E58072}"/>
              </a:ext>
            </a:extLst>
          </p:cNvPr>
          <p:cNvSpPr>
            <a:spLocks noGrp="1"/>
          </p:cNvSpPr>
          <p:nvPr>
            <p:ph type="title"/>
          </p:nvPr>
        </p:nvSpPr>
        <p:spPr/>
        <p:txBody>
          <a:bodyPr/>
          <a:lstStyle/>
          <a:p>
            <a:r>
              <a:rPr lang="en-US"/>
              <a:t>Overall Own Posts Table | Philadelphia Insurance - 14 of 15</a:t>
            </a:r>
          </a:p>
        </p:txBody>
      </p:sp>
      <p:graphicFrame>
        <p:nvGraphicFramePr>
          <p:cNvPr id="5" name="Table Placeholder 4">
            <a:extLst>
              <a:ext uri="{FF2B5EF4-FFF2-40B4-BE49-F238E27FC236}">
                <a16:creationId xmlns:a16="http://schemas.microsoft.com/office/drawing/2014/main" id="{D036832E-F81B-4736-BC24-CE8D8938B5D6}"/>
              </a:ext>
            </a:extLst>
          </p:cNvPr>
          <p:cNvGraphicFramePr>
            <a:graphicFrameLocks noGrp="1"/>
          </p:cNvGraphicFramePr>
          <p:nvPr>
            <p:ph type="tbl" sz="quarter" idx="13"/>
            <p:extLst>
              <p:ext uri="{D42A27DB-BD31-4B8C-83A1-F6EECF244321}">
                <p14:modId xmlns:p14="http://schemas.microsoft.com/office/powerpoint/2010/main" val="254142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06987135"/>
                    </a:ext>
                  </a:extLst>
                </a:gridCol>
                <a:gridCol w="822960">
                  <a:extLst>
                    <a:ext uri="{9D8B030D-6E8A-4147-A177-3AD203B41FA5}">
                      <a16:colId xmlns:a16="http://schemas.microsoft.com/office/drawing/2014/main" val="1677499470"/>
                    </a:ext>
                  </a:extLst>
                </a:gridCol>
                <a:gridCol w="822960">
                  <a:extLst>
                    <a:ext uri="{9D8B030D-6E8A-4147-A177-3AD203B41FA5}">
                      <a16:colId xmlns:a16="http://schemas.microsoft.com/office/drawing/2014/main" val="1411940440"/>
                    </a:ext>
                  </a:extLst>
                </a:gridCol>
                <a:gridCol w="2304288">
                  <a:extLst>
                    <a:ext uri="{9D8B030D-6E8A-4147-A177-3AD203B41FA5}">
                      <a16:colId xmlns:a16="http://schemas.microsoft.com/office/drawing/2014/main" val="3595991792"/>
                    </a:ext>
                  </a:extLst>
                </a:gridCol>
                <a:gridCol w="822960">
                  <a:extLst>
                    <a:ext uri="{9D8B030D-6E8A-4147-A177-3AD203B41FA5}">
                      <a16:colId xmlns:a16="http://schemas.microsoft.com/office/drawing/2014/main" val="3226499565"/>
                    </a:ext>
                  </a:extLst>
                </a:gridCol>
                <a:gridCol w="658368">
                  <a:extLst>
                    <a:ext uri="{9D8B030D-6E8A-4147-A177-3AD203B41FA5}">
                      <a16:colId xmlns:a16="http://schemas.microsoft.com/office/drawing/2014/main" val="3755367639"/>
                    </a:ext>
                  </a:extLst>
                </a:gridCol>
                <a:gridCol w="658368">
                  <a:extLst>
                    <a:ext uri="{9D8B030D-6E8A-4147-A177-3AD203B41FA5}">
                      <a16:colId xmlns:a16="http://schemas.microsoft.com/office/drawing/2014/main" val="1070512056"/>
                    </a:ext>
                  </a:extLst>
                </a:gridCol>
                <a:gridCol w="658368">
                  <a:extLst>
                    <a:ext uri="{9D8B030D-6E8A-4147-A177-3AD203B41FA5}">
                      <a16:colId xmlns:a16="http://schemas.microsoft.com/office/drawing/2014/main" val="1693742810"/>
                    </a:ext>
                  </a:extLst>
                </a:gridCol>
                <a:gridCol w="658368">
                  <a:extLst>
                    <a:ext uri="{9D8B030D-6E8A-4147-A177-3AD203B41FA5}">
                      <a16:colId xmlns:a16="http://schemas.microsoft.com/office/drawing/2014/main" val="345855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54357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14:12:05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 offices will be closing at 3:00 p.m. on Friday, May 25th and will be closed on Monday, May 28th for Memorial Day. We hope you have a safe and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http://www.facebook.com/permalink.php?story_fbid=1976418822389036&amp;id=169879586376311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0.8482 %</a:t>
                      </a:r>
                    </a:p>
                  </a:txBody>
                  <a:tcPr/>
                </a:tc>
                <a:extLst>
                  <a:ext uri="{0D108BD9-81ED-4DB2-BD59-A6C34878D82A}">
                    <a16:rowId xmlns:a16="http://schemas.microsoft.com/office/drawing/2014/main" val="144576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09:58:01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@PHLYINS: Curious about opportunities in the #insurance industry? At #PHLY, we offer a variety of career paths &amp;amp; we’re always looking 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https://twitter.com/PHLYINS/status/1002549833864040448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985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@PHLYINS: Curious about opportunities in the #insurance industry? At #PHLY, we offer a variety of career paths &amp;amp; we’re always looking 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https://twitter.com/PHLYINS/status/1001482084882571264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2752355"/>
                  </a:ext>
                </a:extLst>
              </a:tr>
            </a:tbl>
          </a:graphicData>
        </a:graphic>
      </p:graphicFrame>
      <p:sp>
        <p:nvSpPr>
          <p:cNvPr id="4" name="Text Placeholder 3">
            <a:extLst>
              <a:ext uri="{FF2B5EF4-FFF2-40B4-BE49-F238E27FC236}">
                <a16:creationId xmlns:a16="http://schemas.microsoft.com/office/drawing/2014/main" id="{448C70AD-8BF1-415F-AEEA-E106197B4443}"/>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2260656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2D6C3-64B1-4759-8A18-AA564F4D0068}"/>
              </a:ext>
            </a:extLst>
          </p:cNvPr>
          <p:cNvSpPr>
            <a:spLocks noGrp="1"/>
          </p:cNvSpPr>
          <p:nvPr>
            <p:ph type="title"/>
          </p:nvPr>
        </p:nvSpPr>
        <p:spPr/>
        <p:txBody>
          <a:bodyPr/>
          <a:lstStyle/>
          <a:p>
            <a:r>
              <a:rPr lang="en-US"/>
              <a:t>Overall Own Posts Table | Philadelphia Insurance - 15 of 15</a:t>
            </a:r>
          </a:p>
        </p:txBody>
      </p:sp>
      <p:graphicFrame>
        <p:nvGraphicFramePr>
          <p:cNvPr id="5" name="Table Placeholder 4">
            <a:extLst>
              <a:ext uri="{FF2B5EF4-FFF2-40B4-BE49-F238E27FC236}">
                <a16:creationId xmlns:a16="http://schemas.microsoft.com/office/drawing/2014/main" id="{D7247E48-4F54-4C8C-B42E-E3F3662ED6E0}"/>
              </a:ext>
            </a:extLst>
          </p:cNvPr>
          <p:cNvGraphicFramePr>
            <a:graphicFrameLocks noGrp="1"/>
          </p:cNvGraphicFramePr>
          <p:nvPr>
            <p:ph type="tbl" sz="quarter" idx="13"/>
            <p:extLst>
              <p:ext uri="{D42A27DB-BD31-4B8C-83A1-F6EECF244321}">
                <p14:modId xmlns:p14="http://schemas.microsoft.com/office/powerpoint/2010/main" val="830457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2844825"/>
                    </a:ext>
                  </a:extLst>
                </a:gridCol>
                <a:gridCol w="822960">
                  <a:extLst>
                    <a:ext uri="{9D8B030D-6E8A-4147-A177-3AD203B41FA5}">
                      <a16:colId xmlns:a16="http://schemas.microsoft.com/office/drawing/2014/main" val="2297151980"/>
                    </a:ext>
                  </a:extLst>
                </a:gridCol>
                <a:gridCol w="822960">
                  <a:extLst>
                    <a:ext uri="{9D8B030D-6E8A-4147-A177-3AD203B41FA5}">
                      <a16:colId xmlns:a16="http://schemas.microsoft.com/office/drawing/2014/main" val="1615229018"/>
                    </a:ext>
                  </a:extLst>
                </a:gridCol>
                <a:gridCol w="2304288">
                  <a:extLst>
                    <a:ext uri="{9D8B030D-6E8A-4147-A177-3AD203B41FA5}">
                      <a16:colId xmlns:a16="http://schemas.microsoft.com/office/drawing/2014/main" val="3813360162"/>
                    </a:ext>
                  </a:extLst>
                </a:gridCol>
                <a:gridCol w="822960">
                  <a:extLst>
                    <a:ext uri="{9D8B030D-6E8A-4147-A177-3AD203B41FA5}">
                      <a16:colId xmlns:a16="http://schemas.microsoft.com/office/drawing/2014/main" val="1256276642"/>
                    </a:ext>
                  </a:extLst>
                </a:gridCol>
                <a:gridCol w="658368">
                  <a:extLst>
                    <a:ext uri="{9D8B030D-6E8A-4147-A177-3AD203B41FA5}">
                      <a16:colId xmlns:a16="http://schemas.microsoft.com/office/drawing/2014/main" val="2185932913"/>
                    </a:ext>
                  </a:extLst>
                </a:gridCol>
                <a:gridCol w="658368">
                  <a:extLst>
                    <a:ext uri="{9D8B030D-6E8A-4147-A177-3AD203B41FA5}">
                      <a16:colId xmlns:a16="http://schemas.microsoft.com/office/drawing/2014/main" val="444741823"/>
                    </a:ext>
                  </a:extLst>
                </a:gridCol>
                <a:gridCol w="658368">
                  <a:extLst>
                    <a:ext uri="{9D8B030D-6E8A-4147-A177-3AD203B41FA5}">
                      <a16:colId xmlns:a16="http://schemas.microsoft.com/office/drawing/2014/main" val="1710544263"/>
                    </a:ext>
                  </a:extLst>
                </a:gridCol>
                <a:gridCol w="658368">
                  <a:extLst>
                    <a:ext uri="{9D8B030D-6E8A-4147-A177-3AD203B41FA5}">
                      <a16:colId xmlns:a16="http://schemas.microsoft.com/office/drawing/2014/main" val="387799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78288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 18:13:00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recently joined Elwyn to help with a series of fun activities at their 50th Annual Olympic Festival! Elwyn is a non-profit organization dedicated to serving children and adults with intellectual, developmental, and behavioral challenges. Over the course of four days, forty PHLY volunteers assisted with assembling equipment, timing events, and handing out gold medals to students competing in the Olympic Games at the Davidson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http://www.facebook.com/permalink.php?story_fbid=1974172232613695&amp;id=169879586376311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0.7640 %</a:t>
                      </a:r>
                    </a:p>
                  </a:txBody>
                  <a:tcPr/>
                </a:tc>
                <a:extLst>
                  <a:ext uri="{0D108BD9-81ED-4DB2-BD59-A6C34878D82A}">
                    <a16:rowId xmlns:a16="http://schemas.microsoft.com/office/drawing/2014/main" val="4267042098"/>
                  </a:ext>
                </a:extLst>
              </a:tr>
            </a:tbl>
          </a:graphicData>
        </a:graphic>
      </p:graphicFrame>
      <p:sp>
        <p:nvSpPr>
          <p:cNvPr id="4" name="Text Placeholder 3">
            <a:extLst>
              <a:ext uri="{FF2B5EF4-FFF2-40B4-BE49-F238E27FC236}">
                <a16:creationId xmlns:a16="http://schemas.microsoft.com/office/drawing/2014/main" id="{DF21AD3D-4E08-4E7F-95A4-FA26D629C6EB}"/>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445973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E9084-3956-4AD8-BD45-800C1D1CF1F0}"/>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2E6791C4-EEF9-45CC-8850-ADCB4F83D1BA}"/>
              </a:ext>
            </a:extLst>
          </p:cNvPr>
          <p:cNvGraphicFramePr>
            <a:graphicFrameLocks noGrp="1"/>
          </p:cNvGraphicFramePr>
          <p:nvPr>
            <p:ph type="tbl" sz="quarter" idx="13"/>
            <p:extLst>
              <p:ext uri="{D42A27DB-BD31-4B8C-83A1-F6EECF244321}">
                <p14:modId xmlns:p14="http://schemas.microsoft.com/office/powerpoint/2010/main" val="139774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985758"/>
                    </a:ext>
                  </a:extLst>
                </a:gridCol>
                <a:gridCol w="740664">
                  <a:extLst>
                    <a:ext uri="{9D8B030D-6E8A-4147-A177-3AD203B41FA5}">
                      <a16:colId xmlns:a16="http://schemas.microsoft.com/office/drawing/2014/main" val="3085106180"/>
                    </a:ext>
                  </a:extLst>
                </a:gridCol>
                <a:gridCol w="740664">
                  <a:extLst>
                    <a:ext uri="{9D8B030D-6E8A-4147-A177-3AD203B41FA5}">
                      <a16:colId xmlns:a16="http://schemas.microsoft.com/office/drawing/2014/main" val="1770795712"/>
                    </a:ext>
                  </a:extLst>
                </a:gridCol>
                <a:gridCol w="740664">
                  <a:extLst>
                    <a:ext uri="{9D8B030D-6E8A-4147-A177-3AD203B41FA5}">
                      <a16:colId xmlns:a16="http://schemas.microsoft.com/office/drawing/2014/main" val="3917103485"/>
                    </a:ext>
                  </a:extLst>
                </a:gridCol>
                <a:gridCol w="740664">
                  <a:extLst>
                    <a:ext uri="{9D8B030D-6E8A-4147-A177-3AD203B41FA5}">
                      <a16:colId xmlns:a16="http://schemas.microsoft.com/office/drawing/2014/main" val="1936558282"/>
                    </a:ext>
                  </a:extLst>
                </a:gridCol>
                <a:gridCol w="740664">
                  <a:extLst>
                    <a:ext uri="{9D8B030D-6E8A-4147-A177-3AD203B41FA5}">
                      <a16:colId xmlns:a16="http://schemas.microsoft.com/office/drawing/2014/main" val="58635312"/>
                    </a:ext>
                  </a:extLst>
                </a:gridCol>
                <a:gridCol w="740664">
                  <a:extLst>
                    <a:ext uri="{9D8B030D-6E8A-4147-A177-3AD203B41FA5}">
                      <a16:colId xmlns:a16="http://schemas.microsoft.com/office/drawing/2014/main" val="3844637627"/>
                    </a:ext>
                  </a:extLst>
                </a:gridCol>
                <a:gridCol w="740664">
                  <a:extLst>
                    <a:ext uri="{9D8B030D-6E8A-4147-A177-3AD203B41FA5}">
                      <a16:colId xmlns:a16="http://schemas.microsoft.com/office/drawing/2014/main" val="3033556792"/>
                    </a:ext>
                  </a:extLst>
                </a:gridCol>
                <a:gridCol w="740664">
                  <a:extLst>
                    <a:ext uri="{9D8B030D-6E8A-4147-A177-3AD203B41FA5}">
                      <a16:colId xmlns:a16="http://schemas.microsoft.com/office/drawing/2014/main" val="976554705"/>
                    </a:ext>
                  </a:extLst>
                </a:gridCol>
                <a:gridCol w="740664">
                  <a:extLst>
                    <a:ext uri="{9D8B030D-6E8A-4147-A177-3AD203B41FA5}">
                      <a16:colId xmlns:a16="http://schemas.microsoft.com/office/drawing/2014/main" val="34887443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24728897"/>
                  </a:ext>
                </a:extLst>
              </a:tr>
              <a:tr h="370840">
                <a:tc>
                  <a:txBody>
                    <a:bodyPr/>
                    <a:lstStyle/>
                    <a:p>
                      <a:r>
                        <a:rPr lang="en-US" sz="1000"/>
                        <a:t>Philadelphia Insurance Companies</a:t>
                      </a:r>
                    </a:p>
                  </a:txBody>
                  <a:tcPr/>
                </a:tc>
                <a:tc>
                  <a:txBody>
                    <a:bodyPr/>
                    <a:lstStyle/>
                    <a:p>
                      <a:r>
                        <a:rPr lang="en-US" sz="1000"/>
                        <a:t>3592</a:t>
                      </a:r>
                    </a:p>
                  </a:txBody>
                  <a:tcPr/>
                </a:tc>
                <a:tc>
                  <a:txBody>
                    <a:bodyPr/>
                    <a:lstStyle/>
                    <a:p>
                      <a:r>
                        <a:rPr lang="en-US" sz="1000"/>
                        <a:t>50</a:t>
                      </a:r>
                    </a:p>
                  </a:txBody>
                  <a:tcPr/>
                </a:tc>
                <a:tc>
                  <a:txBody>
                    <a:bodyPr/>
                    <a:lstStyle/>
                    <a:p>
                      <a:r>
                        <a:rPr lang="en-US" sz="1000"/>
                        <a:t>29</a:t>
                      </a:r>
                    </a:p>
                  </a:txBody>
                  <a:tcPr/>
                </a:tc>
                <a:tc>
                  <a:txBody>
                    <a:bodyPr/>
                    <a:lstStyle/>
                    <a:p>
                      <a:r>
                        <a:rPr lang="en-US" sz="1000"/>
                        <a:t>557</a:t>
                      </a:r>
                    </a:p>
                  </a:txBody>
                  <a:tcPr/>
                </a:tc>
                <a:tc>
                  <a:txBody>
                    <a:bodyPr/>
                    <a:lstStyle/>
                    <a:p>
                      <a:r>
                        <a:rPr lang="en-US" sz="1000"/>
                        <a:t>14</a:t>
                      </a:r>
                    </a:p>
                  </a:txBody>
                  <a:tcPr/>
                </a:tc>
                <a:tc>
                  <a:txBody>
                    <a:bodyPr/>
                    <a:lstStyle/>
                    <a:p>
                      <a:r>
                        <a:rPr lang="en-US" sz="1000"/>
                        <a:t>60</a:t>
                      </a:r>
                    </a:p>
                  </a:txBody>
                  <a:tcPr/>
                </a:tc>
                <a:tc>
                  <a:txBody>
                    <a:bodyPr/>
                    <a:lstStyle/>
                    <a:p>
                      <a:r>
                        <a:rPr lang="en-US" sz="1000"/>
                        <a:t>0</a:t>
                      </a:r>
                    </a:p>
                  </a:txBody>
                  <a:tcPr/>
                </a:tc>
                <a:tc>
                  <a:txBody>
                    <a:bodyPr/>
                    <a:lstStyle/>
                    <a:p>
                      <a:r>
                        <a:rPr lang="en-US" sz="1000"/>
                        <a:t>0.6100 %</a:t>
                      </a:r>
                    </a:p>
                  </a:txBody>
                  <a:tcPr/>
                </a:tc>
                <a:tc>
                  <a:txBody>
                    <a:bodyPr/>
                    <a:lstStyle/>
                    <a:p>
                      <a:r>
                        <a:rPr lang="en-US" sz="1000"/>
                        <a:t>0.0 %</a:t>
                      </a:r>
                    </a:p>
                  </a:txBody>
                  <a:tcPr/>
                </a:tc>
                <a:extLst>
                  <a:ext uri="{0D108BD9-81ED-4DB2-BD59-A6C34878D82A}">
                    <a16:rowId xmlns:a16="http://schemas.microsoft.com/office/drawing/2014/main" val="365900806"/>
                  </a:ext>
                </a:extLst>
              </a:tr>
            </a:tbl>
          </a:graphicData>
        </a:graphic>
      </p:graphicFrame>
      <p:sp>
        <p:nvSpPr>
          <p:cNvPr id="4" name="Text Placeholder 3">
            <a:extLst>
              <a:ext uri="{FF2B5EF4-FFF2-40B4-BE49-F238E27FC236}">
                <a16:creationId xmlns:a16="http://schemas.microsoft.com/office/drawing/2014/main" id="{AB692F39-48F9-4F94-9F47-2FE5FD251F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04812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EAC1B-F5A1-43CD-80C6-5E9C73088BA6}"/>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029C7B95-752A-491F-BE18-BFE04AE1746E}"/>
              </a:ext>
            </a:extLst>
          </p:cNvPr>
          <p:cNvGraphicFramePr>
            <a:graphicFrameLocks noGrp="1"/>
          </p:cNvGraphicFramePr>
          <p:nvPr>
            <p:ph type="chart" sz="quarter" idx="13"/>
            <p:extLst>
              <p:ext uri="{D42A27DB-BD31-4B8C-83A1-F6EECF244321}">
                <p14:modId xmlns:p14="http://schemas.microsoft.com/office/powerpoint/2010/main" val="1228731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EBD5E-1C8B-476C-A557-6616AD6A4A7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BC93CCA-2012-4666-868B-7E99889A1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383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1FAFF-4B77-4192-87C2-12FFA3BAF4A2}"/>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BE0B655A-7EA9-4EDE-A7F8-0F23746659E7}"/>
              </a:ext>
            </a:extLst>
          </p:cNvPr>
          <p:cNvGraphicFramePr>
            <a:graphicFrameLocks noGrp="1"/>
          </p:cNvGraphicFramePr>
          <p:nvPr>
            <p:ph type="chart" sz="quarter" idx="13"/>
            <p:extLst>
              <p:ext uri="{D42A27DB-BD31-4B8C-83A1-F6EECF244321}">
                <p14:modId xmlns:p14="http://schemas.microsoft.com/office/powerpoint/2010/main" val="2326246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D542F-516E-48D6-8F32-0EA9AFA42E0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2A0671C-9CFA-447C-8A5C-58E9A3BCB0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152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37E84-ED99-4A28-953B-6A5BDA942BBB}"/>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33F90D0A-62C0-4545-9E55-794949467743}"/>
              </a:ext>
            </a:extLst>
          </p:cNvPr>
          <p:cNvGraphicFramePr>
            <a:graphicFrameLocks noGrp="1"/>
          </p:cNvGraphicFramePr>
          <p:nvPr>
            <p:ph type="chart" sz="quarter" idx="13"/>
            <p:extLst>
              <p:ext uri="{D42A27DB-BD31-4B8C-83A1-F6EECF244321}">
                <p14:modId xmlns:p14="http://schemas.microsoft.com/office/powerpoint/2010/main" val="357252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42C9F-0086-4328-8964-BCD5EA03ECF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B84BF2C-AD66-4F84-A73B-366170F5EE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2772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58BE-68A8-47B9-98E2-56931F82EB4C}"/>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0125D81C-3984-47A0-8A24-E45121E9594B}"/>
              </a:ext>
            </a:extLst>
          </p:cNvPr>
          <p:cNvGraphicFramePr>
            <a:graphicFrameLocks noGrp="1"/>
          </p:cNvGraphicFramePr>
          <p:nvPr>
            <p:ph type="tbl" sz="quarter" idx="13"/>
            <p:extLst>
              <p:ext uri="{D42A27DB-BD31-4B8C-83A1-F6EECF244321}">
                <p14:modId xmlns:p14="http://schemas.microsoft.com/office/powerpoint/2010/main" val="266481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6834490"/>
                    </a:ext>
                  </a:extLst>
                </a:gridCol>
                <a:gridCol w="658368">
                  <a:extLst>
                    <a:ext uri="{9D8B030D-6E8A-4147-A177-3AD203B41FA5}">
                      <a16:colId xmlns:a16="http://schemas.microsoft.com/office/drawing/2014/main" val="2865297623"/>
                    </a:ext>
                  </a:extLst>
                </a:gridCol>
                <a:gridCol w="658368">
                  <a:extLst>
                    <a:ext uri="{9D8B030D-6E8A-4147-A177-3AD203B41FA5}">
                      <a16:colId xmlns:a16="http://schemas.microsoft.com/office/drawing/2014/main" val="802331775"/>
                    </a:ext>
                  </a:extLst>
                </a:gridCol>
                <a:gridCol w="658368">
                  <a:extLst>
                    <a:ext uri="{9D8B030D-6E8A-4147-A177-3AD203B41FA5}">
                      <a16:colId xmlns:a16="http://schemas.microsoft.com/office/drawing/2014/main" val="1932237175"/>
                    </a:ext>
                  </a:extLst>
                </a:gridCol>
                <a:gridCol w="658368">
                  <a:extLst>
                    <a:ext uri="{9D8B030D-6E8A-4147-A177-3AD203B41FA5}">
                      <a16:colId xmlns:a16="http://schemas.microsoft.com/office/drawing/2014/main" val="695044558"/>
                    </a:ext>
                  </a:extLst>
                </a:gridCol>
                <a:gridCol w="658368">
                  <a:extLst>
                    <a:ext uri="{9D8B030D-6E8A-4147-A177-3AD203B41FA5}">
                      <a16:colId xmlns:a16="http://schemas.microsoft.com/office/drawing/2014/main" val="2527962800"/>
                    </a:ext>
                  </a:extLst>
                </a:gridCol>
                <a:gridCol w="658368">
                  <a:extLst>
                    <a:ext uri="{9D8B030D-6E8A-4147-A177-3AD203B41FA5}">
                      <a16:colId xmlns:a16="http://schemas.microsoft.com/office/drawing/2014/main" val="1247951676"/>
                    </a:ext>
                  </a:extLst>
                </a:gridCol>
                <a:gridCol w="658368">
                  <a:extLst>
                    <a:ext uri="{9D8B030D-6E8A-4147-A177-3AD203B41FA5}">
                      <a16:colId xmlns:a16="http://schemas.microsoft.com/office/drawing/2014/main" val="379380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419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- 2018-05-04 16:17:00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790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847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- 2018-01-11 16:19:03 </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1453136"/>
                  </a:ext>
                </a:extLst>
              </a:tr>
            </a:tbl>
          </a:graphicData>
        </a:graphic>
      </p:graphicFrame>
      <p:sp>
        <p:nvSpPr>
          <p:cNvPr id="4" name="Text Placeholder 3">
            <a:extLst>
              <a:ext uri="{FF2B5EF4-FFF2-40B4-BE49-F238E27FC236}">
                <a16:creationId xmlns:a16="http://schemas.microsoft.com/office/drawing/2014/main" id="{A8756D12-79B9-48F6-A18E-28E749A84EE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62472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777B9-AA8B-42DB-9867-4F9941C707E8}"/>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0F01C07-599E-49C5-B51B-A783743A14D5}"/>
              </a:ext>
            </a:extLst>
          </p:cNvPr>
          <p:cNvGraphicFramePr>
            <a:graphicFrameLocks noGrp="1"/>
          </p:cNvGraphicFramePr>
          <p:nvPr>
            <p:ph type="tbl" sz="quarter" idx="13"/>
            <p:extLst>
              <p:ext uri="{D42A27DB-BD31-4B8C-83A1-F6EECF244321}">
                <p14:modId xmlns:p14="http://schemas.microsoft.com/office/powerpoint/2010/main" val="1124472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33620"/>
                    </a:ext>
                  </a:extLst>
                </a:gridCol>
                <a:gridCol w="658368">
                  <a:extLst>
                    <a:ext uri="{9D8B030D-6E8A-4147-A177-3AD203B41FA5}">
                      <a16:colId xmlns:a16="http://schemas.microsoft.com/office/drawing/2014/main" val="326750272"/>
                    </a:ext>
                  </a:extLst>
                </a:gridCol>
                <a:gridCol w="658368">
                  <a:extLst>
                    <a:ext uri="{9D8B030D-6E8A-4147-A177-3AD203B41FA5}">
                      <a16:colId xmlns:a16="http://schemas.microsoft.com/office/drawing/2014/main" val="1236408041"/>
                    </a:ext>
                  </a:extLst>
                </a:gridCol>
                <a:gridCol w="658368">
                  <a:extLst>
                    <a:ext uri="{9D8B030D-6E8A-4147-A177-3AD203B41FA5}">
                      <a16:colId xmlns:a16="http://schemas.microsoft.com/office/drawing/2014/main" val="756258634"/>
                    </a:ext>
                  </a:extLst>
                </a:gridCol>
                <a:gridCol w="658368">
                  <a:extLst>
                    <a:ext uri="{9D8B030D-6E8A-4147-A177-3AD203B41FA5}">
                      <a16:colId xmlns:a16="http://schemas.microsoft.com/office/drawing/2014/main" val="1271070522"/>
                    </a:ext>
                  </a:extLst>
                </a:gridCol>
                <a:gridCol w="658368">
                  <a:extLst>
                    <a:ext uri="{9D8B030D-6E8A-4147-A177-3AD203B41FA5}">
                      <a16:colId xmlns:a16="http://schemas.microsoft.com/office/drawing/2014/main" val="500648033"/>
                    </a:ext>
                  </a:extLst>
                </a:gridCol>
                <a:gridCol w="658368">
                  <a:extLst>
                    <a:ext uri="{9D8B030D-6E8A-4147-A177-3AD203B41FA5}">
                      <a16:colId xmlns:a16="http://schemas.microsoft.com/office/drawing/2014/main" val="3893293127"/>
                    </a:ext>
                  </a:extLst>
                </a:gridCol>
                <a:gridCol w="658368">
                  <a:extLst>
                    <a:ext uri="{9D8B030D-6E8A-4147-A177-3AD203B41FA5}">
                      <a16:colId xmlns:a16="http://schemas.microsoft.com/office/drawing/2014/main" val="304450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607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- 2018-03-05 10:37:42 </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agents and customers who supported the #PHLY80KTREES initiative by going paperless - your support helped us reach our goal to fund the planting of 80,000 trees in partnership with Arbor Day Foundation for a third year! PHLY employees returned to Bastrop, TX to plant a portion of the trees with Texas Parks and Wildlife over two days in January. Check out the video to see the impact on the community and our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718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- 2018-02-04 22:52:20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 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5977560"/>
                  </a:ext>
                </a:extLst>
              </a:tr>
            </a:tbl>
          </a:graphicData>
        </a:graphic>
      </p:graphicFrame>
      <p:sp>
        <p:nvSpPr>
          <p:cNvPr id="4" name="Text Placeholder 3">
            <a:extLst>
              <a:ext uri="{FF2B5EF4-FFF2-40B4-BE49-F238E27FC236}">
                <a16:creationId xmlns:a16="http://schemas.microsoft.com/office/drawing/2014/main" id="{F1B0EAAD-C28E-4038-ACC0-A70384974D5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083595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1D9D-C364-43AD-A9E2-E3775BB1F76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D33E3C0-1F58-48B1-BCE1-6E7C13D2ADCB}"/>
              </a:ext>
            </a:extLst>
          </p:cNvPr>
          <p:cNvGraphicFramePr>
            <a:graphicFrameLocks noGrp="1"/>
          </p:cNvGraphicFramePr>
          <p:nvPr>
            <p:ph type="chart" sz="quarter" idx="13"/>
            <p:extLst>
              <p:ext uri="{D42A27DB-BD31-4B8C-83A1-F6EECF244321}">
                <p14:modId xmlns:p14="http://schemas.microsoft.com/office/powerpoint/2010/main" val="809218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B66F6-8246-421A-AA9A-C0B5F2E277A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1C9BA22-0123-43B8-9EBB-3DD41BDE14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333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84469-6894-4FA4-9901-62830A251073}"/>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94C3AA5-3C8D-4E52-BB17-3CFC29203F3C}"/>
              </a:ext>
            </a:extLst>
          </p:cNvPr>
          <p:cNvGraphicFramePr>
            <a:graphicFrameLocks noGrp="1"/>
          </p:cNvGraphicFramePr>
          <p:nvPr>
            <p:ph type="tbl" sz="quarter" idx="13"/>
            <p:extLst>
              <p:ext uri="{D42A27DB-BD31-4B8C-83A1-F6EECF244321}">
                <p14:modId xmlns:p14="http://schemas.microsoft.com/office/powerpoint/2010/main" val="426721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96519725"/>
                    </a:ext>
                  </a:extLst>
                </a:gridCol>
                <a:gridCol w="493776">
                  <a:extLst>
                    <a:ext uri="{9D8B030D-6E8A-4147-A177-3AD203B41FA5}">
                      <a16:colId xmlns:a16="http://schemas.microsoft.com/office/drawing/2014/main" val="3893641002"/>
                    </a:ext>
                  </a:extLst>
                </a:gridCol>
                <a:gridCol w="493776">
                  <a:extLst>
                    <a:ext uri="{9D8B030D-6E8A-4147-A177-3AD203B41FA5}">
                      <a16:colId xmlns:a16="http://schemas.microsoft.com/office/drawing/2014/main" val="1727735215"/>
                    </a:ext>
                  </a:extLst>
                </a:gridCol>
                <a:gridCol w="493776">
                  <a:extLst>
                    <a:ext uri="{9D8B030D-6E8A-4147-A177-3AD203B41FA5}">
                      <a16:colId xmlns:a16="http://schemas.microsoft.com/office/drawing/2014/main" val="2003523328"/>
                    </a:ext>
                  </a:extLst>
                </a:gridCol>
                <a:gridCol w="493776">
                  <a:extLst>
                    <a:ext uri="{9D8B030D-6E8A-4147-A177-3AD203B41FA5}">
                      <a16:colId xmlns:a16="http://schemas.microsoft.com/office/drawing/2014/main" val="1038052757"/>
                    </a:ext>
                  </a:extLst>
                </a:gridCol>
                <a:gridCol w="493776">
                  <a:extLst>
                    <a:ext uri="{9D8B030D-6E8A-4147-A177-3AD203B41FA5}">
                      <a16:colId xmlns:a16="http://schemas.microsoft.com/office/drawing/2014/main" val="138759665"/>
                    </a:ext>
                  </a:extLst>
                </a:gridCol>
                <a:gridCol w="493776">
                  <a:extLst>
                    <a:ext uri="{9D8B030D-6E8A-4147-A177-3AD203B41FA5}">
                      <a16:colId xmlns:a16="http://schemas.microsoft.com/office/drawing/2014/main" val="1409031067"/>
                    </a:ext>
                  </a:extLst>
                </a:gridCol>
                <a:gridCol w="493776">
                  <a:extLst>
                    <a:ext uri="{9D8B030D-6E8A-4147-A177-3AD203B41FA5}">
                      <a16:colId xmlns:a16="http://schemas.microsoft.com/office/drawing/2014/main" val="3068088781"/>
                    </a:ext>
                  </a:extLst>
                </a:gridCol>
                <a:gridCol w="493776">
                  <a:extLst>
                    <a:ext uri="{9D8B030D-6E8A-4147-A177-3AD203B41FA5}">
                      <a16:colId xmlns:a16="http://schemas.microsoft.com/office/drawing/2014/main" val="448815471"/>
                    </a:ext>
                  </a:extLst>
                </a:gridCol>
                <a:gridCol w="493776">
                  <a:extLst>
                    <a:ext uri="{9D8B030D-6E8A-4147-A177-3AD203B41FA5}">
                      <a16:colId xmlns:a16="http://schemas.microsoft.com/office/drawing/2014/main" val="4029041119"/>
                    </a:ext>
                  </a:extLst>
                </a:gridCol>
                <a:gridCol w="493776">
                  <a:extLst>
                    <a:ext uri="{9D8B030D-6E8A-4147-A177-3AD203B41FA5}">
                      <a16:colId xmlns:a16="http://schemas.microsoft.com/office/drawing/2014/main" val="3449711602"/>
                    </a:ext>
                  </a:extLst>
                </a:gridCol>
                <a:gridCol w="493776">
                  <a:extLst>
                    <a:ext uri="{9D8B030D-6E8A-4147-A177-3AD203B41FA5}">
                      <a16:colId xmlns:a16="http://schemas.microsoft.com/office/drawing/2014/main" val="1510463441"/>
                    </a:ext>
                  </a:extLst>
                </a:gridCol>
                <a:gridCol w="493776">
                  <a:extLst>
                    <a:ext uri="{9D8B030D-6E8A-4147-A177-3AD203B41FA5}">
                      <a16:colId xmlns:a16="http://schemas.microsoft.com/office/drawing/2014/main" val="4067504666"/>
                    </a:ext>
                  </a:extLst>
                </a:gridCol>
                <a:gridCol w="493776">
                  <a:extLst>
                    <a:ext uri="{9D8B030D-6E8A-4147-A177-3AD203B41FA5}">
                      <a16:colId xmlns:a16="http://schemas.microsoft.com/office/drawing/2014/main" val="32583134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12661151"/>
                  </a:ext>
                </a:extLst>
              </a:tr>
              <a:tr h="370840">
                <a:tc>
                  <a:txBody>
                    <a:bodyPr/>
                    <a:lstStyle/>
                    <a:p>
                      <a:r>
                        <a:rPr lang="en-US" sz="1000"/>
                        <a:t>@PHLYINS</a:t>
                      </a:r>
                    </a:p>
                  </a:txBody>
                  <a:tcPr/>
                </a:tc>
                <a:tc>
                  <a:txBody>
                    <a:bodyPr/>
                    <a:lstStyle/>
                    <a:p>
                      <a:r>
                        <a:rPr lang="en-US" sz="1000"/>
                        <a:t>3042</a:t>
                      </a:r>
                    </a:p>
                  </a:txBody>
                  <a:tcPr/>
                </a:tc>
                <a:tc>
                  <a:txBody>
                    <a:bodyPr/>
                    <a:lstStyle/>
                    <a:p>
                      <a:r>
                        <a:rPr lang="en-US" sz="1000"/>
                        <a:t>24</a:t>
                      </a:r>
                    </a:p>
                  </a:txBody>
                  <a:tcPr/>
                </a:tc>
                <a:tc>
                  <a:txBody>
                    <a:bodyPr/>
                    <a:lstStyle/>
                    <a:p>
                      <a:r>
                        <a:rPr lang="en-US" sz="1000"/>
                        <a:t>42</a:t>
                      </a:r>
                    </a:p>
                  </a:txBody>
                  <a:tcPr/>
                </a:tc>
                <a:tc>
                  <a:txBody>
                    <a:bodyPr/>
                    <a:lstStyle/>
                    <a:p>
                      <a:r>
                        <a:rPr lang="en-US" sz="1000"/>
                        <a:t>34</a:t>
                      </a:r>
                    </a:p>
                  </a:txBody>
                  <a:tcPr/>
                </a:tc>
                <a:tc>
                  <a:txBody>
                    <a:bodyPr/>
                    <a:lstStyle/>
                    <a:p>
                      <a:r>
                        <a:rPr lang="en-US" sz="1000"/>
                        <a:t>4</a:t>
                      </a:r>
                    </a:p>
                  </a:txBody>
                  <a:tcPr/>
                </a:tc>
                <a:tc>
                  <a:txBody>
                    <a:bodyPr/>
                    <a:lstStyle/>
                    <a:p>
                      <a:r>
                        <a:rPr lang="en-US" sz="1000"/>
                        <a:t>4</a:t>
                      </a:r>
                    </a:p>
                  </a:txBody>
                  <a:tcPr/>
                </a:tc>
                <a:tc>
                  <a:txBody>
                    <a:bodyPr/>
                    <a:lstStyle/>
                    <a:p>
                      <a:r>
                        <a:rPr lang="en-US" sz="1000"/>
                        <a:t>37</a:t>
                      </a:r>
                    </a:p>
                  </a:txBody>
                  <a:tcPr/>
                </a:tc>
                <a:tc>
                  <a:txBody>
                    <a:bodyPr/>
                    <a:lstStyle/>
                    <a:p>
                      <a:r>
                        <a:rPr lang="en-US" sz="1000"/>
                        <a:t>37</a:t>
                      </a:r>
                    </a:p>
                  </a:txBody>
                  <a:tcPr/>
                </a:tc>
                <a:tc>
                  <a:txBody>
                    <a:bodyPr/>
                    <a:lstStyle/>
                    <a:p>
                      <a:r>
                        <a:rPr lang="en-US" sz="1000"/>
                        <a:t>153</a:t>
                      </a:r>
                    </a:p>
                  </a:txBody>
                  <a:tcPr/>
                </a:tc>
                <a:tc>
                  <a:txBody>
                    <a:bodyPr/>
                    <a:lstStyle/>
                    <a:p>
                      <a:r>
                        <a:rPr lang="en-US" sz="1000"/>
                        <a:t>2</a:t>
                      </a:r>
                    </a:p>
                  </a:txBody>
                  <a:tcPr/>
                </a:tc>
                <a:tc>
                  <a:txBody>
                    <a:bodyPr/>
                    <a:lstStyle/>
                    <a:p>
                      <a:r>
                        <a:rPr lang="en-US" sz="1000"/>
                        <a:t>18</a:t>
                      </a:r>
                    </a:p>
                  </a:txBody>
                  <a:tcPr/>
                </a:tc>
                <a:tc>
                  <a:txBody>
                    <a:bodyPr/>
                    <a:lstStyle/>
                    <a:p>
                      <a:r>
                        <a:rPr lang="en-US" sz="1000"/>
                        <a:t>0.1864 %</a:t>
                      </a:r>
                    </a:p>
                  </a:txBody>
                  <a:tcPr/>
                </a:tc>
                <a:tc>
                  <a:txBody>
                    <a:bodyPr/>
                    <a:lstStyle/>
                    <a:p>
                      <a:r>
                        <a:rPr lang="en-US" sz="1000"/>
                        <a:t>0.0 %</a:t>
                      </a:r>
                    </a:p>
                  </a:txBody>
                  <a:tcPr/>
                </a:tc>
                <a:extLst>
                  <a:ext uri="{0D108BD9-81ED-4DB2-BD59-A6C34878D82A}">
                    <a16:rowId xmlns:a16="http://schemas.microsoft.com/office/drawing/2014/main" val="1707415464"/>
                  </a:ext>
                </a:extLst>
              </a:tr>
            </a:tbl>
          </a:graphicData>
        </a:graphic>
      </p:graphicFrame>
      <p:sp>
        <p:nvSpPr>
          <p:cNvPr id="4" name="Text Placeholder 3">
            <a:extLst>
              <a:ext uri="{FF2B5EF4-FFF2-40B4-BE49-F238E27FC236}">
                <a16:creationId xmlns:a16="http://schemas.microsoft.com/office/drawing/2014/main" id="{A4FE4111-EDB5-4708-937D-2AB2990A142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50260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8343-2C2A-4C39-B081-3015F3F6F4DE}"/>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8B9CE26F-BDB3-4F0C-89C1-D343053B4528}"/>
              </a:ext>
            </a:extLst>
          </p:cNvPr>
          <p:cNvGraphicFramePr>
            <a:graphicFrameLocks noGrp="1"/>
          </p:cNvGraphicFramePr>
          <p:nvPr>
            <p:ph type="chart" sz="quarter" idx="13"/>
            <p:extLst>
              <p:ext uri="{D42A27DB-BD31-4B8C-83A1-F6EECF244321}">
                <p14:modId xmlns:p14="http://schemas.microsoft.com/office/powerpoint/2010/main" val="660315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9CFF4D-452E-4EFE-B1DD-8D9D77CD031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EB47D26-4CA7-421D-A644-C0D6BC9C6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6469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9C7D-A72D-49BE-A6C3-78FFDA575BEE}"/>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5940AEE8-78C1-4AFC-82E1-0111912B23F8}"/>
              </a:ext>
            </a:extLst>
          </p:cNvPr>
          <p:cNvGraphicFramePr>
            <a:graphicFrameLocks noGrp="1"/>
          </p:cNvGraphicFramePr>
          <p:nvPr>
            <p:ph type="chart" sz="quarter" idx="13"/>
            <p:extLst>
              <p:ext uri="{D42A27DB-BD31-4B8C-83A1-F6EECF244321}">
                <p14:modId xmlns:p14="http://schemas.microsoft.com/office/powerpoint/2010/main" val="96273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19986E-EF3C-4CD7-99C3-2C3437C08B2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B907C1A-8E51-4284-86A9-0C7DD49078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7997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55FB5-E4A2-4C95-BBB9-651F8DDC8C71}"/>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B92E5ABA-A74F-42F5-B3FE-E4D8D65A8128}"/>
              </a:ext>
            </a:extLst>
          </p:cNvPr>
          <p:cNvGraphicFramePr>
            <a:graphicFrameLocks noGrp="1"/>
          </p:cNvGraphicFramePr>
          <p:nvPr>
            <p:ph type="chart" sz="quarter" idx="13"/>
            <p:extLst>
              <p:ext uri="{D42A27DB-BD31-4B8C-83A1-F6EECF244321}">
                <p14:modId xmlns:p14="http://schemas.microsoft.com/office/powerpoint/2010/main" val="835816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4BE0B-2CB4-4495-A362-FBBEA44E8F3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CBA8BF8-A220-493F-8CBB-CD8DE611E2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035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D1EC3-7B01-4774-A942-95A15B748378}"/>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A89D68A-9415-4372-B25E-42AB2E4F31F5}"/>
              </a:ext>
            </a:extLst>
          </p:cNvPr>
          <p:cNvGraphicFramePr>
            <a:graphicFrameLocks noGrp="1"/>
          </p:cNvGraphicFramePr>
          <p:nvPr>
            <p:ph type="tbl" sz="quarter" idx="13"/>
            <p:extLst>
              <p:ext uri="{D42A27DB-BD31-4B8C-83A1-F6EECF244321}">
                <p14:modId xmlns:p14="http://schemas.microsoft.com/office/powerpoint/2010/main" val="134502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8742081"/>
                    </a:ext>
                  </a:extLst>
                </a:gridCol>
                <a:gridCol w="2468880">
                  <a:extLst>
                    <a:ext uri="{9D8B030D-6E8A-4147-A177-3AD203B41FA5}">
                      <a16:colId xmlns:a16="http://schemas.microsoft.com/office/drawing/2014/main" val="2432710694"/>
                    </a:ext>
                  </a:extLst>
                </a:gridCol>
                <a:gridCol w="2468880">
                  <a:extLst>
                    <a:ext uri="{9D8B030D-6E8A-4147-A177-3AD203B41FA5}">
                      <a16:colId xmlns:a16="http://schemas.microsoft.com/office/drawing/2014/main" val="363243057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665872894"/>
                  </a:ext>
                </a:extLst>
              </a:tr>
              <a:tr h="370840">
                <a:tc>
                  <a:txBody>
                    <a:bodyPr/>
                    <a:lstStyle/>
                    <a:p>
                      <a:r>
                        <a:rPr lang="en-US" sz="1000" b="1"/>
                        <a:t>@JSMBrokerage</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36411586"/>
                  </a:ext>
                </a:extLst>
              </a:tr>
              <a:tr h="370840">
                <a:tc>
                  <a:txBody>
                    <a:bodyPr/>
                    <a:lstStyle/>
                    <a:p>
                      <a:r>
                        <a:rPr lang="en-US" sz="1000" b="1"/>
                        <a:t>@Regore2</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4272785790"/>
                  </a:ext>
                </a:extLst>
              </a:tr>
              <a:tr h="370840">
                <a:tc>
                  <a:txBody>
                    <a:bodyPr/>
                    <a:lstStyle/>
                    <a:p>
                      <a:r>
                        <a:rPr lang="en-US" sz="1000" b="1"/>
                        <a:t>@RTPhiladelphia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696401561"/>
                  </a:ext>
                </a:extLst>
              </a:tr>
              <a:tr h="370840">
                <a:tc>
                  <a:txBody>
                    <a:bodyPr/>
                    <a:lstStyle/>
                    <a:p>
                      <a:r>
                        <a:rPr lang="en-US" sz="1000" b="1"/>
                        <a:t>@ConstitutionRX</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665078942"/>
                  </a:ext>
                </a:extLst>
              </a:tr>
              <a:tr h="370840">
                <a:tc>
                  <a:txBody>
                    <a:bodyPr/>
                    <a:lstStyle/>
                    <a:p>
                      <a:r>
                        <a:rPr lang="en-US" sz="1000" b="1"/>
                        <a:t>@vantillonTMA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712448096"/>
                  </a:ext>
                </a:extLst>
              </a:tr>
              <a:tr h="370840">
                <a:tc>
                  <a:txBody>
                    <a:bodyPr/>
                    <a:lstStyle/>
                    <a:p>
                      <a:r>
                        <a:rPr lang="en-US" sz="1000" b="1"/>
                        <a:t>@TokioMAmerica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99600801"/>
                  </a:ext>
                </a:extLst>
              </a:tr>
              <a:tr h="370840">
                <a:tc>
                  <a:txBody>
                    <a:bodyPr/>
                    <a:lstStyle/>
                    <a:p>
                      <a:r>
                        <a:rPr lang="en-US" sz="1000" b="1"/>
                        <a:t>@MikeDoak4</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36910967"/>
                  </a:ext>
                </a:extLst>
              </a:tr>
              <a:tr h="370840">
                <a:tc>
                  <a:txBody>
                    <a:bodyPr/>
                    <a:lstStyle/>
                    <a:p>
                      <a:r>
                        <a:rPr lang="en-US" sz="1000" b="1"/>
                        <a:t>@FCA_Internships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036139010"/>
                  </a:ext>
                </a:extLst>
              </a:tr>
              <a:tr h="370840">
                <a:tc>
                  <a:txBody>
                    <a:bodyPr/>
                    <a:lstStyle/>
                    <a:p>
                      <a:r>
                        <a:rPr lang="en-US" sz="1000" b="1"/>
                        <a:t>@intelligent_bu</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913185566"/>
                  </a:ext>
                </a:extLst>
              </a:tr>
              <a:tr h="370840">
                <a:tc>
                  <a:txBody>
                    <a:bodyPr/>
                    <a:lstStyle/>
                    <a:p>
                      <a:r>
                        <a:rPr lang="en-US" sz="1000" b="1"/>
                        <a:t>@CapstoneIG</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89480756"/>
                  </a:ext>
                </a:extLst>
              </a:tr>
            </a:tbl>
          </a:graphicData>
        </a:graphic>
      </p:graphicFrame>
      <p:sp>
        <p:nvSpPr>
          <p:cNvPr id="4" name="Text Placeholder 3">
            <a:extLst>
              <a:ext uri="{FF2B5EF4-FFF2-40B4-BE49-F238E27FC236}">
                <a16:creationId xmlns:a16="http://schemas.microsoft.com/office/drawing/2014/main" id="{4957BF06-DC82-426A-903F-15944424C9AF}"/>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773598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8EE9-48F2-461B-85F6-D0BB943EE71D}"/>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537011C0-958E-44D8-92F8-26B0D709306E}"/>
              </a:ext>
            </a:extLst>
          </p:cNvPr>
          <p:cNvGraphicFramePr>
            <a:graphicFrameLocks noGrp="1"/>
          </p:cNvGraphicFramePr>
          <p:nvPr>
            <p:ph type="tbl" sz="quarter" idx="13"/>
            <p:extLst>
              <p:ext uri="{D42A27DB-BD31-4B8C-83A1-F6EECF244321}">
                <p14:modId xmlns:p14="http://schemas.microsoft.com/office/powerpoint/2010/main" val="211556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1318856"/>
                    </a:ext>
                  </a:extLst>
                </a:gridCol>
                <a:gridCol w="822960">
                  <a:extLst>
                    <a:ext uri="{9D8B030D-6E8A-4147-A177-3AD203B41FA5}">
                      <a16:colId xmlns:a16="http://schemas.microsoft.com/office/drawing/2014/main" val="487169203"/>
                    </a:ext>
                  </a:extLst>
                </a:gridCol>
                <a:gridCol w="822960">
                  <a:extLst>
                    <a:ext uri="{9D8B030D-6E8A-4147-A177-3AD203B41FA5}">
                      <a16:colId xmlns:a16="http://schemas.microsoft.com/office/drawing/2014/main" val="3966824042"/>
                    </a:ext>
                  </a:extLst>
                </a:gridCol>
                <a:gridCol w="822960">
                  <a:extLst>
                    <a:ext uri="{9D8B030D-6E8A-4147-A177-3AD203B41FA5}">
                      <a16:colId xmlns:a16="http://schemas.microsoft.com/office/drawing/2014/main" val="3332903814"/>
                    </a:ext>
                  </a:extLst>
                </a:gridCol>
                <a:gridCol w="822960">
                  <a:extLst>
                    <a:ext uri="{9D8B030D-6E8A-4147-A177-3AD203B41FA5}">
                      <a16:colId xmlns:a16="http://schemas.microsoft.com/office/drawing/2014/main" val="3111290417"/>
                    </a:ext>
                  </a:extLst>
                </a:gridCol>
                <a:gridCol w="822960">
                  <a:extLst>
                    <a:ext uri="{9D8B030D-6E8A-4147-A177-3AD203B41FA5}">
                      <a16:colId xmlns:a16="http://schemas.microsoft.com/office/drawing/2014/main" val="20983057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104367765"/>
                  </a:ext>
                </a:extLst>
              </a:tr>
              <a:tr h="370840">
                <a:tc>
                  <a:txBody>
                    <a:bodyPr/>
                    <a:lstStyle/>
                    <a:p>
                      <a:r>
                        <a:rPr lang="en-US" sz="1000" b="1"/>
                        <a:t> @PHLYINS - 2018-05-10 16:56:37 </a:t>
                      </a:r>
                      <a:r>
                        <a:rPr lang="en-US" sz="1000"/>
                        <a:t>
  Curious about opportunities in the #insurance industry? At #PHLY, we offer a variety of career paths &amp;amp; we’re always looking for new talent to join our team! Watch to learn why these young professionals were attracted to the industry. Visit https://t.co/yVoF4ZgPMj to learn more. https://t.co/BY91h9p2QW</a:t>
                      </a:r>
                    </a:p>
                  </a:txBody>
                  <a:tcPr/>
                </a:tc>
                <a:tc>
                  <a:txBody>
                    <a:bodyPr/>
                    <a:lstStyle/>
                    <a:p>
                      <a:r>
                        <a:rPr lang="en-US" sz="1000"/>
                        <a:t>No</a:t>
                      </a:r>
                    </a:p>
                  </a:txBody>
                  <a:tcPr/>
                </a:tc>
                <a:tc>
                  <a:txBody>
                    <a:bodyPr/>
                    <a:lstStyle/>
                    <a:p>
                      <a:r>
                        <a:rPr lang="en-US" sz="1000"/>
                        <a:t>9</a:t>
                      </a:r>
                    </a:p>
                  </a:txBody>
                  <a:tcPr/>
                </a:tc>
                <a:tc>
                  <a:txBody>
                    <a:bodyPr/>
                    <a:lstStyle/>
                    <a:p>
                      <a:r>
                        <a:rPr lang="en-US" sz="1000"/>
                        <a:t>25</a:t>
                      </a:r>
                    </a:p>
                  </a:txBody>
                  <a:tcPr/>
                </a:tc>
                <a:tc>
                  <a:txBody>
                    <a:bodyPr/>
                    <a:lstStyle/>
                    <a:p>
                      <a:r>
                        <a:rPr lang="en-US" sz="1000"/>
                        <a:t>0</a:t>
                      </a:r>
                    </a:p>
                  </a:txBody>
                  <a:tcPr/>
                </a:tc>
                <a:tc>
                  <a:txBody>
                    <a:bodyPr/>
                    <a:lstStyle/>
                    <a:p>
                      <a:r>
                        <a:rPr lang="en-US" sz="1000"/>
                        <a:t>1.1406 %</a:t>
                      </a:r>
                    </a:p>
                  </a:txBody>
                  <a:tcPr/>
                </a:tc>
                <a:extLst>
                  <a:ext uri="{0D108BD9-81ED-4DB2-BD59-A6C34878D82A}">
                    <a16:rowId xmlns:a16="http://schemas.microsoft.com/office/drawing/2014/main" val="4253071049"/>
                  </a:ext>
                </a:extLst>
              </a:tr>
              <a:tr h="370840">
                <a:tc>
                  <a:txBody>
                    <a:bodyPr/>
                    <a:lstStyle/>
                    <a:p>
                      <a:r>
                        <a:rPr lang="en-US" sz="1000" b="1"/>
                        <a:t> @PHLYINS - 2018-01-10 12:52:40 </a:t>
                      </a:r>
                      <a:r>
                        <a:rPr lang="en-US" sz="1000"/>
                        <a:t>
  50 PHLY employees from across the country are in Texas today joining @TPWDparks to plant trees as 
part of our #PHLY80KTREES campaign in partnership with @arborday! #txstateparks https://t.co/6WD6mJRyVa</a:t>
                      </a:r>
                    </a:p>
                  </a:txBody>
                  <a:tcPr/>
                </a:tc>
                <a:tc>
                  <a:txBody>
                    <a:bodyPr/>
                    <a:lstStyle/>
                    <a:p>
                      <a:r>
                        <a:rPr lang="en-US" sz="1000"/>
                        <a:t>No</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1.0204 %</a:t>
                      </a:r>
                    </a:p>
                  </a:txBody>
                  <a:tcPr/>
                </a:tc>
                <a:extLst>
                  <a:ext uri="{0D108BD9-81ED-4DB2-BD59-A6C34878D82A}">
                    <a16:rowId xmlns:a16="http://schemas.microsoft.com/office/drawing/2014/main" val="2190587735"/>
                  </a:ext>
                </a:extLst>
              </a:tr>
              <a:tr h="370840">
                <a:tc>
                  <a:txBody>
                    <a:bodyPr/>
                    <a:lstStyle/>
                    <a:p>
                      <a:r>
                        <a:rPr lang="en-US" sz="1000" b="1"/>
                        <a:t> @PHLYINS - 2018-01-11 16:28:34 </a:t>
                      </a:r>
                      <a:r>
                        <a:rPr lang="en-US" sz="1000"/>
                        <a:t>
  That's a wrap - #TEAMPHLY planted several thousand trees over two days in #Texas with @TPWDparks! The planting kicked off our mission to plant 80,000 trees this year in partnership with @arborday. #PHLY80KTREES #txstateparks #reforestation https://t.co/63X95P1KYx</a:t>
                      </a:r>
                    </a:p>
                  </a:txBody>
                  <a:tcPr/>
                </a:tc>
                <a:tc>
                  <a:txBody>
                    <a:bodyPr/>
                    <a:lstStyle/>
                    <a:p>
                      <a:r>
                        <a:rPr lang="en-US" sz="1000"/>
                        <a:t>No</a:t>
                      </a:r>
                    </a:p>
                  </a:txBody>
                  <a:tcPr/>
                </a:tc>
                <a:tc>
                  <a:txBody>
                    <a:bodyPr/>
                    <a:lstStyle/>
                    <a:p>
                      <a:r>
                        <a:rPr lang="en-US" sz="1000"/>
                        <a:t>2</a:t>
                      </a:r>
                    </a:p>
                  </a:txBody>
                  <a:tcPr/>
                </a:tc>
                <a:tc>
                  <a:txBody>
                    <a:bodyPr/>
                    <a:lstStyle/>
                    <a:p>
                      <a:r>
                        <a:rPr lang="en-US" sz="1000"/>
                        <a:t>20</a:t>
                      </a:r>
                    </a:p>
                  </a:txBody>
                  <a:tcPr/>
                </a:tc>
                <a:tc>
                  <a:txBody>
                    <a:bodyPr/>
                    <a:lstStyle/>
                    <a:p>
                      <a:r>
                        <a:rPr lang="en-US" sz="1000"/>
                        <a:t>1</a:t>
                      </a:r>
                    </a:p>
                  </a:txBody>
                  <a:tcPr/>
                </a:tc>
                <a:tc>
                  <a:txBody>
                    <a:bodyPr/>
                    <a:lstStyle/>
                    <a:p>
                      <a:r>
                        <a:rPr lang="en-US" sz="1000"/>
                        <a:t>0.8090 %</a:t>
                      </a:r>
                    </a:p>
                  </a:txBody>
                  <a:tcPr/>
                </a:tc>
                <a:extLst>
                  <a:ext uri="{0D108BD9-81ED-4DB2-BD59-A6C34878D82A}">
                    <a16:rowId xmlns:a16="http://schemas.microsoft.com/office/drawing/2014/main" val="3578034356"/>
                  </a:ext>
                </a:extLst>
              </a:tr>
              <a:tr h="370840">
                <a:tc>
                  <a:txBody>
                    <a:bodyPr/>
                    <a:lstStyle/>
                    <a:p>
                      <a:r>
                        <a:rPr lang="en-US" sz="1000" b="1"/>
                        <a:t> @PHLYINS - 2018-01-09 19:09:38 </a:t>
                      </a:r>
                      <a:r>
                        <a:rPr lang="en-US" sz="1000"/>
                        <a:t>
  #TEAMPHLY arrived in #Bastrop, Texas today to plant trees in partnership with @arborday and @TPWDparks over the next two days. Follow #PHLY80KTREES for photos &amp;amp; updates! https://t.co/bH2Hub4nni</a:t>
                      </a:r>
                    </a:p>
                  </a:txBody>
                  <a:tcPr/>
                </a:tc>
                <a:tc>
                  <a:txBody>
                    <a:bodyPr/>
                    <a:lstStyle/>
                    <a:p>
                      <a:r>
                        <a:rPr lang="en-US" sz="1000"/>
                        <a:t>No</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0.7746 %</a:t>
                      </a:r>
                    </a:p>
                  </a:txBody>
                  <a:tcPr/>
                </a:tc>
                <a:extLst>
                  <a:ext uri="{0D108BD9-81ED-4DB2-BD59-A6C34878D82A}">
                    <a16:rowId xmlns:a16="http://schemas.microsoft.com/office/drawing/2014/main" val="2279236848"/>
                  </a:ext>
                </a:extLst>
              </a:tr>
              <a:tr h="370840">
                <a:tc>
                  <a:txBody>
                    <a:bodyPr/>
                    <a:lstStyle/>
                    <a:p>
                      <a:r>
                        <a:rPr lang="en-US" sz="1000" b="1"/>
                        <a:t> @PHLYINS - 2018-06-15 12:00:42 </a:t>
                      </a:r>
                      <a:r>
                        <a:rPr lang="en-US" sz="1000"/>
                        <a:t>
  In an #OpenLetterToCollegeGraduates, VP of HR Laura Boylan encourages recent grads not to underestimate how fascinating &amp;amp; impactful a career in #insurance can be. It's an industry that allows you to pursue your passions, or discover a new one! #InsuranceCareersMovement #ThinkPHLY https://t.co/iTewilfsBU</a:t>
                      </a:r>
                    </a:p>
                  </a:txBody>
                  <a:tcPr/>
                </a:tc>
                <a:tc>
                  <a:txBody>
                    <a:bodyPr/>
                    <a:lstStyle/>
                    <a:p>
                      <a:r>
                        <a:rPr lang="en-US" sz="1000"/>
                        <a:t>No</a:t>
                      </a:r>
                    </a:p>
                  </a:txBody>
                  <a:tcPr/>
                </a:tc>
                <a:tc>
                  <a:txBody>
                    <a:bodyPr/>
                    <a:lstStyle/>
                    <a:p>
                      <a:r>
                        <a:rPr lang="en-US" sz="1000"/>
                        <a:t>6</a:t>
                      </a:r>
                    </a:p>
                  </a:txBody>
                  <a:tcPr/>
                </a:tc>
                <a:tc>
                  <a:txBody>
                    <a:bodyPr/>
                    <a:lstStyle/>
                    <a:p>
                      <a:r>
                        <a:rPr lang="en-US" sz="1000"/>
                        <a:t>16</a:t>
                      </a:r>
                    </a:p>
                  </a:txBody>
                  <a:tcPr/>
                </a:tc>
                <a:tc>
                  <a:txBody>
                    <a:bodyPr/>
                    <a:lstStyle/>
                    <a:p>
                      <a:r>
                        <a:rPr lang="en-US" sz="1000"/>
                        <a:t>1</a:t>
                      </a:r>
                    </a:p>
                  </a:txBody>
                  <a:tcPr/>
                </a:tc>
                <a:tc>
                  <a:txBody>
                    <a:bodyPr/>
                    <a:lstStyle/>
                    <a:p>
                      <a:r>
                        <a:rPr lang="en-US" sz="1000"/>
                        <a:t>0.7596 %</a:t>
                      </a:r>
                    </a:p>
                  </a:txBody>
                  <a:tcPr/>
                </a:tc>
                <a:extLst>
                  <a:ext uri="{0D108BD9-81ED-4DB2-BD59-A6C34878D82A}">
                    <a16:rowId xmlns:a16="http://schemas.microsoft.com/office/drawing/2014/main" val="2217245271"/>
                  </a:ext>
                </a:extLst>
              </a:tr>
            </a:tbl>
          </a:graphicData>
        </a:graphic>
      </p:graphicFrame>
      <p:sp>
        <p:nvSpPr>
          <p:cNvPr id="4" name="Text Placeholder 3">
            <a:extLst>
              <a:ext uri="{FF2B5EF4-FFF2-40B4-BE49-F238E27FC236}">
                <a16:creationId xmlns:a16="http://schemas.microsoft.com/office/drawing/2014/main" id="{F9B2562C-C2F2-4449-8462-040F1D9B900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810481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CA10-7067-4BE5-BE4B-98149FB3248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BE0110E-BD69-4FDC-96CB-B5CC7CFCC49E}"/>
              </a:ext>
            </a:extLst>
          </p:cNvPr>
          <p:cNvGraphicFramePr>
            <a:graphicFrameLocks noGrp="1"/>
          </p:cNvGraphicFramePr>
          <p:nvPr>
            <p:ph type="tbl" sz="quarter" idx="13"/>
            <p:extLst>
              <p:ext uri="{D42A27DB-BD31-4B8C-83A1-F6EECF244321}">
                <p14:modId xmlns:p14="http://schemas.microsoft.com/office/powerpoint/2010/main" val="413437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68348412"/>
                    </a:ext>
                  </a:extLst>
                </a:gridCol>
                <a:gridCol w="1069848">
                  <a:extLst>
                    <a:ext uri="{9D8B030D-6E8A-4147-A177-3AD203B41FA5}">
                      <a16:colId xmlns:a16="http://schemas.microsoft.com/office/drawing/2014/main" val="3997274517"/>
                    </a:ext>
                  </a:extLst>
                </a:gridCol>
                <a:gridCol w="1069848">
                  <a:extLst>
                    <a:ext uri="{9D8B030D-6E8A-4147-A177-3AD203B41FA5}">
                      <a16:colId xmlns:a16="http://schemas.microsoft.com/office/drawing/2014/main" val="972032818"/>
                    </a:ext>
                  </a:extLst>
                </a:gridCol>
                <a:gridCol w="1069848">
                  <a:extLst>
                    <a:ext uri="{9D8B030D-6E8A-4147-A177-3AD203B41FA5}">
                      <a16:colId xmlns:a16="http://schemas.microsoft.com/office/drawing/2014/main" val="1166737144"/>
                    </a:ext>
                  </a:extLst>
                </a:gridCol>
                <a:gridCol w="1069848">
                  <a:extLst>
                    <a:ext uri="{9D8B030D-6E8A-4147-A177-3AD203B41FA5}">
                      <a16:colId xmlns:a16="http://schemas.microsoft.com/office/drawing/2014/main" val="2676413673"/>
                    </a:ext>
                  </a:extLst>
                </a:gridCol>
                <a:gridCol w="1069848">
                  <a:extLst>
                    <a:ext uri="{9D8B030D-6E8A-4147-A177-3AD203B41FA5}">
                      <a16:colId xmlns:a16="http://schemas.microsoft.com/office/drawing/2014/main" val="3623678602"/>
                    </a:ext>
                  </a:extLst>
                </a:gridCol>
                <a:gridCol w="1069848">
                  <a:extLst>
                    <a:ext uri="{9D8B030D-6E8A-4147-A177-3AD203B41FA5}">
                      <a16:colId xmlns:a16="http://schemas.microsoft.com/office/drawing/2014/main" val="12429772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90809653"/>
                  </a:ext>
                </a:extLst>
              </a:tr>
              <a:tr h="370840">
                <a:tc>
                  <a:txBody>
                    <a:bodyPr/>
                    <a:lstStyle/>
                    <a:p>
                      <a:r>
                        <a:rPr lang="en-US" sz="1000"/>
                        <a:t>Philadelphia Insurance Companies</a:t>
                      </a:r>
                    </a:p>
                  </a:txBody>
                  <a:tcPr/>
                </a:tc>
                <a:tc>
                  <a:txBody>
                    <a:bodyPr/>
                    <a:lstStyle/>
                    <a:p>
                      <a:r>
                        <a:rPr lang="en-US" sz="1000"/>
                        <a:t>15014</a:t>
                      </a:r>
                    </a:p>
                  </a:txBody>
                  <a:tcPr/>
                </a:tc>
                <a:tc>
                  <a:txBody>
                    <a:bodyPr/>
                    <a:lstStyle/>
                    <a:p>
                      <a:r>
                        <a:rPr lang="en-US" sz="1000"/>
                        <a:t>279</a:t>
                      </a:r>
                    </a:p>
                  </a:txBody>
                  <a:tcPr/>
                </a:tc>
                <a:tc>
                  <a:txBody>
                    <a:bodyPr/>
                    <a:lstStyle/>
                    <a:p>
                      <a:r>
                        <a:rPr lang="en-US" sz="1000"/>
                        <a:t>21</a:t>
                      </a:r>
                    </a:p>
                  </a:txBody>
                  <a:tcPr/>
                </a:tc>
                <a:tc>
                  <a:txBody>
                    <a:bodyPr/>
                    <a:lstStyle/>
                    <a:p>
                      <a:r>
                        <a:rPr lang="en-US" sz="1000"/>
                        <a:t>881</a:t>
                      </a:r>
                    </a:p>
                  </a:txBody>
                  <a:tcPr/>
                </a:tc>
                <a:tc>
                  <a:txBody>
                    <a:bodyPr/>
                    <a:lstStyle/>
                    <a:p>
                      <a:r>
                        <a:rPr lang="en-US" sz="1000"/>
                        <a:t>4</a:t>
                      </a:r>
                    </a:p>
                  </a:txBody>
                  <a:tcPr/>
                </a:tc>
                <a:tc>
                  <a:txBody>
                    <a:bodyPr/>
                    <a:lstStyle/>
                    <a:p>
                      <a:r>
                        <a:rPr lang="en-US" sz="1000"/>
                        <a:t>0.2833 %</a:t>
                      </a:r>
                    </a:p>
                  </a:txBody>
                  <a:tcPr/>
                </a:tc>
                <a:extLst>
                  <a:ext uri="{0D108BD9-81ED-4DB2-BD59-A6C34878D82A}">
                    <a16:rowId xmlns:a16="http://schemas.microsoft.com/office/drawing/2014/main" val="341677627"/>
                  </a:ext>
                </a:extLst>
              </a:tr>
            </a:tbl>
          </a:graphicData>
        </a:graphic>
      </p:graphicFrame>
      <p:sp>
        <p:nvSpPr>
          <p:cNvPr id="4" name="Text Placeholder 3">
            <a:extLst>
              <a:ext uri="{FF2B5EF4-FFF2-40B4-BE49-F238E27FC236}">
                <a16:creationId xmlns:a16="http://schemas.microsoft.com/office/drawing/2014/main" id="{2E4DE0E0-C28B-418F-9414-6459EFA0E3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2568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56431-2310-4130-8458-53FF0E72D640}"/>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7D061838-512D-4923-94BE-505978AE60F6}"/>
              </a:ext>
            </a:extLst>
          </p:cNvPr>
          <p:cNvGraphicFramePr>
            <a:graphicFrameLocks noGrp="1"/>
          </p:cNvGraphicFramePr>
          <p:nvPr>
            <p:ph type="chart" sz="quarter" idx="13"/>
            <p:extLst>
              <p:ext uri="{D42A27DB-BD31-4B8C-83A1-F6EECF244321}">
                <p14:modId xmlns:p14="http://schemas.microsoft.com/office/powerpoint/2010/main" val="2829116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A270B-0CAA-40ED-9C8D-EEE25F0C06E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83C00FE-2922-4040-A096-C830806B9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4325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136C-35F3-4DCC-827B-7147EEE0211D}"/>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36D0395A-CD19-4EEF-9575-3343561DF7E3}"/>
              </a:ext>
            </a:extLst>
          </p:cNvPr>
          <p:cNvGraphicFramePr>
            <a:graphicFrameLocks noGrp="1"/>
          </p:cNvGraphicFramePr>
          <p:nvPr>
            <p:ph type="chart" sz="quarter" idx="13"/>
            <p:extLst>
              <p:ext uri="{D42A27DB-BD31-4B8C-83A1-F6EECF244321}">
                <p14:modId xmlns:p14="http://schemas.microsoft.com/office/powerpoint/2010/main" val="768249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150DF-C44E-4ED4-8DDF-F4D4E04706C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D4F7AEE-D432-4F7A-B154-6BEF52A60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802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F0508-3079-4730-86CC-382738BB053E}"/>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4737CE98-A57F-4415-8C72-64C8FD57C581}"/>
              </a:ext>
            </a:extLst>
          </p:cNvPr>
          <p:cNvGraphicFramePr>
            <a:graphicFrameLocks noGrp="1"/>
          </p:cNvGraphicFramePr>
          <p:nvPr>
            <p:ph type="tbl" sz="quarter" idx="13"/>
            <p:extLst>
              <p:ext uri="{D42A27DB-BD31-4B8C-83A1-F6EECF244321}">
                <p14:modId xmlns:p14="http://schemas.microsoft.com/office/powerpoint/2010/main" val="1821608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66460158"/>
                    </a:ext>
                  </a:extLst>
                </a:gridCol>
                <a:gridCol w="987552">
                  <a:extLst>
                    <a:ext uri="{9D8B030D-6E8A-4147-A177-3AD203B41FA5}">
                      <a16:colId xmlns:a16="http://schemas.microsoft.com/office/drawing/2014/main" val="4240310274"/>
                    </a:ext>
                  </a:extLst>
                </a:gridCol>
                <a:gridCol w="987552">
                  <a:extLst>
                    <a:ext uri="{9D8B030D-6E8A-4147-A177-3AD203B41FA5}">
                      <a16:colId xmlns:a16="http://schemas.microsoft.com/office/drawing/2014/main" val="1671969028"/>
                    </a:ext>
                  </a:extLst>
                </a:gridCol>
                <a:gridCol w="987552">
                  <a:extLst>
                    <a:ext uri="{9D8B030D-6E8A-4147-A177-3AD203B41FA5}">
                      <a16:colId xmlns:a16="http://schemas.microsoft.com/office/drawing/2014/main" val="3641588765"/>
                    </a:ext>
                  </a:extLst>
                </a:gridCol>
                <a:gridCol w="987552">
                  <a:extLst>
                    <a:ext uri="{9D8B030D-6E8A-4147-A177-3AD203B41FA5}">
                      <a16:colId xmlns:a16="http://schemas.microsoft.com/office/drawing/2014/main" val="219536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107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739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- 2018-05-10 15:20:18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387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- 2018-03-01 15:26:20 </a:t>
                      </a:r>
                      <a:r>
                        <a:rPr kumimoji="0" lang="en-US" sz="1000" b="0" i="0" u="none" strike="noStrike" kern="1200" cap="none" spc="0" normalizeH="0" baseline="0" noProof="0">
                          <a:ln>
                            <a:noFill/>
                          </a:ln>
                          <a:solidFill>
                            <a:prstClr val="black"/>
                          </a:solidFill>
                          <a:effectLst/>
                          <a:uLnTx/>
                          <a:uFillTx/>
                          <a:latin typeface="+mn-lt"/>
                          <a:ea typeface="+mn-ea"/>
                          <a:cs typeface="+mn-cs"/>
                        </a:rPr>
                        <a:t>
  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5558259"/>
                  </a:ext>
                </a:extLst>
              </a:tr>
            </a:tbl>
          </a:graphicData>
        </a:graphic>
      </p:graphicFrame>
      <p:sp>
        <p:nvSpPr>
          <p:cNvPr id="4" name="Text Placeholder 3">
            <a:extLst>
              <a:ext uri="{FF2B5EF4-FFF2-40B4-BE49-F238E27FC236}">
                <a16:creationId xmlns:a16="http://schemas.microsoft.com/office/drawing/2014/main" id="{13D1BFDB-2FFB-4102-A4ED-BD90AECF97E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24915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6B35-3816-447A-B975-0F86BF286E81}"/>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7660C4C8-54D9-4105-9556-426853CCB968}"/>
              </a:ext>
            </a:extLst>
          </p:cNvPr>
          <p:cNvGraphicFramePr>
            <a:graphicFrameLocks noGrp="1"/>
          </p:cNvGraphicFramePr>
          <p:nvPr>
            <p:ph type="tbl" sz="quarter" idx="13"/>
            <p:extLst>
              <p:ext uri="{D42A27DB-BD31-4B8C-83A1-F6EECF244321}">
                <p14:modId xmlns:p14="http://schemas.microsoft.com/office/powerpoint/2010/main" val="335561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86500249"/>
                    </a:ext>
                  </a:extLst>
                </a:gridCol>
                <a:gridCol w="987552">
                  <a:extLst>
                    <a:ext uri="{9D8B030D-6E8A-4147-A177-3AD203B41FA5}">
                      <a16:colId xmlns:a16="http://schemas.microsoft.com/office/drawing/2014/main" val="3254320240"/>
                    </a:ext>
                  </a:extLst>
                </a:gridCol>
                <a:gridCol w="987552">
                  <a:extLst>
                    <a:ext uri="{9D8B030D-6E8A-4147-A177-3AD203B41FA5}">
                      <a16:colId xmlns:a16="http://schemas.microsoft.com/office/drawing/2014/main" val="3388558852"/>
                    </a:ext>
                  </a:extLst>
                </a:gridCol>
                <a:gridCol w="987552">
                  <a:extLst>
                    <a:ext uri="{9D8B030D-6E8A-4147-A177-3AD203B41FA5}">
                      <a16:colId xmlns:a16="http://schemas.microsoft.com/office/drawing/2014/main" val="50069475"/>
                    </a:ext>
                  </a:extLst>
                </a:gridCol>
                <a:gridCol w="987552">
                  <a:extLst>
                    <a:ext uri="{9D8B030D-6E8A-4147-A177-3AD203B41FA5}">
                      <a16:colId xmlns:a16="http://schemas.microsoft.com/office/drawing/2014/main" val="357185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491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- 2018-06-05 15:59:09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161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- 2018-01-10 18:18:51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9161551"/>
                  </a:ext>
                </a:extLst>
              </a:tr>
            </a:tbl>
          </a:graphicData>
        </a:graphic>
      </p:graphicFrame>
      <p:sp>
        <p:nvSpPr>
          <p:cNvPr id="4" name="Text Placeholder 3">
            <a:extLst>
              <a:ext uri="{FF2B5EF4-FFF2-40B4-BE49-F238E27FC236}">
                <a16:creationId xmlns:a16="http://schemas.microsoft.com/office/drawing/2014/main" id="{03C2A722-7982-4567-AB42-A83369C60A9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557639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C72F3-A14E-4CF5-BA54-5034467AEF3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89A6B61-5A70-435D-B097-5C3EB1413905}"/>
              </a:ext>
            </a:extLst>
          </p:cNvPr>
          <p:cNvGraphicFramePr>
            <a:graphicFrameLocks noGrp="1"/>
          </p:cNvGraphicFramePr>
          <p:nvPr>
            <p:ph type="tbl" sz="quarter" idx="13"/>
            <p:extLst>
              <p:ext uri="{D42A27DB-BD31-4B8C-83A1-F6EECF244321}">
                <p14:modId xmlns:p14="http://schemas.microsoft.com/office/powerpoint/2010/main" val="106797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9865947"/>
                    </a:ext>
                  </a:extLst>
                </a:gridCol>
                <a:gridCol w="699516">
                  <a:extLst>
                    <a:ext uri="{9D8B030D-6E8A-4147-A177-3AD203B41FA5}">
                      <a16:colId xmlns:a16="http://schemas.microsoft.com/office/drawing/2014/main" val="3561290639"/>
                    </a:ext>
                  </a:extLst>
                </a:gridCol>
                <a:gridCol w="699516">
                  <a:extLst>
                    <a:ext uri="{9D8B030D-6E8A-4147-A177-3AD203B41FA5}">
                      <a16:colId xmlns:a16="http://schemas.microsoft.com/office/drawing/2014/main" val="271731492"/>
                    </a:ext>
                  </a:extLst>
                </a:gridCol>
                <a:gridCol w="658368">
                  <a:extLst>
                    <a:ext uri="{9D8B030D-6E8A-4147-A177-3AD203B41FA5}">
                      <a16:colId xmlns:a16="http://schemas.microsoft.com/office/drawing/2014/main" val="1214240671"/>
                    </a:ext>
                  </a:extLst>
                </a:gridCol>
                <a:gridCol w="658368">
                  <a:extLst>
                    <a:ext uri="{9D8B030D-6E8A-4147-A177-3AD203B41FA5}">
                      <a16:colId xmlns:a16="http://schemas.microsoft.com/office/drawing/2014/main" val="3064757149"/>
                    </a:ext>
                  </a:extLst>
                </a:gridCol>
                <a:gridCol w="658368">
                  <a:extLst>
                    <a:ext uri="{9D8B030D-6E8A-4147-A177-3AD203B41FA5}">
                      <a16:colId xmlns:a16="http://schemas.microsoft.com/office/drawing/2014/main" val="4122672160"/>
                    </a:ext>
                  </a:extLst>
                </a:gridCol>
                <a:gridCol w="699516">
                  <a:extLst>
                    <a:ext uri="{9D8B030D-6E8A-4147-A177-3AD203B41FA5}">
                      <a16:colId xmlns:a16="http://schemas.microsoft.com/office/drawing/2014/main" val="792972516"/>
                    </a:ext>
                  </a:extLst>
                </a:gridCol>
                <a:gridCol w="699516">
                  <a:extLst>
                    <a:ext uri="{9D8B030D-6E8A-4147-A177-3AD203B41FA5}">
                      <a16:colId xmlns:a16="http://schemas.microsoft.com/office/drawing/2014/main" val="1171076193"/>
                    </a:ext>
                  </a:extLst>
                </a:gridCol>
                <a:gridCol w="699516">
                  <a:extLst>
                    <a:ext uri="{9D8B030D-6E8A-4147-A177-3AD203B41FA5}">
                      <a16:colId xmlns:a16="http://schemas.microsoft.com/office/drawing/2014/main" val="2169385345"/>
                    </a:ext>
                  </a:extLst>
                </a:gridCol>
                <a:gridCol w="658368">
                  <a:extLst>
                    <a:ext uri="{9D8B030D-6E8A-4147-A177-3AD203B41FA5}">
                      <a16:colId xmlns:a16="http://schemas.microsoft.com/office/drawing/2014/main" val="279886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25348254"/>
                  </a:ext>
                </a:extLst>
              </a:tr>
              <a:tr h="370840">
                <a:tc>
                  <a:txBody>
                    <a:bodyPr/>
                    <a:lstStyle/>
                    <a:p>
                      <a:r>
                        <a:rPr lang="en-US" sz="1000"/>
                        <a:t>phlyinsurance</a:t>
                      </a:r>
                    </a:p>
                  </a:txBody>
                  <a:tcPr/>
                </a:tc>
                <a:tc>
                  <a:txBody>
                    <a:bodyPr/>
                    <a:lstStyle/>
                    <a:p>
                      <a:r>
                        <a:rPr lang="en-US" sz="1000"/>
                        <a:t>1003</a:t>
                      </a:r>
                    </a:p>
                  </a:txBody>
                  <a:tcPr/>
                </a:tc>
                <a:tc>
                  <a:txBody>
                    <a:bodyPr/>
                    <a:lstStyle/>
                    <a:p>
                      <a:r>
                        <a:rPr lang="en-US" sz="1000"/>
                        <a:t>24</a:t>
                      </a:r>
                    </a:p>
                  </a:txBody>
                  <a:tcPr/>
                </a:tc>
                <a:tc>
                  <a:txBody>
                    <a:bodyPr/>
                    <a:lstStyle/>
                    <a:p>
                      <a:r>
                        <a:rPr lang="en-US" sz="1000"/>
                        <a:t>8</a:t>
                      </a:r>
                    </a:p>
                  </a:txBody>
                  <a:tcPr/>
                </a:tc>
                <a:tc>
                  <a:txBody>
                    <a:bodyPr/>
                    <a:lstStyle/>
                    <a:p>
                      <a:r>
                        <a:rPr lang="en-US" sz="1000"/>
                        <a:t>13</a:t>
                      </a:r>
                    </a:p>
                  </a:txBody>
                  <a:tcPr/>
                </a:tc>
                <a:tc>
                  <a:txBody>
                    <a:bodyPr/>
                    <a:lstStyle/>
                    <a:p>
                      <a:r>
                        <a:rPr lang="en-US" sz="1000"/>
                        <a:t>0</a:t>
                      </a:r>
                    </a:p>
                  </a:txBody>
                  <a:tcPr/>
                </a:tc>
                <a:tc>
                  <a:txBody>
                    <a:bodyPr/>
                    <a:lstStyle/>
                    <a:p>
                      <a:r>
                        <a:rPr lang="en-US" sz="1000"/>
                        <a:t>21</a:t>
                      </a:r>
                    </a:p>
                  </a:txBody>
                  <a:tcPr/>
                </a:tc>
                <a:tc>
                  <a:txBody>
                    <a:bodyPr/>
                    <a:lstStyle/>
                    <a:p>
                      <a:r>
                        <a:rPr lang="en-US" sz="1000"/>
                        <a:t>1199</a:t>
                      </a:r>
                    </a:p>
                  </a:txBody>
                  <a:tcPr/>
                </a:tc>
                <a:tc>
                  <a:txBody>
                    <a:bodyPr/>
                    <a:lstStyle/>
                    <a:p>
                      <a:r>
                        <a:rPr lang="en-US" sz="1000"/>
                        <a:t>18</a:t>
                      </a:r>
                    </a:p>
                  </a:txBody>
                  <a:tcPr/>
                </a:tc>
                <a:tc>
                  <a:txBody>
                    <a:bodyPr/>
                    <a:lstStyle/>
                    <a:p>
                      <a:r>
                        <a:rPr lang="en-US" sz="1000"/>
                        <a:t>5.8479 %</a:t>
                      </a:r>
                    </a:p>
                  </a:txBody>
                  <a:tcPr/>
                </a:tc>
                <a:extLst>
                  <a:ext uri="{0D108BD9-81ED-4DB2-BD59-A6C34878D82A}">
                    <a16:rowId xmlns:a16="http://schemas.microsoft.com/office/drawing/2014/main" val="39731019"/>
                  </a:ext>
                </a:extLst>
              </a:tr>
            </a:tbl>
          </a:graphicData>
        </a:graphic>
      </p:graphicFrame>
      <p:sp>
        <p:nvSpPr>
          <p:cNvPr id="4" name="Text Placeholder 3">
            <a:extLst>
              <a:ext uri="{FF2B5EF4-FFF2-40B4-BE49-F238E27FC236}">
                <a16:creationId xmlns:a16="http://schemas.microsoft.com/office/drawing/2014/main" id="{FA443AA3-0761-412F-92C6-BBB9A20B087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0992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E171E-205F-4B8A-A5D8-78D5EA10DF81}"/>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B3D73AAA-219D-413C-8188-B526885F1E5B}"/>
              </a:ext>
            </a:extLst>
          </p:cNvPr>
          <p:cNvGraphicFramePr>
            <a:graphicFrameLocks noGrp="1"/>
          </p:cNvGraphicFramePr>
          <p:nvPr>
            <p:ph type="chart" sz="quarter" idx="13"/>
            <p:extLst>
              <p:ext uri="{D42A27DB-BD31-4B8C-83A1-F6EECF244321}">
                <p14:modId xmlns:p14="http://schemas.microsoft.com/office/powerpoint/2010/main" val="87191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F6817D-8C2A-4C2A-AF55-7F401FD92D3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5C942C1-CE14-4717-8B39-AAA6C9CD7E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380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7936-4587-441A-A1A7-B523917748A2}"/>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66E16F48-D9EF-42CD-A1E9-09E99D130163}"/>
              </a:ext>
            </a:extLst>
          </p:cNvPr>
          <p:cNvGraphicFramePr>
            <a:graphicFrameLocks noGrp="1"/>
          </p:cNvGraphicFramePr>
          <p:nvPr>
            <p:ph type="chart" sz="quarter" idx="13"/>
            <p:extLst>
              <p:ext uri="{D42A27DB-BD31-4B8C-83A1-F6EECF244321}">
                <p14:modId xmlns:p14="http://schemas.microsoft.com/office/powerpoint/2010/main" val="1868763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15C7FB-0BC4-4FA8-8027-27F13047144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DE9AF4A-AE1D-4F36-B375-E55436BDB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7045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F6783-87EC-4DDF-8082-CC77A790D2A1}"/>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D34FD713-E636-4738-8A1A-F604DCC7209F}"/>
              </a:ext>
            </a:extLst>
          </p:cNvPr>
          <p:cNvGraphicFramePr>
            <a:graphicFrameLocks noGrp="1"/>
          </p:cNvGraphicFramePr>
          <p:nvPr>
            <p:ph type="tbl" sz="quarter" idx="13"/>
            <p:extLst>
              <p:ext uri="{D42A27DB-BD31-4B8C-83A1-F6EECF244321}">
                <p14:modId xmlns:p14="http://schemas.microsoft.com/office/powerpoint/2010/main" val="134636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97100036"/>
                    </a:ext>
                  </a:extLst>
                </a:gridCol>
                <a:gridCol w="987552">
                  <a:extLst>
                    <a:ext uri="{9D8B030D-6E8A-4147-A177-3AD203B41FA5}">
                      <a16:colId xmlns:a16="http://schemas.microsoft.com/office/drawing/2014/main" val="2226701338"/>
                    </a:ext>
                  </a:extLst>
                </a:gridCol>
                <a:gridCol w="987552">
                  <a:extLst>
                    <a:ext uri="{9D8B030D-6E8A-4147-A177-3AD203B41FA5}">
                      <a16:colId xmlns:a16="http://schemas.microsoft.com/office/drawing/2014/main" val="2658562662"/>
                    </a:ext>
                  </a:extLst>
                </a:gridCol>
                <a:gridCol w="987552">
                  <a:extLst>
                    <a:ext uri="{9D8B030D-6E8A-4147-A177-3AD203B41FA5}">
                      <a16:colId xmlns:a16="http://schemas.microsoft.com/office/drawing/2014/main" val="761506335"/>
                    </a:ext>
                  </a:extLst>
                </a:gridCol>
                <a:gridCol w="987552">
                  <a:extLst>
                    <a:ext uri="{9D8B030D-6E8A-4147-A177-3AD203B41FA5}">
                      <a16:colId xmlns:a16="http://schemas.microsoft.com/office/drawing/2014/main" val="294815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970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- 2018-01-09 19:17:32 </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909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- 2018-02-02 16:36:07 </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2353611"/>
                  </a:ext>
                </a:extLst>
              </a:tr>
            </a:tbl>
          </a:graphicData>
        </a:graphic>
      </p:graphicFrame>
      <p:sp>
        <p:nvSpPr>
          <p:cNvPr id="4" name="Text Placeholder 3">
            <a:extLst>
              <a:ext uri="{FF2B5EF4-FFF2-40B4-BE49-F238E27FC236}">
                <a16:creationId xmlns:a16="http://schemas.microsoft.com/office/drawing/2014/main" id="{A79B5633-45BF-420F-A21D-061401458C0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79665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A1E9-6ABA-4D96-B80D-B637981CEE88}"/>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A8B0F170-4D36-40F2-AC66-F1EAE51965C7}"/>
              </a:ext>
            </a:extLst>
          </p:cNvPr>
          <p:cNvGraphicFramePr>
            <a:graphicFrameLocks noGrp="1"/>
          </p:cNvGraphicFramePr>
          <p:nvPr>
            <p:ph type="tbl" sz="quarter" idx="13"/>
            <p:extLst>
              <p:ext uri="{D42A27DB-BD31-4B8C-83A1-F6EECF244321}">
                <p14:modId xmlns:p14="http://schemas.microsoft.com/office/powerpoint/2010/main" val="137654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43052327"/>
                    </a:ext>
                  </a:extLst>
                </a:gridCol>
                <a:gridCol w="987552">
                  <a:extLst>
                    <a:ext uri="{9D8B030D-6E8A-4147-A177-3AD203B41FA5}">
                      <a16:colId xmlns:a16="http://schemas.microsoft.com/office/drawing/2014/main" val="2766227266"/>
                    </a:ext>
                  </a:extLst>
                </a:gridCol>
                <a:gridCol w="987552">
                  <a:extLst>
                    <a:ext uri="{9D8B030D-6E8A-4147-A177-3AD203B41FA5}">
                      <a16:colId xmlns:a16="http://schemas.microsoft.com/office/drawing/2014/main" val="3253473240"/>
                    </a:ext>
                  </a:extLst>
                </a:gridCol>
                <a:gridCol w="987552">
                  <a:extLst>
                    <a:ext uri="{9D8B030D-6E8A-4147-A177-3AD203B41FA5}">
                      <a16:colId xmlns:a16="http://schemas.microsoft.com/office/drawing/2014/main" val="3506789041"/>
                    </a:ext>
                  </a:extLst>
                </a:gridCol>
                <a:gridCol w="987552">
                  <a:extLst>
                    <a:ext uri="{9D8B030D-6E8A-4147-A177-3AD203B41FA5}">
                      <a16:colId xmlns:a16="http://schemas.microsoft.com/office/drawing/2014/main" val="2641898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801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- 2018-01-10 18:39:45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211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- 2018-02-05 09:55:20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723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4770017"/>
                  </a:ext>
                </a:extLst>
              </a:tr>
            </a:tbl>
          </a:graphicData>
        </a:graphic>
      </p:graphicFrame>
      <p:sp>
        <p:nvSpPr>
          <p:cNvPr id="4" name="Text Placeholder 3">
            <a:extLst>
              <a:ext uri="{FF2B5EF4-FFF2-40B4-BE49-F238E27FC236}">
                <a16:creationId xmlns:a16="http://schemas.microsoft.com/office/drawing/2014/main" id="{544F2DBC-F197-4AB2-AA35-76502C4588F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085350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3664</Words>
  <Application>Microsoft Office PowerPoint</Application>
  <PresentationFormat>On-screen Show (4:3)</PresentationFormat>
  <Paragraphs>738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PHLY Social Media - Brad's Report</vt:lpstr>
      <vt:lpstr>Overall Audience (per month) | Philadelphia Insurance</vt:lpstr>
      <vt:lpstr>Overall Overall Audience Change | Philadelphia Insurance</vt:lpstr>
      <vt:lpstr>Average Interactions per Post - Cross-platform | Philadelphia Insurance</vt:lpstr>
      <vt:lpstr>Impressions per Post - Cross-platform | Philadelphia Insurance</vt:lpstr>
      <vt:lpstr>Overall Own Posts Table | Philadelphia Insurance - 1 of 15</vt:lpstr>
      <vt:lpstr>Overall Own Posts Table | Philadelphia Insurance - 2 of 15</vt:lpstr>
      <vt:lpstr>Overall Own Posts Table | Philadelphia Insurance - 3 of 15</vt:lpstr>
      <vt:lpstr>Overall Own Posts Table | Philadelphia Insurance - 4 of 15</vt:lpstr>
      <vt:lpstr>Overall Own Posts Table | Philadelphia Insurance - 5 of 15</vt:lpstr>
      <vt:lpstr>Overall Own Posts Table | Philadelphia Insurance - 6 of 15</vt:lpstr>
      <vt:lpstr>Overall Own Posts Table | Philadelphia Insurance - 7 of 15</vt:lpstr>
      <vt:lpstr>Overall Own Posts Table | Philadelphia Insurance - 8 of 15</vt:lpstr>
      <vt:lpstr>Overall Own Posts Table | Philadelphia Insurance - 9 of 15</vt:lpstr>
      <vt:lpstr>Overall Own Posts Table | Philadelphia Insurance - 10 of 15</vt:lpstr>
      <vt:lpstr>Overall Own Posts Table | Philadelphia Insurance - 11 of 15</vt:lpstr>
      <vt:lpstr>Overall Own Posts Table | Philadelphia Insurance - 12 of 15</vt:lpstr>
      <vt:lpstr>Overall Own Posts Table | Philadelphia Insurance - 13 of 15</vt:lpstr>
      <vt:lpstr>Overall Own Posts Table | Philadelphia Insurance - 14 of 15</vt:lpstr>
      <vt:lpstr>Overall Own Posts Table | Philadelphia Insurance - 15 of 15</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 - Brad's Report</dc:title>
  <dc:creator>Administrator</dc:creator>
  <cp:lastModifiedBy>Administrator</cp:lastModifiedBy>
  <cp:revision>1</cp:revision>
  <dcterms:created xsi:type="dcterms:W3CDTF">2018-07-06T14:54:58Z</dcterms:created>
  <dcterms:modified xsi:type="dcterms:W3CDTF">2018-07-06T14:56:07Z</dcterms:modified>
</cp:coreProperties>
</file>