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86075-AA30-4B48-8484-3DB4E161D735}"/>
              </a:ext>
            </a:extLst>
          </p:cNvPr>
          <p:cNvSpPr>
            <a:spLocks noGrp="1"/>
          </p:cNvSpPr>
          <p:nvPr>
            <p:ph type="title"/>
          </p:nvPr>
        </p:nvSpPr>
        <p:spPr/>
        <p:txBody>
          <a:bodyPr/>
          <a:lstStyle/>
          <a:p>
            <a:r>
              <a:rPr lang="en-US"/>
              <a:t>Facebook Own Posts Table | All Pages</a:t>
            </a:r>
          </a:p>
        </p:txBody>
      </p:sp>
      <p:graphicFrame>
        <p:nvGraphicFramePr>
          <p:cNvPr id="5" name="Table Placeholder 4">
            <a:extLst>
              <a:ext uri="{FF2B5EF4-FFF2-40B4-BE49-F238E27FC236}">
                <a16:creationId xmlns:a16="http://schemas.microsoft.com/office/drawing/2014/main" id="{10F56BCF-A88B-4301-A050-3EF497B3A06C}"/>
              </a:ext>
            </a:extLst>
          </p:cNvPr>
          <p:cNvGraphicFramePr>
            <a:graphicFrameLocks noGrp="1"/>
          </p:cNvGraphicFramePr>
          <p:nvPr>
            <p:ph type="tbl" sz="quarter" idx="13"/>
            <p:extLst>
              <p:ext uri="{D42A27DB-BD31-4B8C-83A1-F6EECF244321}">
                <p14:modId xmlns:p14="http://schemas.microsoft.com/office/powerpoint/2010/main" val="2679805067"/>
              </p:ext>
            </p:extLst>
          </p:nvPr>
        </p:nvGraphicFramePr>
        <p:xfrm>
          <a:off x="457200" y="1731963"/>
          <a:ext cx="8229600" cy="51206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1603523"/>
                    </a:ext>
                  </a:extLst>
                </a:gridCol>
                <a:gridCol w="658368">
                  <a:extLst>
                    <a:ext uri="{9D8B030D-6E8A-4147-A177-3AD203B41FA5}">
                      <a16:colId xmlns:a16="http://schemas.microsoft.com/office/drawing/2014/main" val="1017764496"/>
                    </a:ext>
                  </a:extLst>
                </a:gridCol>
                <a:gridCol w="658368">
                  <a:extLst>
                    <a:ext uri="{9D8B030D-6E8A-4147-A177-3AD203B41FA5}">
                      <a16:colId xmlns:a16="http://schemas.microsoft.com/office/drawing/2014/main" val="1244459382"/>
                    </a:ext>
                  </a:extLst>
                </a:gridCol>
                <a:gridCol w="658368">
                  <a:extLst>
                    <a:ext uri="{9D8B030D-6E8A-4147-A177-3AD203B41FA5}">
                      <a16:colId xmlns:a16="http://schemas.microsoft.com/office/drawing/2014/main" val="3795270484"/>
                    </a:ext>
                  </a:extLst>
                </a:gridCol>
                <a:gridCol w="658368">
                  <a:extLst>
                    <a:ext uri="{9D8B030D-6E8A-4147-A177-3AD203B41FA5}">
                      <a16:colId xmlns:a16="http://schemas.microsoft.com/office/drawing/2014/main" val="2243959995"/>
                    </a:ext>
                  </a:extLst>
                </a:gridCol>
                <a:gridCol w="658368">
                  <a:extLst>
                    <a:ext uri="{9D8B030D-6E8A-4147-A177-3AD203B41FA5}">
                      <a16:colId xmlns:a16="http://schemas.microsoft.com/office/drawing/2014/main" val="625268322"/>
                    </a:ext>
                  </a:extLst>
                </a:gridCol>
                <a:gridCol w="658368">
                  <a:extLst>
                    <a:ext uri="{9D8B030D-6E8A-4147-A177-3AD203B41FA5}">
                      <a16:colId xmlns:a16="http://schemas.microsoft.com/office/drawing/2014/main" val="1955579931"/>
                    </a:ext>
                  </a:extLst>
                </a:gridCol>
                <a:gridCol w="658368">
                  <a:extLst>
                    <a:ext uri="{9D8B030D-6E8A-4147-A177-3AD203B41FA5}">
                      <a16:colId xmlns:a16="http://schemas.microsoft.com/office/drawing/2014/main" val="337233258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832080971"/>
                  </a:ext>
                </a:extLst>
              </a:tr>
              <a:tr h="370840">
                <a:tc>
                  <a:txBody>
                    <a:bodyPr/>
                    <a:lstStyle/>
                    <a:p>
                      <a:r>
                        <a:rPr lang="en-US" sz="1000" b="1"/>
                        <a:t> Tokio Marine America - 2018-03-12 18:43:12 </a:t>
                      </a:r>
                      <a:r>
                        <a:rPr lang="en-US" sz="1000"/>
                        <a:t> 
 Our TMA/TMCS Next Generation Leadership team has worked hard to ensure successful support of American Red Cross. They've organized blood drives and donations. Leadership opportunities abound! Congrats to our "Next Generation" of Tokio Marine Leaders. #TMAnshin #TMACares #Leadership</a:t>
                      </a:r>
                    </a:p>
                  </a:txBody>
                  <a:tcPr/>
                </a:tc>
                <a:tc>
                  <a:txBody>
                    <a:bodyPr/>
                    <a:lstStyle/>
                    <a:p>
                      <a:r>
                        <a:rPr lang="en-US" sz="1000"/>
                        <a:t>23</a:t>
                      </a:r>
                    </a:p>
                  </a:txBody>
                  <a:tcPr/>
                </a:tc>
                <a:tc>
                  <a:txBody>
                    <a:bodyPr/>
                    <a:lstStyle/>
                    <a:p>
                      <a:r>
                        <a:rPr lang="en-US" sz="1000"/>
                        <a:t>20</a:t>
                      </a:r>
                    </a:p>
                  </a:txBody>
                  <a:tcPr/>
                </a:tc>
                <a:tc>
                  <a:txBody>
                    <a:bodyPr/>
                    <a:lstStyle/>
                    <a:p>
                      <a:r>
                        <a:rPr lang="en-US" sz="1000"/>
                        <a:t>2</a:t>
                      </a:r>
                    </a:p>
                  </a:txBody>
                  <a:tcPr/>
                </a:tc>
                <a:tc>
                  <a:txBody>
                    <a:bodyPr/>
                    <a:lstStyle/>
                    <a:p>
                      <a:r>
                        <a:rPr lang="en-US" sz="1000"/>
                        <a:t>1</a:t>
                      </a:r>
                    </a:p>
                  </a:txBody>
                  <a:tcPr/>
                </a:tc>
                <a:tc>
                  <a:txBody>
                    <a:bodyPr/>
                    <a:lstStyle/>
                    <a:p>
                      <a:r>
                        <a:rPr lang="en-US" sz="1000"/>
                        <a:t>17.9688 %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542257007"/>
                  </a:ext>
                </a:extLst>
              </a:tr>
              <a:tr h="370840">
                <a:tc>
                  <a:txBody>
                    <a:bodyPr/>
                    <a:lstStyle/>
                    <a:p>
                      <a:r>
                        <a:rPr lang="en-US" sz="1000" b="1"/>
                        <a:t> Tokio Marine America - 2018-03-05 17:11:48 </a:t>
                      </a:r>
                      <a:r>
                        <a:rPr lang="en-US" sz="1000"/>
                        <a:t> 
 The Chicago office collected Socks for the kids at Valentine Boys &amp; Girls Club. This successful drive produced over 150 socks for this great cause! #TMACares #AnshinInAction</a:t>
                      </a:r>
                    </a:p>
                  </a:txBody>
                  <a:tcPr/>
                </a:tc>
                <a:tc>
                  <a:txBody>
                    <a:bodyPr/>
                    <a:lstStyle/>
                    <a:p>
                      <a:r>
                        <a:rPr lang="en-US" sz="1000"/>
                        <a:t>17</a:t>
                      </a:r>
                    </a:p>
                  </a:txBody>
                  <a:tcPr/>
                </a:tc>
                <a:tc>
                  <a:txBody>
                    <a:bodyPr/>
                    <a:lstStyle/>
                    <a:p>
                      <a:r>
                        <a:rPr lang="en-US" sz="1000"/>
                        <a:t>16</a:t>
                      </a:r>
                    </a:p>
                  </a:txBody>
                  <a:tcPr/>
                </a:tc>
                <a:tc>
                  <a:txBody>
                    <a:bodyPr/>
                    <a:lstStyle/>
                    <a:p>
                      <a:r>
                        <a:rPr lang="en-US" sz="1000"/>
                        <a:t>0</a:t>
                      </a:r>
                    </a:p>
                  </a:txBody>
                  <a:tcPr/>
                </a:tc>
                <a:tc>
                  <a:txBody>
                    <a:bodyPr/>
                    <a:lstStyle/>
                    <a:p>
                      <a:r>
                        <a:rPr lang="en-US" sz="1000"/>
                        <a:t>1</a:t>
                      </a:r>
                    </a:p>
                  </a:txBody>
                  <a:tcPr/>
                </a:tc>
                <a:tc>
                  <a:txBody>
                    <a:bodyPr/>
                    <a:lstStyle/>
                    <a:p>
                      <a:r>
                        <a:rPr lang="en-US" sz="1000"/>
                        <a:t>13.2812 %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287043444"/>
                  </a:ext>
                </a:extLst>
              </a:tr>
              <a:tr h="370840">
                <a:tc>
                  <a:txBody>
                    <a:bodyPr/>
                    <a:lstStyle/>
                    <a:p>
                      <a:r>
                        <a:rPr lang="en-US" sz="1000" b="1"/>
                        <a:t> Tokio Marine America - 2018-04-23 11:38:15 </a:t>
                      </a:r>
                      <a:r>
                        <a:rPr lang="en-US" sz="1000"/>
                        <a:t> 
 Our Chicago office had their "hands on" event at Louis L. Valentine Boys &amp; Girls Club / Boys &amp; Girls Clubs of Chicago over the weekend. We were honored to give a ,500 donation to our Education Partner at Valentines Boys &amp; Girls Club while volunteering time at this amazing organization.</a:t>
                      </a:r>
                    </a:p>
                  </a:txBody>
                  <a:tcPr/>
                </a:tc>
                <a:tc>
                  <a:txBody>
                    <a:bodyPr/>
                    <a:lstStyle/>
                    <a:p>
                      <a:r>
                        <a:rPr lang="en-US" sz="1000"/>
                        <a:t>16</a:t>
                      </a:r>
                    </a:p>
                  </a:txBody>
                  <a:tcPr/>
                </a:tc>
                <a:tc>
                  <a:txBody>
                    <a:bodyPr/>
                    <a:lstStyle/>
                    <a:p>
                      <a:r>
                        <a:rPr lang="en-US" sz="1000"/>
                        <a:t>14</a:t>
                      </a:r>
                    </a:p>
                  </a:txBody>
                  <a:tcPr/>
                </a:tc>
                <a:tc>
                  <a:txBody>
                    <a:bodyPr/>
                    <a:lstStyle/>
                    <a:p>
                      <a:r>
                        <a:rPr lang="en-US" sz="1000"/>
                        <a:t>1</a:t>
                      </a:r>
                    </a:p>
                  </a:txBody>
                  <a:tcPr/>
                </a:tc>
                <a:tc>
                  <a:txBody>
                    <a:bodyPr/>
                    <a:lstStyle/>
                    <a:p>
                      <a:r>
                        <a:rPr lang="en-US" sz="1000"/>
                        <a:t>1</a:t>
                      </a:r>
                    </a:p>
                  </a:txBody>
                  <a:tcPr/>
                </a:tc>
                <a:tc>
                  <a:txBody>
                    <a:bodyPr/>
                    <a:lstStyle/>
                    <a:p>
                      <a:r>
                        <a:rPr lang="en-US" sz="1000"/>
                        <a:t>11.3475 %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234065774"/>
                  </a:ext>
                </a:extLst>
              </a:tr>
              <a:tr h="370840">
                <a:tc>
                  <a:txBody>
                    <a:bodyPr/>
                    <a:lstStyle/>
                    <a:p>
                      <a:r>
                        <a:rPr lang="en-US" sz="1000" b="1"/>
                        <a:t> Tokio Marine America - 2018-03-20 12:16:52 </a:t>
                      </a:r>
                      <a:r>
                        <a:rPr lang="en-US" sz="1000"/>
                        <a:t> 
 2017 was an amazing year for TMA Corporate Social Responsibility efforts! #TMACares</a:t>
                      </a:r>
                    </a:p>
                  </a:txBody>
                  <a:tcPr/>
                </a:tc>
                <a:tc>
                  <a:txBody>
                    <a:bodyPr/>
                    <a:lstStyle/>
                    <a:p>
                      <a:r>
                        <a:rPr lang="en-US" sz="1000"/>
                        <a:t>14</a:t>
                      </a:r>
                    </a:p>
                  </a:txBody>
                  <a:tcPr/>
                </a:tc>
                <a:tc>
                  <a:txBody>
                    <a:bodyPr/>
                    <a:lstStyle/>
                    <a:p>
                      <a:r>
                        <a:rPr lang="en-US" sz="1000"/>
                        <a:t>10</a:t>
                      </a:r>
                    </a:p>
                  </a:txBody>
                  <a:tcPr/>
                </a:tc>
                <a:tc>
                  <a:txBody>
                    <a:bodyPr/>
                    <a:lstStyle/>
                    <a:p>
                      <a:r>
                        <a:rPr lang="en-US" sz="1000"/>
                        <a:t>1</a:t>
                      </a:r>
                    </a:p>
                  </a:txBody>
                  <a:tcPr/>
                </a:tc>
                <a:tc>
                  <a:txBody>
                    <a:bodyPr/>
                    <a:lstStyle/>
                    <a:p>
                      <a:r>
                        <a:rPr lang="en-US" sz="1000"/>
                        <a:t>3</a:t>
                      </a:r>
                    </a:p>
                  </a:txBody>
                  <a:tcPr/>
                </a:tc>
                <a:tc>
                  <a:txBody>
                    <a:bodyPr/>
                    <a:lstStyle/>
                    <a:p>
                      <a:r>
                        <a:rPr lang="en-US" sz="1000"/>
                        <a:t>10.9375 %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782579512"/>
                  </a:ext>
                </a:extLst>
              </a:tr>
              <a:tr h="370840">
                <a:tc>
                  <a:txBody>
                    <a:bodyPr/>
                    <a:lstStyle/>
                    <a:p>
                      <a:r>
                        <a:rPr lang="en-US" sz="1000" b="1"/>
                        <a:t> First Insurance Company of Hawaii, LTD - 2018-05-03 14:25:37 </a:t>
                      </a:r>
                      <a:r>
                        <a:rPr lang="en-US" sz="1000"/>
                        <a:t> 
 Leave a comment sharing a favorite food your kupuna used to make or buy for you! For each comment, FICOH will donate  to HMoW - Hawaii Meals on Wheels. Our goal is to raise ,000 by Sept. 20, 2018 so more Oahu seniors can benefit from the hot meals and social check-ins provided by Hawaii Meals on Wheels. So far we've raised 0. Mahalo for your support! #malamaourkupuna</a:t>
                      </a:r>
                    </a:p>
                  </a:txBody>
                  <a:tcPr/>
                </a:tc>
                <a:tc>
                  <a:txBody>
                    <a:bodyPr/>
                    <a:lstStyle/>
                    <a:p>
                      <a:r>
                        <a:rPr lang="en-US" sz="1000"/>
                        <a:t>123</a:t>
                      </a:r>
                    </a:p>
                  </a:txBody>
                  <a:tcPr/>
                </a:tc>
                <a:tc>
                  <a:txBody>
                    <a:bodyPr/>
                    <a:lstStyle/>
                    <a:p>
                      <a:r>
                        <a:rPr lang="en-US" sz="1000"/>
                        <a:t>26</a:t>
                      </a:r>
                    </a:p>
                  </a:txBody>
                  <a:tcPr/>
                </a:tc>
                <a:tc>
                  <a:txBody>
                    <a:bodyPr/>
                    <a:lstStyle/>
                    <a:p>
                      <a:r>
                        <a:rPr lang="en-US" sz="1000"/>
                        <a:t>78</a:t>
                      </a:r>
                    </a:p>
                  </a:txBody>
                  <a:tcPr/>
                </a:tc>
                <a:tc>
                  <a:txBody>
                    <a:bodyPr/>
                    <a:lstStyle/>
                    <a:p>
                      <a:r>
                        <a:rPr lang="en-US" sz="1000"/>
                        <a:t>19</a:t>
                      </a:r>
                    </a:p>
                  </a:txBody>
                  <a:tcPr/>
                </a:tc>
                <a:tc>
                  <a:txBody>
                    <a:bodyPr/>
                    <a:lstStyle/>
                    <a:p>
                      <a:r>
                        <a:rPr lang="en-US" sz="1000"/>
                        <a:t>7.7213 %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417049488"/>
                  </a:ext>
                </a:extLst>
              </a:tr>
            </a:tbl>
          </a:graphicData>
        </a:graphic>
      </p:graphicFrame>
      <p:sp>
        <p:nvSpPr>
          <p:cNvPr id="4" name="Text Placeholder 3">
            <a:extLst>
              <a:ext uri="{FF2B5EF4-FFF2-40B4-BE49-F238E27FC236}">
                <a16:creationId xmlns:a16="http://schemas.microsoft.com/office/drawing/2014/main" id="{73AC09EC-B2CC-46AA-83AA-99380AA6D1F9}"/>
              </a:ext>
            </a:extLst>
          </p:cNvPr>
          <p:cNvSpPr>
            <a:spLocks noGrp="1"/>
          </p:cNvSpPr>
          <p:nvPr>
            <p:ph type="body" sz="quarter" idx="14"/>
          </p:nvPr>
        </p:nvSpPr>
        <p:spPr/>
        <p:txBody>
          <a:bodyPr/>
          <a:lstStyle/>
          <a:p>
            <a:r>
              <a:rPr lang="en-US"/>
              <a:t>01/01/2018 - 06/22/2018</a:t>
            </a:r>
          </a:p>
        </p:txBody>
      </p:sp>
    </p:spTree>
    <p:extLst>
      <p:ext uri="{BB962C8B-B14F-4D97-AF65-F5344CB8AC3E}">
        <p14:creationId xmlns:p14="http://schemas.microsoft.com/office/powerpoint/2010/main" val="26641700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104</Words>
  <Application>Microsoft Office PowerPoint</Application>
  <PresentationFormat>On-screen Show (4:3)</PresentationFormat>
  <Paragraphs>50</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Calibri</vt:lpstr>
      <vt:lpstr>Arial</vt:lpstr>
      <vt:lpstr>quintly_template</vt:lpstr>
      <vt:lpstr>Facebook Own Posts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All Pages</dc:title>
  <dc:creator>Administrator</dc:creator>
  <cp:lastModifiedBy>Administrator</cp:lastModifiedBy>
  <cp:revision>1</cp:revision>
  <dcterms:created xsi:type="dcterms:W3CDTF">2018-06-22T13:28:32Z</dcterms:created>
  <dcterms:modified xsi:type="dcterms:W3CDTF">2018-06-22T13:28:45Z</dcterms:modified>
</cp:coreProperties>
</file>