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43221</c:v>
                </c:pt>
              </c:numCache>
            </c:numRef>
          </c:cat>
          <c:val>
            <c:numRef>
              <c:f>Sheet1!$B$2</c:f>
              <c:numCache>
                <c:formatCode>General</c:formatCode>
                <c:ptCount val="1"/>
                <c:pt idx="0">
                  <c:v>151</c:v>
                </c:pt>
              </c:numCache>
            </c:numRef>
          </c:val>
          <c:extLst>
            <c:ext xmlns:c16="http://schemas.microsoft.com/office/drawing/2014/chart" uri="{C3380CC4-5D6E-409C-BE32-E72D297353CC}">
              <c16:uniqueId val="{00000000-2940-4FE4-8FCB-2DB9F1FC5832}"/>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43221</c:v>
                </c:pt>
              </c:numCache>
            </c:numRef>
          </c:cat>
          <c:val>
            <c:numRef>
              <c:f>Sheet1!$C$2</c:f>
              <c:numCache>
                <c:formatCode>General</c:formatCode>
                <c:ptCount val="1"/>
                <c:pt idx="0">
                  <c:v>83</c:v>
                </c:pt>
              </c:numCache>
            </c:numRef>
          </c:val>
          <c:extLst>
            <c:ext xmlns:c16="http://schemas.microsoft.com/office/drawing/2014/chart" uri="{C3380CC4-5D6E-409C-BE32-E72D297353CC}">
              <c16:uniqueId val="{00000001-2940-4FE4-8FCB-2DB9F1FC5832}"/>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43221</c:v>
                </c:pt>
              </c:numCache>
            </c:numRef>
          </c:cat>
          <c:val>
            <c:numRef>
              <c:f>Sheet1!$D$2</c:f>
              <c:numCache>
                <c:formatCode>General</c:formatCode>
                <c:ptCount val="1"/>
                <c:pt idx="0">
                  <c:v>0</c:v>
                </c:pt>
              </c:numCache>
            </c:numRef>
          </c:val>
          <c:extLst>
            <c:ext xmlns:c16="http://schemas.microsoft.com/office/drawing/2014/chart" uri="{C3380CC4-5D6E-409C-BE32-E72D297353CC}">
              <c16:uniqueId val="{00000002-2940-4FE4-8FCB-2DB9F1FC5832}"/>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43221</c:v>
                </c:pt>
              </c:numCache>
            </c:numRef>
          </c:cat>
          <c:val>
            <c:numRef>
              <c:f>Sheet1!$E$2</c:f>
              <c:numCache>
                <c:formatCode>General</c:formatCode>
                <c:ptCount val="1"/>
                <c:pt idx="0">
                  <c:v>0</c:v>
                </c:pt>
              </c:numCache>
            </c:numRef>
          </c:val>
          <c:extLst>
            <c:ext xmlns:c16="http://schemas.microsoft.com/office/drawing/2014/chart" uri="{C3380CC4-5D6E-409C-BE32-E72D297353CC}">
              <c16:uniqueId val="{00000003-2940-4FE4-8FCB-2DB9F1FC5832}"/>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43221</c:v>
                </c:pt>
              </c:numCache>
            </c:numRef>
          </c:cat>
          <c:val>
            <c:numRef>
              <c:f>Sheet1!$F$2</c:f>
              <c:numCache>
                <c:formatCode>General</c:formatCode>
                <c:ptCount val="1"/>
                <c:pt idx="0">
                  <c:v>5320</c:v>
                </c:pt>
              </c:numCache>
            </c:numRef>
          </c:val>
          <c:extLst>
            <c:ext xmlns:c16="http://schemas.microsoft.com/office/drawing/2014/chart" uri="{C3380CC4-5D6E-409C-BE32-E72D297353CC}">
              <c16:uniqueId val="{00000004-2940-4FE4-8FCB-2DB9F1FC5832}"/>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43221</c:v>
                </c:pt>
              </c:numCache>
            </c:numRef>
          </c:cat>
          <c:val>
            <c:numRef>
              <c:f>Sheet1!$G$2</c:f>
              <c:numCache>
                <c:formatCode>General</c:formatCode>
                <c:ptCount val="1"/>
                <c:pt idx="0">
                  <c:v>95</c:v>
                </c:pt>
              </c:numCache>
            </c:numRef>
          </c:val>
          <c:extLst>
            <c:ext xmlns:c16="http://schemas.microsoft.com/office/drawing/2014/chart" uri="{C3380CC4-5D6E-409C-BE32-E72D297353CC}">
              <c16:uniqueId val="{00000005-2940-4FE4-8FCB-2DB9F1FC5832}"/>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43221</c:v>
                </c:pt>
              </c:numCache>
            </c:numRef>
          </c:cat>
          <c:val>
            <c:numRef>
              <c:f>Sheet1!$H$2</c:f>
              <c:numCache>
                <c:formatCode>General</c:formatCode>
                <c:ptCount val="1"/>
                <c:pt idx="0">
                  <c:v>0</c:v>
                </c:pt>
              </c:numCache>
            </c:numRef>
          </c:val>
          <c:extLst>
            <c:ext xmlns:c16="http://schemas.microsoft.com/office/drawing/2014/chart" uri="{C3380CC4-5D6E-409C-BE32-E72D297353CC}">
              <c16:uniqueId val="{00000006-2940-4FE4-8FCB-2DB9F1FC5832}"/>
            </c:ext>
          </c:extLst>
        </c:ser>
        <c:dLbls>
          <c:showLegendKey val="0"/>
          <c:showVal val="0"/>
          <c:showCatName val="0"/>
          <c:showSerName val="0"/>
          <c:showPercent val="0"/>
          <c:showBubbleSize val="0"/>
        </c:dLbls>
        <c:gapWidth val="219"/>
        <c:overlap val="-27"/>
        <c:axId val="289399872"/>
        <c:axId val="289396264"/>
      </c:barChart>
      <c:dateAx>
        <c:axId val="289399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96264"/>
        <c:crosses val="autoZero"/>
        <c:auto val="1"/>
        <c:lblOffset val="100"/>
        <c:baseTimeUnit val="days"/>
      </c:dateAx>
      <c:valAx>
        <c:axId val="289396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39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42856</c:v>
                </c:pt>
                <c:pt idx="1">
                  <c:v>42887</c:v>
                </c:pt>
                <c:pt idx="2">
                  <c:v>42917</c:v>
                </c:pt>
                <c:pt idx="3">
                  <c:v>42948</c:v>
                </c:pt>
                <c:pt idx="4">
                  <c:v>42979</c:v>
                </c:pt>
                <c:pt idx="5">
                  <c:v>43009</c:v>
                </c:pt>
                <c:pt idx="6">
                  <c:v>43040</c:v>
                </c:pt>
                <c:pt idx="7">
                  <c:v>43070</c:v>
                </c:pt>
                <c:pt idx="8">
                  <c:v>43101</c:v>
                </c:pt>
                <c:pt idx="9">
                  <c:v>43132</c:v>
                </c:pt>
                <c:pt idx="10">
                  <c:v>43160</c:v>
                </c:pt>
                <c:pt idx="11">
                  <c:v>43191</c:v>
                </c:pt>
                <c:pt idx="12">
                  <c:v>43221</c:v>
                </c:pt>
              </c:numCache>
            </c:numRef>
          </c:cat>
          <c:val>
            <c:numRef>
              <c:f>Sheet1!$B$2:$B$14</c:f>
              <c:numCache>
                <c:formatCode>General</c:formatCode>
                <c:ptCount val="13"/>
                <c:pt idx="0">
                  <c:v>4</c:v>
                </c:pt>
                <c:pt idx="1">
                  <c:v>4</c:v>
                </c:pt>
                <c:pt idx="2">
                  <c:v>4</c:v>
                </c:pt>
                <c:pt idx="3">
                  <c:v>3</c:v>
                </c:pt>
                <c:pt idx="4">
                  <c:v>4</c:v>
                </c:pt>
                <c:pt idx="5">
                  <c:v>2</c:v>
                </c:pt>
                <c:pt idx="6">
                  <c:v>4</c:v>
                </c:pt>
                <c:pt idx="7">
                  <c:v>25</c:v>
                </c:pt>
                <c:pt idx="8">
                  <c:v>8</c:v>
                </c:pt>
                <c:pt idx="9">
                  <c:v>6</c:v>
                </c:pt>
                <c:pt idx="10">
                  <c:v>11</c:v>
                </c:pt>
                <c:pt idx="11">
                  <c:v>6</c:v>
                </c:pt>
                <c:pt idx="12">
                  <c:v>8</c:v>
                </c:pt>
              </c:numCache>
            </c:numRef>
          </c:val>
          <c:extLst>
            <c:ext xmlns:c16="http://schemas.microsoft.com/office/drawing/2014/chart" uri="{C3380CC4-5D6E-409C-BE32-E72D297353CC}">
              <c16:uniqueId val="{00000000-415C-40BC-BB2B-F00D5378061D}"/>
            </c:ext>
          </c:extLst>
        </c:ser>
        <c:dLbls>
          <c:showLegendKey val="0"/>
          <c:showVal val="0"/>
          <c:showCatName val="0"/>
          <c:showSerName val="0"/>
          <c:showPercent val="0"/>
          <c:showBubbleSize val="0"/>
        </c:dLbls>
        <c:gapWidth val="219"/>
        <c:overlap val="-27"/>
        <c:axId val="351275608"/>
        <c:axId val="351277576"/>
      </c:barChart>
      <c:dateAx>
        <c:axId val="351275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77576"/>
        <c:crosses val="autoZero"/>
        <c:auto val="1"/>
        <c:lblOffset val="100"/>
        <c:baseTimeUnit val="months"/>
      </c:dateAx>
      <c:valAx>
        <c:axId val="35127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275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42856</c:v>
                </c:pt>
                <c:pt idx="1">
                  <c:v>42887</c:v>
                </c:pt>
                <c:pt idx="2">
                  <c:v>42917</c:v>
                </c:pt>
                <c:pt idx="3">
                  <c:v>42948</c:v>
                </c:pt>
                <c:pt idx="4">
                  <c:v>42979</c:v>
                </c:pt>
                <c:pt idx="5">
                  <c:v>43009</c:v>
                </c:pt>
                <c:pt idx="6">
                  <c:v>43040</c:v>
                </c:pt>
                <c:pt idx="7">
                  <c:v>43070</c:v>
                </c:pt>
                <c:pt idx="8">
                  <c:v>43101</c:v>
                </c:pt>
                <c:pt idx="9">
                  <c:v>43132</c:v>
                </c:pt>
                <c:pt idx="10">
                  <c:v>43160</c:v>
                </c:pt>
                <c:pt idx="11">
                  <c:v>43191</c:v>
                </c:pt>
                <c:pt idx="12">
                  <c:v>43221</c:v>
                </c:pt>
              </c:numCache>
            </c:numRef>
          </c:cat>
          <c:val>
            <c:numRef>
              <c:f>Sheet1!$B$2:$B$14</c:f>
              <c:numCache>
                <c:formatCode>General</c:formatCode>
                <c:ptCount val="13"/>
                <c:pt idx="0">
                  <c:v>2</c:v>
                </c:pt>
                <c:pt idx="1">
                  <c:v>3</c:v>
                </c:pt>
                <c:pt idx="2">
                  <c:v>2</c:v>
                </c:pt>
                <c:pt idx="3">
                  <c:v>3</c:v>
                </c:pt>
                <c:pt idx="4">
                  <c:v>3</c:v>
                </c:pt>
                <c:pt idx="5">
                  <c:v>3</c:v>
                </c:pt>
                <c:pt idx="6">
                  <c:v>4</c:v>
                </c:pt>
                <c:pt idx="7">
                  <c:v>13</c:v>
                </c:pt>
                <c:pt idx="8">
                  <c:v>2</c:v>
                </c:pt>
                <c:pt idx="9">
                  <c:v>2</c:v>
                </c:pt>
                <c:pt idx="10">
                  <c:v>7</c:v>
                </c:pt>
                <c:pt idx="11">
                  <c:v>4</c:v>
                </c:pt>
                <c:pt idx="12">
                  <c:v>4</c:v>
                </c:pt>
              </c:numCache>
            </c:numRef>
          </c:val>
          <c:extLst>
            <c:ext xmlns:c16="http://schemas.microsoft.com/office/drawing/2014/chart" uri="{C3380CC4-5D6E-409C-BE32-E72D297353CC}">
              <c16:uniqueId val="{00000000-89DF-43E4-BE76-F71FDD6CA0F1}"/>
            </c:ext>
          </c:extLst>
        </c:ser>
        <c:dLbls>
          <c:showLegendKey val="0"/>
          <c:showVal val="0"/>
          <c:showCatName val="0"/>
          <c:showSerName val="0"/>
          <c:showPercent val="0"/>
          <c:showBubbleSize val="0"/>
        </c:dLbls>
        <c:gapWidth val="219"/>
        <c:overlap val="-27"/>
        <c:axId val="287007864"/>
        <c:axId val="287005568"/>
      </c:barChart>
      <c:dateAx>
        <c:axId val="287007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05568"/>
        <c:crosses val="autoZero"/>
        <c:auto val="1"/>
        <c:lblOffset val="100"/>
        <c:baseTimeUnit val="months"/>
      </c:dateAx>
      <c:valAx>
        <c:axId val="28700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07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42856</c:v>
                </c:pt>
                <c:pt idx="1">
                  <c:v>42887</c:v>
                </c:pt>
                <c:pt idx="2">
                  <c:v>42917</c:v>
                </c:pt>
                <c:pt idx="3">
                  <c:v>42948</c:v>
                </c:pt>
                <c:pt idx="4">
                  <c:v>42979</c:v>
                </c:pt>
                <c:pt idx="5">
                  <c:v>43009</c:v>
                </c:pt>
                <c:pt idx="6">
                  <c:v>43040</c:v>
                </c:pt>
                <c:pt idx="7">
                  <c:v>43070</c:v>
                </c:pt>
                <c:pt idx="8">
                  <c:v>43101</c:v>
                </c:pt>
                <c:pt idx="9">
                  <c:v>43132</c:v>
                </c:pt>
                <c:pt idx="10">
                  <c:v>43160</c:v>
                </c:pt>
                <c:pt idx="11">
                  <c:v>43191</c:v>
                </c:pt>
                <c:pt idx="12">
                  <c:v>43221</c:v>
                </c:pt>
              </c:numCache>
            </c:numRef>
          </c:cat>
          <c:val>
            <c:numRef>
              <c:f>Sheet1!$B$2:$B$14</c:f>
              <c:numCache>
                <c:formatCode>General</c:formatCode>
                <c:ptCount val="13"/>
                <c:pt idx="0">
                  <c:v>1781</c:v>
                </c:pt>
                <c:pt idx="1">
                  <c:v>3719</c:v>
                </c:pt>
                <c:pt idx="2">
                  <c:v>1589</c:v>
                </c:pt>
                <c:pt idx="3">
                  <c:v>1956</c:v>
                </c:pt>
                <c:pt idx="4">
                  <c:v>4933</c:v>
                </c:pt>
                <c:pt idx="5">
                  <c:v>2088</c:v>
                </c:pt>
                <c:pt idx="6">
                  <c:v>1594</c:v>
                </c:pt>
                <c:pt idx="7">
                  <c:v>11782</c:v>
                </c:pt>
                <c:pt idx="8">
                  <c:v>2059</c:v>
                </c:pt>
                <c:pt idx="9">
                  <c:v>1954</c:v>
                </c:pt>
                <c:pt idx="10">
                  <c:v>3951</c:v>
                </c:pt>
                <c:pt idx="11">
                  <c:v>3259</c:v>
                </c:pt>
                <c:pt idx="12">
                  <c:v>2134</c:v>
                </c:pt>
              </c:numCache>
            </c:numRef>
          </c:val>
          <c:extLst>
            <c:ext xmlns:c16="http://schemas.microsoft.com/office/drawing/2014/chart" uri="{C3380CC4-5D6E-409C-BE32-E72D297353CC}">
              <c16:uniqueId val="{00000000-2F3A-4929-BA8B-AA31416B20FA}"/>
            </c:ext>
          </c:extLst>
        </c:ser>
        <c:dLbls>
          <c:showLegendKey val="0"/>
          <c:showVal val="0"/>
          <c:showCatName val="0"/>
          <c:showSerName val="0"/>
          <c:showPercent val="0"/>
          <c:showBubbleSize val="0"/>
        </c:dLbls>
        <c:gapWidth val="219"/>
        <c:overlap val="-27"/>
        <c:axId val="287012456"/>
        <c:axId val="287015080"/>
      </c:barChart>
      <c:dateAx>
        <c:axId val="28701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15080"/>
        <c:crosses val="autoZero"/>
        <c:auto val="1"/>
        <c:lblOffset val="100"/>
        <c:baseTimeUnit val="months"/>
      </c:dateAx>
      <c:valAx>
        <c:axId val="28701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1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42856</c:v>
                </c:pt>
                <c:pt idx="1">
                  <c:v>42887</c:v>
                </c:pt>
                <c:pt idx="2">
                  <c:v>42917</c:v>
                </c:pt>
                <c:pt idx="3">
                  <c:v>42948</c:v>
                </c:pt>
                <c:pt idx="4">
                  <c:v>42979</c:v>
                </c:pt>
                <c:pt idx="5">
                  <c:v>43009</c:v>
                </c:pt>
                <c:pt idx="6">
                  <c:v>43040</c:v>
                </c:pt>
                <c:pt idx="7">
                  <c:v>43070</c:v>
                </c:pt>
                <c:pt idx="8">
                  <c:v>43101</c:v>
                </c:pt>
                <c:pt idx="9">
                  <c:v>43132</c:v>
                </c:pt>
                <c:pt idx="10">
                  <c:v>43160</c:v>
                </c:pt>
                <c:pt idx="11">
                  <c:v>43191</c:v>
                </c:pt>
                <c:pt idx="12">
                  <c:v>43221</c:v>
                </c:pt>
              </c:numCache>
            </c:numRef>
          </c:cat>
          <c:val>
            <c:numRef>
              <c:f>Sheet1!$B$2:$B$14</c:f>
              <c:numCache>
                <c:formatCode>General</c:formatCode>
                <c:ptCount val="13"/>
                <c:pt idx="0">
                  <c:v>2</c:v>
                </c:pt>
                <c:pt idx="1">
                  <c:v>2</c:v>
                </c:pt>
                <c:pt idx="2">
                  <c:v>2</c:v>
                </c:pt>
                <c:pt idx="3">
                  <c:v>7</c:v>
                </c:pt>
                <c:pt idx="4">
                  <c:v>6</c:v>
                </c:pt>
                <c:pt idx="5">
                  <c:v>3</c:v>
                </c:pt>
                <c:pt idx="6">
                  <c:v>1</c:v>
                </c:pt>
                <c:pt idx="7">
                  <c:v>4</c:v>
                </c:pt>
                <c:pt idx="8">
                  <c:v>1</c:v>
                </c:pt>
                <c:pt idx="9">
                  <c:v>7</c:v>
                </c:pt>
                <c:pt idx="10">
                  <c:v>4</c:v>
                </c:pt>
                <c:pt idx="11">
                  <c:v>0</c:v>
                </c:pt>
                <c:pt idx="12">
                  <c:v>3</c:v>
                </c:pt>
              </c:numCache>
            </c:numRef>
          </c:val>
          <c:extLst>
            <c:ext xmlns:c16="http://schemas.microsoft.com/office/drawing/2014/chart" uri="{C3380CC4-5D6E-409C-BE32-E72D297353CC}">
              <c16:uniqueId val="{00000000-F9E0-44C2-B94E-2937C7E31309}"/>
            </c:ext>
          </c:extLst>
        </c:ser>
        <c:dLbls>
          <c:showLegendKey val="0"/>
          <c:showVal val="0"/>
          <c:showCatName val="0"/>
          <c:showSerName val="0"/>
          <c:showPercent val="0"/>
          <c:showBubbleSize val="0"/>
        </c:dLbls>
        <c:gapWidth val="219"/>
        <c:overlap val="-27"/>
        <c:axId val="357538968"/>
        <c:axId val="357539296"/>
      </c:barChart>
      <c:dateAx>
        <c:axId val="357538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39296"/>
        <c:crosses val="autoZero"/>
        <c:auto val="1"/>
        <c:lblOffset val="100"/>
        <c:baseTimeUnit val="months"/>
      </c:dateAx>
      <c:valAx>
        <c:axId val="35753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538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Sheet1!$A$2:$A$14</c:f>
              <c:numCache>
                <c:formatCode>m/d/yyyy</c:formatCode>
                <c:ptCount val="13"/>
                <c:pt idx="0">
                  <c:v>42856</c:v>
                </c:pt>
                <c:pt idx="1">
                  <c:v>42887</c:v>
                </c:pt>
                <c:pt idx="2">
                  <c:v>42917</c:v>
                </c:pt>
                <c:pt idx="3">
                  <c:v>42948</c:v>
                </c:pt>
                <c:pt idx="4">
                  <c:v>42979</c:v>
                </c:pt>
                <c:pt idx="5">
                  <c:v>43009</c:v>
                </c:pt>
                <c:pt idx="6">
                  <c:v>43040</c:v>
                </c:pt>
                <c:pt idx="7">
                  <c:v>43070</c:v>
                </c:pt>
                <c:pt idx="8">
                  <c:v>43101</c:v>
                </c:pt>
                <c:pt idx="9">
                  <c:v>43132</c:v>
                </c:pt>
                <c:pt idx="10">
                  <c:v>43160</c:v>
                </c:pt>
                <c:pt idx="11">
                  <c:v>43191</c:v>
                </c:pt>
                <c:pt idx="12">
                  <c:v>43221</c:v>
                </c:pt>
              </c:numCache>
            </c:numRef>
          </c:cat>
          <c:val>
            <c:numRef>
              <c:f>Sheet1!$B$2:$B$14</c:f>
              <c:numCache>
                <c:formatCode>General</c:formatCode>
                <c:ptCount val="13"/>
                <c:pt idx="0">
                  <c:v>0</c:v>
                </c:pt>
                <c:pt idx="1">
                  <c:v>0</c:v>
                </c:pt>
                <c:pt idx="2">
                  <c:v>0</c:v>
                </c:pt>
                <c:pt idx="3">
                  <c:v>1</c:v>
                </c:pt>
                <c:pt idx="4">
                  <c:v>1</c:v>
                </c:pt>
                <c:pt idx="5">
                  <c:v>2</c:v>
                </c:pt>
                <c:pt idx="6">
                  <c:v>1</c:v>
                </c:pt>
                <c:pt idx="7">
                  <c:v>2</c:v>
                </c:pt>
                <c:pt idx="8">
                  <c:v>1</c:v>
                </c:pt>
                <c:pt idx="9">
                  <c:v>3</c:v>
                </c:pt>
                <c:pt idx="10">
                  <c:v>2</c:v>
                </c:pt>
                <c:pt idx="11">
                  <c:v>2</c:v>
                </c:pt>
                <c:pt idx="12">
                  <c:v>2</c:v>
                </c:pt>
              </c:numCache>
            </c:numRef>
          </c:val>
          <c:extLst>
            <c:ext xmlns:c16="http://schemas.microsoft.com/office/drawing/2014/chart" uri="{C3380CC4-5D6E-409C-BE32-E72D297353CC}">
              <c16:uniqueId val="{00000000-AD1D-4A0D-95C9-299DB1C65D27}"/>
            </c:ext>
          </c:extLst>
        </c:ser>
        <c:dLbls>
          <c:showLegendKey val="0"/>
          <c:showVal val="0"/>
          <c:showCatName val="0"/>
          <c:showSerName val="0"/>
          <c:showPercent val="0"/>
          <c:showBubbleSize val="0"/>
        </c:dLbls>
        <c:gapWidth val="219"/>
        <c:overlap val="-27"/>
        <c:axId val="357727968"/>
        <c:axId val="357728296"/>
      </c:barChart>
      <c:dateAx>
        <c:axId val="357727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28296"/>
        <c:crosses val="autoZero"/>
        <c:auto val="1"/>
        <c:lblOffset val="100"/>
        <c:baseTimeUnit val="months"/>
      </c:dateAx>
      <c:valAx>
        <c:axId val="35772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2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42856</c:v>
                </c:pt>
                <c:pt idx="1">
                  <c:v>42887</c:v>
                </c:pt>
                <c:pt idx="2">
                  <c:v>42917</c:v>
                </c:pt>
                <c:pt idx="3">
                  <c:v>42948</c:v>
                </c:pt>
                <c:pt idx="4">
                  <c:v>42979</c:v>
                </c:pt>
                <c:pt idx="5">
                  <c:v>43009</c:v>
                </c:pt>
                <c:pt idx="6">
                  <c:v>43040</c:v>
                </c:pt>
                <c:pt idx="7">
                  <c:v>43070</c:v>
                </c:pt>
                <c:pt idx="8">
                  <c:v>43101</c:v>
                </c:pt>
                <c:pt idx="9">
                  <c:v>43132</c:v>
                </c:pt>
                <c:pt idx="10">
                  <c:v>43160</c:v>
                </c:pt>
                <c:pt idx="11">
                  <c:v>43191</c:v>
                </c:pt>
                <c:pt idx="12">
                  <c:v>43221</c:v>
                </c:pt>
              </c:numCache>
            </c:numRef>
          </c:cat>
          <c:val>
            <c:numRef>
              <c:f>Sheet1!$B$2:$B$14</c:f>
              <c:numCache>
                <c:formatCode>General</c:formatCode>
                <c:ptCount val="13"/>
                <c:pt idx="0">
                  <c:v>71</c:v>
                </c:pt>
                <c:pt idx="1">
                  <c:v>57</c:v>
                </c:pt>
                <c:pt idx="2">
                  <c:v>25</c:v>
                </c:pt>
                <c:pt idx="3">
                  <c:v>61</c:v>
                </c:pt>
                <c:pt idx="4">
                  <c:v>44</c:v>
                </c:pt>
                <c:pt idx="5">
                  <c:v>264</c:v>
                </c:pt>
                <c:pt idx="6">
                  <c:v>400</c:v>
                </c:pt>
                <c:pt idx="7">
                  <c:v>198</c:v>
                </c:pt>
                <c:pt idx="8">
                  <c:v>214</c:v>
                </c:pt>
                <c:pt idx="9">
                  <c:v>263</c:v>
                </c:pt>
                <c:pt idx="10">
                  <c:v>238</c:v>
                </c:pt>
                <c:pt idx="11">
                  <c:v>257</c:v>
                </c:pt>
                <c:pt idx="12">
                  <c:v>133</c:v>
                </c:pt>
              </c:numCache>
            </c:numRef>
          </c:val>
          <c:extLst>
            <c:ext xmlns:c16="http://schemas.microsoft.com/office/drawing/2014/chart" uri="{C3380CC4-5D6E-409C-BE32-E72D297353CC}">
              <c16:uniqueId val="{00000000-4EB2-4317-9301-451871AC1FBE}"/>
            </c:ext>
          </c:extLst>
        </c:ser>
        <c:dLbls>
          <c:showLegendKey val="0"/>
          <c:showVal val="0"/>
          <c:showCatName val="0"/>
          <c:showSerName val="0"/>
          <c:showPercent val="0"/>
          <c:showBubbleSize val="0"/>
        </c:dLbls>
        <c:gapWidth val="219"/>
        <c:overlap val="-27"/>
        <c:axId val="358403344"/>
        <c:axId val="357753800"/>
      </c:barChart>
      <c:dateAx>
        <c:axId val="35840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753800"/>
        <c:crosses val="autoZero"/>
        <c:auto val="1"/>
        <c:lblOffset val="100"/>
        <c:baseTimeUnit val="months"/>
      </c:dateAx>
      <c:valAx>
        <c:axId val="35775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0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Sheet1!$A$2:$A$14</c:f>
              <c:numCache>
                <c:formatCode>m/d/yyyy</c:formatCode>
                <c:ptCount val="13"/>
                <c:pt idx="0">
                  <c:v>42856</c:v>
                </c:pt>
                <c:pt idx="1">
                  <c:v>42887</c:v>
                </c:pt>
                <c:pt idx="2">
                  <c:v>42917</c:v>
                </c:pt>
                <c:pt idx="3">
                  <c:v>42948</c:v>
                </c:pt>
                <c:pt idx="4">
                  <c:v>42979</c:v>
                </c:pt>
                <c:pt idx="5">
                  <c:v>43009</c:v>
                </c:pt>
                <c:pt idx="6">
                  <c:v>43040</c:v>
                </c:pt>
                <c:pt idx="7">
                  <c:v>43070</c:v>
                </c:pt>
                <c:pt idx="8">
                  <c:v>43101</c:v>
                </c:pt>
                <c:pt idx="9">
                  <c:v>43132</c:v>
                </c:pt>
                <c:pt idx="10">
                  <c:v>43160</c:v>
                </c:pt>
                <c:pt idx="11">
                  <c:v>43191</c:v>
                </c:pt>
                <c:pt idx="12">
                  <c:v>43221</c:v>
                </c:pt>
              </c:numCache>
            </c:numRef>
          </c:cat>
          <c:val>
            <c:numRef>
              <c:f>Sheet1!$B$2:$B$14</c:f>
              <c:numCache>
                <c:formatCode>General</c:formatCode>
                <c:ptCount val="13"/>
                <c:pt idx="0">
                  <c:v>17</c:v>
                </c:pt>
                <c:pt idx="1">
                  <c:v>25</c:v>
                </c:pt>
                <c:pt idx="2">
                  <c:v>22</c:v>
                </c:pt>
                <c:pt idx="3">
                  <c:v>28</c:v>
                </c:pt>
                <c:pt idx="4">
                  <c:v>26</c:v>
                </c:pt>
                <c:pt idx="5">
                  <c:v>20</c:v>
                </c:pt>
                <c:pt idx="6">
                  <c:v>25</c:v>
                </c:pt>
                <c:pt idx="7">
                  <c:v>18</c:v>
                </c:pt>
                <c:pt idx="8">
                  <c:v>25</c:v>
                </c:pt>
                <c:pt idx="9">
                  <c:v>19</c:v>
                </c:pt>
                <c:pt idx="10">
                  <c:v>27</c:v>
                </c:pt>
                <c:pt idx="11">
                  <c:v>26</c:v>
                </c:pt>
                <c:pt idx="12">
                  <c:v>21</c:v>
                </c:pt>
              </c:numCache>
            </c:numRef>
          </c:val>
          <c:extLst>
            <c:ext xmlns:c16="http://schemas.microsoft.com/office/drawing/2014/chart" uri="{C3380CC4-5D6E-409C-BE32-E72D297353CC}">
              <c16:uniqueId val="{00000000-951D-43FE-B94A-5A4DA8483C71}"/>
            </c:ext>
          </c:extLst>
        </c:ser>
        <c:dLbls>
          <c:showLegendKey val="0"/>
          <c:showVal val="0"/>
          <c:showCatName val="0"/>
          <c:showSerName val="0"/>
          <c:showPercent val="0"/>
          <c:showBubbleSize val="0"/>
        </c:dLbls>
        <c:gapWidth val="219"/>
        <c:overlap val="-27"/>
        <c:axId val="355876424"/>
        <c:axId val="355873472"/>
      </c:barChart>
      <c:dateAx>
        <c:axId val="355876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73472"/>
        <c:crosses val="autoZero"/>
        <c:auto val="1"/>
        <c:lblOffset val="100"/>
        <c:baseTimeUnit val="months"/>
      </c:dateAx>
      <c:valAx>
        <c:axId val="35587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876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7</c:v>
                </c:pt>
                <c:pt idx="1">
                  <c:v>5</c:v>
                </c:pt>
                <c:pt idx="2">
                  <c:v>6</c:v>
                </c:pt>
                <c:pt idx="3">
                  <c:v>7</c:v>
                </c:pt>
                <c:pt idx="4">
                  <c:v>3</c:v>
                </c:pt>
                <c:pt idx="5">
                  <c:v>7</c:v>
                </c:pt>
              </c:numCache>
            </c:numRef>
          </c:val>
          <c:extLst>
            <c:ext xmlns:c16="http://schemas.microsoft.com/office/drawing/2014/chart" uri="{C3380CC4-5D6E-409C-BE32-E72D297353CC}">
              <c16:uniqueId val="{00000000-CAEE-406A-B0EE-DAE069F0E962}"/>
            </c:ext>
          </c:extLst>
        </c:ser>
        <c:dLbls>
          <c:showLegendKey val="0"/>
          <c:showVal val="0"/>
          <c:showCatName val="0"/>
          <c:showSerName val="0"/>
          <c:showPercent val="0"/>
          <c:showBubbleSize val="0"/>
        </c:dLbls>
        <c:gapWidth val="219"/>
        <c:overlap val="-27"/>
        <c:axId val="360201352"/>
        <c:axId val="360198072"/>
      </c:barChart>
      <c:dateAx>
        <c:axId val="36020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98072"/>
        <c:crosses val="autoZero"/>
        <c:auto val="1"/>
        <c:lblOffset val="100"/>
        <c:baseTimeUnit val="months"/>
      </c:dateAx>
      <c:valAx>
        <c:axId val="360198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20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42948</c:v>
                </c:pt>
                <c:pt idx="1">
                  <c:v>42979</c:v>
                </c:pt>
                <c:pt idx="2">
                  <c:v>43009</c:v>
                </c:pt>
                <c:pt idx="3">
                  <c:v>43040</c:v>
                </c:pt>
                <c:pt idx="4">
                  <c:v>43070</c:v>
                </c:pt>
                <c:pt idx="5">
                  <c:v>43101</c:v>
                </c:pt>
                <c:pt idx="6">
                  <c:v>43132</c:v>
                </c:pt>
                <c:pt idx="7">
                  <c:v>43160</c:v>
                </c:pt>
                <c:pt idx="8">
                  <c:v>43191</c:v>
                </c:pt>
                <c:pt idx="9">
                  <c:v>43221</c:v>
                </c:pt>
                <c:pt idx="10">
                  <c:v>43252</c:v>
                </c:pt>
                <c:pt idx="11">
                  <c:v>43282</c:v>
                </c:pt>
              </c:numCache>
            </c:numRef>
          </c:cat>
          <c:val>
            <c:numRef>
              <c:f>Sheet1!$B$2:$B$13</c:f>
              <c:numCache>
                <c:formatCode>General</c:formatCode>
                <c:ptCount val="12"/>
                <c:pt idx="0">
                  <c:v>2</c:v>
                </c:pt>
                <c:pt idx="1">
                  <c:v>5</c:v>
                </c:pt>
                <c:pt idx="2">
                  <c:v>8</c:v>
                </c:pt>
                <c:pt idx="3">
                  <c:v>7</c:v>
                </c:pt>
                <c:pt idx="4">
                  <c:v>41</c:v>
                </c:pt>
                <c:pt idx="5">
                  <c:v>11</c:v>
                </c:pt>
                <c:pt idx="6">
                  <c:v>9</c:v>
                </c:pt>
                <c:pt idx="7">
                  <c:v>8</c:v>
                </c:pt>
                <c:pt idx="8">
                  <c:v>9</c:v>
                </c:pt>
                <c:pt idx="9">
                  <c:v>9</c:v>
                </c:pt>
                <c:pt idx="10">
                  <c:v>10</c:v>
                </c:pt>
                <c:pt idx="11">
                  <c:v>0</c:v>
                </c:pt>
              </c:numCache>
            </c:numRef>
          </c:val>
          <c:extLst>
            <c:ext xmlns:c16="http://schemas.microsoft.com/office/drawing/2014/chart" uri="{C3380CC4-5D6E-409C-BE32-E72D297353CC}">
              <c16:uniqueId val="{00000000-D100-4C68-B1F4-4D4072F3BA99}"/>
            </c:ext>
          </c:extLst>
        </c:ser>
        <c:dLbls>
          <c:showLegendKey val="0"/>
          <c:showVal val="0"/>
          <c:showCatName val="0"/>
          <c:showSerName val="0"/>
          <c:showPercent val="0"/>
          <c:showBubbleSize val="0"/>
        </c:dLbls>
        <c:gapWidth val="219"/>
        <c:overlap val="-27"/>
        <c:axId val="360198400"/>
        <c:axId val="441793960"/>
      </c:barChart>
      <c:dateAx>
        <c:axId val="360198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793960"/>
        <c:crosses val="autoZero"/>
        <c:auto val="1"/>
        <c:lblOffset val="100"/>
        <c:baseTimeUnit val="months"/>
      </c:dateAx>
      <c:valAx>
        <c:axId val="441793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198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E1D08-1ECA-4C06-B8E0-DFAB5B03E7D9}"/>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36B1A73E-8D3F-4291-A9FE-1ECA3F065055}"/>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187463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99AC8-BAE9-444F-A89C-50CB88571C31}"/>
              </a:ext>
            </a:extLst>
          </p:cNvPr>
          <p:cNvSpPr>
            <a:spLocks noGrp="1"/>
          </p:cNvSpPr>
          <p:nvPr>
            <p:ph type="title"/>
          </p:nvPr>
        </p:nvSpPr>
        <p:spPr/>
        <p:txBody>
          <a:bodyPr/>
          <a:lstStyle/>
          <a:p>
            <a:r>
              <a:rPr lang="en-US"/>
              <a:t>Overall Audience | Tokio Marine America</a:t>
            </a:r>
          </a:p>
        </p:txBody>
      </p:sp>
      <p:graphicFrame>
        <p:nvGraphicFramePr>
          <p:cNvPr id="6" name="Chart Placeholder 5">
            <a:extLst>
              <a:ext uri="{FF2B5EF4-FFF2-40B4-BE49-F238E27FC236}">
                <a16:creationId xmlns:a16="http://schemas.microsoft.com/office/drawing/2014/main" id="{9A6DB147-AFA6-4584-AFC7-D1FD4B095F8C}"/>
              </a:ext>
            </a:extLst>
          </p:cNvPr>
          <p:cNvGraphicFramePr>
            <a:graphicFrameLocks noGrp="1"/>
          </p:cNvGraphicFramePr>
          <p:nvPr>
            <p:ph type="chart" sz="quarter" idx="13"/>
            <p:extLst>
              <p:ext uri="{D42A27DB-BD31-4B8C-83A1-F6EECF244321}">
                <p14:modId xmlns:p14="http://schemas.microsoft.com/office/powerpoint/2010/main" val="37861970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DE4C99-3E0D-4F61-B457-4AAEC3A2081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8F30F82B-A3EB-4A1C-81FF-3BF88E4496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49859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3D98C-3E05-45F9-BFDA-B2CCA3F08711}"/>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3830D2DF-61F9-4EF6-B2BC-F6AFC94438DF}"/>
              </a:ext>
            </a:extLst>
          </p:cNvPr>
          <p:cNvGraphicFramePr>
            <a:graphicFrameLocks noGrp="1"/>
          </p:cNvGraphicFramePr>
          <p:nvPr>
            <p:ph type="tbl" sz="quarter" idx="13"/>
            <p:extLst>
              <p:ext uri="{D42A27DB-BD31-4B8C-83A1-F6EECF244321}">
                <p14:modId xmlns:p14="http://schemas.microsoft.com/office/powerpoint/2010/main" val="2698992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95141114"/>
                    </a:ext>
                  </a:extLst>
                </a:gridCol>
                <a:gridCol w="740664">
                  <a:extLst>
                    <a:ext uri="{9D8B030D-6E8A-4147-A177-3AD203B41FA5}">
                      <a16:colId xmlns:a16="http://schemas.microsoft.com/office/drawing/2014/main" val="208879446"/>
                    </a:ext>
                  </a:extLst>
                </a:gridCol>
                <a:gridCol w="740664">
                  <a:extLst>
                    <a:ext uri="{9D8B030D-6E8A-4147-A177-3AD203B41FA5}">
                      <a16:colId xmlns:a16="http://schemas.microsoft.com/office/drawing/2014/main" val="2451859311"/>
                    </a:ext>
                  </a:extLst>
                </a:gridCol>
                <a:gridCol w="740664">
                  <a:extLst>
                    <a:ext uri="{9D8B030D-6E8A-4147-A177-3AD203B41FA5}">
                      <a16:colId xmlns:a16="http://schemas.microsoft.com/office/drawing/2014/main" val="3895421907"/>
                    </a:ext>
                  </a:extLst>
                </a:gridCol>
                <a:gridCol w="740664">
                  <a:extLst>
                    <a:ext uri="{9D8B030D-6E8A-4147-A177-3AD203B41FA5}">
                      <a16:colId xmlns:a16="http://schemas.microsoft.com/office/drawing/2014/main" val="2791097593"/>
                    </a:ext>
                  </a:extLst>
                </a:gridCol>
                <a:gridCol w="740664">
                  <a:extLst>
                    <a:ext uri="{9D8B030D-6E8A-4147-A177-3AD203B41FA5}">
                      <a16:colId xmlns:a16="http://schemas.microsoft.com/office/drawing/2014/main" val="73571105"/>
                    </a:ext>
                  </a:extLst>
                </a:gridCol>
                <a:gridCol w="740664">
                  <a:extLst>
                    <a:ext uri="{9D8B030D-6E8A-4147-A177-3AD203B41FA5}">
                      <a16:colId xmlns:a16="http://schemas.microsoft.com/office/drawing/2014/main" val="3715071948"/>
                    </a:ext>
                  </a:extLst>
                </a:gridCol>
                <a:gridCol w="740664">
                  <a:extLst>
                    <a:ext uri="{9D8B030D-6E8A-4147-A177-3AD203B41FA5}">
                      <a16:colId xmlns:a16="http://schemas.microsoft.com/office/drawing/2014/main" val="397925517"/>
                    </a:ext>
                  </a:extLst>
                </a:gridCol>
                <a:gridCol w="740664">
                  <a:extLst>
                    <a:ext uri="{9D8B030D-6E8A-4147-A177-3AD203B41FA5}">
                      <a16:colId xmlns:a16="http://schemas.microsoft.com/office/drawing/2014/main" val="70091816"/>
                    </a:ext>
                  </a:extLst>
                </a:gridCol>
                <a:gridCol w="740664">
                  <a:extLst>
                    <a:ext uri="{9D8B030D-6E8A-4147-A177-3AD203B41FA5}">
                      <a16:colId xmlns:a16="http://schemas.microsoft.com/office/drawing/2014/main" val="256547641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34400718"/>
                  </a:ext>
                </a:extLst>
              </a:tr>
              <a:tr h="370840">
                <a:tc>
                  <a:txBody>
                    <a:bodyPr/>
                    <a:lstStyle/>
                    <a:p>
                      <a:r>
                        <a:rPr lang="en-US" sz="1000"/>
                        <a:t>Tokio Marine America</a:t>
                      </a:r>
                    </a:p>
                  </a:txBody>
                  <a:tcPr/>
                </a:tc>
                <a:tc>
                  <a:txBody>
                    <a:bodyPr/>
                    <a:lstStyle/>
                    <a:p>
                      <a:r>
                        <a:rPr lang="en-US" sz="1000"/>
                        <a:t>151</a:t>
                      </a:r>
                    </a:p>
                  </a:txBody>
                  <a:tcPr/>
                </a:tc>
                <a:tc>
                  <a:txBody>
                    <a:bodyPr/>
                    <a:lstStyle/>
                    <a:p>
                      <a:r>
                        <a:rPr lang="en-US" sz="1000"/>
                        <a:t>8</a:t>
                      </a:r>
                    </a:p>
                  </a:txBody>
                  <a:tcPr/>
                </a:tc>
                <a:tc>
                  <a:txBody>
                    <a:bodyPr/>
                    <a:lstStyle/>
                    <a:p>
                      <a:r>
                        <a:rPr lang="en-US" sz="1000"/>
                        <a:t>14</a:t>
                      </a:r>
                    </a:p>
                  </a:txBody>
                  <a:tcPr/>
                </a:tc>
                <a:tc>
                  <a:txBody>
                    <a:bodyPr/>
                    <a:lstStyle/>
                    <a:p>
                      <a:r>
                        <a:rPr lang="en-US" sz="1000"/>
                        <a:t>41</a:t>
                      </a:r>
                    </a:p>
                  </a:txBody>
                  <a:tcPr/>
                </a:tc>
                <a:tc>
                  <a:txBody>
                    <a:bodyPr/>
                    <a:lstStyle/>
                    <a:p>
                      <a:r>
                        <a:rPr lang="en-US" sz="1000"/>
                        <a:t>4</a:t>
                      </a:r>
                    </a:p>
                  </a:txBody>
                  <a:tcPr/>
                </a:tc>
                <a:tc>
                  <a:txBody>
                    <a:bodyPr/>
                    <a:lstStyle/>
                    <a:p>
                      <a:r>
                        <a:rPr lang="en-US" sz="1000"/>
                        <a:t>14</a:t>
                      </a:r>
                    </a:p>
                  </a:txBody>
                  <a:tcPr/>
                </a:tc>
                <a:tc>
                  <a:txBody>
                    <a:bodyPr/>
                    <a:lstStyle/>
                    <a:p>
                      <a:r>
                        <a:rPr lang="en-US" sz="1000"/>
                        <a:t>0</a:t>
                      </a:r>
                    </a:p>
                  </a:txBody>
                  <a:tcPr/>
                </a:tc>
                <a:tc>
                  <a:txBody>
                    <a:bodyPr/>
                    <a:lstStyle/>
                    <a:p>
                      <a:r>
                        <a:rPr lang="en-US" sz="1000"/>
                        <a:t>2.8669 %</a:t>
                      </a:r>
                    </a:p>
                  </a:txBody>
                  <a:tcPr/>
                </a:tc>
                <a:tc>
                  <a:txBody>
                    <a:bodyPr/>
                    <a:lstStyle/>
                    <a:p>
                      <a:r>
                        <a:rPr lang="en-US" sz="1000"/>
                        <a:t>0.0 %</a:t>
                      </a:r>
                    </a:p>
                  </a:txBody>
                  <a:tcPr/>
                </a:tc>
                <a:extLst>
                  <a:ext uri="{0D108BD9-81ED-4DB2-BD59-A6C34878D82A}">
                    <a16:rowId xmlns:a16="http://schemas.microsoft.com/office/drawing/2014/main" val="247399314"/>
                  </a:ext>
                </a:extLst>
              </a:tr>
            </a:tbl>
          </a:graphicData>
        </a:graphic>
      </p:graphicFrame>
      <p:sp>
        <p:nvSpPr>
          <p:cNvPr id="4" name="Text Placeholder 3">
            <a:extLst>
              <a:ext uri="{FF2B5EF4-FFF2-40B4-BE49-F238E27FC236}">
                <a16:creationId xmlns:a16="http://schemas.microsoft.com/office/drawing/2014/main" id="{55C68DC5-F6E9-4B13-ABE4-22083F80CB3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362981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B3A99-A1A1-4671-8B07-9119369CA98D}"/>
              </a:ext>
            </a:extLst>
          </p:cNvPr>
          <p:cNvSpPr>
            <a:spLocks noGrp="1"/>
          </p:cNvSpPr>
          <p:nvPr>
            <p:ph type="title"/>
          </p:nvPr>
        </p:nvSpPr>
        <p:spPr/>
        <p:txBody>
          <a:bodyPr/>
          <a:lstStyle/>
          <a:p>
            <a:r>
              <a:rPr lang="en-US"/>
              <a:t>Facebook Fans Change | Tokio Marine America</a:t>
            </a:r>
          </a:p>
        </p:txBody>
      </p:sp>
      <p:graphicFrame>
        <p:nvGraphicFramePr>
          <p:cNvPr id="6" name="Chart Placeholder 5">
            <a:extLst>
              <a:ext uri="{FF2B5EF4-FFF2-40B4-BE49-F238E27FC236}">
                <a16:creationId xmlns:a16="http://schemas.microsoft.com/office/drawing/2014/main" id="{ED9FDBBF-C369-448B-B436-655EE5E51EE8}"/>
              </a:ext>
            </a:extLst>
          </p:cNvPr>
          <p:cNvGraphicFramePr>
            <a:graphicFrameLocks noGrp="1"/>
          </p:cNvGraphicFramePr>
          <p:nvPr>
            <p:ph type="chart" sz="quarter" idx="13"/>
            <p:extLst>
              <p:ext uri="{D42A27DB-BD31-4B8C-83A1-F6EECF244321}">
                <p14:modId xmlns:p14="http://schemas.microsoft.com/office/powerpoint/2010/main" val="3092842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987EF4-856D-4C95-8F04-175AAD8F99A0}"/>
              </a:ext>
            </a:extLst>
          </p:cNvPr>
          <p:cNvSpPr>
            <a:spLocks noGrp="1"/>
          </p:cNvSpPr>
          <p:nvPr>
            <p:ph type="body" sz="quarter" idx="14"/>
          </p:nvPr>
        </p:nvSpPr>
        <p:spPr/>
        <p:txBody>
          <a:bodyPr/>
          <a:lstStyle/>
          <a:p>
            <a:r>
              <a:rPr lang="en-US"/>
              <a:t>05/01/2017 - 05/31/2018</a:t>
            </a:r>
          </a:p>
        </p:txBody>
      </p:sp>
      <p:sp>
        <p:nvSpPr>
          <p:cNvPr id="5" name="Footer Placeholder 4">
            <a:extLst>
              <a:ext uri="{FF2B5EF4-FFF2-40B4-BE49-F238E27FC236}">
                <a16:creationId xmlns:a16="http://schemas.microsoft.com/office/drawing/2014/main" id="{9F442BE0-6B6E-4C2F-A8D9-CB7CEF07A60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50818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E40A5-7361-40E6-9B03-7BD2E2000821}"/>
              </a:ext>
            </a:extLst>
          </p:cNvPr>
          <p:cNvSpPr>
            <a:spLocks noGrp="1"/>
          </p:cNvSpPr>
          <p:nvPr>
            <p:ph type="title"/>
          </p:nvPr>
        </p:nvSpPr>
        <p:spPr/>
        <p:txBody>
          <a:bodyPr/>
          <a:lstStyle/>
          <a:p>
            <a:r>
              <a:rPr lang="en-US"/>
              <a:t>Average Interactions Per Facebook Post | Tokio Marine America</a:t>
            </a:r>
          </a:p>
        </p:txBody>
      </p:sp>
      <p:graphicFrame>
        <p:nvGraphicFramePr>
          <p:cNvPr id="6" name="Chart Placeholder 5">
            <a:extLst>
              <a:ext uri="{FF2B5EF4-FFF2-40B4-BE49-F238E27FC236}">
                <a16:creationId xmlns:a16="http://schemas.microsoft.com/office/drawing/2014/main" id="{3C5BC6C5-1960-4574-9148-835FBDB7A52F}"/>
              </a:ext>
            </a:extLst>
          </p:cNvPr>
          <p:cNvGraphicFramePr>
            <a:graphicFrameLocks noGrp="1"/>
          </p:cNvGraphicFramePr>
          <p:nvPr>
            <p:ph type="chart" sz="quarter" idx="13"/>
            <p:extLst>
              <p:ext uri="{D42A27DB-BD31-4B8C-83A1-F6EECF244321}">
                <p14:modId xmlns:p14="http://schemas.microsoft.com/office/powerpoint/2010/main" val="2098567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9ECB6F-7DCA-4143-A4E7-77C70F7FB407}"/>
              </a:ext>
            </a:extLst>
          </p:cNvPr>
          <p:cNvSpPr>
            <a:spLocks noGrp="1"/>
          </p:cNvSpPr>
          <p:nvPr>
            <p:ph type="body" sz="quarter" idx="14"/>
          </p:nvPr>
        </p:nvSpPr>
        <p:spPr/>
        <p:txBody>
          <a:bodyPr/>
          <a:lstStyle/>
          <a:p>
            <a:r>
              <a:rPr lang="en-US"/>
              <a:t>05/01/2017 - 05/31/2018</a:t>
            </a:r>
          </a:p>
        </p:txBody>
      </p:sp>
      <p:sp>
        <p:nvSpPr>
          <p:cNvPr id="5" name="Footer Placeholder 4">
            <a:extLst>
              <a:ext uri="{FF2B5EF4-FFF2-40B4-BE49-F238E27FC236}">
                <a16:creationId xmlns:a16="http://schemas.microsoft.com/office/drawing/2014/main" id="{BF2E3400-491E-47DC-9BED-7B9C4E904F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65320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4E2A9-92ED-4198-8225-5FAF6BC12EA6}"/>
              </a:ext>
            </a:extLst>
          </p:cNvPr>
          <p:cNvSpPr>
            <a:spLocks noGrp="1"/>
          </p:cNvSpPr>
          <p:nvPr>
            <p:ph type="title"/>
          </p:nvPr>
        </p:nvSpPr>
        <p:spPr/>
        <p:txBody>
          <a:bodyPr/>
          <a:lstStyle/>
          <a:p>
            <a:r>
              <a:rPr lang="en-US"/>
              <a:t>Facebook Impressions | Tokio Marine America</a:t>
            </a:r>
          </a:p>
        </p:txBody>
      </p:sp>
      <p:graphicFrame>
        <p:nvGraphicFramePr>
          <p:cNvPr id="6" name="Chart Placeholder 5">
            <a:extLst>
              <a:ext uri="{FF2B5EF4-FFF2-40B4-BE49-F238E27FC236}">
                <a16:creationId xmlns:a16="http://schemas.microsoft.com/office/drawing/2014/main" id="{55F67C94-6414-4D01-BEFF-FE3DF389AA5A}"/>
              </a:ext>
            </a:extLst>
          </p:cNvPr>
          <p:cNvGraphicFramePr>
            <a:graphicFrameLocks noGrp="1"/>
          </p:cNvGraphicFramePr>
          <p:nvPr>
            <p:ph type="chart" sz="quarter" idx="13"/>
            <p:extLst>
              <p:ext uri="{D42A27DB-BD31-4B8C-83A1-F6EECF244321}">
                <p14:modId xmlns:p14="http://schemas.microsoft.com/office/powerpoint/2010/main" val="1929771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66E9C2-2FEC-4AAC-955C-B4C21F7798C5}"/>
              </a:ext>
            </a:extLst>
          </p:cNvPr>
          <p:cNvSpPr>
            <a:spLocks noGrp="1"/>
          </p:cNvSpPr>
          <p:nvPr>
            <p:ph type="body" sz="quarter" idx="14"/>
          </p:nvPr>
        </p:nvSpPr>
        <p:spPr/>
        <p:txBody>
          <a:bodyPr/>
          <a:lstStyle/>
          <a:p>
            <a:r>
              <a:rPr lang="en-US"/>
              <a:t>05/01/2017 - 05/31/2018</a:t>
            </a:r>
          </a:p>
        </p:txBody>
      </p:sp>
      <p:sp>
        <p:nvSpPr>
          <p:cNvPr id="5" name="Footer Placeholder 4">
            <a:extLst>
              <a:ext uri="{FF2B5EF4-FFF2-40B4-BE49-F238E27FC236}">
                <a16:creationId xmlns:a16="http://schemas.microsoft.com/office/drawing/2014/main" id="{D4C87BC1-E858-4E65-9CC9-D47717FFB0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990054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4EF22-DF59-41BD-8FDF-8FCCD8CCE2B6}"/>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4E9FA99E-CCCD-4AB9-8B16-A5CB15CA8BC2}"/>
              </a:ext>
            </a:extLst>
          </p:cNvPr>
          <p:cNvGraphicFramePr>
            <a:graphicFrameLocks noGrp="1"/>
          </p:cNvGraphicFramePr>
          <p:nvPr>
            <p:ph type="tbl" sz="quarter" idx="13"/>
            <p:extLst>
              <p:ext uri="{D42A27DB-BD31-4B8C-83A1-F6EECF244321}">
                <p14:modId xmlns:p14="http://schemas.microsoft.com/office/powerpoint/2010/main" val="1844273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94025975"/>
                    </a:ext>
                  </a:extLst>
                </a:gridCol>
                <a:gridCol w="658368">
                  <a:extLst>
                    <a:ext uri="{9D8B030D-6E8A-4147-A177-3AD203B41FA5}">
                      <a16:colId xmlns:a16="http://schemas.microsoft.com/office/drawing/2014/main" val="1241275341"/>
                    </a:ext>
                  </a:extLst>
                </a:gridCol>
                <a:gridCol w="658368">
                  <a:extLst>
                    <a:ext uri="{9D8B030D-6E8A-4147-A177-3AD203B41FA5}">
                      <a16:colId xmlns:a16="http://schemas.microsoft.com/office/drawing/2014/main" val="199037528"/>
                    </a:ext>
                  </a:extLst>
                </a:gridCol>
                <a:gridCol w="658368">
                  <a:extLst>
                    <a:ext uri="{9D8B030D-6E8A-4147-A177-3AD203B41FA5}">
                      <a16:colId xmlns:a16="http://schemas.microsoft.com/office/drawing/2014/main" val="4166543521"/>
                    </a:ext>
                  </a:extLst>
                </a:gridCol>
                <a:gridCol w="658368">
                  <a:extLst>
                    <a:ext uri="{9D8B030D-6E8A-4147-A177-3AD203B41FA5}">
                      <a16:colId xmlns:a16="http://schemas.microsoft.com/office/drawing/2014/main" val="2351130433"/>
                    </a:ext>
                  </a:extLst>
                </a:gridCol>
                <a:gridCol w="658368">
                  <a:extLst>
                    <a:ext uri="{9D8B030D-6E8A-4147-A177-3AD203B41FA5}">
                      <a16:colId xmlns:a16="http://schemas.microsoft.com/office/drawing/2014/main" val="3777467706"/>
                    </a:ext>
                  </a:extLst>
                </a:gridCol>
                <a:gridCol w="658368">
                  <a:extLst>
                    <a:ext uri="{9D8B030D-6E8A-4147-A177-3AD203B41FA5}">
                      <a16:colId xmlns:a16="http://schemas.microsoft.com/office/drawing/2014/main" val="1611765685"/>
                    </a:ext>
                  </a:extLst>
                </a:gridCol>
                <a:gridCol w="658368">
                  <a:extLst>
                    <a:ext uri="{9D8B030D-6E8A-4147-A177-3AD203B41FA5}">
                      <a16:colId xmlns:a16="http://schemas.microsoft.com/office/drawing/2014/main" val="3300414962"/>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tc>
                  <a:txBody>
                    <a:bodyPr/>
                    <a:lstStyle/>
                    <a:p>
                      <a:r>
                        <a:rPr lang="en-US" sz="1000"/>
                        <a:t>Sponsored?</a:t>
                      </a:r>
                    </a:p>
                  </a:txBody>
                  <a:tcPr/>
                </a:tc>
                <a:extLst>
                  <a:ext uri="{0D108BD9-81ED-4DB2-BD59-A6C34878D82A}">
                    <a16:rowId xmlns:a16="http://schemas.microsoft.com/office/drawing/2014/main" val="1780288525"/>
                  </a:ext>
                </a:extLst>
              </a:tr>
              <a:tr h="370840">
                <a:tc>
                  <a:txBody>
                    <a:bodyPr/>
                    <a:lstStyle/>
                    <a:p>
                      <a:r>
                        <a:rPr lang="en-US" sz="1000" b="1"/>
                        <a:t> Tokio Marine America - 2018-05-09 14:26:36 </a:t>
                      </a:r>
                      <a:r>
                        <a:rPr lang="en-US" sz="1000"/>
                        <a:t> 
 TMA employee Kendra Vierbickas was recently invited to visit Tokyo, Japan as a Tokio Marine Good Company Award recipient. Twenty-four award recipients from across the Tokio Marine Group were honored in a ceremony and visited Tokio Marine’s headquarters which is located in a prestigious area of Tokyo, directly across from the Imperial Palace. TMA is proud to be part of a company that is an employer of choice in Japan and one of the most trusted names in the insurance industry. #ToBeAGoodCompany</a:t>
                      </a:r>
                    </a:p>
                  </a:txBody>
                  <a:tcPr/>
                </a:tc>
                <a:tc>
                  <a:txBody>
                    <a:bodyPr/>
                    <a:lstStyle/>
                    <a:p>
                      <a:r>
                        <a:rPr lang="en-US" sz="1000"/>
                        <a:t>10</a:t>
                      </a:r>
                    </a:p>
                  </a:txBody>
                  <a:tcPr/>
                </a:tc>
                <a:tc>
                  <a:txBody>
                    <a:bodyPr/>
                    <a:lstStyle/>
                    <a:p>
                      <a:r>
                        <a:rPr lang="en-US" sz="1000"/>
                        <a:t>8</a:t>
                      </a:r>
                    </a:p>
                  </a:txBody>
                  <a:tcPr/>
                </a:tc>
                <a:tc>
                  <a:txBody>
                    <a:bodyPr/>
                    <a:lstStyle/>
                    <a:p>
                      <a:r>
                        <a:rPr lang="en-US" sz="1000"/>
                        <a:t>0</a:t>
                      </a:r>
                    </a:p>
                  </a:txBody>
                  <a:tcPr/>
                </a:tc>
                <a:tc>
                  <a:txBody>
                    <a:bodyPr/>
                    <a:lstStyle/>
                    <a:p>
                      <a:r>
                        <a:rPr lang="en-US" sz="1000"/>
                        <a:t>2</a:t>
                      </a:r>
                    </a:p>
                  </a:txBody>
                  <a:tcPr/>
                </a:tc>
                <a:tc>
                  <a:txBody>
                    <a:bodyPr/>
                    <a:lstStyle/>
                    <a:p>
                      <a:r>
                        <a:rPr lang="en-US" sz="1000"/>
                        <a:t>6.8027 %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2307004649"/>
                  </a:ext>
                </a:extLst>
              </a:tr>
              <a:tr h="370840">
                <a:tc>
                  <a:txBody>
                    <a:bodyPr/>
                    <a:lstStyle/>
                    <a:p>
                      <a:r>
                        <a:rPr lang="it-IT" sz="1000" b="1"/>
                        <a:t> Tokio Marine America - 2018-05-16 17:23:22 </a:t>
                      </a:r>
                      <a:r>
                        <a:rPr lang="it-IT" sz="1000"/>
                        <a:t> 
 </a:t>
                      </a:r>
                      <a:endParaRPr lang="en-US" sz="1000"/>
                    </a:p>
                  </a:txBody>
                  <a:tcPr/>
                </a:tc>
                <a:tc>
                  <a:txBody>
                    <a:bodyPr/>
                    <a:lstStyle/>
                    <a:p>
                      <a:r>
                        <a:rPr lang="en-US" sz="1000"/>
                        <a:t>8</a:t>
                      </a:r>
                    </a:p>
                  </a:txBody>
                  <a:tcPr/>
                </a:tc>
                <a:tc>
                  <a:txBody>
                    <a:bodyPr/>
                    <a:lstStyle/>
                    <a:p>
                      <a:r>
                        <a:rPr lang="en-US" sz="1000"/>
                        <a:t>7</a:t>
                      </a:r>
                    </a:p>
                  </a:txBody>
                  <a:tcPr/>
                </a:tc>
                <a:tc>
                  <a:txBody>
                    <a:bodyPr/>
                    <a:lstStyle/>
                    <a:p>
                      <a:r>
                        <a:rPr lang="en-US" sz="1000"/>
                        <a:t>1</a:t>
                      </a:r>
                    </a:p>
                  </a:txBody>
                  <a:tcPr/>
                </a:tc>
                <a:tc>
                  <a:txBody>
                    <a:bodyPr/>
                    <a:lstStyle/>
                    <a:p>
                      <a:r>
                        <a:rPr lang="en-US" sz="1000"/>
                        <a:t>0</a:t>
                      </a:r>
                    </a:p>
                  </a:txBody>
                  <a:tcPr/>
                </a:tc>
                <a:tc>
                  <a:txBody>
                    <a:bodyPr/>
                    <a:lstStyle/>
                    <a:p>
                      <a:r>
                        <a:rPr lang="en-US" sz="1000"/>
                        <a:t>5.4054 %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3287241789"/>
                  </a:ext>
                </a:extLst>
              </a:tr>
              <a:tr h="370840">
                <a:tc>
                  <a:txBody>
                    <a:bodyPr/>
                    <a:lstStyle/>
                    <a:p>
                      <a:r>
                        <a:rPr lang="en-US" sz="1000" b="1"/>
                        <a:t> Tokio Marine America - 2018-05-21 11:00:01 </a:t>
                      </a:r>
                      <a:r>
                        <a:rPr lang="en-US" sz="1000"/>
                        <a:t> 
 Last week, our TMA senior team came to Pasadena to talk with the staff, answer questions, and provide us with valuable company updates.</a:t>
                      </a:r>
                    </a:p>
                  </a:txBody>
                  <a:tcPr/>
                </a:tc>
                <a:tc>
                  <a:txBody>
                    <a:bodyPr/>
                    <a:lstStyle/>
                    <a:p>
                      <a:r>
                        <a:rPr lang="en-US" sz="1000"/>
                        <a:t>8</a:t>
                      </a:r>
                    </a:p>
                  </a:txBody>
                  <a:tcPr/>
                </a:tc>
                <a:tc>
                  <a:txBody>
                    <a:bodyPr/>
                    <a:lstStyle/>
                    <a:p>
                      <a:r>
                        <a:rPr lang="en-US" sz="1000"/>
                        <a:t>5</a:t>
                      </a:r>
                    </a:p>
                  </a:txBody>
                  <a:tcPr/>
                </a:tc>
                <a:tc>
                  <a:txBody>
                    <a:bodyPr/>
                    <a:lstStyle/>
                    <a:p>
                      <a:r>
                        <a:rPr lang="en-US" sz="1000"/>
                        <a:t>1</a:t>
                      </a:r>
                    </a:p>
                  </a:txBody>
                  <a:tcPr/>
                </a:tc>
                <a:tc>
                  <a:txBody>
                    <a:bodyPr/>
                    <a:lstStyle/>
                    <a:p>
                      <a:r>
                        <a:rPr lang="en-US" sz="1000"/>
                        <a:t>2</a:t>
                      </a:r>
                    </a:p>
                  </a:txBody>
                  <a:tcPr/>
                </a:tc>
                <a:tc>
                  <a:txBody>
                    <a:bodyPr/>
                    <a:lstStyle/>
                    <a:p>
                      <a:r>
                        <a:rPr lang="en-US" sz="1000"/>
                        <a:t>5.3333 %</a:t>
                      </a:r>
                    </a:p>
                  </a:txBody>
                  <a:tcPr/>
                </a:tc>
                <a:tc>
                  <a:txBody>
                    <a:bodyPr/>
                    <a:lstStyle/>
                    <a:p>
                      <a:r>
                        <a:rPr lang="en-US" sz="1000"/>
                        <a:t>Photo</a:t>
                      </a:r>
                    </a:p>
                  </a:txBody>
                  <a:tcPr/>
                </a:tc>
                <a:tc>
                  <a:txBody>
                    <a:bodyPr/>
                    <a:lstStyle/>
                    <a:p>
                      <a:r>
                        <a:rPr lang="en-US" sz="1000"/>
                        <a:t>Highly Unlikely</a:t>
                      </a:r>
                    </a:p>
                  </a:txBody>
                  <a:tcPr/>
                </a:tc>
                <a:extLst>
                  <a:ext uri="{0D108BD9-81ED-4DB2-BD59-A6C34878D82A}">
                    <a16:rowId xmlns:a16="http://schemas.microsoft.com/office/drawing/2014/main" val="1704003086"/>
                  </a:ext>
                </a:extLst>
              </a:tr>
            </a:tbl>
          </a:graphicData>
        </a:graphic>
      </p:graphicFrame>
      <p:sp>
        <p:nvSpPr>
          <p:cNvPr id="4" name="Text Placeholder 3">
            <a:extLst>
              <a:ext uri="{FF2B5EF4-FFF2-40B4-BE49-F238E27FC236}">
                <a16:creationId xmlns:a16="http://schemas.microsoft.com/office/drawing/2014/main" id="{E46B0A9A-F225-4BE5-ADFE-B4698FD2150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10349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CEE47-2A6E-4130-8E49-BD22D7BC0BF5}"/>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E12E9236-2359-4D6E-9E3F-2CBEDF7EACFD}"/>
              </a:ext>
            </a:extLst>
          </p:cNvPr>
          <p:cNvGraphicFramePr>
            <a:graphicFrameLocks noGrp="1"/>
          </p:cNvGraphicFramePr>
          <p:nvPr>
            <p:ph type="tbl" sz="quarter" idx="13"/>
            <p:extLst>
              <p:ext uri="{D42A27DB-BD31-4B8C-83A1-F6EECF244321}">
                <p14:modId xmlns:p14="http://schemas.microsoft.com/office/powerpoint/2010/main" val="1806212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621766021"/>
                    </a:ext>
                  </a:extLst>
                </a:gridCol>
                <a:gridCol w="493776">
                  <a:extLst>
                    <a:ext uri="{9D8B030D-6E8A-4147-A177-3AD203B41FA5}">
                      <a16:colId xmlns:a16="http://schemas.microsoft.com/office/drawing/2014/main" val="1644194696"/>
                    </a:ext>
                  </a:extLst>
                </a:gridCol>
                <a:gridCol w="493776">
                  <a:extLst>
                    <a:ext uri="{9D8B030D-6E8A-4147-A177-3AD203B41FA5}">
                      <a16:colId xmlns:a16="http://schemas.microsoft.com/office/drawing/2014/main" val="3662780724"/>
                    </a:ext>
                  </a:extLst>
                </a:gridCol>
                <a:gridCol w="493776">
                  <a:extLst>
                    <a:ext uri="{9D8B030D-6E8A-4147-A177-3AD203B41FA5}">
                      <a16:colId xmlns:a16="http://schemas.microsoft.com/office/drawing/2014/main" val="3476625694"/>
                    </a:ext>
                  </a:extLst>
                </a:gridCol>
                <a:gridCol w="493776">
                  <a:extLst>
                    <a:ext uri="{9D8B030D-6E8A-4147-A177-3AD203B41FA5}">
                      <a16:colId xmlns:a16="http://schemas.microsoft.com/office/drawing/2014/main" val="2647483452"/>
                    </a:ext>
                  </a:extLst>
                </a:gridCol>
                <a:gridCol w="493776">
                  <a:extLst>
                    <a:ext uri="{9D8B030D-6E8A-4147-A177-3AD203B41FA5}">
                      <a16:colId xmlns:a16="http://schemas.microsoft.com/office/drawing/2014/main" val="2892653555"/>
                    </a:ext>
                  </a:extLst>
                </a:gridCol>
                <a:gridCol w="493776">
                  <a:extLst>
                    <a:ext uri="{9D8B030D-6E8A-4147-A177-3AD203B41FA5}">
                      <a16:colId xmlns:a16="http://schemas.microsoft.com/office/drawing/2014/main" val="287629782"/>
                    </a:ext>
                  </a:extLst>
                </a:gridCol>
                <a:gridCol w="493776">
                  <a:extLst>
                    <a:ext uri="{9D8B030D-6E8A-4147-A177-3AD203B41FA5}">
                      <a16:colId xmlns:a16="http://schemas.microsoft.com/office/drawing/2014/main" val="697368736"/>
                    </a:ext>
                  </a:extLst>
                </a:gridCol>
                <a:gridCol w="493776">
                  <a:extLst>
                    <a:ext uri="{9D8B030D-6E8A-4147-A177-3AD203B41FA5}">
                      <a16:colId xmlns:a16="http://schemas.microsoft.com/office/drawing/2014/main" val="3316934921"/>
                    </a:ext>
                  </a:extLst>
                </a:gridCol>
                <a:gridCol w="493776">
                  <a:extLst>
                    <a:ext uri="{9D8B030D-6E8A-4147-A177-3AD203B41FA5}">
                      <a16:colId xmlns:a16="http://schemas.microsoft.com/office/drawing/2014/main" val="2193466690"/>
                    </a:ext>
                  </a:extLst>
                </a:gridCol>
                <a:gridCol w="493776">
                  <a:extLst>
                    <a:ext uri="{9D8B030D-6E8A-4147-A177-3AD203B41FA5}">
                      <a16:colId xmlns:a16="http://schemas.microsoft.com/office/drawing/2014/main" val="667158398"/>
                    </a:ext>
                  </a:extLst>
                </a:gridCol>
                <a:gridCol w="493776">
                  <a:extLst>
                    <a:ext uri="{9D8B030D-6E8A-4147-A177-3AD203B41FA5}">
                      <a16:colId xmlns:a16="http://schemas.microsoft.com/office/drawing/2014/main" val="3790245420"/>
                    </a:ext>
                  </a:extLst>
                </a:gridCol>
                <a:gridCol w="493776">
                  <a:extLst>
                    <a:ext uri="{9D8B030D-6E8A-4147-A177-3AD203B41FA5}">
                      <a16:colId xmlns:a16="http://schemas.microsoft.com/office/drawing/2014/main" val="4247285903"/>
                    </a:ext>
                  </a:extLst>
                </a:gridCol>
                <a:gridCol w="493776">
                  <a:extLst>
                    <a:ext uri="{9D8B030D-6E8A-4147-A177-3AD203B41FA5}">
                      <a16:colId xmlns:a16="http://schemas.microsoft.com/office/drawing/2014/main" val="178979579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691966714"/>
                  </a:ext>
                </a:extLst>
              </a:tr>
              <a:tr h="370840">
                <a:tc>
                  <a:txBody>
                    <a:bodyPr/>
                    <a:lstStyle/>
                    <a:p>
                      <a:r>
                        <a:rPr lang="en-US" sz="1000"/>
                        <a:t>@TokioMAmerica</a:t>
                      </a:r>
                    </a:p>
                  </a:txBody>
                  <a:tcPr/>
                </a:tc>
                <a:tc>
                  <a:txBody>
                    <a:bodyPr/>
                    <a:lstStyle/>
                    <a:p>
                      <a:r>
                        <a:rPr lang="en-US" sz="1000"/>
                        <a:t>83</a:t>
                      </a:r>
                    </a:p>
                  </a:txBody>
                  <a:tcPr/>
                </a:tc>
                <a:tc>
                  <a:txBody>
                    <a:bodyPr/>
                    <a:lstStyle/>
                    <a:p>
                      <a:r>
                        <a:rPr lang="en-US" sz="1000"/>
                        <a:t>3</a:t>
                      </a:r>
                    </a:p>
                  </a:txBody>
                  <a:tcPr/>
                </a:tc>
                <a:tc>
                  <a:txBody>
                    <a:bodyPr/>
                    <a:lstStyle/>
                    <a:p>
                      <a:r>
                        <a:rPr lang="en-US" sz="1000"/>
                        <a:t>11</a:t>
                      </a:r>
                    </a:p>
                  </a:txBody>
                  <a:tcPr/>
                </a:tc>
                <a:tc>
                  <a:txBody>
                    <a:bodyPr/>
                    <a:lstStyle/>
                    <a:p>
                      <a:r>
                        <a:rPr lang="en-US" sz="1000"/>
                        <a:t>11</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2</a:t>
                      </a:r>
                    </a:p>
                  </a:txBody>
                  <a:tcPr/>
                </a:tc>
                <a:tc>
                  <a:txBody>
                    <a:bodyPr/>
                    <a:lstStyle/>
                    <a:p>
                      <a:r>
                        <a:rPr lang="en-US" sz="1000"/>
                        <a:t>26</a:t>
                      </a:r>
                    </a:p>
                  </a:txBody>
                  <a:tcPr/>
                </a:tc>
                <a:tc>
                  <a:txBody>
                    <a:bodyPr/>
                    <a:lstStyle/>
                    <a:p>
                      <a:r>
                        <a:rPr lang="en-US" sz="1000"/>
                        <a:t>1</a:t>
                      </a:r>
                    </a:p>
                  </a:txBody>
                  <a:tcPr/>
                </a:tc>
                <a:tc>
                  <a:txBody>
                    <a:bodyPr/>
                    <a:lstStyle/>
                    <a:p>
                      <a:r>
                        <a:rPr lang="en-US" sz="1000"/>
                        <a:t>4</a:t>
                      </a:r>
                    </a:p>
                  </a:txBody>
                  <a:tcPr/>
                </a:tc>
                <a:tc>
                  <a:txBody>
                    <a:bodyPr/>
                    <a:lstStyle/>
                    <a:p>
                      <a:r>
                        <a:rPr lang="en-US" sz="1000"/>
                        <a:t>3.2548 %</a:t>
                      </a:r>
                    </a:p>
                  </a:txBody>
                  <a:tcPr/>
                </a:tc>
                <a:tc>
                  <a:txBody>
                    <a:bodyPr/>
                    <a:lstStyle/>
                    <a:p>
                      <a:r>
                        <a:rPr lang="en-US" sz="1000"/>
                        <a:t>0.0 %</a:t>
                      </a:r>
                    </a:p>
                  </a:txBody>
                  <a:tcPr/>
                </a:tc>
                <a:extLst>
                  <a:ext uri="{0D108BD9-81ED-4DB2-BD59-A6C34878D82A}">
                    <a16:rowId xmlns:a16="http://schemas.microsoft.com/office/drawing/2014/main" val="969545347"/>
                  </a:ext>
                </a:extLst>
              </a:tr>
            </a:tbl>
          </a:graphicData>
        </a:graphic>
      </p:graphicFrame>
      <p:sp>
        <p:nvSpPr>
          <p:cNvPr id="4" name="Text Placeholder 3">
            <a:extLst>
              <a:ext uri="{FF2B5EF4-FFF2-40B4-BE49-F238E27FC236}">
                <a16:creationId xmlns:a16="http://schemas.microsoft.com/office/drawing/2014/main" id="{6C6F0630-7E8C-47B5-A9C0-F50039EF8752}"/>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92115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3A580-0F48-407B-B096-32EEFDB99E72}"/>
              </a:ext>
            </a:extLst>
          </p:cNvPr>
          <p:cNvSpPr>
            <a:spLocks noGrp="1"/>
          </p:cNvSpPr>
          <p:nvPr>
            <p:ph type="title"/>
          </p:nvPr>
        </p:nvSpPr>
        <p:spPr/>
        <p:txBody>
          <a:bodyPr/>
          <a:lstStyle/>
          <a:p>
            <a:r>
              <a:rPr lang="en-US"/>
              <a:t>Twitter Followers Change | Tokio Marine America</a:t>
            </a:r>
          </a:p>
        </p:txBody>
      </p:sp>
      <p:graphicFrame>
        <p:nvGraphicFramePr>
          <p:cNvPr id="6" name="Chart Placeholder 5">
            <a:extLst>
              <a:ext uri="{FF2B5EF4-FFF2-40B4-BE49-F238E27FC236}">
                <a16:creationId xmlns:a16="http://schemas.microsoft.com/office/drawing/2014/main" id="{89D5FA1E-1A35-4315-BC06-A83E9955FECE}"/>
              </a:ext>
            </a:extLst>
          </p:cNvPr>
          <p:cNvGraphicFramePr>
            <a:graphicFrameLocks noGrp="1"/>
          </p:cNvGraphicFramePr>
          <p:nvPr>
            <p:ph type="chart" sz="quarter" idx="13"/>
            <p:extLst>
              <p:ext uri="{D42A27DB-BD31-4B8C-83A1-F6EECF244321}">
                <p14:modId xmlns:p14="http://schemas.microsoft.com/office/powerpoint/2010/main" val="38435571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8008BC-61FA-4250-8BB0-DD98FF6664C0}"/>
              </a:ext>
            </a:extLst>
          </p:cNvPr>
          <p:cNvSpPr>
            <a:spLocks noGrp="1"/>
          </p:cNvSpPr>
          <p:nvPr>
            <p:ph type="body" sz="quarter" idx="14"/>
          </p:nvPr>
        </p:nvSpPr>
        <p:spPr/>
        <p:txBody>
          <a:bodyPr/>
          <a:lstStyle/>
          <a:p>
            <a:r>
              <a:rPr lang="en-US"/>
              <a:t>05/01/2017 - 05/31/2018</a:t>
            </a:r>
          </a:p>
        </p:txBody>
      </p:sp>
      <p:sp>
        <p:nvSpPr>
          <p:cNvPr id="5" name="Footer Placeholder 4">
            <a:extLst>
              <a:ext uri="{FF2B5EF4-FFF2-40B4-BE49-F238E27FC236}">
                <a16:creationId xmlns:a16="http://schemas.microsoft.com/office/drawing/2014/main" id="{66B32644-218F-466D-9FF4-FD7A3497BA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2255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8EF1A-DFCD-46A5-BACA-51437070C8E0}"/>
              </a:ext>
            </a:extLst>
          </p:cNvPr>
          <p:cNvSpPr>
            <a:spLocks noGrp="1"/>
          </p:cNvSpPr>
          <p:nvPr>
            <p:ph type="title"/>
          </p:nvPr>
        </p:nvSpPr>
        <p:spPr/>
        <p:txBody>
          <a:bodyPr/>
          <a:lstStyle/>
          <a:p>
            <a:r>
              <a:rPr lang="en-US"/>
              <a:t>Average Interactions Per Tweet | Tokio Marine America</a:t>
            </a:r>
          </a:p>
        </p:txBody>
      </p:sp>
      <p:graphicFrame>
        <p:nvGraphicFramePr>
          <p:cNvPr id="6" name="Chart Placeholder 5">
            <a:extLst>
              <a:ext uri="{FF2B5EF4-FFF2-40B4-BE49-F238E27FC236}">
                <a16:creationId xmlns:a16="http://schemas.microsoft.com/office/drawing/2014/main" id="{B815D22E-DDF9-4EC3-9FC5-2CF345AA67F5}"/>
              </a:ext>
            </a:extLst>
          </p:cNvPr>
          <p:cNvGraphicFramePr>
            <a:graphicFrameLocks noGrp="1"/>
          </p:cNvGraphicFramePr>
          <p:nvPr>
            <p:ph type="chart" sz="quarter" idx="13"/>
            <p:extLst>
              <p:ext uri="{D42A27DB-BD31-4B8C-83A1-F6EECF244321}">
                <p14:modId xmlns:p14="http://schemas.microsoft.com/office/powerpoint/2010/main" val="3346454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6A68F9-71A2-40F5-B7CA-13CB157FCA6B}"/>
              </a:ext>
            </a:extLst>
          </p:cNvPr>
          <p:cNvSpPr>
            <a:spLocks noGrp="1"/>
          </p:cNvSpPr>
          <p:nvPr>
            <p:ph type="body" sz="quarter" idx="14"/>
          </p:nvPr>
        </p:nvSpPr>
        <p:spPr/>
        <p:txBody>
          <a:bodyPr/>
          <a:lstStyle/>
          <a:p>
            <a:r>
              <a:rPr lang="en-US"/>
              <a:t>05/01/2017 - 05/31/2018</a:t>
            </a:r>
          </a:p>
        </p:txBody>
      </p:sp>
      <p:sp>
        <p:nvSpPr>
          <p:cNvPr id="5" name="Footer Placeholder 4">
            <a:extLst>
              <a:ext uri="{FF2B5EF4-FFF2-40B4-BE49-F238E27FC236}">
                <a16:creationId xmlns:a16="http://schemas.microsoft.com/office/drawing/2014/main" id="{4F09D1EF-1A5E-471C-B1CC-8F22F71F23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5636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0248B-7B06-4549-921E-FDB36EEEBE30}"/>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2821B861-A620-46AC-B3E0-A65FF42F3268}"/>
              </a:ext>
            </a:extLst>
          </p:cNvPr>
          <p:cNvGraphicFramePr>
            <a:graphicFrameLocks noGrp="1"/>
          </p:cNvGraphicFramePr>
          <p:nvPr>
            <p:ph type="tbl" sz="quarter" idx="13"/>
            <p:extLst>
              <p:ext uri="{D42A27DB-BD31-4B8C-83A1-F6EECF244321}">
                <p14:modId xmlns:p14="http://schemas.microsoft.com/office/powerpoint/2010/main" val="1792288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1527373"/>
                    </a:ext>
                  </a:extLst>
                </a:gridCol>
                <a:gridCol w="822960">
                  <a:extLst>
                    <a:ext uri="{9D8B030D-6E8A-4147-A177-3AD203B41FA5}">
                      <a16:colId xmlns:a16="http://schemas.microsoft.com/office/drawing/2014/main" val="4130437140"/>
                    </a:ext>
                  </a:extLst>
                </a:gridCol>
                <a:gridCol w="822960">
                  <a:extLst>
                    <a:ext uri="{9D8B030D-6E8A-4147-A177-3AD203B41FA5}">
                      <a16:colId xmlns:a16="http://schemas.microsoft.com/office/drawing/2014/main" val="2721977040"/>
                    </a:ext>
                  </a:extLst>
                </a:gridCol>
                <a:gridCol w="822960">
                  <a:extLst>
                    <a:ext uri="{9D8B030D-6E8A-4147-A177-3AD203B41FA5}">
                      <a16:colId xmlns:a16="http://schemas.microsoft.com/office/drawing/2014/main" val="2258239107"/>
                    </a:ext>
                  </a:extLst>
                </a:gridCol>
                <a:gridCol w="822960">
                  <a:extLst>
                    <a:ext uri="{9D8B030D-6E8A-4147-A177-3AD203B41FA5}">
                      <a16:colId xmlns:a16="http://schemas.microsoft.com/office/drawing/2014/main" val="4062365591"/>
                    </a:ext>
                  </a:extLst>
                </a:gridCol>
                <a:gridCol w="822960">
                  <a:extLst>
                    <a:ext uri="{9D8B030D-6E8A-4147-A177-3AD203B41FA5}">
                      <a16:colId xmlns:a16="http://schemas.microsoft.com/office/drawing/2014/main" val="372681780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90984808"/>
                  </a:ext>
                </a:extLst>
              </a:tr>
              <a:tr h="370840">
                <a:tc>
                  <a:txBody>
                    <a:bodyPr/>
                    <a:lstStyle/>
                    <a:p>
                      <a:r>
                        <a:rPr lang="en-US" sz="1000" b="1"/>
                        <a:t> @TokioMAmerica - 2018-05-24 12:30:02 </a:t>
                      </a:r>
                      <a:r>
                        <a:rPr lang="en-US" sz="1000"/>
                        <a:t>
  Our Plano,TX group companies raised money for @RedNoseDayUSA! Great work, @PHLYINS, TM Claims Service &amp;amp; TMA! #RedNoseDay #TeamTMA https://t.co/s9SjIJZHVf</a:t>
                      </a:r>
                    </a:p>
                  </a:txBody>
                  <a:tcPr/>
                </a:tc>
                <a:tc>
                  <a:txBody>
                    <a:bodyPr/>
                    <a:lstStyle/>
                    <a:p>
                      <a:r>
                        <a:rPr lang="en-US" sz="1000"/>
                        <a:t>No</a:t>
                      </a:r>
                    </a:p>
                  </a:txBody>
                  <a:tcPr/>
                </a:tc>
                <a:tc>
                  <a:txBody>
                    <a:bodyPr/>
                    <a:lstStyle/>
                    <a:p>
                      <a:r>
                        <a:rPr lang="en-US" sz="1000"/>
                        <a:t>1</a:t>
                      </a:r>
                    </a:p>
                  </a:txBody>
                  <a:tcPr/>
                </a:tc>
                <a:tc>
                  <a:txBody>
                    <a:bodyPr/>
                    <a:lstStyle/>
                    <a:p>
                      <a:r>
                        <a:rPr lang="en-US" sz="1000"/>
                        <a:t>6</a:t>
                      </a:r>
                    </a:p>
                  </a:txBody>
                  <a:tcPr/>
                </a:tc>
                <a:tc>
                  <a:txBody>
                    <a:bodyPr/>
                    <a:lstStyle/>
                    <a:p>
                      <a:r>
                        <a:rPr lang="en-US" sz="1000"/>
                        <a:t>0</a:t>
                      </a:r>
                    </a:p>
                  </a:txBody>
                  <a:tcPr/>
                </a:tc>
                <a:tc>
                  <a:txBody>
                    <a:bodyPr/>
                    <a:lstStyle/>
                    <a:p>
                      <a:r>
                        <a:rPr lang="en-US" sz="1000"/>
                        <a:t>8.5366 %</a:t>
                      </a:r>
                    </a:p>
                  </a:txBody>
                  <a:tcPr/>
                </a:tc>
                <a:extLst>
                  <a:ext uri="{0D108BD9-81ED-4DB2-BD59-A6C34878D82A}">
                    <a16:rowId xmlns:a16="http://schemas.microsoft.com/office/drawing/2014/main" val="432672755"/>
                  </a:ext>
                </a:extLst>
              </a:tr>
              <a:tr h="370840">
                <a:tc>
                  <a:txBody>
                    <a:bodyPr/>
                    <a:lstStyle/>
                    <a:p>
                      <a:r>
                        <a:rPr lang="en-US" sz="1000" b="1"/>
                        <a:t> @TokioMAmerica - 2018-05-28 10:01:54 </a:t>
                      </a:r>
                      <a:r>
                        <a:rPr lang="en-US" sz="1000"/>
                        <a:t>
  Happy Memorial Day! https://t.co/F7isI4TYvL</a:t>
                      </a:r>
                    </a:p>
                  </a:txBody>
                  <a:tcPr/>
                </a:tc>
                <a:tc>
                  <a:txBody>
                    <a:bodyPr/>
                    <a:lstStyle/>
                    <a:p>
                      <a:r>
                        <a:rPr lang="en-US" sz="1000"/>
                        <a:t>No</a:t>
                      </a:r>
                    </a:p>
                  </a:txBody>
                  <a:tcPr/>
                </a:tc>
                <a:tc>
                  <a:txBody>
                    <a:bodyPr/>
                    <a:lstStyle/>
                    <a:p>
                      <a:r>
                        <a:rPr lang="en-US" sz="1000"/>
                        <a:t>0</a:t>
                      </a:r>
                    </a:p>
                  </a:txBody>
                  <a:tcPr/>
                </a:tc>
                <a:tc>
                  <a:txBody>
                    <a:bodyPr/>
                    <a:lstStyle/>
                    <a:p>
                      <a:r>
                        <a:rPr lang="en-US" sz="1000"/>
                        <a:t>5</a:t>
                      </a:r>
                    </a:p>
                  </a:txBody>
                  <a:tcPr/>
                </a:tc>
                <a:tc>
                  <a:txBody>
                    <a:bodyPr/>
                    <a:lstStyle/>
                    <a:p>
                      <a:r>
                        <a:rPr lang="en-US" sz="1000"/>
                        <a:t>0</a:t>
                      </a:r>
                    </a:p>
                  </a:txBody>
                  <a:tcPr/>
                </a:tc>
                <a:tc>
                  <a:txBody>
                    <a:bodyPr/>
                    <a:lstStyle/>
                    <a:p>
                      <a:r>
                        <a:rPr lang="en-US" sz="1000"/>
                        <a:t>6.0241 %</a:t>
                      </a:r>
                    </a:p>
                  </a:txBody>
                  <a:tcPr/>
                </a:tc>
                <a:extLst>
                  <a:ext uri="{0D108BD9-81ED-4DB2-BD59-A6C34878D82A}">
                    <a16:rowId xmlns:a16="http://schemas.microsoft.com/office/drawing/2014/main" val="3545969419"/>
                  </a:ext>
                </a:extLst>
              </a:tr>
              <a:tr h="370840">
                <a:tc>
                  <a:txBody>
                    <a:bodyPr/>
                    <a:lstStyle/>
                    <a:p>
                      <a:r>
                        <a:rPr lang="en-US" sz="1000" b="1"/>
                        <a:t> @TokioMAmerica - 2018-05-03 12:09:25 </a:t>
                      </a:r>
                      <a:r>
                        <a:rPr lang="en-US" sz="1000"/>
                        <a:t>
  On Monday, the Pasadena office kicked off our annual book drive to benefit our education partner, Hillsides. Did you know that one way to  donate to Hillsides is through the Amazon Smile Foundation? If you register at https://t.co/X2a5ue6lnY, @Hillsides #helpingchildren https://t.co/cOSh0gsFNB</a:t>
                      </a:r>
                    </a:p>
                  </a:txBody>
                  <a:tcPr/>
                </a:tc>
                <a:tc>
                  <a:txBody>
                    <a:bodyPr/>
                    <a:lstStyle/>
                    <a:p>
                      <a:r>
                        <a:rPr lang="en-US" sz="1000"/>
                        <a:t>No</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3.7500 %</a:t>
                      </a:r>
                    </a:p>
                  </a:txBody>
                  <a:tcPr/>
                </a:tc>
                <a:extLst>
                  <a:ext uri="{0D108BD9-81ED-4DB2-BD59-A6C34878D82A}">
                    <a16:rowId xmlns:a16="http://schemas.microsoft.com/office/drawing/2014/main" val="503321593"/>
                  </a:ext>
                </a:extLst>
              </a:tr>
            </a:tbl>
          </a:graphicData>
        </a:graphic>
      </p:graphicFrame>
      <p:sp>
        <p:nvSpPr>
          <p:cNvPr id="4" name="Text Placeholder 3">
            <a:extLst>
              <a:ext uri="{FF2B5EF4-FFF2-40B4-BE49-F238E27FC236}">
                <a16:creationId xmlns:a16="http://schemas.microsoft.com/office/drawing/2014/main" id="{345F3752-4370-4857-BC9B-D2C4B46E24A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469015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BE27E-F1EB-4CCA-B82B-48728242BAE8}"/>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5E80397D-859A-490D-B852-B31A07C4944B}"/>
              </a:ext>
            </a:extLst>
          </p:cNvPr>
          <p:cNvGraphicFramePr>
            <a:graphicFrameLocks noGrp="1"/>
          </p:cNvGraphicFramePr>
          <p:nvPr>
            <p:ph type="tbl" sz="quarter" idx="13"/>
            <p:extLst>
              <p:ext uri="{D42A27DB-BD31-4B8C-83A1-F6EECF244321}">
                <p14:modId xmlns:p14="http://schemas.microsoft.com/office/powerpoint/2010/main" val="4193924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61263198"/>
                    </a:ext>
                  </a:extLst>
                </a:gridCol>
                <a:gridCol w="1069848">
                  <a:extLst>
                    <a:ext uri="{9D8B030D-6E8A-4147-A177-3AD203B41FA5}">
                      <a16:colId xmlns:a16="http://schemas.microsoft.com/office/drawing/2014/main" val="1956238648"/>
                    </a:ext>
                  </a:extLst>
                </a:gridCol>
                <a:gridCol w="1069848">
                  <a:extLst>
                    <a:ext uri="{9D8B030D-6E8A-4147-A177-3AD203B41FA5}">
                      <a16:colId xmlns:a16="http://schemas.microsoft.com/office/drawing/2014/main" val="398814372"/>
                    </a:ext>
                  </a:extLst>
                </a:gridCol>
                <a:gridCol w="1069848">
                  <a:extLst>
                    <a:ext uri="{9D8B030D-6E8A-4147-A177-3AD203B41FA5}">
                      <a16:colId xmlns:a16="http://schemas.microsoft.com/office/drawing/2014/main" val="1576253131"/>
                    </a:ext>
                  </a:extLst>
                </a:gridCol>
                <a:gridCol w="1069848">
                  <a:extLst>
                    <a:ext uri="{9D8B030D-6E8A-4147-A177-3AD203B41FA5}">
                      <a16:colId xmlns:a16="http://schemas.microsoft.com/office/drawing/2014/main" val="2089409074"/>
                    </a:ext>
                  </a:extLst>
                </a:gridCol>
                <a:gridCol w="1069848">
                  <a:extLst>
                    <a:ext uri="{9D8B030D-6E8A-4147-A177-3AD203B41FA5}">
                      <a16:colId xmlns:a16="http://schemas.microsoft.com/office/drawing/2014/main" val="995716260"/>
                    </a:ext>
                  </a:extLst>
                </a:gridCol>
                <a:gridCol w="1069848">
                  <a:extLst>
                    <a:ext uri="{9D8B030D-6E8A-4147-A177-3AD203B41FA5}">
                      <a16:colId xmlns:a16="http://schemas.microsoft.com/office/drawing/2014/main" val="426545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522744671"/>
                  </a:ext>
                </a:extLst>
              </a:tr>
              <a:tr h="370840">
                <a:tc>
                  <a:txBody>
                    <a:bodyPr/>
                    <a:lstStyle/>
                    <a:p>
                      <a:r>
                        <a:rPr lang="en-US" sz="1000"/>
                        <a:t>Tokio Marine America</a:t>
                      </a:r>
                    </a:p>
                  </a:txBody>
                  <a:tcPr/>
                </a:tc>
                <a:tc>
                  <a:txBody>
                    <a:bodyPr/>
                    <a:lstStyle/>
                    <a:p>
                      <a:r>
                        <a:rPr lang="en-US" sz="1000"/>
                        <a:t>5320</a:t>
                      </a:r>
                    </a:p>
                  </a:txBody>
                  <a:tcPr/>
                </a:tc>
                <a:tc>
                  <a:txBody>
                    <a:bodyPr/>
                    <a:lstStyle/>
                    <a:p>
                      <a:r>
                        <a:rPr lang="en-US" sz="1000"/>
                        <a:t>133</a:t>
                      </a:r>
                    </a:p>
                  </a:txBody>
                  <a:tcPr/>
                </a:tc>
                <a:tc>
                  <a:txBody>
                    <a:bodyPr/>
                    <a:lstStyle/>
                    <a:p>
                      <a:r>
                        <a:rPr lang="en-US" sz="1000"/>
                        <a:t>19</a:t>
                      </a:r>
                    </a:p>
                  </a:txBody>
                  <a:tcPr/>
                </a:tc>
                <a:tc>
                  <a:txBody>
                    <a:bodyPr/>
                    <a:lstStyle/>
                    <a:p>
                      <a:r>
                        <a:rPr lang="en-US" sz="1000"/>
                        <a:t>405</a:t>
                      </a:r>
                    </a:p>
                  </a:txBody>
                  <a:tcPr/>
                </a:tc>
                <a:tc>
                  <a:txBody>
                    <a:bodyPr/>
                    <a:lstStyle/>
                    <a:p>
                      <a:r>
                        <a:rPr lang="en-US" sz="1000"/>
                        <a:t>11</a:t>
                      </a:r>
                    </a:p>
                  </a:txBody>
                  <a:tcPr/>
                </a:tc>
                <a:tc>
                  <a:txBody>
                    <a:bodyPr/>
                    <a:lstStyle/>
                    <a:p>
                      <a:r>
                        <a:rPr lang="en-US" sz="1000"/>
                        <a:t>0.4168 %</a:t>
                      </a:r>
                    </a:p>
                  </a:txBody>
                  <a:tcPr/>
                </a:tc>
                <a:extLst>
                  <a:ext uri="{0D108BD9-81ED-4DB2-BD59-A6C34878D82A}">
                    <a16:rowId xmlns:a16="http://schemas.microsoft.com/office/drawing/2014/main" val="261473174"/>
                  </a:ext>
                </a:extLst>
              </a:tr>
            </a:tbl>
          </a:graphicData>
        </a:graphic>
      </p:graphicFrame>
      <p:sp>
        <p:nvSpPr>
          <p:cNvPr id="4" name="Text Placeholder 3">
            <a:extLst>
              <a:ext uri="{FF2B5EF4-FFF2-40B4-BE49-F238E27FC236}">
                <a16:creationId xmlns:a16="http://schemas.microsoft.com/office/drawing/2014/main" id="{627EE661-8422-4403-80E1-A4849416B4C6}"/>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771335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96936-CBCC-4C12-BB37-7ADDA1871064}"/>
              </a:ext>
            </a:extLst>
          </p:cNvPr>
          <p:cNvSpPr>
            <a:spLocks noGrp="1"/>
          </p:cNvSpPr>
          <p:nvPr>
            <p:ph type="title"/>
          </p:nvPr>
        </p:nvSpPr>
        <p:spPr/>
        <p:txBody>
          <a:bodyPr/>
          <a:lstStyle/>
          <a:p>
            <a:r>
              <a:rPr lang="en-US"/>
              <a:t>LinkedIn Followers Change | Tokio Marine America</a:t>
            </a:r>
          </a:p>
        </p:txBody>
      </p:sp>
      <p:graphicFrame>
        <p:nvGraphicFramePr>
          <p:cNvPr id="6" name="Chart Placeholder 5">
            <a:extLst>
              <a:ext uri="{FF2B5EF4-FFF2-40B4-BE49-F238E27FC236}">
                <a16:creationId xmlns:a16="http://schemas.microsoft.com/office/drawing/2014/main" id="{532A362D-0D01-4991-91B7-1BFA69A1963A}"/>
              </a:ext>
            </a:extLst>
          </p:cNvPr>
          <p:cNvGraphicFramePr>
            <a:graphicFrameLocks noGrp="1"/>
          </p:cNvGraphicFramePr>
          <p:nvPr>
            <p:ph type="chart" sz="quarter" idx="13"/>
            <p:extLst>
              <p:ext uri="{D42A27DB-BD31-4B8C-83A1-F6EECF244321}">
                <p14:modId xmlns:p14="http://schemas.microsoft.com/office/powerpoint/2010/main" val="31275585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A7D6AC-1953-4062-9C2C-5586B30E71D6}"/>
              </a:ext>
            </a:extLst>
          </p:cNvPr>
          <p:cNvSpPr>
            <a:spLocks noGrp="1"/>
          </p:cNvSpPr>
          <p:nvPr>
            <p:ph type="body" sz="quarter" idx="14"/>
          </p:nvPr>
        </p:nvSpPr>
        <p:spPr/>
        <p:txBody>
          <a:bodyPr/>
          <a:lstStyle/>
          <a:p>
            <a:r>
              <a:rPr lang="en-US"/>
              <a:t>05/01/2017 - 05/31/2018</a:t>
            </a:r>
          </a:p>
        </p:txBody>
      </p:sp>
      <p:sp>
        <p:nvSpPr>
          <p:cNvPr id="5" name="Footer Placeholder 4">
            <a:extLst>
              <a:ext uri="{FF2B5EF4-FFF2-40B4-BE49-F238E27FC236}">
                <a16:creationId xmlns:a16="http://schemas.microsoft.com/office/drawing/2014/main" id="{0816C09C-DB39-4D8E-8F59-76A00CCEB8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3197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AFA83-FDA6-410B-9D33-E5EE02EF1CBC}"/>
              </a:ext>
            </a:extLst>
          </p:cNvPr>
          <p:cNvSpPr>
            <a:spLocks noGrp="1"/>
          </p:cNvSpPr>
          <p:nvPr>
            <p:ph type="title"/>
          </p:nvPr>
        </p:nvSpPr>
        <p:spPr/>
        <p:txBody>
          <a:bodyPr/>
          <a:lstStyle/>
          <a:p>
            <a:r>
              <a:rPr lang="en-US"/>
              <a:t>Average Interactions Per LinkedIn Update | Tokio Marine America</a:t>
            </a:r>
          </a:p>
        </p:txBody>
      </p:sp>
      <p:graphicFrame>
        <p:nvGraphicFramePr>
          <p:cNvPr id="6" name="Chart Placeholder 5">
            <a:extLst>
              <a:ext uri="{FF2B5EF4-FFF2-40B4-BE49-F238E27FC236}">
                <a16:creationId xmlns:a16="http://schemas.microsoft.com/office/drawing/2014/main" id="{F38ECF3D-361A-4F71-8ABB-C01DA3FB1EF9}"/>
              </a:ext>
            </a:extLst>
          </p:cNvPr>
          <p:cNvGraphicFramePr>
            <a:graphicFrameLocks noGrp="1"/>
          </p:cNvGraphicFramePr>
          <p:nvPr>
            <p:ph type="chart" sz="quarter" idx="13"/>
            <p:extLst>
              <p:ext uri="{D42A27DB-BD31-4B8C-83A1-F6EECF244321}">
                <p14:modId xmlns:p14="http://schemas.microsoft.com/office/powerpoint/2010/main" val="18185667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185C76-2586-44A3-BCEA-ABD06EC1C7BC}"/>
              </a:ext>
            </a:extLst>
          </p:cNvPr>
          <p:cNvSpPr>
            <a:spLocks noGrp="1"/>
          </p:cNvSpPr>
          <p:nvPr>
            <p:ph type="body" sz="quarter" idx="14"/>
          </p:nvPr>
        </p:nvSpPr>
        <p:spPr/>
        <p:txBody>
          <a:bodyPr/>
          <a:lstStyle/>
          <a:p>
            <a:r>
              <a:rPr lang="en-US"/>
              <a:t>05/01/2017 - 05/31/2018</a:t>
            </a:r>
          </a:p>
        </p:txBody>
      </p:sp>
      <p:sp>
        <p:nvSpPr>
          <p:cNvPr id="5" name="Footer Placeholder 4">
            <a:extLst>
              <a:ext uri="{FF2B5EF4-FFF2-40B4-BE49-F238E27FC236}">
                <a16:creationId xmlns:a16="http://schemas.microsoft.com/office/drawing/2014/main" id="{7C32C34C-1D80-45FD-8342-860BFBF07C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13802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77C9C-B967-4A87-BE3F-A2A05650FAEA}"/>
              </a:ext>
            </a:extLst>
          </p:cNvPr>
          <p:cNvSpPr>
            <a:spLocks noGrp="1"/>
          </p:cNvSpPr>
          <p:nvPr>
            <p:ph type="title"/>
          </p:nvPr>
        </p:nvSpPr>
        <p:spPr/>
        <p:txBody>
          <a:bodyPr/>
          <a:lstStyle/>
          <a:p>
            <a:r>
              <a:rPr lang="en-US"/>
              <a:t>LinkedIn Updates Table | Tokio Marine America</a:t>
            </a:r>
          </a:p>
        </p:txBody>
      </p:sp>
      <p:graphicFrame>
        <p:nvGraphicFramePr>
          <p:cNvPr id="5" name="Table Placeholder 4">
            <a:extLst>
              <a:ext uri="{FF2B5EF4-FFF2-40B4-BE49-F238E27FC236}">
                <a16:creationId xmlns:a16="http://schemas.microsoft.com/office/drawing/2014/main" id="{B64B84F1-65F6-4AA9-8A15-5DBA25AA8DFD}"/>
              </a:ext>
            </a:extLst>
          </p:cNvPr>
          <p:cNvGraphicFramePr>
            <a:graphicFrameLocks noGrp="1"/>
          </p:cNvGraphicFramePr>
          <p:nvPr>
            <p:ph type="tbl" sz="quarter" idx="13"/>
            <p:extLst>
              <p:ext uri="{D42A27DB-BD31-4B8C-83A1-F6EECF244321}">
                <p14:modId xmlns:p14="http://schemas.microsoft.com/office/powerpoint/2010/main" val="346363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93861656"/>
                    </a:ext>
                  </a:extLst>
                </a:gridCol>
                <a:gridCol w="987552">
                  <a:extLst>
                    <a:ext uri="{9D8B030D-6E8A-4147-A177-3AD203B41FA5}">
                      <a16:colId xmlns:a16="http://schemas.microsoft.com/office/drawing/2014/main" val="2787226654"/>
                    </a:ext>
                  </a:extLst>
                </a:gridCol>
                <a:gridCol w="987552">
                  <a:extLst>
                    <a:ext uri="{9D8B030D-6E8A-4147-A177-3AD203B41FA5}">
                      <a16:colId xmlns:a16="http://schemas.microsoft.com/office/drawing/2014/main" val="2247958065"/>
                    </a:ext>
                  </a:extLst>
                </a:gridCol>
                <a:gridCol w="987552">
                  <a:extLst>
                    <a:ext uri="{9D8B030D-6E8A-4147-A177-3AD203B41FA5}">
                      <a16:colId xmlns:a16="http://schemas.microsoft.com/office/drawing/2014/main" val="837656757"/>
                    </a:ext>
                  </a:extLst>
                </a:gridCol>
                <a:gridCol w="987552">
                  <a:extLst>
                    <a:ext uri="{9D8B030D-6E8A-4147-A177-3AD203B41FA5}">
                      <a16:colId xmlns:a16="http://schemas.microsoft.com/office/drawing/2014/main" val="2935330585"/>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4212232259"/>
                  </a:ext>
                </a:extLst>
              </a:tr>
              <a:tr h="370840">
                <a:tc>
                  <a:txBody>
                    <a:bodyPr/>
                    <a:lstStyle/>
                    <a:p>
                      <a:r>
                        <a:rPr lang="en-US" sz="1000" b="1"/>
                        <a:t> Tokio Marine America - 2018-05-09 14:26:00 </a:t>
                      </a:r>
                      <a:r>
                        <a:rPr lang="en-US" sz="1000"/>
                        <a:t>
  TMA employee Kendra Vierbickas was recently invited to visit Tokyo, Japan as a Tokio Marine Good Company Award recipient. Twenty-four award recipients from across the Tokio Marine Group were honored in a ceremony and visited Tokio Marine’s headquarters. Pictured with Kendra (second from right) are TMA CEO Ko Umeda (second from left) and two award recipients from our sister company TMNA Services. #ToBeAGoodCompany
</a:t>
                      </a:r>
                    </a:p>
                  </a:txBody>
                  <a:tcPr/>
                </a:tc>
                <a:tc>
                  <a:txBody>
                    <a:bodyPr/>
                    <a:lstStyle/>
                    <a:p>
                      <a:r>
                        <a:rPr lang="en-US" sz="1000"/>
                        <a:t>55</a:t>
                      </a:r>
                    </a:p>
                  </a:txBody>
                  <a:tcPr/>
                </a:tc>
                <a:tc>
                  <a:txBody>
                    <a:bodyPr/>
                    <a:lstStyle/>
                    <a:p>
                      <a:r>
                        <a:rPr lang="en-US" sz="1000"/>
                        <a:t>4</a:t>
                      </a:r>
                    </a:p>
                  </a:txBody>
                  <a:tcPr/>
                </a:tc>
                <a:tc>
                  <a:txBody>
                    <a:bodyPr/>
                    <a:lstStyle/>
                    <a:p>
                      <a:r>
                        <a:rPr lang="en-US" sz="1000"/>
                        <a:t>1.1247 %</a:t>
                      </a:r>
                    </a:p>
                  </a:txBody>
                  <a:tcPr/>
                </a:tc>
                <a:tc>
                  <a:txBody>
                    <a:bodyPr/>
                    <a:lstStyle/>
                    <a:p>
                      <a:r>
                        <a:rPr lang="en-US" sz="1000"/>
                        <a:t>Photo</a:t>
                      </a:r>
                    </a:p>
                  </a:txBody>
                  <a:tcPr/>
                </a:tc>
                <a:extLst>
                  <a:ext uri="{0D108BD9-81ED-4DB2-BD59-A6C34878D82A}">
                    <a16:rowId xmlns:a16="http://schemas.microsoft.com/office/drawing/2014/main" val="1857260623"/>
                  </a:ext>
                </a:extLst>
              </a:tr>
              <a:tr h="370840">
                <a:tc>
                  <a:txBody>
                    <a:bodyPr/>
                    <a:lstStyle/>
                    <a:p>
                      <a:r>
                        <a:rPr lang="en-US" sz="1000" b="1"/>
                        <a:t> Tokio Marine America - 2018-05-16 16:21:56 </a:t>
                      </a:r>
                      <a:r>
                        <a:rPr lang="en-US" sz="1000"/>
                        <a:t>
  Does your business have property and equipment that frequently moves to different locations? If so, you might need inland marine insurance. For years transporters, musicians, and others have turned to Tokio Marine America for customized solutions to protect their mobile property. Sign up below to speak with one of our experts and learn how we can help your business.</a:t>
                      </a:r>
                    </a:p>
                  </a:txBody>
                  <a:tcPr/>
                </a:tc>
                <a:tc>
                  <a:txBody>
                    <a:bodyPr/>
                    <a:lstStyle/>
                    <a:p>
                      <a:r>
                        <a:rPr lang="en-US" sz="1000"/>
                        <a:t>35</a:t>
                      </a:r>
                    </a:p>
                  </a:txBody>
                  <a:tcPr/>
                </a:tc>
                <a:tc>
                  <a:txBody>
                    <a:bodyPr/>
                    <a:lstStyle/>
                    <a:p>
                      <a:r>
                        <a:rPr lang="en-US" sz="1000"/>
                        <a:t>0</a:t>
                      </a:r>
                    </a:p>
                  </a:txBody>
                  <a:tcPr/>
                </a:tc>
                <a:tc>
                  <a:txBody>
                    <a:bodyPr/>
                    <a:lstStyle/>
                    <a:p>
                      <a:r>
                        <a:rPr lang="en-US" sz="1000"/>
                        <a:t>0.6629 %</a:t>
                      </a:r>
                    </a:p>
                  </a:txBody>
                  <a:tcPr/>
                </a:tc>
                <a:tc>
                  <a:txBody>
                    <a:bodyPr/>
                    <a:lstStyle/>
                    <a:p>
                      <a:r>
                        <a:rPr lang="en-US" sz="1000"/>
                        <a:t>Photo</a:t>
                      </a:r>
                    </a:p>
                  </a:txBody>
                  <a:tcPr/>
                </a:tc>
                <a:extLst>
                  <a:ext uri="{0D108BD9-81ED-4DB2-BD59-A6C34878D82A}">
                    <a16:rowId xmlns:a16="http://schemas.microsoft.com/office/drawing/2014/main" val="1436248789"/>
                  </a:ext>
                </a:extLst>
              </a:tr>
              <a:tr h="370840">
                <a:tc>
                  <a:txBody>
                    <a:bodyPr/>
                    <a:lstStyle/>
                    <a:p>
                      <a:r>
                        <a:rPr lang="en-US" sz="1000" b="1"/>
                        <a:t> Tokio Marine America - 2018-05-04 08:48:51 </a:t>
                      </a:r>
                      <a:r>
                        <a:rPr lang="en-US" sz="1000"/>
                        <a:t>
  How familiar are you with the Food Safety Modernization Act? Download our infographic to read about the 5 things motor carriers need to know: https://lnkd.in/dcqMide</a:t>
                      </a:r>
                    </a:p>
                  </a:txBody>
                  <a:tcPr/>
                </a:tc>
                <a:tc>
                  <a:txBody>
                    <a:bodyPr/>
                    <a:lstStyle/>
                    <a:p>
                      <a:r>
                        <a:rPr lang="en-US" sz="1000"/>
                        <a:t>31</a:t>
                      </a:r>
                    </a:p>
                  </a:txBody>
                  <a:tcPr/>
                </a:tc>
                <a:tc>
                  <a:txBody>
                    <a:bodyPr/>
                    <a:lstStyle/>
                    <a:p>
                      <a:r>
                        <a:rPr lang="en-US" sz="1000"/>
                        <a:t>1</a:t>
                      </a:r>
                    </a:p>
                  </a:txBody>
                  <a:tcPr/>
                </a:tc>
                <a:tc>
                  <a:txBody>
                    <a:bodyPr/>
                    <a:lstStyle/>
                    <a:p>
                      <a:r>
                        <a:rPr lang="en-US" sz="1000"/>
                        <a:t>0.6127 %</a:t>
                      </a:r>
                    </a:p>
                  </a:txBody>
                  <a:tcPr/>
                </a:tc>
                <a:tc>
                  <a:txBody>
                    <a:bodyPr/>
                    <a:lstStyle/>
                    <a:p>
                      <a:r>
                        <a:rPr lang="en-US" sz="1000"/>
                        <a:t>Link</a:t>
                      </a:r>
                    </a:p>
                  </a:txBody>
                  <a:tcPr/>
                </a:tc>
                <a:extLst>
                  <a:ext uri="{0D108BD9-81ED-4DB2-BD59-A6C34878D82A}">
                    <a16:rowId xmlns:a16="http://schemas.microsoft.com/office/drawing/2014/main" val="2044400576"/>
                  </a:ext>
                </a:extLst>
              </a:tr>
            </a:tbl>
          </a:graphicData>
        </a:graphic>
      </p:graphicFrame>
      <p:sp>
        <p:nvSpPr>
          <p:cNvPr id="4" name="Text Placeholder 3">
            <a:extLst>
              <a:ext uri="{FF2B5EF4-FFF2-40B4-BE49-F238E27FC236}">
                <a16:creationId xmlns:a16="http://schemas.microsoft.com/office/drawing/2014/main" id="{41F998F1-79D5-4ED5-86F7-BF1A4844179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4667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EEED3-AC22-4D0A-BF59-FAFAA781056B}"/>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9772329A-CFCB-48B4-8A8C-BC3C1736FBE8}"/>
              </a:ext>
            </a:extLst>
          </p:cNvPr>
          <p:cNvGraphicFramePr>
            <a:graphicFrameLocks noGrp="1"/>
          </p:cNvGraphicFramePr>
          <p:nvPr>
            <p:ph type="tbl" sz="quarter" idx="13"/>
            <p:extLst>
              <p:ext uri="{D42A27DB-BD31-4B8C-83A1-F6EECF244321}">
                <p14:modId xmlns:p14="http://schemas.microsoft.com/office/powerpoint/2010/main" val="1530020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0762843"/>
                    </a:ext>
                  </a:extLst>
                </a:gridCol>
                <a:gridCol w="699516">
                  <a:extLst>
                    <a:ext uri="{9D8B030D-6E8A-4147-A177-3AD203B41FA5}">
                      <a16:colId xmlns:a16="http://schemas.microsoft.com/office/drawing/2014/main" val="2075636983"/>
                    </a:ext>
                  </a:extLst>
                </a:gridCol>
                <a:gridCol w="699516">
                  <a:extLst>
                    <a:ext uri="{9D8B030D-6E8A-4147-A177-3AD203B41FA5}">
                      <a16:colId xmlns:a16="http://schemas.microsoft.com/office/drawing/2014/main" val="3130940441"/>
                    </a:ext>
                  </a:extLst>
                </a:gridCol>
                <a:gridCol w="658368">
                  <a:extLst>
                    <a:ext uri="{9D8B030D-6E8A-4147-A177-3AD203B41FA5}">
                      <a16:colId xmlns:a16="http://schemas.microsoft.com/office/drawing/2014/main" val="2515736883"/>
                    </a:ext>
                  </a:extLst>
                </a:gridCol>
                <a:gridCol w="658368">
                  <a:extLst>
                    <a:ext uri="{9D8B030D-6E8A-4147-A177-3AD203B41FA5}">
                      <a16:colId xmlns:a16="http://schemas.microsoft.com/office/drawing/2014/main" val="3551551276"/>
                    </a:ext>
                  </a:extLst>
                </a:gridCol>
                <a:gridCol w="658368">
                  <a:extLst>
                    <a:ext uri="{9D8B030D-6E8A-4147-A177-3AD203B41FA5}">
                      <a16:colId xmlns:a16="http://schemas.microsoft.com/office/drawing/2014/main" val="4052164339"/>
                    </a:ext>
                  </a:extLst>
                </a:gridCol>
                <a:gridCol w="699516">
                  <a:extLst>
                    <a:ext uri="{9D8B030D-6E8A-4147-A177-3AD203B41FA5}">
                      <a16:colId xmlns:a16="http://schemas.microsoft.com/office/drawing/2014/main" val="1502792562"/>
                    </a:ext>
                  </a:extLst>
                </a:gridCol>
                <a:gridCol w="699516">
                  <a:extLst>
                    <a:ext uri="{9D8B030D-6E8A-4147-A177-3AD203B41FA5}">
                      <a16:colId xmlns:a16="http://schemas.microsoft.com/office/drawing/2014/main" val="2188970560"/>
                    </a:ext>
                  </a:extLst>
                </a:gridCol>
                <a:gridCol w="699516">
                  <a:extLst>
                    <a:ext uri="{9D8B030D-6E8A-4147-A177-3AD203B41FA5}">
                      <a16:colId xmlns:a16="http://schemas.microsoft.com/office/drawing/2014/main" val="607534182"/>
                    </a:ext>
                  </a:extLst>
                </a:gridCol>
                <a:gridCol w="658368">
                  <a:extLst>
                    <a:ext uri="{9D8B030D-6E8A-4147-A177-3AD203B41FA5}">
                      <a16:colId xmlns:a16="http://schemas.microsoft.com/office/drawing/2014/main" val="388504969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93795593"/>
                  </a:ext>
                </a:extLst>
              </a:tr>
              <a:tr h="370840">
                <a:tc>
                  <a:txBody>
                    <a:bodyPr/>
                    <a:lstStyle/>
                    <a:p>
                      <a:r>
                        <a:rPr lang="en-US" sz="1000"/>
                        <a:t>tmamerica</a:t>
                      </a:r>
                    </a:p>
                  </a:txBody>
                  <a:tcPr/>
                </a:tc>
                <a:tc>
                  <a:txBody>
                    <a:bodyPr/>
                    <a:lstStyle/>
                    <a:p>
                      <a:r>
                        <a:rPr lang="en-US" sz="1000"/>
                        <a:t>95</a:t>
                      </a:r>
                    </a:p>
                  </a:txBody>
                  <a:tcPr/>
                </a:tc>
                <a:tc>
                  <a:txBody>
                    <a:bodyPr/>
                    <a:lstStyle/>
                    <a:p>
                      <a:r>
                        <a:rPr lang="en-US" sz="1000"/>
                        <a:t>3</a:t>
                      </a:r>
                    </a:p>
                  </a:txBody>
                  <a:tcPr/>
                </a:tc>
                <a:tc>
                  <a:txBody>
                    <a:bodyPr/>
                    <a:lstStyle/>
                    <a:p>
                      <a:r>
                        <a:rPr lang="en-US" sz="1000"/>
                        <a:t>5</a:t>
                      </a:r>
                    </a:p>
                  </a:txBody>
                  <a:tcPr/>
                </a:tc>
                <a:tc>
                  <a:txBody>
                    <a:bodyPr/>
                    <a:lstStyle/>
                    <a:p>
                      <a:r>
                        <a:rPr lang="en-US" sz="1000"/>
                        <a:t>4</a:t>
                      </a:r>
                    </a:p>
                  </a:txBody>
                  <a:tcPr/>
                </a:tc>
                <a:tc>
                  <a:txBody>
                    <a:bodyPr/>
                    <a:lstStyle/>
                    <a:p>
                      <a:r>
                        <a:rPr lang="en-US" sz="1000"/>
                        <a:t>0</a:t>
                      </a:r>
                    </a:p>
                  </a:txBody>
                  <a:tcPr/>
                </a:tc>
                <a:tc>
                  <a:txBody>
                    <a:bodyPr/>
                    <a:lstStyle/>
                    <a:p>
                      <a:r>
                        <a:rPr lang="en-US" sz="1000"/>
                        <a:t>9</a:t>
                      </a:r>
                    </a:p>
                  </a:txBody>
                  <a:tcPr/>
                </a:tc>
                <a:tc>
                  <a:txBody>
                    <a:bodyPr/>
                    <a:lstStyle/>
                    <a:p>
                      <a:r>
                        <a:rPr lang="en-US" sz="1000"/>
                        <a:t>85</a:t>
                      </a:r>
                    </a:p>
                  </a:txBody>
                  <a:tcPr/>
                </a:tc>
                <a:tc>
                  <a:txBody>
                    <a:bodyPr/>
                    <a:lstStyle/>
                    <a:p>
                      <a:r>
                        <a:rPr lang="en-US" sz="1000"/>
                        <a:t>1</a:t>
                      </a:r>
                    </a:p>
                  </a:txBody>
                  <a:tcPr/>
                </a:tc>
                <a:tc>
                  <a:txBody>
                    <a:bodyPr/>
                    <a:lstStyle/>
                    <a:p>
                      <a:r>
                        <a:rPr lang="en-US" sz="1000"/>
                        <a:t>10.2748 %</a:t>
                      </a:r>
                    </a:p>
                  </a:txBody>
                  <a:tcPr/>
                </a:tc>
                <a:extLst>
                  <a:ext uri="{0D108BD9-81ED-4DB2-BD59-A6C34878D82A}">
                    <a16:rowId xmlns:a16="http://schemas.microsoft.com/office/drawing/2014/main" val="3696460845"/>
                  </a:ext>
                </a:extLst>
              </a:tr>
            </a:tbl>
          </a:graphicData>
        </a:graphic>
      </p:graphicFrame>
      <p:sp>
        <p:nvSpPr>
          <p:cNvPr id="4" name="Text Placeholder 3">
            <a:extLst>
              <a:ext uri="{FF2B5EF4-FFF2-40B4-BE49-F238E27FC236}">
                <a16:creationId xmlns:a16="http://schemas.microsoft.com/office/drawing/2014/main" id="{76C882CA-E1C8-4453-A465-84820BF967A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885518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8CB3C-F8C5-4514-B557-89C48DCB67A9}"/>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94EDFFDA-9995-4046-B792-337629EFDB28}"/>
              </a:ext>
            </a:extLst>
          </p:cNvPr>
          <p:cNvGraphicFramePr>
            <a:graphicFrameLocks noGrp="1"/>
          </p:cNvGraphicFramePr>
          <p:nvPr>
            <p:ph type="chart" sz="quarter" idx="13"/>
            <p:extLst>
              <p:ext uri="{D42A27DB-BD31-4B8C-83A1-F6EECF244321}">
                <p14:modId xmlns:p14="http://schemas.microsoft.com/office/powerpoint/2010/main" val="25035629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E31B0E-A00C-40DE-AFA1-0970066BE45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C29AF9BF-B421-4204-9D11-2C8C2CD17E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89894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7E41-CEF7-465B-BD41-9E7143C363BB}"/>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735710C4-AA2A-4964-AA7C-11DD1887520C}"/>
              </a:ext>
            </a:extLst>
          </p:cNvPr>
          <p:cNvGraphicFramePr>
            <a:graphicFrameLocks noGrp="1"/>
          </p:cNvGraphicFramePr>
          <p:nvPr>
            <p:ph type="chart" sz="quarter" idx="13"/>
            <p:extLst>
              <p:ext uri="{D42A27DB-BD31-4B8C-83A1-F6EECF244321}">
                <p14:modId xmlns:p14="http://schemas.microsoft.com/office/powerpoint/2010/main" val="10247338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191F38-D4E7-47EC-BCFE-CA6AA695FC57}"/>
              </a:ext>
            </a:extLst>
          </p:cNvPr>
          <p:cNvSpPr>
            <a:spLocks noGrp="1"/>
          </p:cNvSpPr>
          <p:nvPr>
            <p:ph type="body" sz="quarter" idx="14"/>
          </p:nvPr>
        </p:nvSpPr>
        <p:spPr/>
        <p:txBody>
          <a:bodyPr/>
          <a:lstStyle/>
          <a:p>
            <a:r>
              <a:rPr lang="en-US"/>
              <a:t>08/01/2017 - 07/31/2018</a:t>
            </a:r>
          </a:p>
        </p:txBody>
      </p:sp>
      <p:sp>
        <p:nvSpPr>
          <p:cNvPr id="5" name="Footer Placeholder 4">
            <a:extLst>
              <a:ext uri="{FF2B5EF4-FFF2-40B4-BE49-F238E27FC236}">
                <a16:creationId xmlns:a16="http://schemas.microsoft.com/office/drawing/2014/main" id="{1B839DC5-A7FD-45F2-BF26-D60B7BCBDF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6356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E7DB9-1281-4E1F-AA2A-AE8D0A2F8DB3}"/>
              </a:ext>
            </a:extLst>
          </p:cNvPr>
          <p:cNvSpPr>
            <a:spLocks noGrp="1"/>
          </p:cNvSpPr>
          <p:nvPr>
            <p:ph type="title"/>
          </p:nvPr>
        </p:nvSpPr>
        <p:spPr/>
        <p:txBody>
          <a:bodyPr/>
          <a:lstStyle/>
          <a:p>
            <a:r>
              <a:rPr lang="en-US"/>
              <a:t>Instagram Top Posts | Tokio Marine America</a:t>
            </a:r>
          </a:p>
        </p:txBody>
      </p:sp>
      <p:graphicFrame>
        <p:nvGraphicFramePr>
          <p:cNvPr id="5" name="Table Placeholder 4">
            <a:extLst>
              <a:ext uri="{FF2B5EF4-FFF2-40B4-BE49-F238E27FC236}">
                <a16:creationId xmlns:a16="http://schemas.microsoft.com/office/drawing/2014/main" id="{5B4DFA4B-90E9-448A-9952-7A0427ECC942}"/>
              </a:ext>
            </a:extLst>
          </p:cNvPr>
          <p:cNvGraphicFramePr>
            <a:graphicFrameLocks noGrp="1"/>
          </p:cNvGraphicFramePr>
          <p:nvPr>
            <p:ph type="tbl" sz="quarter" idx="13"/>
            <p:extLst>
              <p:ext uri="{D42A27DB-BD31-4B8C-83A1-F6EECF244321}">
                <p14:modId xmlns:p14="http://schemas.microsoft.com/office/powerpoint/2010/main" val="2259613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39017669"/>
                    </a:ext>
                  </a:extLst>
                </a:gridCol>
                <a:gridCol w="987552">
                  <a:extLst>
                    <a:ext uri="{9D8B030D-6E8A-4147-A177-3AD203B41FA5}">
                      <a16:colId xmlns:a16="http://schemas.microsoft.com/office/drawing/2014/main" val="3793768173"/>
                    </a:ext>
                  </a:extLst>
                </a:gridCol>
                <a:gridCol w="987552">
                  <a:extLst>
                    <a:ext uri="{9D8B030D-6E8A-4147-A177-3AD203B41FA5}">
                      <a16:colId xmlns:a16="http://schemas.microsoft.com/office/drawing/2014/main" val="3611932390"/>
                    </a:ext>
                  </a:extLst>
                </a:gridCol>
                <a:gridCol w="987552">
                  <a:extLst>
                    <a:ext uri="{9D8B030D-6E8A-4147-A177-3AD203B41FA5}">
                      <a16:colId xmlns:a16="http://schemas.microsoft.com/office/drawing/2014/main" val="2481190743"/>
                    </a:ext>
                  </a:extLst>
                </a:gridCol>
                <a:gridCol w="987552">
                  <a:extLst>
                    <a:ext uri="{9D8B030D-6E8A-4147-A177-3AD203B41FA5}">
                      <a16:colId xmlns:a16="http://schemas.microsoft.com/office/drawing/2014/main" val="433900860"/>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807204236"/>
                  </a:ext>
                </a:extLst>
              </a:tr>
              <a:tr h="370840">
                <a:tc>
                  <a:txBody>
                    <a:bodyPr/>
                    <a:lstStyle/>
                    <a:p>
                      <a:r>
                        <a:rPr lang="en-US" sz="1000" b="1"/>
                        <a:t>tmamerica - 2018-05-24 12:23:16 </a:t>
                      </a:r>
                      <a:r>
                        <a:rPr lang="en-US" sz="1000"/>
                        <a:t>
 Our Plano, Tx Tokio Marine group companies joined together and raised 8 for the Red Nose Campaign! Way to go @phlyinsurance, TM Claims Service and TMA employees! #TeamTMA #rednoseday</a:t>
                      </a:r>
                    </a:p>
                  </a:txBody>
                  <a:tcPr/>
                </a:tc>
                <a:tc>
                  <a:txBody>
                    <a:bodyPr/>
                    <a:lstStyle/>
                    <a:p>
                      <a:r>
                        <a:rPr lang="en-US" sz="1000"/>
                        <a:t>7</a:t>
                      </a:r>
                    </a:p>
                  </a:txBody>
                  <a:tcPr/>
                </a:tc>
                <a:tc>
                  <a:txBody>
                    <a:bodyPr/>
                    <a:lstStyle/>
                    <a:p>
                      <a:r>
                        <a:rPr lang="en-US" sz="1000"/>
                        <a:t>0</a:t>
                      </a:r>
                    </a:p>
                  </a:txBody>
                  <a:tcPr/>
                </a:tc>
                <a:tc>
                  <a:txBody>
                    <a:bodyPr/>
                    <a:lstStyle/>
                    <a:p>
                      <a:r>
                        <a:rPr lang="en-US" sz="1000"/>
                        <a:t>7.3684 %</a:t>
                      </a:r>
                    </a:p>
                  </a:txBody>
                  <a:tcPr/>
                </a:tc>
                <a:tc>
                  <a:txBody>
                    <a:bodyPr/>
                    <a:lstStyle/>
                    <a:p>
                      <a:r>
                        <a:rPr lang="en-US" sz="1000"/>
                        <a:t>Image</a:t>
                      </a:r>
                    </a:p>
                  </a:txBody>
                  <a:tcPr/>
                </a:tc>
                <a:extLst>
                  <a:ext uri="{0D108BD9-81ED-4DB2-BD59-A6C34878D82A}">
                    <a16:rowId xmlns:a16="http://schemas.microsoft.com/office/drawing/2014/main" val="1386136786"/>
                  </a:ext>
                </a:extLst>
              </a:tr>
              <a:tr h="370840">
                <a:tc>
                  <a:txBody>
                    <a:bodyPr/>
                    <a:lstStyle/>
                    <a:p>
                      <a:r>
                        <a:rPr lang="en-US" sz="1000" b="1"/>
                        <a:t>tmamerica - 2018-05-23 15:27:43 </a:t>
                      </a:r>
                      <a:r>
                        <a:rPr lang="en-US" sz="1000"/>
                        <a:t>
 It’s @fleetweeknyc! Check out these awesome views from our Jersey City office of the parade of ships! #fleetweeknyc #officeviews #paradeofships</a:t>
                      </a:r>
                    </a:p>
                  </a:txBody>
                  <a:tcPr/>
                </a:tc>
                <a:tc>
                  <a:txBody>
                    <a:bodyPr/>
                    <a:lstStyle/>
                    <a:p>
                      <a:r>
                        <a:rPr lang="en-US" sz="1000"/>
                        <a:t>11</a:t>
                      </a:r>
                    </a:p>
                  </a:txBody>
                  <a:tcPr/>
                </a:tc>
                <a:tc>
                  <a:txBody>
                    <a:bodyPr/>
                    <a:lstStyle/>
                    <a:p>
                      <a:r>
                        <a:rPr lang="en-US" sz="1000"/>
                        <a:t>0</a:t>
                      </a:r>
                    </a:p>
                  </a:txBody>
                  <a:tcPr/>
                </a:tc>
                <a:tc>
                  <a:txBody>
                    <a:bodyPr/>
                    <a:lstStyle/>
                    <a:p>
                      <a:r>
                        <a:rPr lang="en-US" sz="1000"/>
                        <a:t>11.5789 %</a:t>
                      </a:r>
                    </a:p>
                  </a:txBody>
                  <a:tcPr/>
                </a:tc>
                <a:tc>
                  <a:txBody>
                    <a:bodyPr/>
                    <a:lstStyle/>
                    <a:p>
                      <a:r>
                        <a:rPr lang="en-US" sz="1000"/>
                        <a:t>Carousel</a:t>
                      </a:r>
                    </a:p>
                  </a:txBody>
                  <a:tcPr/>
                </a:tc>
                <a:extLst>
                  <a:ext uri="{0D108BD9-81ED-4DB2-BD59-A6C34878D82A}">
                    <a16:rowId xmlns:a16="http://schemas.microsoft.com/office/drawing/2014/main" val="744571703"/>
                  </a:ext>
                </a:extLst>
              </a:tr>
              <a:tr h="370840">
                <a:tc>
                  <a:txBody>
                    <a:bodyPr/>
                    <a:lstStyle/>
                    <a:p>
                      <a:r>
                        <a:rPr lang="en-US" sz="1000" b="1"/>
                        <a:t>tmamerica - 2018-05-22 13:19:32 </a:t>
                      </a:r>
                      <a:r>
                        <a:rPr lang="en-US" sz="1000"/>
                        <a:t>
 Our sister company is hiring! Check it out!</a:t>
                      </a:r>
                    </a:p>
                  </a:txBody>
                  <a:tcPr/>
                </a:tc>
                <a:tc>
                  <a:txBody>
                    <a:bodyPr/>
                    <a:lstStyle/>
                    <a:p>
                      <a:r>
                        <a:rPr lang="en-US" sz="1000"/>
                        <a:t>8</a:t>
                      </a:r>
                    </a:p>
                  </a:txBody>
                  <a:tcPr/>
                </a:tc>
                <a:tc>
                  <a:txBody>
                    <a:bodyPr/>
                    <a:lstStyle/>
                    <a:p>
                      <a:r>
                        <a:rPr lang="en-US" sz="1000"/>
                        <a:t>0</a:t>
                      </a:r>
                    </a:p>
                  </a:txBody>
                  <a:tcPr/>
                </a:tc>
                <a:tc>
                  <a:txBody>
                    <a:bodyPr/>
                    <a:lstStyle/>
                    <a:p>
                      <a:r>
                        <a:rPr lang="en-US" sz="1000"/>
                        <a:t>8.4211 %</a:t>
                      </a:r>
                    </a:p>
                  </a:txBody>
                  <a:tcPr/>
                </a:tc>
                <a:tc>
                  <a:txBody>
                    <a:bodyPr/>
                    <a:lstStyle/>
                    <a:p>
                      <a:r>
                        <a:rPr lang="en-US" sz="1000"/>
                        <a:t>Image</a:t>
                      </a:r>
                    </a:p>
                  </a:txBody>
                  <a:tcPr/>
                </a:tc>
                <a:extLst>
                  <a:ext uri="{0D108BD9-81ED-4DB2-BD59-A6C34878D82A}">
                    <a16:rowId xmlns:a16="http://schemas.microsoft.com/office/drawing/2014/main" val="1768926373"/>
                  </a:ext>
                </a:extLst>
              </a:tr>
              <a:tr h="370840">
                <a:tc>
                  <a:txBody>
                    <a:bodyPr/>
                    <a:lstStyle/>
                    <a:p>
                      <a:r>
                        <a:rPr lang="en-US" sz="1000" b="1"/>
                        <a:t>tmamerica - 2018-05-18 17:48:05 </a:t>
                      </a:r>
                      <a:r>
                        <a:rPr lang="en-US" sz="1000"/>
                        <a:t>
 Our Underwriting Ops team hosted an ice cream social to show their thanks to our admin team! #teamtma #icecream #funatwork #friyay</a:t>
                      </a:r>
                    </a:p>
                  </a:txBody>
                  <a:tcPr/>
                </a:tc>
                <a:tc>
                  <a:txBody>
                    <a:bodyPr/>
                    <a:lstStyle/>
                    <a:p>
                      <a:r>
                        <a:rPr lang="en-US" sz="1000"/>
                        <a:t>14</a:t>
                      </a:r>
                    </a:p>
                  </a:txBody>
                  <a:tcPr/>
                </a:tc>
                <a:tc>
                  <a:txBody>
                    <a:bodyPr/>
                    <a:lstStyle/>
                    <a:p>
                      <a:r>
                        <a:rPr lang="en-US" sz="1000"/>
                        <a:t>0</a:t>
                      </a:r>
                    </a:p>
                  </a:txBody>
                  <a:tcPr/>
                </a:tc>
                <a:tc>
                  <a:txBody>
                    <a:bodyPr/>
                    <a:lstStyle/>
                    <a:p>
                      <a:r>
                        <a:rPr lang="en-US" sz="1000"/>
                        <a:t>15.2174 %</a:t>
                      </a:r>
                    </a:p>
                  </a:txBody>
                  <a:tcPr/>
                </a:tc>
                <a:tc>
                  <a:txBody>
                    <a:bodyPr/>
                    <a:lstStyle/>
                    <a:p>
                      <a:r>
                        <a:rPr lang="en-US" sz="1000"/>
                        <a:t>Carousel</a:t>
                      </a:r>
                    </a:p>
                  </a:txBody>
                  <a:tcPr/>
                </a:tc>
                <a:extLst>
                  <a:ext uri="{0D108BD9-81ED-4DB2-BD59-A6C34878D82A}">
                    <a16:rowId xmlns:a16="http://schemas.microsoft.com/office/drawing/2014/main" val="199245513"/>
                  </a:ext>
                </a:extLst>
              </a:tr>
              <a:tr h="370840">
                <a:tc>
                  <a:txBody>
                    <a:bodyPr/>
                    <a:lstStyle/>
                    <a:p>
                      <a:r>
                        <a:rPr lang="en-US" sz="1000" b="1"/>
                        <a:t>tmamerica - 2018-05-16 17:34:05 </a:t>
                      </a:r>
                      <a:r>
                        <a:rPr lang="en-US" sz="1000"/>
                        <a:t>
 Last Sunday some of our New Jersey employees enjoyed celebrating Japan Day in Central Park. TMA was a proud supporter of this event. #japan_day #tma</a:t>
                      </a:r>
                    </a:p>
                  </a:txBody>
                  <a:tcPr/>
                </a:tc>
                <a:tc>
                  <a:txBody>
                    <a:bodyPr/>
                    <a:lstStyle/>
                    <a:p>
                      <a:r>
                        <a:rPr lang="en-US" sz="1000"/>
                        <a:t>5</a:t>
                      </a:r>
                    </a:p>
                  </a:txBody>
                  <a:tcPr/>
                </a:tc>
                <a:tc>
                  <a:txBody>
                    <a:bodyPr/>
                    <a:lstStyle/>
                    <a:p>
                      <a:r>
                        <a:rPr lang="en-US" sz="1000"/>
                        <a:t>0</a:t>
                      </a:r>
                    </a:p>
                  </a:txBody>
                  <a:tcPr/>
                </a:tc>
                <a:tc>
                  <a:txBody>
                    <a:bodyPr/>
                    <a:lstStyle/>
                    <a:p>
                      <a:r>
                        <a:rPr lang="en-US" sz="1000"/>
                        <a:t>5.4348 %</a:t>
                      </a:r>
                    </a:p>
                  </a:txBody>
                  <a:tcPr/>
                </a:tc>
                <a:tc>
                  <a:txBody>
                    <a:bodyPr/>
                    <a:lstStyle/>
                    <a:p>
                      <a:r>
                        <a:rPr lang="en-US" sz="1000"/>
                        <a:t>Image</a:t>
                      </a:r>
                    </a:p>
                  </a:txBody>
                  <a:tcPr/>
                </a:tc>
                <a:extLst>
                  <a:ext uri="{0D108BD9-81ED-4DB2-BD59-A6C34878D82A}">
                    <a16:rowId xmlns:a16="http://schemas.microsoft.com/office/drawing/2014/main" val="3251655859"/>
                  </a:ext>
                </a:extLst>
              </a:tr>
            </a:tbl>
          </a:graphicData>
        </a:graphic>
      </p:graphicFrame>
      <p:sp>
        <p:nvSpPr>
          <p:cNvPr id="4" name="Text Placeholder 3">
            <a:extLst>
              <a:ext uri="{FF2B5EF4-FFF2-40B4-BE49-F238E27FC236}">
                <a16:creationId xmlns:a16="http://schemas.microsoft.com/office/drawing/2014/main" id="{5DDE16FF-66DB-48C0-8A11-586E6F66E3E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8008485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534</Words>
  <Application>Microsoft Office PowerPoint</Application>
  <PresentationFormat>On-screen Show (4:3)</PresentationFormat>
  <Paragraphs>236</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TMA Social Media</vt:lpstr>
      <vt:lpstr>Overall Audience | Tokio Marine America</vt:lpstr>
      <vt:lpstr>Facebook Key Metrics Table | Tokio Marine America</vt:lpstr>
      <vt:lpstr>Facebook Fans Change | Tokio Marine America</vt:lpstr>
      <vt:lpstr>Average Interactions Per Facebook Post | Tokio Marine America</vt:lpstr>
      <vt:lpstr>Facebook Impressions | Tokio Marine America</vt:lpstr>
      <vt:lpstr>Facebook Own Posts Table | Tokio Marine America</vt:lpstr>
      <vt:lpstr>Twitter Key Metrics Table | Tokio Marine America</vt:lpstr>
      <vt:lpstr>Twitter Followers Change | Tokio Marine America</vt:lpstr>
      <vt:lpstr>Average Interactions Per Tweet | Tokio Marine America</vt:lpstr>
      <vt:lpstr>Twitter Own and Retweeted Tweets Table | Tokio Marine America</vt:lpstr>
      <vt:lpstr>LinkedIn Key Metrics Table | Tokio Marine America</vt:lpstr>
      <vt:lpstr>LinkedIn Followers Change | Tokio Marine America</vt:lpstr>
      <vt:lpstr>Average Interactions Per LinkedIn Update | Tokio Marine America</vt:lpstr>
      <vt:lpstr>LinkedIn Updates Table | Tokio Marine America</vt:lpstr>
      <vt:lpstr>Instagram Key Metrics Table | Tokio Marine America</vt:lpstr>
      <vt:lpstr>Instagram Followers Change | Tokio Marine America</vt:lpstr>
      <vt:lpstr>Instagram Average Interactions Per Post | Tokio Marine America</vt:lpstr>
      <vt:lpstr>Instagram Top Posts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Administrator</dc:creator>
  <cp:lastModifiedBy>Administrator</cp:lastModifiedBy>
  <cp:revision>1</cp:revision>
  <dcterms:created xsi:type="dcterms:W3CDTF">2018-06-21T15:21:09Z</dcterms:created>
  <dcterms:modified xsi:type="dcterms:W3CDTF">2018-06-21T15:21:38Z</dcterms:modified>
</cp:coreProperties>
</file>