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7" r:id="rId21"/>
    <p:sldId id="278" r:id="rId22"/>
    <p:sldId id="279" r:id="rId23"/>
    <p:sldId id="280" r:id="rId24"/>
    <p:sldId id="281" r:id="rId25"/>
    <p:sldId id="283" r:id="rId26"/>
    <p:sldId id="284"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Sheet1!$A$2:$A$25</c:f>
              <c:numCache>
                <c:formatCode>m/d/yyyy</c:formatCode>
                <c:ptCount val="24"/>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numCache>
            </c:numRef>
          </c:cat>
          <c:val>
            <c:numRef>
              <c:f>Sheet1!$B$2:$B$25</c:f>
              <c:numCache>
                <c:formatCode>General</c:formatCode>
                <c:ptCount val="24"/>
                <c:pt idx="0">
                  <c:v>3006</c:v>
                </c:pt>
                <c:pt idx="1">
                  <c:v>3027</c:v>
                </c:pt>
                <c:pt idx="2">
                  <c:v>3052</c:v>
                </c:pt>
                <c:pt idx="3">
                  <c:v>3090</c:v>
                </c:pt>
                <c:pt idx="4">
                  <c:v>3127</c:v>
                </c:pt>
                <c:pt idx="5">
                  <c:v>3165</c:v>
                </c:pt>
                <c:pt idx="6">
                  <c:v>3186</c:v>
                </c:pt>
                <c:pt idx="7">
                  <c:v>3232</c:v>
                </c:pt>
                <c:pt idx="8">
                  <c:v>3259</c:v>
                </c:pt>
                <c:pt idx="9">
                  <c:v>3302</c:v>
                </c:pt>
                <c:pt idx="10">
                  <c:v>3342</c:v>
                </c:pt>
                <c:pt idx="11">
                  <c:v>3365</c:v>
                </c:pt>
                <c:pt idx="12">
                  <c:v>3420</c:v>
                </c:pt>
                <c:pt idx="13">
                  <c:v>3450</c:v>
                </c:pt>
                <c:pt idx="14">
                  <c:v>3484</c:v>
                </c:pt>
                <c:pt idx="15">
                  <c:v>3509</c:v>
                </c:pt>
                <c:pt idx="16">
                  <c:v>3542</c:v>
                </c:pt>
                <c:pt idx="17">
                  <c:v>3572</c:v>
                </c:pt>
              </c:numCache>
            </c:numRef>
          </c:val>
          <c:extLst>
            <c:ext xmlns:c16="http://schemas.microsoft.com/office/drawing/2014/chart" uri="{C3380CC4-5D6E-409C-BE32-E72D297353CC}">
              <c16:uniqueId val="{00000000-1A0F-4614-8B62-CA2B797C72A0}"/>
            </c:ext>
          </c:extLst>
        </c:ser>
        <c:ser>
          <c:idx val="1"/>
          <c:order val="1"/>
          <c:tx>
            <c:strRef>
              <c:f>Sheet1!$C$1</c:f>
              <c:strCache>
                <c:ptCount val="1"/>
                <c:pt idx="0">
                  <c:v>Twitter</c:v>
                </c:pt>
              </c:strCache>
            </c:strRef>
          </c:tx>
          <c:spPr>
            <a:solidFill>
              <a:schemeClr val="accent2"/>
            </a:solidFill>
            <a:ln>
              <a:noFill/>
            </a:ln>
            <a:effectLst/>
          </c:spPr>
          <c:invertIfNegative val="0"/>
          <c:cat>
            <c:numRef>
              <c:f>Sheet1!$A$2:$A$25</c:f>
              <c:numCache>
                <c:formatCode>m/d/yyyy</c:formatCode>
                <c:ptCount val="24"/>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numCache>
            </c:numRef>
          </c:cat>
          <c:val>
            <c:numRef>
              <c:f>Sheet1!$C$2:$C$25</c:f>
              <c:numCache>
                <c:formatCode>General</c:formatCode>
                <c:ptCount val="24"/>
                <c:pt idx="0">
                  <c:v>2494</c:v>
                </c:pt>
                <c:pt idx="1">
                  <c:v>2540</c:v>
                </c:pt>
                <c:pt idx="2">
                  <c:v>2566</c:v>
                </c:pt>
                <c:pt idx="3">
                  <c:v>2605</c:v>
                </c:pt>
                <c:pt idx="4">
                  <c:v>2631</c:v>
                </c:pt>
                <c:pt idx="5">
                  <c:v>2673</c:v>
                </c:pt>
                <c:pt idx="6">
                  <c:v>2699</c:v>
                </c:pt>
                <c:pt idx="7">
                  <c:v>2753</c:v>
                </c:pt>
                <c:pt idx="8">
                  <c:v>2783</c:v>
                </c:pt>
                <c:pt idx="9">
                  <c:v>2802</c:v>
                </c:pt>
                <c:pt idx="10">
                  <c:v>2821</c:v>
                </c:pt>
                <c:pt idx="11">
                  <c:v>2833</c:v>
                </c:pt>
                <c:pt idx="12">
                  <c:v>2868</c:v>
                </c:pt>
                <c:pt idx="13">
                  <c:v>2900</c:v>
                </c:pt>
                <c:pt idx="14">
                  <c:v>2922</c:v>
                </c:pt>
                <c:pt idx="15">
                  <c:v>2967</c:v>
                </c:pt>
                <c:pt idx="16">
                  <c:v>3018</c:v>
                </c:pt>
                <c:pt idx="17">
                  <c:v>3027</c:v>
                </c:pt>
              </c:numCache>
            </c:numRef>
          </c:val>
          <c:extLst>
            <c:ext xmlns:c16="http://schemas.microsoft.com/office/drawing/2014/chart" uri="{C3380CC4-5D6E-409C-BE32-E72D297353CC}">
              <c16:uniqueId val="{00000001-1A0F-4614-8B62-CA2B797C72A0}"/>
            </c:ext>
          </c:extLst>
        </c:ser>
        <c:ser>
          <c:idx val="2"/>
          <c:order val="2"/>
          <c:tx>
            <c:strRef>
              <c:f>Sheet1!$D$1</c:f>
              <c:strCache>
                <c:ptCount val="1"/>
                <c:pt idx="0">
                  <c:v>YouTube</c:v>
                </c:pt>
              </c:strCache>
            </c:strRef>
          </c:tx>
          <c:spPr>
            <a:solidFill>
              <a:schemeClr val="accent3"/>
            </a:solidFill>
            <a:ln>
              <a:noFill/>
            </a:ln>
            <a:effectLst/>
          </c:spPr>
          <c:invertIfNegative val="0"/>
          <c:cat>
            <c:numRef>
              <c:f>Sheet1!$A$2:$A$25</c:f>
              <c:numCache>
                <c:formatCode>m/d/yyyy</c:formatCode>
                <c:ptCount val="24"/>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extLst>
            <c:ext xmlns:c16="http://schemas.microsoft.com/office/drawing/2014/chart" uri="{C3380CC4-5D6E-409C-BE32-E72D297353CC}">
              <c16:uniqueId val="{00000002-1A0F-4614-8B62-CA2B797C72A0}"/>
            </c:ext>
          </c:extLst>
        </c:ser>
        <c:ser>
          <c:idx val="3"/>
          <c:order val="3"/>
          <c:tx>
            <c:strRef>
              <c:f>Sheet1!$E$1</c:f>
              <c:strCache>
                <c:ptCount val="1"/>
                <c:pt idx="0">
                  <c:v>Google+</c:v>
                </c:pt>
              </c:strCache>
            </c:strRef>
          </c:tx>
          <c:spPr>
            <a:solidFill>
              <a:schemeClr val="accent4"/>
            </a:solidFill>
            <a:ln>
              <a:noFill/>
            </a:ln>
            <a:effectLst/>
          </c:spPr>
          <c:invertIfNegative val="0"/>
          <c:cat>
            <c:numRef>
              <c:f>Sheet1!$A$2:$A$25</c:f>
              <c:numCache>
                <c:formatCode>m/d/yyyy</c:formatCode>
                <c:ptCount val="24"/>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extLst>
            <c:ext xmlns:c16="http://schemas.microsoft.com/office/drawing/2014/chart" uri="{C3380CC4-5D6E-409C-BE32-E72D297353CC}">
              <c16:uniqueId val="{00000003-1A0F-4614-8B62-CA2B797C72A0}"/>
            </c:ext>
          </c:extLst>
        </c:ser>
        <c:ser>
          <c:idx val="4"/>
          <c:order val="4"/>
          <c:tx>
            <c:strRef>
              <c:f>Sheet1!$F$1</c:f>
              <c:strCache>
                <c:ptCount val="1"/>
                <c:pt idx="0">
                  <c:v>LinkedIn</c:v>
                </c:pt>
              </c:strCache>
            </c:strRef>
          </c:tx>
          <c:spPr>
            <a:solidFill>
              <a:schemeClr val="accent5"/>
            </a:solidFill>
            <a:ln>
              <a:noFill/>
            </a:ln>
            <a:effectLst/>
          </c:spPr>
          <c:invertIfNegative val="0"/>
          <c:cat>
            <c:numRef>
              <c:f>Sheet1!$A$2:$A$25</c:f>
              <c:numCache>
                <c:formatCode>m/d/yyyy</c:formatCode>
                <c:ptCount val="24"/>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numCache>
            </c:numRef>
          </c:cat>
          <c:val>
            <c:numRef>
              <c:f>Sheet1!$F$2:$F$25</c:f>
              <c:numCache>
                <c:formatCode>General</c:formatCode>
                <c:ptCount val="24"/>
                <c:pt idx="0">
                  <c:v>11752</c:v>
                </c:pt>
                <c:pt idx="1">
                  <c:v>11917</c:v>
                </c:pt>
                <c:pt idx="2">
                  <c:v>12064</c:v>
                </c:pt>
                <c:pt idx="3">
                  <c:v>12237</c:v>
                </c:pt>
                <c:pt idx="4">
                  <c:v>12401</c:v>
                </c:pt>
                <c:pt idx="5">
                  <c:v>12576</c:v>
                </c:pt>
                <c:pt idx="6">
                  <c:v>12733</c:v>
                </c:pt>
                <c:pt idx="7">
                  <c:v>12880</c:v>
                </c:pt>
                <c:pt idx="8">
                  <c:v>13030</c:v>
                </c:pt>
                <c:pt idx="9">
                  <c:v>13211</c:v>
                </c:pt>
                <c:pt idx="10">
                  <c:v>13354</c:v>
                </c:pt>
                <c:pt idx="11">
                  <c:v>13496</c:v>
                </c:pt>
                <c:pt idx="12">
                  <c:v>13783</c:v>
                </c:pt>
                <c:pt idx="13">
                  <c:v>14043</c:v>
                </c:pt>
                <c:pt idx="14">
                  <c:v>14233</c:v>
                </c:pt>
                <c:pt idx="15">
                  <c:v>14487</c:v>
                </c:pt>
                <c:pt idx="16">
                  <c:v>14735</c:v>
                </c:pt>
                <c:pt idx="17">
                  <c:v>14881</c:v>
                </c:pt>
              </c:numCache>
            </c:numRef>
          </c:val>
          <c:extLst>
            <c:ext xmlns:c16="http://schemas.microsoft.com/office/drawing/2014/chart" uri="{C3380CC4-5D6E-409C-BE32-E72D297353CC}">
              <c16:uniqueId val="{00000004-1A0F-4614-8B62-CA2B797C72A0}"/>
            </c:ext>
          </c:extLst>
        </c:ser>
        <c:ser>
          <c:idx val="5"/>
          <c:order val="5"/>
          <c:tx>
            <c:strRef>
              <c:f>Sheet1!$G$1</c:f>
              <c:strCache>
                <c:ptCount val="1"/>
                <c:pt idx="0">
                  <c:v>Instagram</c:v>
                </c:pt>
              </c:strCache>
            </c:strRef>
          </c:tx>
          <c:spPr>
            <a:solidFill>
              <a:schemeClr val="accent6"/>
            </a:solidFill>
            <a:ln>
              <a:noFill/>
            </a:ln>
            <a:effectLst/>
          </c:spPr>
          <c:invertIfNegative val="0"/>
          <c:cat>
            <c:numRef>
              <c:f>Sheet1!$A$2:$A$25</c:f>
              <c:numCache>
                <c:formatCode>m/d/yyyy</c:formatCode>
                <c:ptCount val="24"/>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numCache>
            </c:numRef>
          </c:cat>
          <c:val>
            <c:numRef>
              <c:f>Sheet1!$G$2:$G$25</c:f>
              <c:numCache>
                <c:formatCode>General</c:formatCode>
                <c:ptCount val="24"/>
                <c:pt idx="0">
                  <c:v>378</c:v>
                </c:pt>
                <c:pt idx="1">
                  <c:v>407</c:v>
                </c:pt>
                <c:pt idx="2">
                  <c:v>452</c:v>
                </c:pt>
                <c:pt idx="3">
                  <c:v>485</c:v>
                </c:pt>
                <c:pt idx="4">
                  <c:v>500</c:v>
                </c:pt>
                <c:pt idx="5">
                  <c:v>556</c:v>
                </c:pt>
                <c:pt idx="6">
                  <c:v>584</c:v>
                </c:pt>
                <c:pt idx="7">
                  <c:v>627</c:v>
                </c:pt>
                <c:pt idx="8">
                  <c:v>664</c:v>
                </c:pt>
                <c:pt idx="9">
                  <c:v>723</c:v>
                </c:pt>
                <c:pt idx="10">
                  <c:v>763</c:v>
                </c:pt>
                <c:pt idx="11">
                  <c:v>793</c:v>
                </c:pt>
                <c:pt idx="12">
                  <c:v>855</c:v>
                </c:pt>
                <c:pt idx="13">
                  <c:v>878</c:v>
                </c:pt>
                <c:pt idx="14">
                  <c:v>913</c:v>
                </c:pt>
                <c:pt idx="15">
                  <c:v>958</c:v>
                </c:pt>
                <c:pt idx="16">
                  <c:v>979</c:v>
                </c:pt>
                <c:pt idx="17">
                  <c:v>994</c:v>
                </c:pt>
              </c:numCache>
            </c:numRef>
          </c:val>
          <c:extLst>
            <c:ext xmlns:c16="http://schemas.microsoft.com/office/drawing/2014/chart" uri="{C3380CC4-5D6E-409C-BE32-E72D297353CC}">
              <c16:uniqueId val="{00000005-1A0F-4614-8B62-CA2B797C72A0}"/>
            </c:ext>
          </c:extLst>
        </c:ser>
        <c:ser>
          <c:idx val="6"/>
          <c:order val="6"/>
          <c:tx>
            <c:strRef>
              <c:f>Sheet1!$H$1</c:f>
              <c:strCache>
                <c:ptCount val="1"/>
                <c:pt idx="0">
                  <c:v>Pinterest</c:v>
                </c:pt>
              </c:strCache>
            </c:strRef>
          </c:tx>
          <c:spPr>
            <a:solidFill>
              <a:schemeClr val="accent1">
                <a:lumMod val="60000"/>
              </a:schemeClr>
            </a:solidFill>
            <a:ln>
              <a:noFill/>
            </a:ln>
            <a:effectLst/>
          </c:spPr>
          <c:invertIfNegative val="0"/>
          <c:cat>
            <c:numRef>
              <c:f>Sheet1!$A$2:$A$25</c:f>
              <c:numCache>
                <c:formatCode>m/d/yyyy</c:formatCode>
                <c:ptCount val="24"/>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extLst>
            <c:ext xmlns:c16="http://schemas.microsoft.com/office/drawing/2014/chart" uri="{C3380CC4-5D6E-409C-BE32-E72D297353CC}">
              <c16:uniqueId val="{00000006-1A0F-4614-8B62-CA2B797C72A0}"/>
            </c:ext>
          </c:extLst>
        </c:ser>
        <c:dLbls>
          <c:showLegendKey val="0"/>
          <c:showVal val="0"/>
          <c:showCatName val="0"/>
          <c:showSerName val="0"/>
          <c:showPercent val="0"/>
          <c:showBubbleSize val="0"/>
        </c:dLbls>
        <c:gapWidth val="219"/>
        <c:overlap val="-27"/>
        <c:axId val="332652920"/>
        <c:axId val="332649968"/>
      </c:barChart>
      <c:dateAx>
        <c:axId val="332652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649968"/>
        <c:crosses val="autoZero"/>
        <c:auto val="1"/>
        <c:lblOffset val="100"/>
        <c:baseTimeUnit val="months"/>
      </c:dateAx>
      <c:valAx>
        <c:axId val="332649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652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55</c:v>
                </c:pt>
                <c:pt idx="1">
                  <c:v>30</c:v>
                </c:pt>
                <c:pt idx="2">
                  <c:v>34</c:v>
                </c:pt>
                <c:pt idx="3">
                  <c:v>25</c:v>
                </c:pt>
                <c:pt idx="4">
                  <c:v>33</c:v>
                </c:pt>
                <c:pt idx="5">
                  <c:v>30</c:v>
                </c:pt>
              </c:numCache>
            </c:numRef>
          </c:val>
          <c:smooth val="0"/>
          <c:extLst>
            <c:ext xmlns:c16="http://schemas.microsoft.com/office/drawing/2014/chart" uri="{C3380CC4-5D6E-409C-BE32-E72D297353CC}">
              <c16:uniqueId val="{00000000-1F37-4571-9276-D09F07BDA886}"/>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Sheet1!$C$2:$C$13</c:f>
              <c:numCache>
                <c:formatCode>General</c:formatCode>
                <c:ptCount val="12"/>
                <c:pt idx="0">
                  <c:v>35</c:v>
                </c:pt>
                <c:pt idx="1">
                  <c:v>32</c:v>
                </c:pt>
                <c:pt idx="2">
                  <c:v>22</c:v>
                </c:pt>
                <c:pt idx="3">
                  <c:v>45</c:v>
                </c:pt>
                <c:pt idx="4">
                  <c:v>51</c:v>
                </c:pt>
                <c:pt idx="5">
                  <c:v>9</c:v>
                </c:pt>
              </c:numCache>
            </c:numRef>
          </c:val>
          <c:smooth val="0"/>
          <c:extLst>
            <c:ext xmlns:c16="http://schemas.microsoft.com/office/drawing/2014/chart" uri="{C3380CC4-5D6E-409C-BE32-E72D297353CC}">
              <c16:uniqueId val="{00000001-1F37-4571-9276-D09F07BDA886}"/>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Sheet1!$D$2:$D$13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smooth val="0"/>
          <c:extLst>
            <c:ext xmlns:c16="http://schemas.microsoft.com/office/drawing/2014/chart" uri="{C3380CC4-5D6E-409C-BE32-E72D297353CC}">
              <c16:uniqueId val="{00000002-1F37-4571-9276-D09F07BDA886}"/>
            </c:ext>
          </c:extLst>
        </c:ser>
        <c:ser>
          <c:idx val="3"/>
          <c:order val="3"/>
          <c:tx>
            <c:strRef>
              <c:f>Sheet1!$E$1</c:f>
              <c:strCache>
                <c:ptCount val="1"/>
                <c:pt idx="0">
                  <c:v>Google+</c:v>
                </c:pt>
              </c:strCache>
            </c:strRef>
          </c:tx>
          <c:spPr>
            <a:ln w="28575" cap="rnd">
              <a:solidFill>
                <a:schemeClr val="accent4"/>
              </a:solidFill>
              <a:round/>
            </a:ln>
            <a:effectLst/>
          </c:spPr>
          <c:marker>
            <c:symbol val="none"/>
          </c:marker>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Sheet1!$E$2:$E$13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smooth val="0"/>
          <c:extLst>
            <c:ext xmlns:c16="http://schemas.microsoft.com/office/drawing/2014/chart" uri="{C3380CC4-5D6E-409C-BE32-E72D297353CC}">
              <c16:uniqueId val="{00000003-1F37-4571-9276-D09F07BDA886}"/>
            </c:ext>
          </c:extLst>
        </c:ser>
        <c:ser>
          <c:idx val="4"/>
          <c:order val="4"/>
          <c:tx>
            <c:strRef>
              <c:f>Sheet1!$F$1</c:f>
              <c:strCache>
                <c:ptCount val="1"/>
                <c:pt idx="0">
                  <c:v>LinkedIn</c:v>
                </c:pt>
              </c:strCache>
            </c:strRef>
          </c:tx>
          <c:spPr>
            <a:ln w="28575" cap="rnd">
              <a:solidFill>
                <a:schemeClr val="accent5"/>
              </a:solidFill>
              <a:round/>
            </a:ln>
            <a:effectLst/>
          </c:spPr>
          <c:marker>
            <c:symbol val="none"/>
          </c:marker>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Sheet1!$F$2:$F$13</c:f>
              <c:numCache>
                <c:formatCode>General</c:formatCode>
                <c:ptCount val="12"/>
                <c:pt idx="0">
                  <c:v>287</c:v>
                </c:pt>
                <c:pt idx="1">
                  <c:v>260</c:v>
                </c:pt>
                <c:pt idx="2">
                  <c:v>190</c:v>
                </c:pt>
                <c:pt idx="3">
                  <c:v>254</c:v>
                </c:pt>
                <c:pt idx="4">
                  <c:v>248</c:v>
                </c:pt>
                <c:pt idx="5">
                  <c:v>146</c:v>
                </c:pt>
              </c:numCache>
            </c:numRef>
          </c:val>
          <c:smooth val="0"/>
          <c:extLst>
            <c:ext xmlns:c16="http://schemas.microsoft.com/office/drawing/2014/chart" uri="{C3380CC4-5D6E-409C-BE32-E72D297353CC}">
              <c16:uniqueId val="{00000004-1F37-4571-9276-D09F07BDA886}"/>
            </c:ext>
          </c:extLst>
        </c:ser>
        <c:ser>
          <c:idx val="5"/>
          <c:order val="5"/>
          <c:tx>
            <c:strRef>
              <c:f>Sheet1!$G$1</c:f>
              <c:strCache>
                <c:ptCount val="1"/>
                <c:pt idx="0">
                  <c:v>Instagram</c:v>
                </c:pt>
              </c:strCache>
            </c:strRef>
          </c:tx>
          <c:spPr>
            <a:ln w="28575" cap="rnd">
              <a:solidFill>
                <a:schemeClr val="accent6"/>
              </a:solidFill>
              <a:round/>
            </a:ln>
            <a:effectLst/>
          </c:spPr>
          <c:marker>
            <c:symbol val="none"/>
          </c:marker>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Sheet1!$G$2:$G$13</c:f>
              <c:numCache>
                <c:formatCode>General</c:formatCode>
                <c:ptCount val="12"/>
                <c:pt idx="0">
                  <c:v>62</c:v>
                </c:pt>
                <c:pt idx="1">
                  <c:v>23</c:v>
                </c:pt>
                <c:pt idx="2">
                  <c:v>35</c:v>
                </c:pt>
                <c:pt idx="3">
                  <c:v>45</c:v>
                </c:pt>
                <c:pt idx="4">
                  <c:v>21</c:v>
                </c:pt>
                <c:pt idx="5">
                  <c:v>15</c:v>
                </c:pt>
              </c:numCache>
            </c:numRef>
          </c:val>
          <c:smooth val="0"/>
          <c:extLst>
            <c:ext xmlns:c16="http://schemas.microsoft.com/office/drawing/2014/chart" uri="{C3380CC4-5D6E-409C-BE32-E72D297353CC}">
              <c16:uniqueId val="{00000005-1F37-4571-9276-D09F07BDA886}"/>
            </c:ext>
          </c:extLst>
        </c:ser>
        <c:ser>
          <c:idx val="6"/>
          <c:order val="6"/>
          <c:tx>
            <c:strRef>
              <c:f>Sheet1!$H$1</c:f>
              <c:strCache>
                <c:ptCount val="1"/>
                <c:pt idx="0">
                  <c:v>Pinterest</c:v>
                </c:pt>
              </c:strCache>
            </c:strRef>
          </c:tx>
          <c:spPr>
            <a:ln w="28575" cap="rnd">
              <a:solidFill>
                <a:schemeClr val="accent1">
                  <a:lumMod val="60000"/>
                </a:schemeClr>
              </a:solidFill>
              <a:round/>
            </a:ln>
            <a:effectLst/>
          </c:spPr>
          <c:marker>
            <c:symbol val="none"/>
          </c:marker>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Sheet1!$H$2:$H$13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smooth val="0"/>
          <c:extLst>
            <c:ext xmlns:c16="http://schemas.microsoft.com/office/drawing/2014/chart" uri="{C3380CC4-5D6E-409C-BE32-E72D297353CC}">
              <c16:uniqueId val="{00000006-1F37-4571-9276-D09F07BDA886}"/>
            </c:ext>
          </c:extLst>
        </c:ser>
        <c:dLbls>
          <c:showLegendKey val="0"/>
          <c:showVal val="0"/>
          <c:showCatName val="0"/>
          <c:showSerName val="0"/>
          <c:showPercent val="0"/>
          <c:showBubbleSize val="0"/>
        </c:dLbls>
        <c:smooth val="0"/>
        <c:axId val="332651936"/>
        <c:axId val="164256688"/>
      </c:lineChart>
      <c:dateAx>
        <c:axId val="332651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4256688"/>
        <c:crosses val="autoZero"/>
        <c:auto val="1"/>
        <c:lblOffset val="100"/>
        <c:baseTimeUnit val="months"/>
      </c:dateAx>
      <c:valAx>
        <c:axId val="164256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651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55</c:v>
                </c:pt>
                <c:pt idx="1">
                  <c:v>30</c:v>
                </c:pt>
                <c:pt idx="2">
                  <c:v>34</c:v>
                </c:pt>
                <c:pt idx="3">
                  <c:v>25</c:v>
                </c:pt>
                <c:pt idx="4">
                  <c:v>33</c:v>
                </c:pt>
                <c:pt idx="5">
                  <c:v>30</c:v>
                </c:pt>
              </c:numCache>
            </c:numRef>
          </c:val>
          <c:extLst>
            <c:ext xmlns:c16="http://schemas.microsoft.com/office/drawing/2014/chart" uri="{C3380CC4-5D6E-409C-BE32-E72D297353CC}">
              <c16:uniqueId val="{00000000-0059-40F5-B031-074C9B354C16}"/>
            </c:ext>
          </c:extLst>
        </c:ser>
        <c:dLbls>
          <c:showLegendKey val="0"/>
          <c:showVal val="0"/>
          <c:showCatName val="0"/>
          <c:showSerName val="0"/>
          <c:showPercent val="0"/>
          <c:showBubbleSize val="0"/>
        </c:dLbls>
        <c:gapWidth val="219"/>
        <c:overlap val="-27"/>
        <c:axId val="270364280"/>
        <c:axId val="337273536"/>
      </c:barChart>
      <c:dateAx>
        <c:axId val="270364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273536"/>
        <c:crosses val="autoZero"/>
        <c:auto val="1"/>
        <c:lblOffset val="100"/>
        <c:baseTimeUnit val="months"/>
      </c:dateAx>
      <c:valAx>
        <c:axId val="337273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364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20</c:v>
                </c:pt>
                <c:pt idx="1">
                  <c:v>25</c:v>
                </c:pt>
                <c:pt idx="2">
                  <c:v>20</c:v>
                </c:pt>
                <c:pt idx="3">
                  <c:v>24</c:v>
                </c:pt>
                <c:pt idx="4">
                  <c:v>22</c:v>
                </c:pt>
                <c:pt idx="5">
                  <c:v>20</c:v>
                </c:pt>
                <c:pt idx="6">
                  <c:v>0</c:v>
                </c:pt>
                <c:pt idx="7">
                  <c:v>0</c:v>
                </c:pt>
                <c:pt idx="8">
                  <c:v>0</c:v>
                </c:pt>
                <c:pt idx="9">
                  <c:v>0</c:v>
                </c:pt>
                <c:pt idx="10">
                  <c:v>0</c:v>
                </c:pt>
                <c:pt idx="11">
                  <c:v>0</c:v>
                </c:pt>
              </c:numCache>
            </c:numRef>
          </c:val>
          <c:extLst>
            <c:ext xmlns:c16="http://schemas.microsoft.com/office/drawing/2014/chart" uri="{C3380CC4-5D6E-409C-BE32-E72D297353CC}">
              <c16:uniqueId val="{00000000-514E-4639-837B-6E5D16536EA2}"/>
            </c:ext>
          </c:extLst>
        </c:ser>
        <c:dLbls>
          <c:showLegendKey val="0"/>
          <c:showVal val="0"/>
          <c:showCatName val="0"/>
          <c:showSerName val="0"/>
          <c:showPercent val="0"/>
          <c:showBubbleSize val="0"/>
        </c:dLbls>
        <c:gapWidth val="219"/>
        <c:overlap val="-27"/>
        <c:axId val="337273864"/>
        <c:axId val="337274520"/>
      </c:barChart>
      <c:dateAx>
        <c:axId val="337273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274520"/>
        <c:crosses val="autoZero"/>
        <c:auto val="1"/>
        <c:lblOffset val="100"/>
        <c:baseTimeUnit val="months"/>
      </c:dateAx>
      <c:valAx>
        <c:axId val="337274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273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262837</c:v>
                </c:pt>
                <c:pt idx="1">
                  <c:v>229839</c:v>
                </c:pt>
                <c:pt idx="2">
                  <c:v>366043</c:v>
                </c:pt>
                <c:pt idx="3">
                  <c:v>202841</c:v>
                </c:pt>
                <c:pt idx="4">
                  <c:v>201938</c:v>
                </c:pt>
                <c:pt idx="5">
                  <c:v>47085</c:v>
                </c:pt>
              </c:numCache>
            </c:numRef>
          </c:val>
          <c:extLst>
            <c:ext xmlns:c16="http://schemas.microsoft.com/office/drawing/2014/chart" uri="{C3380CC4-5D6E-409C-BE32-E72D297353CC}">
              <c16:uniqueId val="{00000000-CD9D-4DE5-8144-71A538BEC6A9}"/>
            </c:ext>
          </c:extLst>
        </c:ser>
        <c:dLbls>
          <c:showLegendKey val="0"/>
          <c:showVal val="0"/>
          <c:showCatName val="0"/>
          <c:showSerName val="0"/>
          <c:showPercent val="0"/>
          <c:showBubbleSize val="0"/>
        </c:dLbls>
        <c:gapWidth val="219"/>
        <c:overlap val="-27"/>
        <c:axId val="337277144"/>
        <c:axId val="337277800"/>
      </c:barChart>
      <c:dateAx>
        <c:axId val="337277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277800"/>
        <c:crosses val="autoZero"/>
        <c:auto val="1"/>
        <c:lblOffset val="100"/>
        <c:baseTimeUnit val="months"/>
      </c:dateAx>
      <c:valAx>
        <c:axId val="337277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277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c:v>
                </c:pt>
                <c:pt idx="1">
                  <c:v>63</c:v>
                </c:pt>
                <c:pt idx="2">
                  <c:v>363</c:v>
                </c:pt>
                <c:pt idx="3">
                  <c:v>482</c:v>
                </c:pt>
                <c:pt idx="4">
                  <c:v>536</c:v>
                </c:pt>
                <c:pt idx="5">
                  <c:v>429</c:v>
                </c:pt>
                <c:pt idx="6">
                  <c:v>181</c:v>
                </c:pt>
              </c:numCache>
            </c:numRef>
          </c:val>
          <c:extLst>
            <c:ext xmlns:c16="http://schemas.microsoft.com/office/drawing/2014/chart" uri="{C3380CC4-5D6E-409C-BE32-E72D297353CC}">
              <c16:uniqueId val="{00000000-BF65-45EF-9C4E-284EEEF47521}"/>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c:v>
                </c:pt>
                <c:pt idx="1">
                  <c:v>61</c:v>
                </c:pt>
                <c:pt idx="2">
                  <c:v>278</c:v>
                </c:pt>
                <c:pt idx="3">
                  <c:v>359</c:v>
                </c:pt>
                <c:pt idx="4">
                  <c:v>302</c:v>
                </c:pt>
                <c:pt idx="5">
                  <c:v>269</c:v>
                </c:pt>
                <c:pt idx="6">
                  <c:v>162</c:v>
                </c:pt>
              </c:numCache>
            </c:numRef>
          </c:val>
          <c:extLst>
            <c:ext xmlns:c16="http://schemas.microsoft.com/office/drawing/2014/chart" uri="{C3380CC4-5D6E-409C-BE32-E72D297353CC}">
              <c16:uniqueId val="{00000001-BF65-45EF-9C4E-284EEEF47521}"/>
            </c:ext>
          </c:extLst>
        </c:ser>
        <c:dLbls>
          <c:showLegendKey val="0"/>
          <c:showVal val="0"/>
          <c:showCatName val="0"/>
          <c:showSerName val="0"/>
          <c:showPercent val="0"/>
          <c:showBubbleSize val="0"/>
        </c:dLbls>
        <c:gapWidth val="219"/>
        <c:overlap val="-27"/>
        <c:axId val="346373400"/>
        <c:axId val="346378320"/>
      </c:barChart>
      <c:catAx>
        <c:axId val="346373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378320"/>
        <c:crosses val="autoZero"/>
        <c:auto val="1"/>
        <c:lblAlgn val="ctr"/>
        <c:lblOffset val="100"/>
        <c:noMultiLvlLbl val="0"/>
      </c:catAx>
      <c:valAx>
        <c:axId val="346378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373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35</c:v>
                </c:pt>
                <c:pt idx="1">
                  <c:v>32</c:v>
                </c:pt>
                <c:pt idx="2">
                  <c:v>22</c:v>
                </c:pt>
                <c:pt idx="3">
                  <c:v>45</c:v>
                </c:pt>
                <c:pt idx="4">
                  <c:v>51</c:v>
                </c:pt>
                <c:pt idx="5">
                  <c:v>9</c:v>
                </c:pt>
              </c:numCache>
            </c:numRef>
          </c:val>
          <c:extLst>
            <c:ext xmlns:c16="http://schemas.microsoft.com/office/drawing/2014/chart" uri="{C3380CC4-5D6E-409C-BE32-E72D297353CC}">
              <c16:uniqueId val="{00000000-6852-4430-A1F6-37B069E44B79}"/>
            </c:ext>
          </c:extLst>
        </c:ser>
        <c:dLbls>
          <c:showLegendKey val="0"/>
          <c:showVal val="0"/>
          <c:showCatName val="0"/>
          <c:showSerName val="0"/>
          <c:showPercent val="0"/>
          <c:showBubbleSize val="0"/>
        </c:dLbls>
        <c:gapWidth val="219"/>
        <c:overlap val="-27"/>
        <c:axId val="346302904"/>
        <c:axId val="346302576"/>
      </c:barChart>
      <c:dateAx>
        <c:axId val="346302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302576"/>
        <c:crosses val="autoZero"/>
        <c:auto val="1"/>
        <c:lblOffset val="100"/>
        <c:baseTimeUnit val="months"/>
      </c:dateAx>
      <c:valAx>
        <c:axId val="346302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302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6</c:v>
                </c:pt>
                <c:pt idx="1">
                  <c:v>5</c:v>
                </c:pt>
                <c:pt idx="2">
                  <c:v>4</c:v>
                </c:pt>
                <c:pt idx="3">
                  <c:v>6</c:v>
                </c:pt>
                <c:pt idx="4">
                  <c:v>5</c:v>
                </c:pt>
                <c:pt idx="5">
                  <c:v>6</c:v>
                </c:pt>
                <c:pt idx="6">
                  <c:v>0</c:v>
                </c:pt>
                <c:pt idx="7">
                  <c:v>0</c:v>
                </c:pt>
                <c:pt idx="8">
                  <c:v>0</c:v>
                </c:pt>
                <c:pt idx="9">
                  <c:v>0</c:v>
                </c:pt>
                <c:pt idx="10">
                  <c:v>0</c:v>
                </c:pt>
                <c:pt idx="11">
                  <c:v>0</c:v>
                </c:pt>
              </c:numCache>
            </c:numRef>
          </c:val>
          <c:extLst>
            <c:ext xmlns:c16="http://schemas.microsoft.com/office/drawing/2014/chart" uri="{C3380CC4-5D6E-409C-BE32-E72D297353CC}">
              <c16:uniqueId val="{00000000-1651-4D5D-A75B-301C2FD34D73}"/>
            </c:ext>
          </c:extLst>
        </c:ser>
        <c:dLbls>
          <c:showLegendKey val="0"/>
          <c:showVal val="0"/>
          <c:showCatName val="0"/>
          <c:showSerName val="0"/>
          <c:showPercent val="0"/>
          <c:showBubbleSize val="0"/>
        </c:dLbls>
        <c:gapWidth val="219"/>
        <c:overlap val="-27"/>
        <c:axId val="346303560"/>
        <c:axId val="346306184"/>
      </c:barChart>
      <c:dateAx>
        <c:axId val="346303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306184"/>
        <c:crosses val="autoZero"/>
        <c:auto val="1"/>
        <c:lblOffset val="100"/>
        <c:baseTimeUnit val="months"/>
      </c:dateAx>
      <c:valAx>
        <c:axId val="346306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303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17</c:v>
                </c:pt>
                <c:pt idx="1">
                  <c:v>21</c:v>
                </c:pt>
                <c:pt idx="2">
                  <c:v>38</c:v>
                </c:pt>
                <c:pt idx="3">
                  <c:v>16</c:v>
                </c:pt>
                <c:pt idx="4">
                  <c:v>29</c:v>
                </c:pt>
                <c:pt idx="5">
                  <c:v>14</c:v>
                </c:pt>
                <c:pt idx="6">
                  <c:v>0</c:v>
                </c:pt>
                <c:pt idx="7">
                  <c:v>0</c:v>
                </c:pt>
                <c:pt idx="8">
                  <c:v>0</c:v>
                </c:pt>
                <c:pt idx="9">
                  <c:v>0</c:v>
                </c:pt>
                <c:pt idx="10">
                  <c:v>0</c:v>
                </c:pt>
                <c:pt idx="11">
                  <c:v>0</c:v>
                </c:pt>
              </c:numCache>
            </c:numRef>
          </c:val>
          <c:extLst>
            <c:ext xmlns:c16="http://schemas.microsoft.com/office/drawing/2014/chart" uri="{C3380CC4-5D6E-409C-BE32-E72D297353CC}">
              <c16:uniqueId val="{00000000-6FF6-49A7-BE38-3BD1F7BBA1CC}"/>
            </c:ext>
          </c:extLst>
        </c:ser>
        <c:dLbls>
          <c:showLegendKey val="0"/>
          <c:showVal val="0"/>
          <c:showCatName val="0"/>
          <c:showSerName val="0"/>
          <c:showPercent val="0"/>
          <c:showBubbleSize val="0"/>
        </c:dLbls>
        <c:gapWidth val="219"/>
        <c:overlap val="-27"/>
        <c:axId val="346370776"/>
        <c:axId val="346374384"/>
      </c:barChart>
      <c:dateAx>
        <c:axId val="346370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374384"/>
        <c:crosses val="autoZero"/>
        <c:auto val="1"/>
        <c:lblOffset val="100"/>
        <c:baseTimeUnit val="months"/>
      </c:dateAx>
      <c:valAx>
        <c:axId val="346374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370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287</c:v>
                </c:pt>
                <c:pt idx="1">
                  <c:v>260</c:v>
                </c:pt>
                <c:pt idx="2">
                  <c:v>190</c:v>
                </c:pt>
                <c:pt idx="3">
                  <c:v>254</c:v>
                </c:pt>
                <c:pt idx="4">
                  <c:v>248</c:v>
                </c:pt>
                <c:pt idx="5">
                  <c:v>146</c:v>
                </c:pt>
              </c:numCache>
            </c:numRef>
          </c:val>
          <c:extLst>
            <c:ext xmlns:c16="http://schemas.microsoft.com/office/drawing/2014/chart" uri="{C3380CC4-5D6E-409C-BE32-E72D297353CC}">
              <c16:uniqueId val="{00000000-CCD7-4CFD-9AA8-C517EA7FE183}"/>
            </c:ext>
          </c:extLst>
        </c:ser>
        <c:dLbls>
          <c:showLegendKey val="0"/>
          <c:showVal val="0"/>
          <c:showCatName val="0"/>
          <c:showSerName val="0"/>
          <c:showPercent val="0"/>
          <c:showBubbleSize val="0"/>
        </c:dLbls>
        <c:gapWidth val="219"/>
        <c:overlap val="-27"/>
        <c:axId val="407147864"/>
        <c:axId val="407156064"/>
      </c:barChart>
      <c:dateAx>
        <c:axId val="407147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156064"/>
        <c:crosses val="autoZero"/>
        <c:auto val="1"/>
        <c:lblOffset val="100"/>
        <c:baseTimeUnit val="months"/>
      </c:dateAx>
      <c:valAx>
        <c:axId val="407156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147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38</c:v>
                </c:pt>
                <c:pt idx="1">
                  <c:v>42</c:v>
                </c:pt>
                <c:pt idx="2">
                  <c:v>38</c:v>
                </c:pt>
                <c:pt idx="3">
                  <c:v>40</c:v>
                </c:pt>
                <c:pt idx="4">
                  <c:v>40</c:v>
                </c:pt>
                <c:pt idx="5">
                  <c:v>45</c:v>
                </c:pt>
                <c:pt idx="6">
                  <c:v>0</c:v>
                </c:pt>
                <c:pt idx="7">
                  <c:v>0</c:v>
                </c:pt>
                <c:pt idx="8">
                  <c:v>0</c:v>
                </c:pt>
                <c:pt idx="9">
                  <c:v>0</c:v>
                </c:pt>
                <c:pt idx="10">
                  <c:v>0</c:v>
                </c:pt>
                <c:pt idx="11">
                  <c:v>0</c:v>
                </c:pt>
              </c:numCache>
            </c:numRef>
          </c:val>
          <c:extLst>
            <c:ext xmlns:c16="http://schemas.microsoft.com/office/drawing/2014/chart" uri="{C3380CC4-5D6E-409C-BE32-E72D297353CC}">
              <c16:uniqueId val="{00000000-56C6-4C0F-838C-AEC8F0F47247}"/>
            </c:ext>
          </c:extLst>
        </c:ser>
        <c:dLbls>
          <c:showLegendKey val="0"/>
          <c:showVal val="0"/>
          <c:showCatName val="0"/>
          <c:showSerName val="0"/>
          <c:showPercent val="0"/>
          <c:showBubbleSize val="0"/>
        </c:dLbls>
        <c:gapWidth val="219"/>
        <c:overlap val="-27"/>
        <c:axId val="407156392"/>
        <c:axId val="407147536"/>
      </c:barChart>
      <c:dateAx>
        <c:axId val="407156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147536"/>
        <c:crosses val="autoZero"/>
        <c:auto val="1"/>
        <c:lblOffset val="100"/>
        <c:baseTimeUnit val="months"/>
      </c:dateAx>
      <c:valAx>
        <c:axId val="407147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156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62</c:v>
                </c:pt>
                <c:pt idx="1">
                  <c:v>23</c:v>
                </c:pt>
                <c:pt idx="2">
                  <c:v>35</c:v>
                </c:pt>
                <c:pt idx="3">
                  <c:v>45</c:v>
                </c:pt>
                <c:pt idx="4">
                  <c:v>21</c:v>
                </c:pt>
                <c:pt idx="5">
                  <c:v>15</c:v>
                </c:pt>
              </c:numCache>
            </c:numRef>
          </c:val>
          <c:extLst>
            <c:ext xmlns:c16="http://schemas.microsoft.com/office/drawing/2014/chart" uri="{C3380CC4-5D6E-409C-BE32-E72D297353CC}">
              <c16:uniqueId val="{00000000-56F4-4DC7-A820-419E16998E9A}"/>
            </c:ext>
          </c:extLst>
        </c:ser>
        <c:dLbls>
          <c:showLegendKey val="0"/>
          <c:showVal val="0"/>
          <c:showCatName val="0"/>
          <c:showSerName val="0"/>
          <c:showPercent val="0"/>
          <c:showBubbleSize val="0"/>
        </c:dLbls>
        <c:gapWidth val="219"/>
        <c:overlap val="-27"/>
        <c:axId val="405771016"/>
        <c:axId val="405771344"/>
      </c:barChart>
      <c:dateAx>
        <c:axId val="405771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771344"/>
        <c:crosses val="autoZero"/>
        <c:auto val="1"/>
        <c:lblOffset val="100"/>
        <c:baseTimeUnit val="months"/>
      </c:dateAx>
      <c:valAx>
        <c:axId val="405771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771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84</c:v>
                </c:pt>
                <c:pt idx="1">
                  <c:v>73</c:v>
                </c:pt>
                <c:pt idx="2">
                  <c:v>66</c:v>
                </c:pt>
                <c:pt idx="3">
                  <c:v>78</c:v>
                </c:pt>
                <c:pt idx="4">
                  <c:v>90</c:v>
                </c:pt>
                <c:pt idx="5">
                  <c:v>223</c:v>
                </c:pt>
                <c:pt idx="6">
                  <c:v>0</c:v>
                </c:pt>
                <c:pt idx="7">
                  <c:v>0</c:v>
                </c:pt>
                <c:pt idx="8">
                  <c:v>0</c:v>
                </c:pt>
                <c:pt idx="9">
                  <c:v>0</c:v>
                </c:pt>
                <c:pt idx="10">
                  <c:v>0</c:v>
                </c:pt>
                <c:pt idx="11">
                  <c:v>0</c:v>
                </c:pt>
              </c:numCache>
            </c:numRef>
          </c:val>
          <c:extLst>
            <c:ext xmlns:c16="http://schemas.microsoft.com/office/drawing/2014/chart" uri="{C3380CC4-5D6E-409C-BE32-E72D297353CC}">
              <c16:uniqueId val="{00000000-2E0C-43DA-BCAA-A6B70CFB4624}"/>
            </c:ext>
          </c:extLst>
        </c:ser>
        <c:dLbls>
          <c:showLegendKey val="0"/>
          <c:showVal val="0"/>
          <c:showCatName val="0"/>
          <c:showSerName val="0"/>
          <c:showPercent val="0"/>
          <c:showBubbleSize val="0"/>
        </c:dLbls>
        <c:gapWidth val="219"/>
        <c:overlap val="-27"/>
        <c:axId val="335793680"/>
        <c:axId val="335787776"/>
      </c:barChart>
      <c:dateAx>
        <c:axId val="335793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787776"/>
        <c:crosses val="autoZero"/>
        <c:auto val="1"/>
        <c:lblOffset val="100"/>
        <c:baseTimeUnit val="months"/>
      </c:dateAx>
      <c:valAx>
        <c:axId val="335787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793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6/18/2018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6/18/2018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6440CE-D102-4887-81B0-7D0997E94596}"/>
              </a:ext>
            </a:extLst>
          </p:cNvPr>
          <p:cNvSpPr>
            <a:spLocks noGrp="1"/>
          </p:cNvSpPr>
          <p:nvPr>
            <p:ph type="ctrTitle"/>
          </p:nvPr>
        </p:nvSpPr>
        <p:spPr/>
        <p:txBody>
          <a:bodyPr/>
          <a:lstStyle/>
          <a:p>
            <a:r>
              <a:rPr lang="en-US"/>
              <a:t>PHLY Social Media - Brad's Report</a:t>
            </a:r>
          </a:p>
        </p:txBody>
      </p:sp>
      <p:sp>
        <p:nvSpPr>
          <p:cNvPr id="3" name="Subtitle 2">
            <a:extLst>
              <a:ext uri="{FF2B5EF4-FFF2-40B4-BE49-F238E27FC236}">
                <a16:creationId xmlns:a16="http://schemas.microsoft.com/office/drawing/2014/main" id="{3A3979E0-6EB5-40EF-8172-4DE6A26A9D5A}"/>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934977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4242BC-5918-46B5-AF05-020BEC9B48B8}"/>
              </a:ext>
            </a:extLst>
          </p:cNvPr>
          <p:cNvSpPr>
            <a:spLocks noGrp="1"/>
          </p:cNvSpPr>
          <p:nvPr>
            <p:ph type="title"/>
          </p:nvPr>
        </p:nvSpPr>
        <p:spPr/>
        <p:txBody>
          <a:bodyPr/>
          <a:lstStyle/>
          <a:p>
            <a:r>
              <a:rPr lang="en-US"/>
              <a:t>Overall Audience | Philadelphia Insurance</a:t>
            </a:r>
          </a:p>
        </p:txBody>
      </p:sp>
      <p:graphicFrame>
        <p:nvGraphicFramePr>
          <p:cNvPr id="6" name="Chart Placeholder 5">
            <a:extLst>
              <a:ext uri="{FF2B5EF4-FFF2-40B4-BE49-F238E27FC236}">
                <a16:creationId xmlns:a16="http://schemas.microsoft.com/office/drawing/2014/main" id="{4D183307-0542-4A01-A337-AE009573DE93}"/>
              </a:ext>
            </a:extLst>
          </p:cNvPr>
          <p:cNvGraphicFramePr>
            <a:graphicFrameLocks noGrp="1"/>
          </p:cNvGraphicFramePr>
          <p:nvPr>
            <p:ph type="chart" sz="quarter" idx="13"/>
            <p:extLst>
              <p:ext uri="{D42A27DB-BD31-4B8C-83A1-F6EECF244321}">
                <p14:modId xmlns:p14="http://schemas.microsoft.com/office/powerpoint/2010/main" val="4743681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C153DA-2E54-465A-92C2-A8B6F487C466}"/>
              </a:ext>
            </a:extLst>
          </p:cNvPr>
          <p:cNvSpPr>
            <a:spLocks noGrp="1"/>
          </p:cNvSpPr>
          <p:nvPr>
            <p:ph type="body" sz="quarter" idx="14"/>
          </p:nvPr>
        </p:nvSpPr>
        <p:spPr/>
        <p:txBody>
          <a:bodyPr/>
          <a:lstStyle/>
          <a:p>
            <a:r>
              <a:rPr lang="en-US"/>
              <a:t>01/01/2017 - 12/31/2018</a:t>
            </a:r>
          </a:p>
        </p:txBody>
      </p:sp>
      <p:sp>
        <p:nvSpPr>
          <p:cNvPr id="5" name="Footer Placeholder 4">
            <a:extLst>
              <a:ext uri="{FF2B5EF4-FFF2-40B4-BE49-F238E27FC236}">
                <a16:creationId xmlns:a16="http://schemas.microsoft.com/office/drawing/2014/main" id="{31CBB71C-BCAA-4F75-9AA9-FE69868299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953740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D4A32-7046-4410-AFB5-33D3C355962E}"/>
              </a:ext>
            </a:extLst>
          </p:cNvPr>
          <p:cNvSpPr>
            <a:spLocks noGrp="1"/>
          </p:cNvSpPr>
          <p:nvPr>
            <p:ph type="title"/>
          </p:nvPr>
        </p:nvSpPr>
        <p:spPr/>
        <p:txBody>
          <a:bodyPr/>
          <a:lstStyle/>
          <a:p>
            <a:r>
              <a:rPr lang="en-US"/>
              <a:t>Overall Overall Audience Change | Philadelphia Insurance</a:t>
            </a:r>
          </a:p>
        </p:txBody>
      </p:sp>
      <p:graphicFrame>
        <p:nvGraphicFramePr>
          <p:cNvPr id="6" name="Chart Placeholder 5">
            <a:extLst>
              <a:ext uri="{FF2B5EF4-FFF2-40B4-BE49-F238E27FC236}">
                <a16:creationId xmlns:a16="http://schemas.microsoft.com/office/drawing/2014/main" id="{4F7AF870-278A-496E-9019-3F77C746FCB6}"/>
              </a:ext>
            </a:extLst>
          </p:cNvPr>
          <p:cNvGraphicFramePr>
            <a:graphicFrameLocks noGrp="1"/>
          </p:cNvGraphicFramePr>
          <p:nvPr>
            <p:ph type="chart" sz="quarter" idx="13"/>
            <p:extLst>
              <p:ext uri="{D42A27DB-BD31-4B8C-83A1-F6EECF244321}">
                <p14:modId xmlns:p14="http://schemas.microsoft.com/office/powerpoint/2010/main" val="4536625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D87317-C8EA-49B9-8ACA-02C4A3BE4F56}"/>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26C4731B-67A7-48BC-A15B-187347510B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617330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EE048-443C-4238-ADF2-004FB8C2438B}"/>
              </a:ext>
            </a:extLst>
          </p:cNvPr>
          <p:cNvSpPr>
            <a:spLocks noGrp="1"/>
          </p:cNvSpPr>
          <p:nvPr>
            <p:ph type="title"/>
          </p:nvPr>
        </p:nvSpPr>
        <p:spPr/>
        <p:txBody>
          <a:bodyPr/>
          <a:lstStyle/>
          <a:p>
            <a:r>
              <a:rPr lang="en-US"/>
              <a:t>Facebook Key Metrics | Philadelphia Insurance</a:t>
            </a:r>
          </a:p>
        </p:txBody>
      </p:sp>
      <p:graphicFrame>
        <p:nvGraphicFramePr>
          <p:cNvPr id="5" name="Table Placeholder 4">
            <a:extLst>
              <a:ext uri="{FF2B5EF4-FFF2-40B4-BE49-F238E27FC236}">
                <a16:creationId xmlns:a16="http://schemas.microsoft.com/office/drawing/2014/main" id="{81B68E9D-BCD5-4C04-969F-EBA1BC24791B}"/>
              </a:ext>
            </a:extLst>
          </p:cNvPr>
          <p:cNvGraphicFramePr>
            <a:graphicFrameLocks noGrp="1"/>
          </p:cNvGraphicFramePr>
          <p:nvPr>
            <p:ph type="tbl" sz="quarter" idx="13"/>
            <p:extLst>
              <p:ext uri="{D42A27DB-BD31-4B8C-83A1-F6EECF244321}">
                <p14:modId xmlns:p14="http://schemas.microsoft.com/office/powerpoint/2010/main" val="13375974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67398867"/>
                    </a:ext>
                  </a:extLst>
                </a:gridCol>
                <a:gridCol w="740664">
                  <a:extLst>
                    <a:ext uri="{9D8B030D-6E8A-4147-A177-3AD203B41FA5}">
                      <a16:colId xmlns:a16="http://schemas.microsoft.com/office/drawing/2014/main" val="2342514529"/>
                    </a:ext>
                  </a:extLst>
                </a:gridCol>
                <a:gridCol w="740664">
                  <a:extLst>
                    <a:ext uri="{9D8B030D-6E8A-4147-A177-3AD203B41FA5}">
                      <a16:colId xmlns:a16="http://schemas.microsoft.com/office/drawing/2014/main" val="797700669"/>
                    </a:ext>
                  </a:extLst>
                </a:gridCol>
                <a:gridCol w="740664">
                  <a:extLst>
                    <a:ext uri="{9D8B030D-6E8A-4147-A177-3AD203B41FA5}">
                      <a16:colId xmlns:a16="http://schemas.microsoft.com/office/drawing/2014/main" val="2373600404"/>
                    </a:ext>
                  </a:extLst>
                </a:gridCol>
                <a:gridCol w="740664">
                  <a:extLst>
                    <a:ext uri="{9D8B030D-6E8A-4147-A177-3AD203B41FA5}">
                      <a16:colId xmlns:a16="http://schemas.microsoft.com/office/drawing/2014/main" val="806638372"/>
                    </a:ext>
                  </a:extLst>
                </a:gridCol>
                <a:gridCol w="740664">
                  <a:extLst>
                    <a:ext uri="{9D8B030D-6E8A-4147-A177-3AD203B41FA5}">
                      <a16:colId xmlns:a16="http://schemas.microsoft.com/office/drawing/2014/main" val="3880391463"/>
                    </a:ext>
                  </a:extLst>
                </a:gridCol>
                <a:gridCol w="740664">
                  <a:extLst>
                    <a:ext uri="{9D8B030D-6E8A-4147-A177-3AD203B41FA5}">
                      <a16:colId xmlns:a16="http://schemas.microsoft.com/office/drawing/2014/main" val="2385856276"/>
                    </a:ext>
                  </a:extLst>
                </a:gridCol>
                <a:gridCol w="740664">
                  <a:extLst>
                    <a:ext uri="{9D8B030D-6E8A-4147-A177-3AD203B41FA5}">
                      <a16:colId xmlns:a16="http://schemas.microsoft.com/office/drawing/2014/main" val="3560759290"/>
                    </a:ext>
                  </a:extLst>
                </a:gridCol>
                <a:gridCol w="740664">
                  <a:extLst>
                    <a:ext uri="{9D8B030D-6E8A-4147-A177-3AD203B41FA5}">
                      <a16:colId xmlns:a16="http://schemas.microsoft.com/office/drawing/2014/main" val="692096756"/>
                    </a:ext>
                  </a:extLst>
                </a:gridCol>
                <a:gridCol w="740664">
                  <a:extLst>
                    <a:ext uri="{9D8B030D-6E8A-4147-A177-3AD203B41FA5}">
                      <a16:colId xmlns:a16="http://schemas.microsoft.com/office/drawing/2014/main" val="186728114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894377700"/>
                  </a:ext>
                </a:extLst>
              </a:tr>
              <a:tr h="370840">
                <a:tc>
                  <a:txBody>
                    <a:bodyPr/>
                    <a:lstStyle/>
                    <a:p>
                      <a:r>
                        <a:rPr lang="en-US" sz="1000"/>
                        <a:t>Philadelphia Insurance Companies</a:t>
                      </a:r>
                    </a:p>
                  </a:txBody>
                  <a:tcPr/>
                </a:tc>
                <a:tc>
                  <a:txBody>
                    <a:bodyPr/>
                    <a:lstStyle/>
                    <a:p>
                      <a:r>
                        <a:rPr lang="en-US" sz="1000"/>
                        <a:t>3542</a:t>
                      </a:r>
                    </a:p>
                  </a:txBody>
                  <a:tcPr/>
                </a:tc>
                <a:tc>
                  <a:txBody>
                    <a:bodyPr/>
                    <a:lstStyle/>
                    <a:p>
                      <a:r>
                        <a:rPr lang="en-US" sz="1000"/>
                        <a:t>33</a:t>
                      </a:r>
                    </a:p>
                  </a:txBody>
                  <a:tcPr/>
                </a:tc>
                <a:tc>
                  <a:txBody>
                    <a:bodyPr/>
                    <a:lstStyle/>
                    <a:p>
                      <a:r>
                        <a:rPr lang="en-US" sz="1000"/>
                        <a:t>33</a:t>
                      </a:r>
                    </a:p>
                  </a:txBody>
                  <a:tcPr/>
                </a:tc>
                <a:tc>
                  <a:txBody>
                    <a:bodyPr/>
                    <a:lstStyle/>
                    <a:p>
                      <a:r>
                        <a:rPr lang="en-US" sz="1000"/>
                        <a:t>646</a:t>
                      </a:r>
                    </a:p>
                  </a:txBody>
                  <a:tcPr/>
                </a:tc>
                <a:tc>
                  <a:txBody>
                    <a:bodyPr/>
                    <a:lstStyle/>
                    <a:p>
                      <a:r>
                        <a:rPr lang="en-US" sz="1000"/>
                        <a:t>13</a:t>
                      </a:r>
                    </a:p>
                  </a:txBody>
                  <a:tcPr/>
                </a:tc>
                <a:tc>
                  <a:txBody>
                    <a:bodyPr/>
                    <a:lstStyle/>
                    <a:p>
                      <a:r>
                        <a:rPr lang="en-US" sz="1000"/>
                        <a:t>105</a:t>
                      </a:r>
                    </a:p>
                  </a:txBody>
                  <a:tcPr/>
                </a:tc>
                <a:tc>
                  <a:txBody>
                    <a:bodyPr/>
                    <a:lstStyle/>
                    <a:p>
                      <a:r>
                        <a:rPr lang="en-US" sz="1000"/>
                        <a:t>4</a:t>
                      </a:r>
                    </a:p>
                  </a:txBody>
                  <a:tcPr/>
                </a:tc>
                <a:tc>
                  <a:txBody>
                    <a:bodyPr/>
                    <a:lstStyle/>
                    <a:p>
                      <a:r>
                        <a:rPr lang="en-US" sz="1000"/>
                        <a:t>0.6568 %</a:t>
                      </a:r>
                    </a:p>
                  </a:txBody>
                  <a:tcPr/>
                </a:tc>
                <a:tc>
                  <a:txBody>
                    <a:bodyPr/>
                    <a:lstStyle/>
                    <a:p>
                      <a:r>
                        <a:rPr lang="en-US" sz="1000"/>
                        <a:t>0.0 %</a:t>
                      </a:r>
                    </a:p>
                  </a:txBody>
                  <a:tcPr/>
                </a:tc>
                <a:extLst>
                  <a:ext uri="{0D108BD9-81ED-4DB2-BD59-A6C34878D82A}">
                    <a16:rowId xmlns:a16="http://schemas.microsoft.com/office/drawing/2014/main" val="3583636687"/>
                  </a:ext>
                </a:extLst>
              </a:tr>
            </a:tbl>
          </a:graphicData>
        </a:graphic>
      </p:graphicFrame>
      <p:sp>
        <p:nvSpPr>
          <p:cNvPr id="4" name="Text Placeholder 3">
            <a:extLst>
              <a:ext uri="{FF2B5EF4-FFF2-40B4-BE49-F238E27FC236}">
                <a16:creationId xmlns:a16="http://schemas.microsoft.com/office/drawing/2014/main" id="{987EBB41-EEAA-4AD3-BABB-C32EBF53F3CD}"/>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9496079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04B1E4-7074-4236-9342-D7672AAFCBC9}"/>
              </a:ext>
            </a:extLst>
          </p:cNvPr>
          <p:cNvSpPr>
            <a:spLocks noGrp="1"/>
          </p:cNvSpPr>
          <p:nvPr>
            <p:ph type="title"/>
          </p:nvPr>
        </p:nvSpPr>
        <p:spPr/>
        <p:txBody>
          <a:bodyPr/>
          <a:lstStyle/>
          <a:p>
            <a:r>
              <a:rPr lang="en-US"/>
              <a:t>Facebook Fans Change | Philadelphia Insurance</a:t>
            </a:r>
          </a:p>
        </p:txBody>
      </p:sp>
      <p:graphicFrame>
        <p:nvGraphicFramePr>
          <p:cNvPr id="6" name="Chart Placeholder 5">
            <a:extLst>
              <a:ext uri="{FF2B5EF4-FFF2-40B4-BE49-F238E27FC236}">
                <a16:creationId xmlns:a16="http://schemas.microsoft.com/office/drawing/2014/main" id="{C2DFC216-D9D0-4A95-9B48-958B2C65BB27}"/>
              </a:ext>
            </a:extLst>
          </p:cNvPr>
          <p:cNvGraphicFramePr>
            <a:graphicFrameLocks noGrp="1"/>
          </p:cNvGraphicFramePr>
          <p:nvPr>
            <p:ph type="chart" sz="quarter" idx="13"/>
            <p:extLst>
              <p:ext uri="{D42A27DB-BD31-4B8C-83A1-F6EECF244321}">
                <p14:modId xmlns:p14="http://schemas.microsoft.com/office/powerpoint/2010/main" val="37002631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6D9413-BB1E-4BC5-A0A8-7A6BBFB3B106}"/>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2DC3FC54-253F-456D-A288-C2849D71D6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398073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5B7C4-96CB-4D68-BA06-335BD3526549}"/>
              </a:ext>
            </a:extLst>
          </p:cNvPr>
          <p:cNvSpPr>
            <a:spLocks noGrp="1"/>
          </p:cNvSpPr>
          <p:nvPr>
            <p:ph type="title"/>
          </p:nvPr>
        </p:nvSpPr>
        <p:spPr/>
        <p:txBody>
          <a:bodyPr/>
          <a:lstStyle/>
          <a:p>
            <a:r>
              <a:rPr lang="en-US"/>
              <a:t>Average Interactions Per Facebook Post | Philadelphia Insurance</a:t>
            </a:r>
          </a:p>
        </p:txBody>
      </p:sp>
      <p:graphicFrame>
        <p:nvGraphicFramePr>
          <p:cNvPr id="6" name="Chart Placeholder 5">
            <a:extLst>
              <a:ext uri="{FF2B5EF4-FFF2-40B4-BE49-F238E27FC236}">
                <a16:creationId xmlns:a16="http://schemas.microsoft.com/office/drawing/2014/main" id="{26B52C53-77A1-4EFC-99F8-1B0D0751528C}"/>
              </a:ext>
            </a:extLst>
          </p:cNvPr>
          <p:cNvGraphicFramePr>
            <a:graphicFrameLocks noGrp="1"/>
          </p:cNvGraphicFramePr>
          <p:nvPr>
            <p:ph type="chart" sz="quarter" idx="13"/>
            <p:extLst>
              <p:ext uri="{D42A27DB-BD31-4B8C-83A1-F6EECF244321}">
                <p14:modId xmlns:p14="http://schemas.microsoft.com/office/powerpoint/2010/main" val="22020833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F441FC-0123-40C9-BEBA-E39F57403276}"/>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A2268A67-8AF0-426A-B1A5-E90E4611B04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579881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3FF4A-3411-4AA2-956C-61C047EBE328}"/>
              </a:ext>
            </a:extLst>
          </p:cNvPr>
          <p:cNvSpPr>
            <a:spLocks noGrp="1"/>
          </p:cNvSpPr>
          <p:nvPr>
            <p:ph type="title"/>
          </p:nvPr>
        </p:nvSpPr>
        <p:spPr/>
        <p:txBody>
          <a:bodyPr/>
          <a:lstStyle/>
          <a:p>
            <a:r>
              <a:rPr lang="en-US"/>
              <a:t>Facebook Impressions | Philadelphia Insurance</a:t>
            </a:r>
          </a:p>
        </p:txBody>
      </p:sp>
      <p:graphicFrame>
        <p:nvGraphicFramePr>
          <p:cNvPr id="6" name="Chart Placeholder 5">
            <a:extLst>
              <a:ext uri="{FF2B5EF4-FFF2-40B4-BE49-F238E27FC236}">
                <a16:creationId xmlns:a16="http://schemas.microsoft.com/office/drawing/2014/main" id="{94015BCC-5F34-443C-AAE9-C4845F5AC685}"/>
              </a:ext>
            </a:extLst>
          </p:cNvPr>
          <p:cNvGraphicFramePr>
            <a:graphicFrameLocks noGrp="1"/>
          </p:cNvGraphicFramePr>
          <p:nvPr>
            <p:ph type="chart" sz="quarter" idx="13"/>
            <p:extLst>
              <p:ext uri="{D42A27DB-BD31-4B8C-83A1-F6EECF244321}">
                <p14:modId xmlns:p14="http://schemas.microsoft.com/office/powerpoint/2010/main" val="24530826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46CBAB-64F7-4B68-813E-6D9A43F7171B}"/>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25D4E608-44BA-46D1-8D38-932CCD3DE9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233395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12357-8B4E-4799-A414-60AD6CF877C3}"/>
              </a:ext>
            </a:extLst>
          </p:cNvPr>
          <p:cNvSpPr>
            <a:spLocks noGrp="1"/>
          </p:cNvSpPr>
          <p:nvPr>
            <p:ph type="title"/>
          </p:nvPr>
        </p:nvSpPr>
        <p:spPr/>
        <p:txBody>
          <a:bodyPr/>
          <a:lstStyle/>
          <a:p>
            <a:r>
              <a:rPr lang="en-US"/>
              <a:t>Facebook Own Posts Table | Philadelphia Insurance - 1 of 2</a:t>
            </a:r>
          </a:p>
        </p:txBody>
      </p:sp>
      <p:graphicFrame>
        <p:nvGraphicFramePr>
          <p:cNvPr id="5" name="Table Placeholder 4">
            <a:extLst>
              <a:ext uri="{FF2B5EF4-FFF2-40B4-BE49-F238E27FC236}">
                <a16:creationId xmlns:a16="http://schemas.microsoft.com/office/drawing/2014/main" id="{6F8AC8EA-B7B0-4090-9DB5-1F87F54514B6}"/>
              </a:ext>
            </a:extLst>
          </p:cNvPr>
          <p:cNvGraphicFramePr>
            <a:graphicFrameLocks noGrp="1"/>
          </p:cNvGraphicFramePr>
          <p:nvPr>
            <p:ph type="tbl" sz="quarter" idx="13"/>
            <p:extLst>
              <p:ext uri="{D42A27DB-BD31-4B8C-83A1-F6EECF244321}">
                <p14:modId xmlns:p14="http://schemas.microsoft.com/office/powerpoint/2010/main" val="10284060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73643133"/>
                    </a:ext>
                  </a:extLst>
                </a:gridCol>
                <a:gridCol w="658368">
                  <a:extLst>
                    <a:ext uri="{9D8B030D-6E8A-4147-A177-3AD203B41FA5}">
                      <a16:colId xmlns:a16="http://schemas.microsoft.com/office/drawing/2014/main" val="3812177446"/>
                    </a:ext>
                  </a:extLst>
                </a:gridCol>
                <a:gridCol w="658368">
                  <a:extLst>
                    <a:ext uri="{9D8B030D-6E8A-4147-A177-3AD203B41FA5}">
                      <a16:colId xmlns:a16="http://schemas.microsoft.com/office/drawing/2014/main" val="1866408798"/>
                    </a:ext>
                  </a:extLst>
                </a:gridCol>
                <a:gridCol w="658368">
                  <a:extLst>
                    <a:ext uri="{9D8B030D-6E8A-4147-A177-3AD203B41FA5}">
                      <a16:colId xmlns:a16="http://schemas.microsoft.com/office/drawing/2014/main" val="3161516535"/>
                    </a:ext>
                  </a:extLst>
                </a:gridCol>
                <a:gridCol w="658368">
                  <a:extLst>
                    <a:ext uri="{9D8B030D-6E8A-4147-A177-3AD203B41FA5}">
                      <a16:colId xmlns:a16="http://schemas.microsoft.com/office/drawing/2014/main" val="3251787998"/>
                    </a:ext>
                  </a:extLst>
                </a:gridCol>
                <a:gridCol w="658368">
                  <a:extLst>
                    <a:ext uri="{9D8B030D-6E8A-4147-A177-3AD203B41FA5}">
                      <a16:colId xmlns:a16="http://schemas.microsoft.com/office/drawing/2014/main" val="4013557591"/>
                    </a:ext>
                  </a:extLst>
                </a:gridCol>
                <a:gridCol w="658368">
                  <a:extLst>
                    <a:ext uri="{9D8B030D-6E8A-4147-A177-3AD203B41FA5}">
                      <a16:colId xmlns:a16="http://schemas.microsoft.com/office/drawing/2014/main" val="3830386934"/>
                    </a:ext>
                  </a:extLst>
                </a:gridCol>
                <a:gridCol w="658368">
                  <a:extLst>
                    <a:ext uri="{9D8B030D-6E8A-4147-A177-3AD203B41FA5}">
                      <a16:colId xmlns:a16="http://schemas.microsoft.com/office/drawing/2014/main" val="39971683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7196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- 2018-05-04 16:17:00 </a:t>
                      </a:r>
                      <a:r>
                        <a:rPr kumimoji="0" lang="en-US" sz="1000" b="0" i="0" u="none" strike="noStrike" kern="1200" cap="none" spc="0" normalizeH="0" baseline="0" noProof="0">
                          <a:ln>
                            <a:noFill/>
                          </a:ln>
                          <a:solidFill>
                            <a:prstClr val="black"/>
                          </a:solidFill>
                          <a:effectLst/>
                          <a:uLnTx/>
                          <a:uFillTx/>
                          <a:latin typeface="+mn-lt"/>
                          <a:ea typeface="+mn-ea"/>
                          <a:cs typeface="+mn-cs"/>
                        </a:rPr>
                        <a:t> 
 Did you know plastic yarn (plarn) can be crafted from recycled plastic bags? Over the course of a month, #TEAMPHLY collected plastic grocery bags which were cut and rolled into 60 balls of plarn during several volunteer events. The balls of plarn will be donated to Lehman United Methodist Church where they will be crocheted into sleeping mats for the homeless. The finished mats will then be donated to Angels in Motion and given to those in need.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86088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- 2018-04-02 16:59:00 </a:t>
                      </a:r>
                      <a:r>
                        <a:rPr kumimoji="0" lang="en-US" sz="1000" b="0" i="0" u="none" strike="noStrike" kern="1200" cap="none" spc="0" normalizeH="0" baseline="0" noProof="0">
                          <a:ln>
                            <a:noFill/>
                          </a:ln>
                          <a:solidFill>
                            <a:prstClr val="black"/>
                          </a:solidFill>
                          <a:effectLst/>
                          <a:uLnTx/>
                          <a:uFillTx/>
                          <a:latin typeface="+mn-lt"/>
                          <a:ea typeface="+mn-ea"/>
                          <a:cs typeface="+mn-cs"/>
                        </a:rPr>
                        <a:t> 
 Most people know taking your eyes off the road while driving is dangerous. Did you know simply talking on the phone can cause a driver to fail to see and process their surroundings? We're sharing tips and resources for staying safer behind the wheel this Distracted Driving Awareness Month: https://goo.gl/q9K7Vt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21575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- 2018-01-11 16:19:03 </a:t>
                      </a:r>
                      <a:r>
                        <a:rPr kumimoji="0" lang="en-US" sz="1000" b="0" i="0" u="none" strike="noStrike" kern="1200" cap="none" spc="0" normalizeH="0" baseline="0" noProof="0">
                          <a:ln>
                            <a:noFill/>
                          </a:ln>
                          <a:solidFill>
                            <a:prstClr val="black"/>
                          </a:solidFill>
                          <a:effectLst/>
                          <a:uLnTx/>
                          <a:uFillTx/>
                          <a:latin typeface="+mn-lt"/>
                          <a:ea typeface="+mn-ea"/>
                          <a:cs typeface="+mn-cs"/>
                        </a:rPr>
                        <a:t> 
 With the help of teamwork and dibble bars, 50 PHLY employees restored several thousand trees over the past two days to an area in Bastrop, Texas that was devastated by wildfire! In the past three years, PHLY has funded the planting of 240,000 trees in forests nationwide through our partnership with Arbor Day Foundation. #PHLY80KTREES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60781033"/>
                  </a:ext>
                </a:extLst>
              </a:tr>
            </a:tbl>
          </a:graphicData>
        </a:graphic>
      </p:graphicFrame>
      <p:sp>
        <p:nvSpPr>
          <p:cNvPr id="4" name="Text Placeholder 3">
            <a:extLst>
              <a:ext uri="{FF2B5EF4-FFF2-40B4-BE49-F238E27FC236}">
                <a16:creationId xmlns:a16="http://schemas.microsoft.com/office/drawing/2014/main" id="{3A121F4F-564C-4DF6-BECB-B749612DB8BA}"/>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25731284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2732E-E9F1-45D1-81BE-5BE1F8BA54BE}"/>
              </a:ext>
            </a:extLst>
          </p:cNvPr>
          <p:cNvSpPr>
            <a:spLocks noGrp="1"/>
          </p:cNvSpPr>
          <p:nvPr>
            <p:ph type="title"/>
          </p:nvPr>
        </p:nvSpPr>
        <p:spPr/>
        <p:txBody>
          <a:bodyPr/>
          <a:lstStyle/>
          <a:p>
            <a:r>
              <a:rPr lang="en-US"/>
              <a:t>Facebook Own Posts Table | Philadelphia Insurance - 2 of 2</a:t>
            </a:r>
          </a:p>
        </p:txBody>
      </p:sp>
      <p:graphicFrame>
        <p:nvGraphicFramePr>
          <p:cNvPr id="5" name="Table Placeholder 4">
            <a:extLst>
              <a:ext uri="{FF2B5EF4-FFF2-40B4-BE49-F238E27FC236}">
                <a16:creationId xmlns:a16="http://schemas.microsoft.com/office/drawing/2014/main" id="{C7E8C473-074B-4D85-B2E4-FC1EE16E8B0D}"/>
              </a:ext>
            </a:extLst>
          </p:cNvPr>
          <p:cNvGraphicFramePr>
            <a:graphicFrameLocks noGrp="1"/>
          </p:cNvGraphicFramePr>
          <p:nvPr>
            <p:ph type="tbl" sz="quarter" idx="13"/>
            <p:extLst>
              <p:ext uri="{D42A27DB-BD31-4B8C-83A1-F6EECF244321}">
                <p14:modId xmlns:p14="http://schemas.microsoft.com/office/powerpoint/2010/main" val="21920675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68840419"/>
                    </a:ext>
                  </a:extLst>
                </a:gridCol>
                <a:gridCol w="658368">
                  <a:extLst>
                    <a:ext uri="{9D8B030D-6E8A-4147-A177-3AD203B41FA5}">
                      <a16:colId xmlns:a16="http://schemas.microsoft.com/office/drawing/2014/main" val="2399191494"/>
                    </a:ext>
                  </a:extLst>
                </a:gridCol>
                <a:gridCol w="658368">
                  <a:extLst>
                    <a:ext uri="{9D8B030D-6E8A-4147-A177-3AD203B41FA5}">
                      <a16:colId xmlns:a16="http://schemas.microsoft.com/office/drawing/2014/main" val="56121284"/>
                    </a:ext>
                  </a:extLst>
                </a:gridCol>
                <a:gridCol w="658368">
                  <a:extLst>
                    <a:ext uri="{9D8B030D-6E8A-4147-A177-3AD203B41FA5}">
                      <a16:colId xmlns:a16="http://schemas.microsoft.com/office/drawing/2014/main" val="4122546796"/>
                    </a:ext>
                  </a:extLst>
                </a:gridCol>
                <a:gridCol w="658368">
                  <a:extLst>
                    <a:ext uri="{9D8B030D-6E8A-4147-A177-3AD203B41FA5}">
                      <a16:colId xmlns:a16="http://schemas.microsoft.com/office/drawing/2014/main" val="1519243303"/>
                    </a:ext>
                  </a:extLst>
                </a:gridCol>
                <a:gridCol w="658368">
                  <a:extLst>
                    <a:ext uri="{9D8B030D-6E8A-4147-A177-3AD203B41FA5}">
                      <a16:colId xmlns:a16="http://schemas.microsoft.com/office/drawing/2014/main" val="410909410"/>
                    </a:ext>
                  </a:extLst>
                </a:gridCol>
                <a:gridCol w="658368">
                  <a:extLst>
                    <a:ext uri="{9D8B030D-6E8A-4147-A177-3AD203B41FA5}">
                      <a16:colId xmlns:a16="http://schemas.microsoft.com/office/drawing/2014/main" val="2419560889"/>
                    </a:ext>
                  </a:extLst>
                </a:gridCol>
                <a:gridCol w="658368">
                  <a:extLst>
                    <a:ext uri="{9D8B030D-6E8A-4147-A177-3AD203B41FA5}">
                      <a16:colId xmlns:a16="http://schemas.microsoft.com/office/drawing/2014/main" val="4163143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31103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- 2018-03-05 10:37:42 </a:t>
                      </a:r>
                      <a:r>
                        <a:rPr kumimoji="0" lang="en-US" sz="1000" b="0" i="0" u="none" strike="noStrike" kern="1200" cap="none" spc="0" normalizeH="0" baseline="0" noProof="0">
                          <a:ln>
                            <a:noFill/>
                          </a:ln>
                          <a:solidFill>
                            <a:prstClr val="black"/>
                          </a:solidFill>
                          <a:effectLst/>
                          <a:uLnTx/>
                          <a:uFillTx/>
                          <a:latin typeface="+mn-lt"/>
                          <a:ea typeface="+mn-ea"/>
                          <a:cs typeface="+mn-cs"/>
                        </a:rPr>
                        <a:t> 
 Thank you to our agents and customers who supported the #PHLY80KTREES initiative by going paperless - your support helped us reach our goal to fund the planting of 80,000 trees in partnership with Arbor Day Foundation for a third year! PHLY employees returned to Bastrop, TX to plant a portion of the trees with Texas Parks and Wildlife over two days in January. Check out the video to see the impact on the community and our employees.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588547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- 2018-02-04 22:52:20 </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NFL Champion Philadelphia Eagles!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90320462"/>
                  </a:ext>
                </a:extLst>
              </a:tr>
            </a:tbl>
          </a:graphicData>
        </a:graphic>
      </p:graphicFrame>
      <p:sp>
        <p:nvSpPr>
          <p:cNvPr id="4" name="Text Placeholder 3">
            <a:extLst>
              <a:ext uri="{FF2B5EF4-FFF2-40B4-BE49-F238E27FC236}">
                <a16:creationId xmlns:a16="http://schemas.microsoft.com/office/drawing/2014/main" id="{5999D189-BBD7-4884-8508-C0BB6C0CC849}"/>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16411709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2E817-CABD-4F3D-B4CE-978952C5D93A}"/>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DD71A680-BCBF-43F6-9627-DA57AA212478}"/>
              </a:ext>
            </a:extLst>
          </p:cNvPr>
          <p:cNvGraphicFramePr>
            <a:graphicFrameLocks noGrp="1"/>
          </p:cNvGraphicFramePr>
          <p:nvPr>
            <p:ph type="chart" sz="quarter" idx="13"/>
            <p:extLst>
              <p:ext uri="{D42A27DB-BD31-4B8C-83A1-F6EECF244321}">
                <p14:modId xmlns:p14="http://schemas.microsoft.com/office/powerpoint/2010/main" val="42542615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AE09EEA-970C-4C86-8D8B-8AC68CE6CAA1}"/>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CE4C560F-6156-4B45-9DB4-DEC8C7DB6D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681658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7DC9B-4529-48CE-825E-CF677A332FD4}"/>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FB86902B-A9A5-4344-89A6-BC730172F0FE}"/>
              </a:ext>
            </a:extLst>
          </p:cNvPr>
          <p:cNvGraphicFramePr>
            <a:graphicFrameLocks noGrp="1"/>
          </p:cNvGraphicFramePr>
          <p:nvPr>
            <p:ph type="tbl" sz="quarter" idx="13"/>
            <p:extLst>
              <p:ext uri="{D42A27DB-BD31-4B8C-83A1-F6EECF244321}">
                <p14:modId xmlns:p14="http://schemas.microsoft.com/office/powerpoint/2010/main" val="11425822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236854681"/>
                    </a:ext>
                  </a:extLst>
                </a:gridCol>
                <a:gridCol w="493776">
                  <a:extLst>
                    <a:ext uri="{9D8B030D-6E8A-4147-A177-3AD203B41FA5}">
                      <a16:colId xmlns:a16="http://schemas.microsoft.com/office/drawing/2014/main" val="1344271511"/>
                    </a:ext>
                  </a:extLst>
                </a:gridCol>
                <a:gridCol w="493776">
                  <a:extLst>
                    <a:ext uri="{9D8B030D-6E8A-4147-A177-3AD203B41FA5}">
                      <a16:colId xmlns:a16="http://schemas.microsoft.com/office/drawing/2014/main" val="2522982796"/>
                    </a:ext>
                  </a:extLst>
                </a:gridCol>
                <a:gridCol w="493776">
                  <a:extLst>
                    <a:ext uri="{9D8B030D-6E8A-4147-A177-3AD203B41FA5}">
                      <a16:colId xmlns:a16="http://schemas.microsoft.com/office/drawing/2014/main" val="2981658031"/>
                    </a:ext>
                  </a:extLst>
                </a:gridCol>
                <a:gridCol w="493776">
                  <a:extLst>
                    <a:ext uri="{9D8B030D-6E8A-4147-A177-3AD203B41FA5}">
                      <a16:colId xmlns:a16="http://schemas.microsoft.com/office/drawing/2014/main" val="4100779661"/>
                    </a:ext>
                  </a:extLst>
                </a:gridCol>
                <a:gridCol w="493776">
                  <a:extLst>
                    <a:ext uri="{9D8B030D-6E8A-4147-A177-3AD203B41FA5}">
                      <a16:colId xmlns:a16="http://schemas.microsoft.com/office/drawing/2014/main" val="687453599"/>
                    </a:ext>
                  </a:extLst>
                </a:gridCol>
                <a:gridCol w="493776">
                  <a:extLst>
                    <a:ext uri="{9D8B030D-6E8A-4147-A177-3AD203B41FA5}">
                      <a16:colId xmlns:a16="http://schemas.microsoft.com/office/drawing/2014/main" val="263362892"/>
                    </a:ext>
                  </a:extLst>
                </a:gridCol>
                <a:gridCol w="493776">
                  <a:extLst>
                    <a:ext uri="{9D8B030D-6E8A-4147-A177-3AD203B41FA5}">
                      <a16:colId xmlns:a16="http://schemas.microsoft.com/office/drawing/2014/main" val="1460347813"/>
                    </a:ext>
                  </a:extLst>
                </a:gridCol>
                <a:gridCol w="493776">
                  <a:extLst>
                    <a:ext uri="{9D8B030D-6E8A-4147-A177-3AD203B41FA5}">
                      <a16:colId xmlns:a16="http://schemas.microsoft.com/office/drawing/2014/main" val="1717421922"/>
                    </a:ext>
                  </a:extLst>
                </a:gridCol>
                <a:gridCol w="493776">
                  <a:extLst>
                    <a:ext uri="{9D8B030D-6E8A-4147-A177-3AD203B41FA5}">
                      <a16:colId xmlns:a16="http://schemas.microsoft.com/office/drawing/2014/main" val="3891642319"/>
                    </a:ext>
                  </a:extLst>
                </a:gridCol>
                <a:gridCol w="493776">
                  <a:extLst>
                    <a:ext uri="{9D8B030D-6E8A-4147-A177-3AD203B41FA5}">
                      <a16:colId xmlns:a16="http://schemas.microsoft.com/office/drawing/2014/main" val="3957552564"/>
                    </a:ext>
                  </a:extLst>
                </a:gridCol>
                <a:gridCol w="493776">
                  <a:extLst>
                    <a:ext uri="{9D8B030D-6E8A-4147-A177-3AD203B41FA5}">
                      <a16:colId xmlns:a16="http://schemas.microsoft.com/office/drawing/2014/main" val="4127551121"/>
                    </a:ext>
                  </a:extLst>
                </a:gridCol>
                <a:gridCol w="493776">
                  <a:extLst>
                    <a:ext uri="{9D8B030D-6E8A-4147-A177-3AD203B41FA5}">
                      <a16:colId xmlns:a16="http://schemas.microsoft.com/office/drawing/2014/main" val="362332009"/>
                    </a:ext>
                  </a:extLst>
                </a:gridCol>
                <a:gridCol w="493776">
                  <a:extLst>
                    <a:ext uri="{9D8B030D-6E8A-4147-A177-3AD203B41FA5}">
                      <a16:colId xmlns:a16="http://schemas.microsoft.com/office/drawing/2014/main" val="59329917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032462113"/>
                  </a:ext>
                </a:extLst>
              </a:tr>
              <a:tr h="370840">
                <a:tc>
                  <a:txBody>
                    <a:bodyPr/>
                    <a:lstStyle/>
                    <a:p>
                      <a:r>
                        <a:rPr lang="en-US" sz="1000"/>
                        <a:t>@PHLYINS</a:t>
                      </a:r>
                    </a:p>
                  </a:txBody>
                  <a:tcPr/>
                </a:tc>
                <a:tc>
                  <a:txBody>
                    <a:bodyPr/>
                    <a:lstStyle/>
                    <a:p>
                      <a:r>
                        <a:rPr lang="en-US" sz="1000"/>
                        <a:t>3018</a:t>
                      </a:r>
                    </a:p>
                  </a:txBody>
                  <a:tcPr/>
                </a:tc>
                <a:tc>
                  <a:txBody>
                    <a:bodyPr/>
                    <a:lstStyle/>
                    <a:p>
                      <a:r>
                        <a:rPr lang="en-US" sz="1000"/>
                        <a:t>51</a:t>
                      </a:r>
                    </a:p>
                  </a:txBody>
                  <a:tcPr/>
                </a:tc>
                <a:tc>
                  <a:txBody>
                    <a:bodyPr/>
                    <a:lstStyle/>
                    <a:p>
                      <a:r>
                        <a:rPr lang="en-US" sz="1000"/>
                        <a:t>47</a:t>
                      </a:r>
                    </a:p>
                  </a:txBody>
                  <a:tcPr/>
                </a:tc>
                <a:tc>
                  <a:txBody>
                    <a:bodyPr/>
                    <a:lstStyle/>
                    <a:p>
                      <a:r>
                        <a:rPr lang="en-US" sz="1000"/>
                        <a:t>36</a:t>
                      </a:r>
                    </a:p>
                  </a:txBody>
                  <a:tcPr/>
                </a:tc>
                <a:tc>
                  <a:txBody>
                    <a:bodyPr/>
                    <a:lstStyle/>
                    <a:p>
                      <a:r>
                        <a:rPr lang="en-US" sz="1000"/>
                        <a:t>8</a:t>
                      </a:r>
                    </a:p>
                  </a:txBody>
                  <a:tcPr/>
                </a:tc>
                <a:tc>
                  <a:txBody>
                    <a:bodyPr/>
                    <a:lstStyle/>
                    <a:p>
                      <a:r>
                        <a:rPr lang="en-US" sz="1000"/>
                        <a:t>3</a:t>
                      </a:r>
                    </a:p>
                  </a:txBody>
                  <a:tcPr/>
                </a:tc>
                <a:tc>
                  <a:txBody>
                    <a:bodyPr/>
                    <a:lstStyle/>
                    <a:p>
                      <a:r>
                        <a:rPr lang="en-US" sz="1000"/>
                        <a:t>54</a:t>
                      </a:r>
                    </a:p>
                  </a:txBody>
                  <a:tcPr/>
                </a:tc>
                <a:tc>
                  <a:txBody>
                    <a:bodyPr/>
                    <a:lstStyle/>
                    <a:p>
                      <a:r>
                        <a:rPr lang="en-US" sz="1000"/>
                        <a:t>54</a:t>
                      </a:r>
                    </a:p>
                  </a:txBody>
                  <a:tcPr/>
                </a:tc>
                <a:tc>
                  <a:txBody>
                    <a:bodyPr/>
                    <a:lstStyle/>
                    <a:p>
                      <a:r>
                        <a:rPr lang="en-US" sz="1000"/>
                        <a:t>149</a:t>
                      </a:r>
                    </a:p>
                  </a:txBody>
                  <a:tcPr/>
                </a:tc>
                <a:tc>
                  <a:txBody>
                    <a:bodyPr/>
                    <a:lstStyle/>
                    <a:p>
                      <a:r>
                        <a:rPr lang="en-US" sz="1000"/>
                        <a:t>5</a:t>
                      </a:r>
                    </a:p>
                  </a:txBody>
                  <a:tcPr/>
                </a:tc>
                <a:tc>
                  <a:txBody>
                    <a:bodyPr/>
                    <a:lstStyle/>
                    <a:p>
                      <a:r>
                        <a:rPr lang="en-US" sz="1000"/>
                        <a:t>29</a:t>
                      </a:r>
                    </a:p>
                  </a:txBody>
                  <a:tcPr/>
                </a:tc>
                <a:tc>
                  <a:txBody>
                    <a:bodyPr/>
                    <a:lstStyle/>
                    <a:p>
                      <a:r>
                        <a:rPr lang="en-US" sz="1000"/>
                        <a:t>0.1931 %</a:t>
                      </a:r>
                    </a:p>
                  </a:txBody>
                  <a:tcPr/>
                </a:tc>
                <a:tc>
                  <a:txBody>
                    <a:bodyPr/>
                    <a:lstStyle/>
                    <a:p>
                      <a:r>
                        <a:rPr lang="en-US" sz="1000"/>
                        <a:t>0.0 %</a:t>
                      </a:r>
                    </a:p>
                  </a:txBody>
                  <a:tcPr/>
                </a:tc>
                <a:extLst>
                  <a:ext uri="{0D108BD9-81ED-4DB2-BD59-A6C34878D82A}">
                    <a16:rowId xmlns:a16="http://schemas.microsoft.com/office/drawing/2014/main" val="297825120"/>
                  </a:ext>
                </a:extLst>
              </a:tr>
            </a:tbl>
          </a:graphicData>
        </a:graphic>
      </p:graphicFrame>
      <p:sp>
        <p:nvSpPr>
          <p:cNvPr id="4" name="Text Placeholder 3">
            <a:extLst>
              <a:ext uri="{FF2B5EF4-FFF2-40B4-BE49-F238E27FC236}">
                <a16:creationId xmlns:a16="http://schemas.microsoft.com/office/drawing/2014/main" id="{8E3B5161-EFB2-4F40-B861-5C94B64B81C4}"/>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4408602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223DD-B6D3-439D-9A54-19B1474B0B66}"/>
              </a:ext>
            </a:extLst>
          </p:cNvPr>
          <p:cNvSpPr>
            <a:spLocks noGrp="1"/>
          </p:cNvSpPr>
          <p:nvPr>
            <p:ph type="title"/>
          </p:nvPr>
        </p:nvSpPr>
        <p:spPr/>
        <p:txBody>
          <a:bodyPr/>
          <a:lstStyle/>
          <a:p>
            <a:r>
              <a:rPr lang="en-US"/>
              <a:t>Twitter Followers Change | Philadelphia Insurance</a:t>
            </a:r>
          </a:p>
        </p:txBody>
      </p:sp>
      <p:graphicFrame>
        <p:nvGraphicFramePr>
          <p:cNvPr id="6" name="Chart Placeholder 5">
            <a:extLst>
              <a:ext uri="{FF2B5EF4-FFF2-40B4-BE49-F238E27FC236}">
                <a16:creationId xmlns:a16="http://schemas.microsoft.com/office/drawing/2014/main" id="{3C982DFD-46B8-4236-8105-E232E3AACC0A}"/>
              </a:ext>
            </a:extLst>
          </p:cNvPr>
          <p:cNvGraphicFramePr>
            <a:graphicFrameLocks noGrp="1"/>
          </p:cNvGraphicFramePr>
          <p:nvPr>
            <p:ph type="chart" sz="quarter" idx="13"/>
            <p:extLst>
              <p:ext uri="{D42A27DB-BD31-4B8C-83A1-F6EECF244321}">
                <p14:modId xmlns:p14="http://schemas.microsoft.com/office/powerpoint/2010/main" val="35707117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03E3CD-37E1-476B-989C-C701FA467CAC}"/>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4CA49D74-61DB-4B3F-9BEE-0C0F6B7B08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633080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510C9-6487-4D0E-BCE3-BB0989719185}"/>
              </a:ext>
            </a:extLst>
          </p:cNvPr>
          <p:cNvSpPr>
            <a:spLocks noGrp="1"/>
          </p:cNvSpPr>
          <p:nvPr>
            <p:ph type="title"/>
          </p:nvPr>
        </p:nvSpPr>
        <p:spPr/>
        <p:txBody>
          <a:bodyPr/>
          <a:lstStyle/>
          <a:p>
            <a:r>
              <a:rPr lang="en-US"/>
              <a:t>Average Interactions Per Tweet | Philadelphia Insurance</a:t>
            </a:r>
          </a:p>
        </p:txBody>
      </p:sp>
      <p:graphicFrame>
        <p:nvGraphicFramePr>
          <p:cNvPr id="6" name="Chart Placeholder 5">
            <a:extLst>
              <a:ext uri="{FF2B5EF4-FFF2-40B4-BE49-F238E27FC236}">
                <a16:creationId xmlns:a16="http://schemas.microsoft.com/office/drawing/2014/main" id="{7820B408-8FB9-46C1-BCC8-4FE5F12260FC}"/>
              </a:ext>
            </a:extLst>
          </p:cNvPr>
          <p:cNvGraphicFramePr>
            <a:graphicFrameLocks noGrp="1"/>
          </p:cNvGraphicFramePr>
          <p:nvPr>
            <p:ph type="chart" sz="quarter" idx="13"/>
            <p:extLst>
              <p:ext uri="{D42A27DB-BD31-4B8C-83A1-F6EECF244321}">
                <p14:modId xmlns:p14="http://schemas.microsoft.com/office/powerpoint/2010/main" val="32596677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8D5574-F6AE-44AC-B9E5-E0C2D4F88113}"/>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280AC3C8-9665-47CE-B0D1-F0A753D2910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224512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9C0161-E1D2-48B1-84A6-D3528AE3A5AA}"/>
              </a:ext>
            </a:extLst>
          </p:cNvPr>
          <p:cNvSpPr>
            <a:spLocks noGrp="1"/>
          </p:cNvSpPr>
          <p:nvPr>
            <p:ph type="title"/>
          </p:nvPr>
        </p:nvSpPr>
        <p:spPr/>
        <p:txBody>
          <a:bodyPr/>
          <a:lstStyle/>
          <a:p>
            <a:r>
              <a:rPr lang="en-US"/>
              <a:t>PHLY Twitter Mentions | Philadelphia Insurance</a:t>
            </a:r>
          </a:p>
        </p:txBody>
      </p:sp>
      <p:graphicFrame>
        <p:nvGraphicFramePr>
          <p:cNvPr id="6" name="Chart Placeholder 5">
            <a:extLst>
              <a:ext uri="{FF2B5EF4-FFF2-40B4-BE49-F238E27FC236}">
                <a16:creationId xmlns:a16="http://schemas.microsoft.com/office/drawing/2014/main" id="{B1BF3D88-E6A0-473E-A421-67F5E61BDE0E}"/>
              </a:ext>
            </a:extLst>
          </p:cNvPr>
          <p:cNvGraphicFramePr>
            <a:graphicFrameLocks noGrp="1"/>
          </p:cNvGraphicFramePr>
          <p:nvPr>
            <p:ph type="chart" sz="quarter" idx="13"/>
            <p:extLst>
              <p:ext uri="{D42A27DB-BD31-4B8C-83A1-F6EECF244321}">
                <p14:modId xmlns:p14="http://schemas.microsoft.com/office/powerpoint/2010/main" val="14479393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A40AA9-4886-493B-9815-E350E72703CA}"/>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138A7CFB-DA98-415D-AEAE-AC71F36D62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350265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65964-134E-4369-AE77-504A01BC36EE}"/>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F1EF86B8-A850-4DFE-B549-CE499A009C14}"/>
              </a:ext>
            </a:extLst>
          </p:cNvPr>
          <p:cNvGraphicFramePr>
            <a:graphicFrameLocks noGrp="1"/>
          </p:cNvGraphicFramePr>
          <p:nvPr>
            <p:ph type="tbl" sz="quarter" idx="13"/>
            <p:extLst>
              <p:ext uri="{D42A27DB-BD31-4B8C-83A1-F6EECF244321}">
                <p14:modId xmlns:p14="http://schemas.microsoft.com/office/powerpoint/2010/main" val="19177626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48958793"/>
                    </a:ext>
                  </a:extLst>
                </a:gridCol>
                <a:gridCol w="2468880">
                  <a:extLst>
                    <a:ext uri="{9D8B030D-6E8A-4147-A177-3AD203B41FA5}">
                      <a16:colId xmlns:a16="http://schemas.microsoft.com/office/drawing/2014/main" val="1710597352"/>
                    </a:ext>
                  </a:extLst>
                </a:gridCol>
                <a:gridCol w="2468880">
                  <a:extLst>
                    <a:ext uri="{9D8B030D-6E8A-4147-A177-3AD203B41FA5}">
                      <a16:colId xmlns:a16="http://schemas.microsoft.com/office/drawing/2014/main" val="3425183730"/>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433808698"/>
                  </a:ext>
                </a:extLst>
              </a:tr>
              <a:tr h="370840">
                <a:tc>
                  <a:txBody>
                    <a:bodyPr/>
                    <a:lstStyle/>
                    <a:p>
                      <a:r>
                        <a:rPr lang="en-US" sz="1000" b="1"/>
                        <a:t>@JSMBrokerage</a:t>
                      </a:r>
                    </a:p>
                  </a:txBody>
                  <a:tcPr/>
                </a:tc>
                <a:tc>
                  <a:txBody>
                    <a:bodyPr/>
                    <a:lstStyle/>
                    <a:p>
                      <a:r>
                        <a:rPr lang="en-US" sz="1000"/>
                        <a:t>@PHLYINS (5)</a:t>
                      </a:r>
                    </a:p>
                  </a:txBody>
                  <a:tcPr/>
                </a:tc>
                <a:tc>
                  <a:txBody>
                    <a:bodyPr/>
                    <a:lstStyle/>
                    <a:p>
                      <a:r>
                        <a:rPr lang="en-US" sz="1000"/>
                        <a:t>5</a:t>
                      </a:r>
                    </a:p>
                  </a:txBody>
                  <a:tcPr/>
                </a:tc>
                <a:extLst>
                  <a:ext uri="{0D108BD9-81ED-4DB2-BD59-A6C34878D82A}">
                    <a16:rowId xmlns:a16="http://schemas.microsoft.com/office/drawing/2014/main" val="1963920270"/>
                  </a:ext>
                </a:extLst>
              </a:tr>
              <a:tr h="370840">
                <a:tc>
                  <a:txBody>
                    <a:bodyPr/>
                    <a:lstStyle/>
                    <a:p>
                      <a:r>
                        <a:rPr lang="en-US" sz="1000" b="1"/>
                        <a:t>@Regore2</a:t>
                      </a:r>
                    </a:p>
                  </a:txBody>
                  <a:tcPr/>
                </a:tc>
                <a:tc>
                  <a:txBody>
                    <a:bodyPr/>
                    <a:lstStyle/>
                    <a:p>
                      <a:r>
                        <a:rPr lang="en-US" sz="1000"/>
                        <a:t>@PHLYINS (3)</a:t>
                      </a:r>
                    </a:p>
                  </a:txBody>
                  <a:tcPr/>
                </a:tc>
                <a:tc>
                  <a:txBody>
                    <a:bodyPr/>
                    <a:lstStyle/>
                    <a:p>
                      <a:r>
                        <a:rPr lang="en-US" sz="1000"/>
                        <a:t>3</a:t>
                      </a:r>
                    </a:p>
                  </a:txBody>
                  <a:tcPr/>
                </a:tc>
                <a:extLst>
                  <a:ext uri="{0D108BD9-81ED-4DB2-BD59-A6C34878D82A}">
                    <a16:rowId xmlns:a16="http://schemas.microsoft.com/office/drawing/2014/main" val="176858829"/>
                  </a:ext>
                </a:extLst>
              </a:tr>
              <a:tr h="370840">
                <a:tc>
                  <a:txBody>
                    <a:bodyPr/>
                    <a:lstStyle/>
                    <a:p>
                      <a:r>
                        <a:rPr lang="en-US" sz="1000" b="1"/>
                        <a:t>@RTPhiladelphia</a:t>
                      </a:r>
                    </a:p>
                  </a:txBody>
                  <a:tcPr/>
                </a:tc>
                <a:tc>
                  <a:txBody>
                    <a:bodyPr/>
                    <a:lstStyle/>
                    <a:p>
                      <a:r>
                        <a:rPr lang="en-US" sz="1000"/>
                        <a:t>@PHLYINS (2)</a:t>
                      </a:r>
                    </a:p>
                  </a:txBody>
                  <a:tcPr/>
                </a:tc>
                <a:tc>
                  <a:txBody>
                    <a:bodyPr/>
                    <a:lstStyle/>
                    <a:p>
                      <a:r>
                        <a:rPr lang="en-US" sz="1000"/>
                        <a:t>2</a:t>
                      </a:r>
                    </a:p>
                  </a:txBody>
                  <a:tcPr/>
                </a:tc>
                <a:extLst>
                  <a:ext uri="{0D108BD9-81ED-4DB2-BD59-A6C34878D82A}">
                    <a16:rowId xmlns:a16="http://schemas.microsoft.com/office/drawing/2014/main" val="2889675473"/>
                  </a:ext>
                </a:extLst>
              </a:tr>
              <a:tr h="370840">
                <a:tc>
                  <a:txBody>
                    <a:bodyPr/>
                    <a:lstStyle/>
                    <a:p>
                      <a:r>
                        <a:rPr lang="en-US" sz="1000" b="1"/>
                        <a:t>@FCA_Internships</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2911136345"/>
                  </a:ext>
                </a:extLst>
              </a:tr>
              <a:tr h="370840">
                <a:tc>
                  <a:txBody>
                    <a:bodyPr/>
                    <a:lstStyle/>
                    <a:p>
                      <a:r>
                        <a:rPr lang="en-US" sz="1000" b="1"/>
                        <a:t>@intelligent_bu</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1365022075"/>
                  </a:ext>
                </a:extLst>
              </a:tr>
              <a:tr h="370840">
                <a:tc>
                  <a:txBody>
                    <a:bodyPr/>
                    <a:lstStyle/>
                    <a:p>
                      <a:r>
                        <a:rPr lang="en-US" sz="1000" b="1"/>
                        <a:t>@ConstitutionRX</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1565016422"/>
                  </a:ext>
                </a:extLst>
              </a:tr>
              <a:tr h="370840">
                <a:tc>
                  <a:txBody>
                    <a:bodyPr/>
                    <a:lstStyle/>
                    <a:p>
                      <a:r>
                        <a:rPr lang="en-US" sz="1000" b="1"/>
                        <a:t>@vantillonTMA</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3624165406"/>
                  </a:ext>
                </a:extLst>
              </a:tr>
              <a:tr h="370840">
                <a:tc>
                  <a:txBody>
                    <a:bodyPr/>
                    <a:lstStyle/>
                    <a:p>
                      <a:r>
                        <a:rPr lang="en-US" sz="1000" b="1"/>
                        <a:t>@TokioMAmerica</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762489049"/>
                  </a:ext>
                </a:extLst>
              </a:tr>
              <a:tr h="370840">
                <a:tc>
                  <a:txBody>
                    <a:bodyPr/>
                    <a:lstStyle/>
                    <a:p>
                      <a:r>
                        <a:rPr lang="en-US" sz="1000" b="1"/>
                        <a:t>@MikeDoak4</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590479244"/>
                  </a:ext>
                </a:extLst>
              </a:tr>
              <a:tr h="370840">
                <a:tc>
                  <a:txBody>
                    <a:bodyPr/>
                    <a:lstStyle/>
                    <a:p>
                      <a:r>
                        <a:rPr lang="en-US" sz="1000" b="1"/>
                        <a:t>@CapstoneIG</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811511162"/>
                  </a:ext>
                </a:extLst>
              </a:tr>
            </a:tbl>
          </a:graphicData>
        </a:graphic>
      </p:graphicFrame>
      <p:sp>
        <p:nvSpPr>
          <p:cNvPr id="4" name="Text Placeholder 3">
            <a:extLst>
              <a:ext uri="{FF2B5EF4-FFF2-40B4-BE49-F238E27FC236}">
                <a16:creationId xmlns:a16="http://schemas.microsoft.com/office/drawing/2014/main" id="{23A2B75D-4E95-4EDD-A8A2-D76C4B3CB95C}"/>
              </a:ext>
            </a:extLst>
          </p:cNvPr>
          <p:cNvSpPr>
            <a:spLocks noGrp="1"/>
          </p:cNvSpPr>
          <p:nvPr>
            <p:ph type="body" sz="quarter" idx="14"/>
          </p:nvPr>
        </p:nvSpPr>
        <p:spPr/>
        <p:txBody>
          <a:bodyPr/>
          <a:lstStyle/>
          <a:p>
            <a:r>
              <a:rPr lang="en-US"/>
              <a:t>05/22/2018 - 06/05/2018</a:t>
            </a:r>
          </a:p>
        </p:txBody>
      </p:sp>
    </p:spTree>
    <p:extLst>
      <p:ext uri="{BB962C8B-B14F-4D97-AF65-F5344CB8AC3E}">
        <p14:creationId xmlns:p14="http://schemas.microsoft.com/office/powerpoint/2010/main" val="6581243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57D15-C689-4EFB-B20B-D73A639FFAE3}"/>
              </a:ext>
            </a:extLst>
          </p:cNvPr>
          <p:cNvSpPr>
            <a:spLocks noGrp="1"/>
          </p:cNvSpPr>
          <p:nvPr>
            <p:ph type="title"/>
          </p:nvPr>
        </p:nvSpPr>
        <p:spPr/>
        <p:txBody>
          <a:bodyPr/>
          <a:lstStyle/>
          <a:p>
            <a:r>
              <a:rPr lang="en-US"/>
              <a:t>Twitter Own and Retweeted Tweets Table | Philadelphia Insurance</a:t>
            </a:r>
          </a:p>
        </p:txBody>
      </p:sp>
      <p:graphicFrame>
        <p:nvGraphicFramePr>
          <p:cNvPr id="5" name="Table Placeholder 4">
            <a:extLst>
              <a:ext uri="{FF2B5EF4-FFF2-40B4-BE49-F238E27FC236}">
                <a16:creationId xmlns:a16="http://schemas.microsoft.com/office/drawing/2014/main" id="{36F000BE-54C6-4F14-A448-52570F83ABDB}"/>
              </a:ext>
            </a:extLst>
          </p:cNvPr>
          <p:cNvGraphicFramePr>
            <a:graphicFrameLocks noGrp="1"/>
          </p:cNvGraphicFramePr>
          <p:nvPr>
            <p:ph type="tbl" sz="quarter" idx="13"/>
            <p:extLst>
              <p:ext uri="{D42A27DB-BD31-4B8C-83A1-F6EECF244321}">
                <p14:modId xmlns:p14="http://schemas.microsoft.com/office/powerpoint/2010/main" val="17280746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201532011"/>
                    </a:ext>
                  </a:extLst>
                </a:gridCol>
                <a:gridCol w="822960">
                  <a:extLst>
                    <a:ext uri="{9D8B030D-6E8A-4147-A177-3AD203B41FA5}">
                      <a16:colId xmlns:a16="http://schemas.microsoft.com/office/drawing/2014/main" val="345625281"/>
                    </a:ext>
                  </a:extLst>
                </a:gridCol>
                <a:gridCol w="822960">
                  <a:extLst>
                    <a:ext uri="{9D8B030D-6E8A-4147-A177-3AD203B41FA5}">
                      <a16:colId xmlns:a16="http://schemas.microsoft.com/office/drawing/2014/main" val="1225875800"/>
                    </a:ext>
                  </a:extLst>
                </a:gridCol>
                <a:gridCol w="822960">
                  <a:extLst>
                    <a:ext uri="{9D8B030D-6E8A-4147-A177-3AD203B41FA5}">
                      <a16:colId xmlns:a16="http://schemas.microsoft.com/office/drawing/2014/main" val="1466290940"/>
                    </a:ext>
                  </a:extLst>
                </a:gridCol>
                <a:gridCol w="822960">
                  <a:extLst>
                    <a:ext uri="{9D8B030D-6E8A-4147-A177-3AD203B41FA5}">
                      <a16:colId xmlns:a16="http://schemas.microsoft.com/office/drawing/2014/main" val="3600432195"/>
                    </a:ext>
                  </a:extLst>
                </a:gridCol>
                <a:gridCol w="822960">
                  <a:extLst>
                    <a:ext uri="{9D8B030D-6E8A-4147-A177-3AD203B41FA5}">
                      <a16:colId xmlns:a16="http://schemas.microsoft.com/office/drawing/2014/main" val="1093225677"/>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2876715273"/>
                  </a:ext>
                </a:extLst>
              </a:tr>
              <a:tr h="370840">
                <a:tc>
                  <a:txBody>
                    <a:bodyPr/>
                    <a:lstStyle/>
                    <a:p>
                      <a:r>
                        <a:rPr lang="en-US" sz="1000" b="1"/>
                        <a:t> @PHLYINS - 2018-05-10 16:56:37 </a:t>
                      </a:r>
                      <a:r>
                        <a:rPr lang="en-US" sz="1000"/>
                        <a:t>
  Curious about opportunities in the #insurance industry? At #PHLY, we offer a variety of career paths &amp;amp; we’re always looking for new talent to join our team! Watch to learn why these young professionals were attracted to the industry. Visit https://t.co/yVoF4ZgPMj to learn more. https://t.co/BY91h9p2QW</a:t>
                      </a:r>
                    </a:p>
                  </a:txBody>
                  <a:tcPr/>
                </a:tc>
                <a:tc>
                  <a:txBody>
                    <a:bodyPr/>
                    <a:lstStyle/>
                    <a:p>
                      <a:r>
                        <a:rPr lang="en-US" sz="1000"/>
                        <a:t>No</a:t>
                      </a:r>
                    </a:p>
                  </a:txBody>
                  <a:tcPr/>
                </a:tc>
                <a:tc>
                  <a:txBody>
                    <a:bodyPr/>
                    <a:lstStyle/>
                    <a:p>
                      <a:r>
                        <a:rPr lang="en-US" sz="1000"/>
                        <a:t>9</a:t>
                      </a:r>
                    </a:p>
                  </a:txBody>
                  <a:tcPr/>
                </a:tc>
                <a:tc>
                  <a:txBody>
                    <a:bodyPr/>
                    <a:lstStyle/>
                    <a:p>
                      <a:r>
                        <a:rPr lang="en-US" sz="1000"/>
                        <a:t>25</a:t>
                      </a:r>
                    </a:p>
                  </a:txBody>
                  <a:tcPr/>
                </a:tc>
                <a:tc>
                  <a:txBody>
                    <a:bodyPr/>
                    <a:lstStyle/>
                    <a:p>
                      <a:r>
                        <a:rPr lang="en-US" sz="1000"/>
                        <a:t>0</a:t>
                      </a:r>
                    </a:p>
                  </a:txBody>
                  <a:tcPr/>
                </a:tc>
                <a:tc>
                  <a:txBody>
                    <a:bodyPr/>
                    <a:lstStyle/>
                    <a:p>
                      <a:r>
                        <a:rPr lang="en-US" sz="1000"/>
                        <a:t>1.1406 %</a:t>
                      </a:r>
                    </a:p>
                  </a:txBody>
                  <a:tcPr/>
                </a:tc>
                <a:extLst>
                  <a:ext uri="{0D108BD9-81ED-4DB2-BD59-A6C34878D82A}">
                    <a16:rowId xmlns:a16="http://schemas.microsoft.com/office/drawing/2014/main" val="3196465408"/>
                  </a:ext>
                </a:extLst>
              </a:tr>
              <a:tr h="370840">
                <a:tc>
                  <a:txBody>
                    <a:bodyPr/>
                    <a:lstStyle/>
                    <a:p>
                      <a:r>
                        <a:rPr lang="en-US" sz="1000" b="1"/>
                        <a:t> @PHLYINS - 2018-01-10 12:52:40 </a:t>
                      </a:r>
                      <a:r>
                        <a:rPr lang="en-US" sz="1000"/>
                        <a:t>
  50 PHLY employees from across the country are in Texas today joining @TPWDparks to plant trees as 
part of our #PHLY80KTREES campaign in partnership with @arborday! #txstateparks https://t.co/6WD6mJRyVa</a:t>
                      </a:r>
                    </a:p>
                  </a:txBody>
                  <a:tcPr/>
                </a:tc>
                <a:tc>
                  <a:txBody>
                    <a:bodyPr/>
                    <a:lstStyle/>
                    <a:p>
                      <a:r>
                        <a:rPr lang="en-US" sz="1000"/>
                        <a:t>No</a:t>
                      </a:r>
                    </a:p>
                  </a:txBody>
                  <a:tcPr/>
                </a:tc>
                <a:tc>
                  <a:txBody>
                    <a:bodyPr/>
                    <a:lstStyle/>
                    <a:p>
                      <a:r>
                        <a:rPr lang="en-US" sz="1000"/>
                        <a:t>9</a:t>
                      </a:r>
                    </a:p>
                  </a:txBody>
                  <a:tcPr/>
                </a:tc>
                <a:tc>
                  <a:txBody>
                    <a:bodyPr/>
                    <a:lstStyle/>
                    <a:p>
                      <a:r>
                        <a:rPr lang="en-US" sz="1000"/>
                        <a:t>20</a:t>
                      </a:r>
                    </a:p>
                  </a:txBody>
                  <a:tcPr/>
                </a:tc>
                <a:tc>
                  <a:txBody>
                    <a:bodyPr/>
                    <a:lstStyle/>
                    <a:p>
                      <a:r>
                        <a:rPr lang="en-US" sz="1000"/>
                        <a:t>0</a:t>
                      </a:r>
                    </a:p>
                  </a:txBody>
                  <a:tcPr/>
                </a:tc>
                <a:tc>
                  <a:txBody>
                    <a:bodyPr/>
                    <a:lstStyle/>
                    <a:p>
                      <a:r>
                        <a:rPr lang="en-US" sz="1000"/>
                        <a:t>1.0204 %</a:t>
                      </a:r>
                    </a:p>
                  </a:txBody>
                  <a:tcPr/>
                </a:tc>
                <a:extLst>
                  <a:ext uri="{0D108BD9-81ED-4DB2-BD59-A6C34878D82A}">
                    <a16:rowId xmlns:a16="http://schemas.microsoft.com/office/drawing/2014/main" val="3737888286"/>
                  </a:ext>
                </a:extLst>
              </a:tr>
              <a:tr h="370840">
                <a:tc>
                  <a:txBody>
                    <a:bodyPr/>
                    <a:lstStyle/>
                    <a:p>
                      <a:r>
                        <a:rPr lang="en-US" sz="1000" b="1"/>
                        <a:t> @PHLYINS - 2018-01-11 16:28:34 </a:t>
                      </a:r>
                      <a:r>
                        <a:rPr lang="en-US" sz="1000"/>
                        <a:t>
  That's a wrap - #TEAMPHLY planted several thousand trees over two days in #Texas with @TPWDparks! The planting kicked off our mission to plant 80,000 trees this year in partnership with @arborday. #PHLY80KTREES #txstateparks #reforestation https://t.co/63X95P1KYx</a:t>
                      </a:r>
                    </a:p>
                  </a:txBody>
                  <a:tcPr/>
                </a:tc>
                <a:tc>
                  <a:txBody>
                    <a:bodyPr/>
                    <a:lstStyle/>
                    <a:p>
                      <a:r>
                        <a:rPr lang="en-US" sz="1000"/>
                        <a:t>No</a:t>
                      </a:r>
                    </a:p>
                  </a:txBody>
                  <a:tcPr/>
                </a:tc>
                <a:tc>
                  <a:txBody>
                    <a:bodyPr/>
                    <a:lstStyle/>
                    <a:p>
                      <a:r>
                        <a:rPr lang="en-US" sz="1000"/>
                        <a:t>2</a:t>
                      </a:r>
                    </a:p>
                  </a:txBody>
                  <a:tcPr/>
                </a:tc>
                <a:tc>
                  <a:txBody>
                    <a:bodyPr/>
                    <a:lstStyle/>
                    <a:p>
                      <a:r>
                        <a:rPr lang="en-US" sz="1000"/>
                        <a:t>20</a:t>
                      </a:r>
                    </a:p>
                  </a:txBody>
                  <a:tcPr/>
                </a:tc>
                <a:tc>
                  <a:txBody>
                    <a:bodyPr/>
                    <a:lstStyle/>
                    <a:p>
                      <a:r>
                        <a:rPr lang="en-US" sz="1000"/>
                        <a:t>1</a:t>
                      </a:r>
                    </a:p>
                  </a:txBody>
                  <a:tcPr/>
                </a:tc>
                <a:tc>
                  <a:txBody>
                    <a:bodyPr/>
                    <a:lstStyle/>
                    <a:p>
                      <a:r>
                        <a:rPr lang="en-US" sz="1000"/>
                        <a:t>0.8090 %</a:t>
                      </a:r>
                    </a:p>
                  </a:txBody>
                  <a:tcPr/>
                </a:tc>
                <a:extLst>
                  <a:ext uri="{0D108BD9-81ED-4DB2-BD59-A6C34878D82A}">
                    <a16:rowId xmlns:a16="http://schemas.microsoft.com/office/drawing/2014/main" val="2755687136"/>
                  </a:ext>
                </a:extLst>
              </a:tr>
              <a:tr h="370840">
                <a:tc>
                  <a:txBody>
                    <a:bodyPr/>
                    <a:lstStyle/>
                    <a:p>
                      <a:r>
                        <a:rPr lang="en-US" sz="1000" b="1"/>
                        <a:t> @PHLYINS - 2018-01-09 19:09:38 </a:t>
                      </a:r>
                      <a:r>
                        <a:rPr lang="en-US" sz="1000"/>
                        <a:t>
  #TEAMPHLY arrived in #Bastrop, Texas today to plant trees in partnership with @arborday and @TPWDparks over the next two days. Follow #PHLY80KTREES for photos &amp;amp; updates! https://t.co/bH2Hub4nni</a:t>
                      </a:r>
                    </a:p>
                  </a:txBody>
                  <a:tcPr/>
                </a:tc>
                <a:tc>
                  <a:txBody>
                    <a:bodyPr/>
                    <a:lstStyle/>
                    <a:p>
                      <a:r>
                        <a:rPr lang="en-US" sz="1000"/>
                        <a:t>No</a:t>
                      </a:r>
                    </a:p>
                  </a:txBody>
                  <a:tcPr/>
                </a:tc>
                <a:tc>
                  <a:txBody>
                    <a:bodyPr/>
                    <a:lstStyle/>
                    <a:p>
                      <a:r>
                        <a:rPr lang="en-US" sz="1000"/>
                        <a:t>8</a:t>
                      </a:r>
                    </a:p>
                  </a:txBody>
                  <a:tcPr/>
                </a:tc>
                <a:tc>
                  <a:txBody>
                    <a:bodyPr/>
                    <a:lstStyle/>
                    <a:p>
                      <a:r>
                        <a:rPr lang="en-US" sz="1000"/>
                        <a:t>14</a:t>
                      </a:r>
                    </a:p>
                  </a:txBody>
                  <a:tcPr/>
                </a:tc>
                <a:tc>
                  <a:txBody>
                    <a:bodyPr/>
                    <a:lstStyle/>
                    <a:p>
                      <a:r>
                        <a:rPr lang="en-US" sz="1000"/>
                        <a:t>0</a:t>
                      </a:r>
                    </a:p>
                  </a:txBody>
                  <a:tcPr/>
                </a:tc>
                <a:tc>
                  <a:txBody>
                    <a:bodyPr/>
                    <a:lstStyle/>
                    <a:p>
                      <a:r>
                        <a:rPr lang="en-US" sz="1000"/>
                        <a:t>0.7746 %</a:t>
                      </a:r>
                    </a:p>
                  </a:txBody>
                  <a:tcPr/>
                </a:tc>
                <a:extLst>
                  <a:ext uri="{0D108BD9-81ED-4DB2-BD59-A6C34878D82A}">
                    <a16:rowId xmlns:a16="http://schemas.microsoft.com/office/drawing/2014/main" val="3701763424"/>
                  </a:ext>
                </a:extLst>
              </a:tr>
              <a:tr h="370840">
                <a:tc>
                  <a:txBody>
                    <a:bodyPr/>
                    <a:lstStyle/>
                    <a:p>
                      <a:r>
                        <a:rPr lang="en-US" sz="1000" b="1"/>
                        <a:t> @PHLYINS - 2018-06-15 12:00:42 </a:t>
                      </a:r>
                      <a:r>
                        <a:rPr lang="en-US" sz="1000"/>
                        <a:t>
  In an #OpenLetterToCollegeGraduates, VP of HR Laura Boylan encourages recent grads not to underestimate how fascinating &amp;amp; impactful a career in #insurance can be. It's an industry that allows you to pursue your passions, or discover a new one! #InsuranceCareersMovement #ThinkPHLY https://t.co/iTewilfsBU</a:t>
                      </a:r>
                    </a:p>
                  </a:txBody>
                  <a:tcPr/>
                </a:tc>
                <a:tc>
                  <a:txBody>
                    <a:bodyPr/>
                    <a:lstStyle/>
                    <a:p>
                      <a:r>
                        <a:rPr lang="en-US" sz="1000"/>
                        <a:t>No</a:t>
                      </a:r>
                    </a:p>
                  </a:txBody>
                  <a:tcPr/>
                </a:tc>
                <a:tc>
                  <a:txBody>
                    <a:bodyPr/>
                    <a:lstStyle/>
                    <a:p>
                      <a:r>
                        <a:rPr lang="en-US" sz="1000"/>
                        <a:t>6</a:t>
                      </a:r>
                    </a:p>
                  </a:txBody>
                  <a:tcPr/>
                </a:tc>
                <a:tc>
                  <a:txBody>
                    <a:bodyPr/>
                    <a:lstStyle/>
                    <a:p>
                      <a:r>
                        <a:rPr lang="en-US" sz="1000"/>
                        <a:t>15</a:t>
                      </a:r>
                    </a:p>
                  </a:txBody>
                  <a:tcPr/>
                </a:tc>
                <a:tc>
                  <a:txBody>
                    <a:bodyPr/>
                    <a:lstStyle/>
                    <a:p>
                      <a:r>
                        <a:rPr lang="en-US" sz="1000"/>
                        <a:t>1</a:t>
                      </a:r>
                    </a:p>
                  </a:txBody>
                  <a:tcPr/>
                </a:tc>
                <a:tc>
                  <a:txBody>
                    <a:bodyPr/>
                    <a:lstStyle/>
                    <a:p>
                      <a:r>
                        <a:rPr lang="en-US" sz="1000"/>
                        <a:t>0.7266 %</a:t>
                      </a:r>
                    </a:p>
                  </a:txBody>
                  <a:tcPr/>
                </a:tc>
                <a:extLst>
                  <a:ext uri="{0D108BD9-81ED-4DB2-BD59-A6C34878D82A}">
                    <a16:rowId xmlns:a16="http://schemas.microsoft.com/office/drawing/2014/main" val="3046939594"/>
                  </a:ext>
                </a:extLst>
              </a:tr>
            </a:tbl>
          </a:graphicData>
        </a:graphic>
      </p:graphicFrame>
      <p:sp>
        <p:nvSpPr>
          <p:cNvPr id="4" name="Text Placeholder 3">
            <a:extLst>
              <a:ext uri="{FF2B5EF4-FFF2-40B4-BE49-F238E27FC236}">
                <a16:creationId xmlns:a16="http://schemas.microsoft.com/office/drawing/2014/main" id="{9A8759E8-BAD2-4D0A-9778-60E6A6DD129B}"/>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21592201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A9920-D506-475F-B8EC-069A3A3626A1}"/>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DFCB4A6F-55DA-44E1-AD8B-0684B7C0D373}"/>
              </a:ext>
            </a:extLst>
          </p:cNvPr>
          <p:cNvGraphicFramePr>
            <a:graphicFrameLocks noGrp="1"/>
          </p:cNvGraphicFramePr>
          <p:nvPr>
            <p:ph type="tbl" sz="quarter" idx="13"/>
            <p:extLst>
              <p:ext uri="{D42A27DB-BD31-4B8C-83A1-F6EECF244321}">
                <p14:modId xmlns:p14="http://schemas.microsoft.com/office/powerpoint/2010/main" val="21109702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397241259"/>
                    </a:ext>
                  </a:extLst>
                </a:gridCol>
                <a:gridCol w="1069848">
                  <a:extLst>
                    <a:ext uri="{9D8B030D-6E8A-4147-A177-3AD203B41FA5}">
                      <a16:colId xmlns:a16="http://schemas.microsoft.com/office/drawing/2014/main" val="2284079476"/>
                    </a:ext>
                  </a:extLst>
                </a:gridCol>
                <a:gridCol w="1069848">
                  <a:extLst>
                    <a:ext uri="{9D8B030D-6E8A-4147-A177-3AD203B41FA5}">
                      <a16:colId xmlns:a16="http://schemas.microsoft.com/office/drawing/2014/main" val="4146248249"/>
                    </a:ext>
                  </a:extLst>
                </a:gridCol>
                <a:gridCol w="1069848">
                  <a:extLst>
                    <a:ext uri="{9D8B030D-6E8A-4147-A177-3AD203B41FA5}">
                      <a16:colId xmlns:a16="http://schemas.microsoft.com/office/drawing/2014/main" val="2327052915"/>
                    </a:ext>
                  </a:extLst>
                </a:gridCol>
                <a:gridCol w="1069848">
                  <a:extLst>
                    <a:ext uri="{9D8B030D-6E8A-4147-A177-3AD203B41FA5}">
                      <a16:colId xmlns:a16="http://schemas.microsoft.com/office/drawing/2014/main" val="1542126691"/>
                    </a:ext>
                  </a:extLst>
                </a:gridCol>
                <a:gridCol w="1069848">
                  <a:extLst>
                    <a:ext uri="{9D8B030D-6E8A-4147-A177-3AD203B41FA5}">
                      <a16:colId xmlns:a16="http://schemas.microsoft.com/office/drawing/2014/main" val="4090851519"/>
                    </a:ext>
                  </a:extLst>
                </a:gridCol>
                <a:gridCol w="1069848">
                  <a:extLst>
                    <a:ext uri="{9D8B030D-6E8A-4147-A177-3AD203B41FA5}">
                      <a16:colId xmlns:a16="http://schemas.microsoft.com/office/drawing/2014/main" val="219721662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204227508"/>
                  </a:ext>
                </a:extLst>
              </a:tr>
              <a:tr h="370840">
                <a:tc>
                  <a:txBody>
                    <a:bodyPr/>
                    <a:lstStyle/>
                    <a:p>
                      <a:r>
                        <a:rPr lang="en-US" sz="1000"/>
                        <a:t>Philadelphia Insurance Companies</a:t>
                      </a:r>
                    </a:p>
                  </a:txBody>
                  <a:tcPr/>
                </a:tc>
                <a:tc>
                  <a:txBody>
                    <a:bodyPr/>
                    <a:lstStyle/>
                    <a:p>
                      <a:r>
                        <a:rPr lang="en-US" sz="1000"/>
                        <a:t>14735</a:t>
                      </a:r>
                    </a:p>
                  </a:txBody>
                  <a:tcPr/>
                </a:tc>
                <a:tc>
                  <a:txBody>
                    <a:bodyPr/>
                    <a:lstStyle/>
                    <a:p>
                      <a:r>
                        <a:rPr lang="en-US" sz="1000"/>
                        <a:t>248</a:t>
                      </a:r>
                    </a:p>
                  </a:txBody>
                  <a:tcPr/>
                </a:tc>
                <a:tc>
                  <a:txBody>
                    <a:bodyPr/>
                    <a:lstStyle/>
                    <a:p>
                      <a:r>
                        <a:rPr lang="en-US" sz="1000"/>
                        <a:t>24</a:t>
                      </a:r>
                    </a:p>
                  </a:txBody>
                  <a:tcPr/>
                </a:tc>
                <a:tc>
                  <a:txBody>
                    <a:bodyPr/>
                    <a:lstStyle/>
                    <a:p>
                      <a:r>
                        <a:rPr lang="en-US" sz="1000"/>
                        <a:t>958</a:t>
                      </a:r>
                    </a:p>
                  </a:txBody>
                  <a:tcPr/>
                </a:tc>
                <a:tc>
                  <a:txBody>
                    <a:bodyPr/>
                    <a:lstStyle/>
                    <a:p>
                      <a:r>
                        <a:rPr lang="en-US" sz="1000"/>
                        <a:t>12</a:t>
                      </a:r>
                    </a:p>
                  </a:txBody>
                  <a:tcPr/>
                </a:tc>
                <a:tc>
                  <a:txBody>
                    <a:bodyPr/>
                    <a:lstStyle/>
                    <a:p>
                      <a:r>
                        <a:rPr lang="en-US" sz="1000"/>
                        <a:t>0.2766 %</a:t>
                      </a:r>
                    </a:p>
                  </a:txBody>
                  <a:tcPr/>
                </a:tc>
                <a:extLst>
                  <a:ext uri="{0D108BD9-81ED-4DB2-BD59-A6C34878D82A}">
                    <a16:rowId xmlns:a16="http://schemas.microsoft.com/office/drawing/2014/main" val="3922389028"/>
                  </a:ext>
                </a:extLst>
              </a:tr>
            </a:tbl>
          </a:graphicData>
        </a:graphic>
      </p:graphicFrame>
      <p:sp>
        <p:nvSpPr>
          <p:cNvPr id="4" name="Text Placeholder 3">
            <a:extLst>
              <a:ext uri="{FF2B5EF4-FFF2-40B4-BE49-F238E27FC236}">
                <a16:creationId xmlns:a16="http://schemas.microsoft.com/office/drawing/2014/main" id="{19B8DC8E-AF2D-4432-9193-DABB70C5F143}"/>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2921933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C81B11-7A5B-4975-8939-9B51ED69359D}"/>
              </a:ext>
            </a:extLst>
          </p:cNvPr>
          <p:cNvSpPr>
            <a:spLocks noGrp="1"/>
          </p:cNvSpPr>
          <p:nvPr>
            <p:ph type="title"/>
          </p:nvPr>
        </p:nvSpPr>
        <p:spPr/>
        <p:txBody>
          <a:bodyPr/>
          <a:lstStyle/>
          <a:p>
            <a:r>
              <a:rPr lang="en-US"/>
              <a:t>LinkedIn Followers Change | Philadelphia Insurance</a:t>
            </a:r>
          </a:p>
        </p:txBody>
      </p:sp>
      <p:graphicFrame>
        <p:nvGraphicFramePr>
          <p:cNvPr id="6" name="Chart Placeholder 5">
            <a:extLst>
              <a:ext uri="{FF2B5EF4-FFF2-40B4-BE49-F238E27FC236}">
                <a16:creationId xmlns:a16="http://schemas.microsoft.com/office/drawing/2014/main" id="{5FC50274-C6D0-47BC-B644-08337C8B945C}"/>
              </a:ext>
            </a:extLst>
          </p:cNvPr>
          <p:cNvGraphicFramePr>
            <a:graphicFrameLocks noGrp="1"/>
          </p:cNvGraphicFramePr>
          <p:nvPr>
            <p:ph type="chart" sz="quarter" idx="13"/>
            <p:extLst>
              <p:ext uri="{D42A27DB-BD31-4B8C-83A1-F6EECF244321}">
                <p14:modId xmlns:p14="http://schemas.microsoft.com/office/powerpoint/2010/main" val="29902774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E1376F-5190-40F9-AFA3-7C7C7E1D4D56}"/>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BBFCD5E9-122D-4AAC-A17D-2CAF779FAF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176779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733393-AEBB-4F0C-9FC0-B030CDB7B212}"/>
              </a:ext>
            </a:extLst>
          </p:cNvPr>
          <p:cNvSpPr>
            <a:spLocks noGrp="1"/>
          </p:cNvSpPr>
          <p:nvPr>
            <p:ph type="title"/>
          </p:nvPr>
        </p:nvSpPr>
        <p:spPr/>
        <p:txBody>
          <a:bodyPr/>
          <a:lstStyle/>
          <a:p>
            <a:r>
              <a:rPr lang="en-US"/>
              <a:t>Average Interactions Per LinkedIn Update | Philadelphia Insurance</a:t>
            </a:r>
          </a:p>
        </p:txBody>
      </p:sp>
      <p:graphicFrame>
        <p:nvGraphicFramePr>
          <p:cNvPr id="6" name="Chart Placeholder 5">
            <a:extLst>
              <a:ext uri="{FF2B5EF4-FFF2-40B4-BE49-F238E27FC236}">
                <a16:creationId xmlns:a16="http://schemas.microsoft.com/office/drawing/2014/main" id="{57F04252-1BC4-4188-A461-FCFBA6AB68E5}"/>
              </a:ext>
            </a:extLst>
          </p:cNvPr>
          <p:cNvGraphicFramePr>
            <a:graphicFrameLocks noGrp="1"/>
          </p:cNvGraphicFramePr>
          <p:nvPr>
            <p:ph type="chart" sz="quarter" idx="13"/>
            <p:extLst>
              <p:ext uri="{D42A27DB-BD31-4B8C-83A1-F6EECF244321}">
                <p14:modId xmlns:p14="http://schemas.microsoft.com/office/powerpoint/2010/main" val="23601935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2189ED-6EC0-411E-BA56-66FF3771CDDE}"/>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342B977F-A1AF-422B-B660-528A1FD98B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944900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32F74-0610-4766-935A-63589C2B2B6F}"/>
              </a:ext>
            </a:extLst>
          </p:cNvPr>
          <p:cNvSpPr>
            <a:spLocks noGrp="1"/>
          </p:cNvSpPr>
          <p:nvPr>
            <p:ph type="title"/>
          </p:nvPr>
        </p:nvSpPr>
        <p:spPr/>
        <p:txBody>
          <a:bodyPr/>
          <a:lstStyle/>
          <a:p>
            <a:r>
              <a:rPr lang="en-US"/>
              <a:t>LinkedIn Updates Table | Philadelphia Insurance - 1 of 2</a:t>
            </a:r>
          </a:p>
        </p:txBody>
      </p:sp>
      <p:graphicFrame>
        <p:nvGraphicFramePr>
          <p:cNvPr id="5" name="Table Placeholder 4">
            <a:extLst>
              <a:ext uri="{FF2B5EF4-FFF2-40B4-BE49-F238E27FC236}">
                <a16:creationId xmlns:a16="http://schemas.microsoft.com/office/drawing/2014/main" id="{07A07AB3-9FC1-445D-8441-58F947136AEB}"/>
              </a:ext>
            </a:extLst>
          </p:cNvPr>
          <p:cNvGraphicFramePr>
            <a:graphicFrameLocks noGrp="1"/>
          </p:cNvGraphicFramePr>
          <p:nvPr>
            <p:ph type="tbl" sz="quarter" idx="13"/>
            <p:extLst>
              <p:ext uri="{D42A27DB-BD31-4B8C-83A1-F6EECF244321}">
                <p14:modId xmlns:p14="http://schemas.microsoft.com/office/powerpoint/2010/main" val="22845981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255221642"/>
                    </a:ext>
                  </a:extLst>
                </a:gridCol>
                <a:gridCol w="987552">
                  <a:extLst>
                    <a:ext uri="{9D8B030D-6E8A-4147-A177-3AD203B41FA5}">
                      <a16:colId xmlns:a16="http://schemas.microsoft.com/office/drawing/2014/main" val="3125877481"/>
                    </a:ext>
                  </a:extLst>
                </a:gridCol>
                <a:gridCol w="987552">
                  <a:extLst>
                    <a:ext uri="{9D8B030D-6E8A-4147-A177-3AD203B41FA5}">
                      <a16:colId xmlns:a16="http://schemas.microsoft.com/office/drawing/2014/main" val="639640155"/>
                    </a:ext>
                  </a:extLst>
                </a:gridCol>
                <a:gridCol w="987552">
                  <a:extLst>
                    <a:ext uri="{9D8B030D-6E8A-4147-A177-3AD203B41FA5}">
                      <a16:colId xmlns:a16="http://schemas.microsoft.com/office/drawing/2014/main" val="70456512"/>
                    </a:ext>
                  </a:extLst>
                </a:gridCol>
                <a:gridCol w="987552">
                  <a:extLst>
                    <a:ext uri="{9D8B030D-6E8A-4147-A177-3AD203B41FA5}">
                      <a16:colId xmlns:a16="http://schemas.microsoft.com/office/drawing/2014/main" val="36572006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16854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- 2018-04-13 13:10:21 </a:t>
                      </a:r>
                      <a:r>
                        <a:rPr kumimoji="0" lang="en-US" sz="1000" b="0" i="0" u="none" strike="noStrike" kern="1200" cap="none" spc="0" normalizeH="0" baseline="0" noProof="0">
                          <a:ln>
                            <a:noFill/>
                          </a:ln>
                          <a:solidFill>
                            <a:prstClr val="black"/>
                          </a:solidFill>
                          <a:effectLst/>
                          <a:uLnTx/>
                          <a:uFillTx/>
                          <a:latin typeface="+mn-lt"/>
                          <a:ea typeface="+mn-ea"/>
                          <a:cs typeface="+mn-cs"/>
                        </a:rPr>
                        <a:t>
  Earlier this week, PHLY welcomed 48 new employees from across the country to the Home Office for our New Hire Training. The training program is aimed at introducing new employees to the PHLY culture, our products, and our services, and includes various educational workshops to help them adjust to their new roles. Here’s a snapshot of our newest team members after they successfully completed the program. Welcome to the team!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6607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- 2018-05-10 15:20:18 </a:t>
                      </a:r>
                      <a:r>
                        <a:rPr kumimoji="0" lang="en-US" sz="1000" b="0" i="0" u="none" strike="noStrike" kern="1200" cap="none" spc="0" normalizeH="0" baseline="0" noProof="0">
                          <a:ln>
                            <a:noFill/>
                          </a:ln>
                          <a:solidFill>
                            <a:prstClr val="black"/>
                          </a:solidFill>
                          <a:effectLst/>
                          <a:uLnTx/>
                          <a:uFillTx/>
                          <a:latin typeface="+mn-lt"/>
                          <a:ea typeface="+mn-ea"/>
                          <a:cs typeface="+mn-cs"/>
                        </a:rPr>
                        <a:t>
  We held our first Commercial Lines Division (CLD) Underwriting Trainee Graduation to recognize those who completed the nine month training program. The graduates represented various PHLY field offices across the country as well as different CLD departments in the Home Office. While many of our field offices tuned in to the ceremony virtually, here’s a snapshot of our new graduates in Bala Cynwyd. Congratulations!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20007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- 2018-03-01 15:26:20 </a:t>
                      </a:r>
                      <a:r>
                        <a:rPr kumimoji="0" lang="en-US" sz="1000" b="0" i="0" u="none" strike="noStrike" kern="1200" cap="none" spc="0" normalizeH="0" baseline="0" noProof="0">
                          <a:ln>
                            <a:noFill/>
                          </a:ln>
                          <a:solidFill>
                            <a:prstClr val="black"/>
                          </a:solidFill>
                          <a:effectLst/>
                          <a:uLnTx/>
                          <a:uFillTx/>
                          <a:latin typeface="+mn-lt"/>
                          <a:ea typeface="+mn-ea"/>
                          <a:cs typeface="+mn-cs"/>
                        </a:rPr>
                        <a:t>
  Twenty-four employees from our Commercial Lines Division (CLD) teamed up in our Home Office for the CLD Field Underwriting Management Team Meeting. The annual kick-off meeting brought together department managers to discuss various topics, gain valuable feedback, and energize the team!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09634755"/>
                  </a:ext>
                </a:extLst>
              </a:tr>
            </a:tbl>
          </a:graphicData>
        </a:graphic>
      </p:graphicFrame>
      <p:sp>
        <p:nvSpPr>
          <p:cNvPr id="4" name="Text Placeholder 3">
            <a:extLst>
              <a:ext uri="{FF2B5EF4-FFF2-40B4-BE49-F238E27FC236}">
                <a16:creationId xmlns:a16="http://schemas.microsoft.com/office/drawing/2014/main" id="{D94F87C8-5B28-4338-8F11-D7A744949C57}"/>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42742585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A56FA-DC52-4223-A3EF-6C54F81D4119}"/>
              </a:ext>
            </a:extLst>
          </p:cNvPr>
          <p:cNvSpPr>
            <a:spLocks noGrp="1"/>
          </p:cNvSpPr>
          <p:nvPr>
            <p:ph type="title"/>
          </p:nvPr>
        </p:nvSpPr>
        <p:spPr/>
        <p:txBody>
          <a:bodyPr/>
          <a:lstStyle/>
          <a:p>
            <a:r>
              <a:rPr lang="en-US"/>
              <a:t>LinkedIn Updates Table | Philadelphia Insurance - 2 of 2</a:t>
            </a:r>
          </a:p>
        </p:txBody>
      </p:sp>
      <p:graphicFrame>
        <p:nvGraphicFramePr>
          <p:cNvPr id="5" name="Table Placeholder 4">
            <a:extLst>
              <a:ext uri="{FF2B5EF4-FFF2-40B4-BE49-F238E27FC236}">
                <a16:creationId xmlns:a16="http://schemas.microsoft.com/office/drawing/2014/main" id="{DA0BA939-E650-4CAB-924D-B6B418D2E718}"/>
              </a:ext>
            </a:extLst>
          </p:cNvPr>
          <p:cNvGraphicFramePr>
            <a:graphicFrameLocks noGrp="1"/>
          </p:cNvGraphicFramePr>
          <p:nvPr>
            <p:ph type="tbl" sz="quarter" idx="13"/>
            <p:extLst>
              <p:ext uri="{D42A27DB-BD31-4B8C-83A1-F6EECF244321}">
                <p14:modId xmlns:p14="http://schemas.microsoft.com/office/powerpoint/2010/main" val="37375207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166997921"/>
                    </a:ext>
                  </a:extLst>
                </a:gridCol>
                <a:gridCol w="987552">
                  <a:extLst>
                    <a:ext uri="{9D8B030D-6E8A-4147-A177-3AD203B41FA5}">
                      <a16:colId xmlns:a16="http://schemas.microsoft.com/office/drawing/2014/main" val="1150213286"/>
                    </a:ext>
                  </a:extLst>
                </a:gridCol>
                <a:gridCol w="987552">
                  <a:extLst>
                    <a:ext uri="{9D8B030D-6E8A-4147-A177-3AD203B41FA5}">
                      <a16:colId xmlns:a16="http://schemas.microsoft.com/office/drawing/2014/main" val="2587231285"/>
                    </a:ext>
                  </a:extLst>
                </a:gridCol>
                <a:gridCol w="987552">
                  <a:extLst>
                    <a:ext uri="{9D8B030D-6E8A-4147-A177-3AD203B41FA5}">
                      <a16:colId xmlns:a16="http://schemas.microsoft.com/office/drawing/2014/main" val="1684796886"/>
                    </a:ext>
                  </a:extLst>
                </a:gridCol>
                <a:gridCol w="987552">
                  <a:extLst>
                    <a:ext uri="{9D8B030D-6E8A-4147-A177-3AD203B41FA5}">
                      <a16:colId xmlns:a16="http://schemas.microsoft.com/office/drawing/2014/main" val="38825915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02777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- 2018-06-05 15:59:09 </a:t>
                      </a:r>
                      <a:r>
                        <a:rPr kumimoji="0" lang="en-US" sz="1000" b="0" i="0" u="none" strike="noStrike" kern="1200" cap="none" spc="0" normalizeH="0" baseline="0" noProof="0">
                          <a:ln>
                            <a:noFill/>
                          </a:ln>
                          <a:solidFill>
                            <a:prstClr val="black"/>
                          </a:solidFill>
                          <a:effectLst/>
                          <a:uLnTx/>
                          <a:uFillTx/>
                          <a:latin typeface="+mn-lt"/>
                          <a:ea typeface="+mn-ea"/>
                          <a:cs typeface="+mn-cs"/>
                        </a:rPr>
                        <a:t>
  Yesterday, we kicked off our 7th annual Summer Associates Program in the Home and Field offices! #TEAMPHLY welcomed 42 interns from colleges and universities across the country to the Home Office in Bala Cynwyd, PA for a three-day orientation. Following orientation, the Summer Associates will return to their respective offices to begin their 10-week internship assignment. As part of the program, our interns will be involved in various activities including challenging work assignments, volunteer and networking opportunities, and a group project which will be presented to our senior leadership team. We would like to extend a warm welcome to the Class of 2018! #PHLYinternlife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85853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- 2018-01-10 18:18:51 </a:t>
                      </a:r>
                      <a:r>
                        <a:rPr kumimoji="0" lang="en-US" sz="1000" b="0" i="0" u="none" strike="noStrike" kern="1200" cap="none" spc="0" normalizeH="0" baseline="0" noProof="0">
                          <a:ln>
                            <a:noFill/>
                          </a:ln>
                          <a:solidFill>
                            <a:prstClr val="black"/>
                          </a:solidFill>
                          <a:effectLst/>
                          <a:uLnTx/>
                          <a:uFillTx/>
                          <a:latin typeface="+mn-lt"/>
                          <a:ea typeface="+mn-ea"/>
                          <a:cs typeface="+mn-cs"/>
                        </a:rPr>
                        <a:t>
  50 PHLY employees from offices across the country joined Texas Parks and Wildlife today to begin a two-day tree planting mission in Bastrop State Park. Located 32 miles east of Austin, the planting area was severely damaged by a wildfire in 2011. This project is part of PHLY’s efforts to plant 80,000 trees this year in partnership with Arbor Day Foundation. Follow us on Facebook, Twitter, and Instagram for more photos and updates on this exciting volunteer effort. #PHLY80KTREES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03091559"/>
                  </a:ext>
                </a:extLst>
              </a:tr>
            </a:tbl>
          </a:graphicData>
        </a:graphic>
      </p:graphicFrame>
      <p:sp>
        <p:nvSpPr>
          <p:cNvPr id="4" name="Text Placeholder 3">
            <a:extLst>
              <a:ext uri="{FF2B5EF4-FFF2-40B4-BE49-F238E27FC236}">
                <a16:creationId xmlns:a16="http://schemas.microsoft.com/office/drawing/2014/main" id="{1D57D6E9-54AE-4CC1-A042-E47C16AFB5D8}"/>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33615611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98B2D-95C3-43AB-AC4C-1AFA19443003}"/>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DEB84EF9-C374-41FA-A68C-848A11959636}"/>
              </a:ext>
            </a:extLst>
          </p:cNvPr>
          <p:cNvGraphicFramePr>
            <a:graphicFrameLocks noGrp="1"/>
          </p:cNvGraphicFramePr>
          <p:nvPr>
            <p:ph type="tbl" sz="quarter" idx="13"/>
            <p:extLst>
              <p:ext uri="{D42A27DB-BD31-4B8C-83A1-F6EECF244321}">
                <p14:modId xmlns:p14="http://schemas.microsoft.com/office/powerpoint/2010/main" val="22138303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193937"/>
                    </a:ext>
                  </a:extLst>
                </a:gridCol>
                <a:gridCol w="699516">
                  <a:extLst>
                    <a:ext uri="{9D8B030D-6E8A-4147-A177-3AD203B41FA5}">
                      <a16:colId xmlns:a16="http://schemas.microsoft.com/office/drawing/2014/main" val="2725704848"/>
                    </a:ext>
                  </a:extLst>
                </a:gridCol>
                <a:gridCol w="699516">
                  <a:extLst>
                    <a:ext uri="{9D8B030D-6E8A-4147-A177-3AD203B41FA5}">
                      <a16:colId xmlns:a16="http://schemas.microsoft.com/office/drawing/2014/main" val="3908838282"/>
                    </a:ext>
                  </a:extLst>
                </a:gridCol>
                <a:gridCol w="658368">
                  <a:extLst>
                    <a:ext uri="{9D8B030D-6E8A-4147-A177-3AD203B41FA5}">
                      <a16:colId xmlns:a16="http://schemas.microsoft.com/office/drawing/2014/main" val="503838519"/>
                    </a:ext>
                  </a:extLst>
                </a:gridCol>
                <a:gridCol w="658368">
                  <a:extLst>
                    <a:ext uri="{9D8B030D-6E8A-4147-A177-3AD203B41FA5}">
                      <a16:colId xmlns:a16="http://schemas.microsoft.com/office/drawing/2014/main" val="1699039617"/>
                    </a:ext>
                  </a:extLst>
                </a:gridCol>
                <a:gridCol w="658368">
                  <a:extLst>
                    <a:ext uri="{9D8B030D-6E8A-4147-A177-3AD203B41FA5}">
                      <a16:colId xmlns:a16="http://schemas.microsoft.com/office/drawing/2014/main" val="2036603790"/>
                    </a:ext>
                  </a:extLst>
                </a:gridCol>
                <a:gridCol w="699516">
                  <a:extLst>
                    <a:ext uri="{9D8B030D-6E8A-4147-A177-3AD203B41FA5}">
                      <a16:colId xmlns:a16="http://schemas.microsoft.com/office/drawing/2014/main" val="801004630"/>
                    </a:ext>
                  </a:extLst>
                </a:gridCol>
                <a:gridCol w="699516">
                  <a:extLst>
                    <a:ext uri="{9D8B030D-6E8A-4147-A177-3AD203B41FA5}">
                      <a16:colId xmlns:a16="http://schemas.microsoft.com/office/drawing/2014/main" val="2271072021"/>
                    </a:ext>
                  </a:extLst>
                </a:gridCol>
                <a:gridCol w="699516">
                  <a:extLst>
                    <a:ext uri="{9D8B030D-6E8A-4147-A177-3AD203B41FA5}">
                      <a16:colId xmlns:a16="http://schemas.microsoft.com/office/drawing/2014/main" val="797967820"/>
                    </a:ext>
                  </a:extLst>
                </a:gridCol>
                <a:gridCol w="658368">
                  <a:extLst>
                    <a:ext uri="{9D8B030D-6E8A-4147-A177-3AD203B41FA5}">
                      <a16:colId xmlns:a16="http://schemas.microsoft.com/office/drawing/2014/main" val="171049296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054335352"/>
                  </a:ext>
                </a:extLst>
              </a:tr>
              <a:tr h="370840">
                <a:tc>
                  <a:txBody>
                    <a:bodyPr/>
                    <a:lstStyle/>
                    <a:p>
                      <a:r>
                        <a:rPr lang="en-US" sz="1000"/>
                        <a:t>phlyinsurance</a:t>
                      </a:r>
                    </a:p>
                  </a:txBody>
                  <a:tcPr/>
                </a:tc>
                <a:tc>
                  <a:txBody>
                    <a:bodyPr/>
                    <a:lstStyle/>
                    <a:p>
                      <a:r>
                        <a:rPr lang="en-US" sz="1000"/>
                        <a:t>979</a:t>
                      </a:r>
                    </a:p>
                  </a:txBody>
                  <a:tcPr/>
                </a:tc>
                <a:tc>
                  <a:txBody>
                    <a:bodyPr/>
                    <a:lstStyle/>
                    <a:p>
                      <a:r>
                        <a:rPr lang="en-US" sz="1000"/>
                        <a:t>21</a:t>
                      </a:r>
                    </a:p>
                  </a:txBody>
                  <a:tcPr/>
                </a:tc>
                <a:tc>
                  <a:txBody>
                    <a:bodyPr/>
                    <a:lstStyle/>
                    <a:p>
                      <a:r>
                        <a:rPr lang="en-US" sz="1000"/>
                        <a:t>13</a:t>
                      </a:r>
                    </a:p>
                  </a:txBody>
                  <a:tcPr/>
                </a:tc>
                <a:tc>
                  <a:txBody>
                    <a:bodyPr/>
                    <a:lstStyle/>
                    <a:p>
                      <a:r>
                        <a:rPr lang="en-US" sz="1000"/>
                        <a:t>8</a:t>
                      </a:r>
                    </a:p>
                  </a:txBody>
                  <a:tcPr/>
                </a:tc>
                <a:tc>
                  <a:txBody>
                    <a:bodyPr/>
                    <a:lstStyle/>
                    <a:p>
                      <a:r>
                        <a:rPr lang="en-US" sz="1000"/>
                        <a:t>1</a:t>
                      </a:r>
                    </a:p>
                  </a:txBody>
                  <a:tcPr/>
                </a:tc>
                <a:tc>
                  <a:txBody>
                    <a:bodyPr/>
                    <a:lstStyle/>
                    <a:p>
                      <a:r>
                        <a:rPr lang="en-US" sz="1000"/>
                        <a:t>22</a:t>
                      </a:r>
                    </a:p>
                  </a:txBody>
                  <a:tcPr/>
                </a:tc>
                <a:tc>
                  <a:txBody>
                    <a:bodyPr/>
                    <a:lstStyle/>
                    <a:p>
                      <a:r>
                        <a:rPr lang="en-US" sz="1000"/>
                        <a:t>1240</a:t>
                      </a:r>
                    </a:p>
                  </a:txBody>
                  <a:tcPr/>
                </a:tc>
                <a:tc>
                  <a:txBody>
                    <a:bodyPr/>
                    <a:lstStyle/>
                    <a:p>
                      <a:r>
                        <a:rPr lang="en-US" sz="1000"/>
                        <a:t>27</a:t>
                      </a:r>
                    </a:p>
                  </a:txBody>
                  <a:tcPr/>
                </a:tc>
                <a:tc>
                  <a:txBody>
                    <a:bodyPr/>
                    <a:lstStyle/>
                    <a:p>
                      <a:r>
                        <a:rPr lang="en-US" sz="1000"/>
                        <a:t>5.9495 %</a:t>
                      </a:r>
                    </a:p>
                  </a:txBody>
                  <a:tcPr/>
                </a:tc>
                <a:extLst>
                  <a:ext uri="{0D108BD9-81ED-4DB2-BD59-A6C34878D82A}">
                    <a16:rowId xmlns:a16="http://schemas.microsoft.com/office/drawing/2014/main" val="2016333686"/>
                  </a:ext>
                </a:extLst>
              </a:tr>
            </a:tbl>
          </a:graphicData>
        </a:graphic>
      </p:graphicFrame>
      <p:sp>
        <p:nvSpPr>
          <p:cNvPr id="4" name="Text Placeholder 3">
            <a:extLst>
              <a:ext uri="{FF2B5EF4-FFF2-40B4-BE49-F238E27FC236}">
                <a16:creationId xmlns:a16="http://schemas.microsoft.com/office/drawing/2014/main" id="{3145C0BB-C822-4E63-B2AE-4A43FD5057FE}"/>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3690816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19D2C-1695-4862-AD83-B92A09347CE8}"/>
              </a:ext>
            </a:extLst>
          </p:cNvPr>
          <p:cNvSpPr>
            <a:spLocks noGrp="1"/>
          </p:cNvSpPr>
          <p:nvPr>
            <p:ph type="title"/>
          </p:nvPr>
        </p:nvSpPr>
        <p:spPr/>
        <p:txBody>
          <a:bodyPr/>
          <a:lstStyle/>
          <a:p>
            <a:r>
              <a:rPr lang="en-US"/>
              <a:t>Instagram Followers Change | Philadelphia Insurance</a:t>
            </a:r>
          </a:p>
        </p:txBody>
      </p:sp>
      <p:graphicFrame>
        <p:nvGraphicFramePr>
          <p:cNvPr id="6" name="Chart Placeholder 5">
            <a:extLst>
              <a:ext uri="{FF2B5EF4-FFF2-40B4-BE49-F238E27FC236}">
                <a16:creationId xmlns:a16="http://schemas.microsoft.com/office/drawing/2014/main" id="{AE29BA31-79FA-4D14-BBD3-6261F6348F12}"/>
              </a:ext>
            </a:extLst>
          </p:cNvPr>
          <p:cNvGraphicFramePr>
            <a:graphicFrameLocks noGrp="1"/>
          </p:cNvGraphicFramePr>
          <p:nvPr>
            <p:ph type="chart" sz="quarter" idx="13"/>
            <p:extLst>
              <p:ext uri="{D42A27DB-BD31-4B8C-83A1-F6EECF244321}">
                <p14:modId xmlns:p14="http://schemas.microsoft.com/office/powerpoint/2010/main" val="1950046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B834C3-FB05-476E-A5F1-3D9260DC1EDA}"/>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C25874CC-7E55-4ABB-9B72-903D118557F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754857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DAFAB-028F-457B-9283-0FF3D2B13607}"/>
              </a:ext>
            </a:extLst>
          </p:cNvPr>
          <p:cNvSpPr>
            <a:spLocks noGrp="1"/>
          </p:cNvSpPr>
          <p:nvPr>
            <p:ph type="title"/>
          </p:nvPr>
        </p:nvSpPr>
        <p:spPr/>
        <p:txBody>
          <a:bodyPr/>
          <a:lstStyle/>
          <a:p>
            <a:r>
              <a:rPr lang="en-US"/>
              <a:t>Average Interactions Per Instagram Post | Philadelphia Insurance</a:t>
            </a:r>
          </a:p>
        </p:txBody>
      </p:sp>
      <p:graphicFrame>
        <p:nvGraphicFramePr>
          <p:cNvPr id="6" name="Chart Placeholder 5">
            <a:extLst>
              <a:ext uri="{FF2B5EF4-FFF2-40B4-BE49-F238E27FC236}">
                <a16:creationId xmlns:a16="http://schemas.microsoft.com/office/drawing/2014/main" id="{8A1C811E-011B-4A93-B213-3E9FCBA6B488}"/>
              </a:ext>
            </a:extLst>
          </p:cNvPr>
          <p:cNvGraphicFramePr>
            <a:graphicFrameLocks noGrp="1"/>
          </p:cNvGraphicFramePr>
          <p:nvPr>
            <p:ph type="chart" sz="quarter" idx="13"/>
            <p:extLst>
              <p:ext uri="{D42A27DB-BD31-4B8C-83A1-F6EECF244321}">
                <p14:modId xmlns:p14="http://schemas.microsoft.com/office/powerpoint/2010/main" val="35726348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A4C801-AF0D-44E4-8DA9-43F4BD8B7B1A}"/>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3BD7D3CA-DCFA-40D9-89C2-DE26BC89F0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350783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09F612-2819-4FFC-80AA-37B61829D1DB}"/>
              </a:ext>
            </a:extLst>
          </p:cNvPr>
          <p:cNvSpPr>
            <a:spLocks noGrp="1"/>
          </p:cNvSpPr>
          <p:nvPr>
            <p:ph type="title"/>
          </p:nvPr>
        </p:nvSpPr>
        <p:spPr/>
        <p:txBody>
          <a:bodyPr/>
          <a:lstStyle/>
          <a:p>
            <a:r>
              <a:rPr lang="en-US"/>
              <a:t>Instagram Posts Table | Philadelphia Insurance - 1 of 2</a:t>
            </a:r>
          </a:p>
        </p:txBody>
      </p:sp>
      <p:graphicFrame>
        <p:nvGraphicFramePr>
          <p:cNvPr id="5" name="Table Placeholder 4">
            <a:extLst>
              <a:ext uri="{FF2B5EF4-FFF2-40B4-BE49-F238E27FC236}">
                <a16:creationId xmlns:a16="http://schemas.microsoft.com/office/drawing/2014/main" id="{50973058-D0E8-4EF8-A48C-13E03AE1A66F}"/>
              </a:ext>
            </a:extLst>
          </p:cNvPr>
          <p:cNvGraphicFramePr>
            <a:graphicFrameLocks noGrp="1"/>
          </p:cNvGraphicFramePr>
          <p:nvPr>
            <p:ph type="tbl" sz="quarter" idx="13"/>
            <p:extLst>
              <p:ext uri="{D42A27DB-BD31-4B8C-83A1-F6EECF244321}">
                <p14:modId xmlns:p14="http://schemas.microsoft.com/office/powerpoint/2010/main" val="9790055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867485484"/>
                    </a:ext>
                  </a:extLst>
                </a:gridCol>
                <a:gridCol w="987552">
                  <a:extLst>
                    <a:ext uri="{9D8B030D-6E8A-4147-A177-3AD203B41FA5}">
                      <a16:colId xmlns:a16="http://schemas.microsoft.com/office/drawing/2014/main" val="2908202867"/>
                    </a:ext>
                  </a:extLst>
                </a:gridCol>
                <a:gridCol w="987552">
                  <a:extLst>
                    <a:ext uri="{9D8B030D-6E8A-4147-A177-3AD203B41FA5}">
                      <a16:colId xmlns:a16="http://schemas.microsoft.com/office/drawing/2014/main" val="557505593"/>
                    </a:ext>
                  </a:extLst>
                </a:gridCol>
                <a:gridCol w="987552">
                  <a:extLst>
                    <a:ext uri="{9D8B030D-6E8A-4147-A177-3AD203B41FA5}">
                      <a16:colId xmlns:a16="http://schemas.microsoft.com/office/drawing/2014/main" val="2748805883"/>
                    </a:ext>
                  </a:extLst>
                </a:gridCol>
                <a:gridCol w="987552">
                  <a:extLst>
                    <a:ext uri="{9D8B030D-6E8A-4147-A177-3AD203B41FA5}">
                      <a16:colId xmlns:a16="http://schemas.microsoft.com/office/drawing/2014/main" val="36292758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36661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- 2018-01-09 19:17:32 </a:t>
                      </a:r>
                      <a:r>
                        <a:rPr kumimoji="0" lang="en-US" sz="1000" b="0" i="0" u="none" strike="noStrike" kern="1200" cap="none" spc="0" normalizeH="0" baseline="0" noProof="0">
                          <a:ln>
                            <a:noFill/>
                          </a:ln>
                          <a:solidFill>
                            <a:prstClr val="black"/>
                          </a:solidFill>
                          <a:effectLst/>
                          <a:uLnTx/>
                          <a:uFillTx/>
                          <a:latin typeface="+mn-lt"/>
                          <a:ea typeface="+mn-ea"/>
                          <a:cs typeface="+mn-cs"/>
                        </a:rPr>
                        <a:t>
 #TEAMPHLY arrived in #Bastrop, #Texas today to plant #trees in partnership with @arbordayfoundation and @texasparkswildlife over the next two days. Follow #PHLY80KTREES for photos and updates! 🌱🌲👍🏼
#ThinkPHLY #insurance #arbordayfoundation #giveback #volunteer #makeadifference #texasparksandwildlife #txstateparks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15.4229 %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04047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- 2018-02-02 16:36:07 </a:t>
                      </a:r>
                      <a:r>
                        <a:rPr kumimoji="0" lang="en-US" sz="1000" b="0" i="0" u="none" strike="noStrike" kern="1200" cap="none" spc="0" normalizeH="0" baseline="0" noProof="0">
                          <a:ln>
                            <a:noFill/>
                          </a:ln>
                          <a:solidFill>
                            <a:prstClr val="black"/>
                          </a:solidFill>
                          <a:effectLst/>
                          <a:uLnTx/>
                          <a:uFillTx/>
                          <a:latin typeface="+mn-lt"/>
                          <a:ea typeface="+mn-ea"/>
                          <a:cs typeface="+mn-cs"/>
                        </a:rPr>
                        <a:t>
 What do #PhiladelphiaEagles running back LeGarrette Blount and #TEAMPHLY have in common? We're both proud supporters of the @amdiabetesassn (ADA)! During the 2017 NFL season, @l_blount29 participated in the league’s My Cause My Cleats campaign with custom-designed cleats to bring awareness to the #diabetes epidemic. Today, our Home Office employees decked out in #Eagles green to celebrate the home team's exciting run to the big game while raising money for ADA Camps. #TEAMPHLY's celebration was complete with finger-licking food, #fun, and a friendly game of cornhole. Learn how you can help #TEAMPHLY make a difference in the lives of #children with diabetes: diabetes.org/teamphly 👈🏼😊 #ThinkPHLY #insurance #diabetesawareness #flyeaglesfly 🦅 #superbowlparty #football 🏈 #charity #donate #giveback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14.7714 %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851382879"/>
                  </a:ext>
                </a:extLst>
              </a:tr>
            </a:tbl>
          </a:graphicData>
        </a:graphic>
      </p:graphicFrame>
      <p:sp>
        <p:nvSpPr>
          <p:cNvPr id="4" name="Text Placeholder 3">
            <a:extLst>
              <a:ext uri="{FF2B5EF4-FFF2-40B4-BE49-F238E27FC236}">
                <a16:creationId xmlns:a16="http://schemas.microsoft.com/office/drawing/2014/main" id="{873E1764-70FC-4F23-AC9C-8A3660FDA3E8}"/>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7519589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B3B6C-3566-4F2A-B143-056AB1A3D6E9}"/>
              </a:ext>
            </a:extLst>
          </p:cNvPr>
          <p:cNvSpPr>
            <a:spLocks noGrp="1"/>
          </p:cNvSpPr>
          <p:nvPr>
            <p:ph type="title"/>
          </p:nvPr>
        </p:nvSpPr>
        <p:spPr/>
        <p:txBody>
          <a:bodyPr/>
          <a:lstStyle/>
          <a:p>
            <a:r>
              <a:rPr lang="en-US"/>
              <a:t>Instagram Posts Table | Philadelphia Insurance - 2 of 2</a:t>
            </a:r>
          </a:p>
        </p:txBody>
      </p:sp>
      <p:graphicFrame>
        <p:nvGraphicFramePr>
          <p:cNvPr id="5" name="Table Placeholder 4">
            <a:extLst>
              <a:ext uri="{FF2B5EF4-FFF2-40B4-BE49-F238E27FC236}">
                <a16:creationId xmlns:a16="http://schemas.microsoft.com/office/drawing/2014/main" id="{3189D217-940D-459C-8C17-F6B54FA82C9C}"/>
              </a:ext>
            </a:extLst>
          </p:cNvPr>
          <p:cNvGraphicFramePr>
            <a:graphicFrameLocks noGrp="1"/>
          </p:cNvGraphicFramePr>
          <p:nvPr>
            <p:ph type="tbl" sz="quarter" idx="13"/>
            <p:extLst>
              <p:ext uri="{D42A27DB-BD31-4B8C-83A1-F6EECF244321}">
                <p14:modId xmlns:p14="http://schemas.microsoft.com/office/powerpoint/2010/main" val="10562974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891348539"/>
                    </a:ext>
                  </a:extLst>
                </a:gridCol>
                <a:gridCol w="987552">
                  <a:extLst>
                    <a:ext uri="{9D8B030D-6E8A-4147-A177-3AD203B41FA5}">
                      <a16:colId xmlns:a16="http://schemas.microsoft.com/office/drawing/2014/main" val="74534979"/>
                    </a:ext>
                  </a:extLst>
                </a:gridCol>
                <a:gridCol w="987552">
                  <a:extLst>
                    <a:ext uri="{9D8B030D-6E8A-4147-A177-3AD203B41FA5}">
                      <a16:colId xmlns:a16="http://schemas.microsoft.com/office/drawing/2014/main" val="3514068247"/>
                    </a:ext>
                  </a:extLst>
                </a:gridCol>
                <a:gridCol w="987552">
                  <a:extLst>
                    <a:ext uri="{9D8B030D-6E8A-4147-A177-3AD203B41FA5}">
                      <a16:colId xmlns:a16="http://schemas.microsoft.com/office/drawing/2014/main" val="667556869"/>
                    </a:ext>
                  </a:extLst>
                </a:gridCol>
                <a:gridCol w="987552">
                  <a:extLst>
                    <a:ext uri="{9D8B030D-6E8A-4147-A177-3AD203B41FA5}">
                      <a16:colId xmlns:a16="http://schemas.microsoft.com/office/drawing/2014/main" val="31455680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49550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- 2018-01-10 18:39:45 </a:t>
                      </a:r>
                      <a:r>
                        <a:rPr kumimoji="0" lang="en-US" sz="1000" b="0" i="0" u="none" strike="noStrike" kern="1200" cap="none" spc="0" normalizeH="0" baseline="0" noProof="0">
                          <a:ln>
                            <a:noFill/>
                          </a:ln>
                          <a:solidFill>
                            <a:prstClr val="black"/>
                          </a:solidFill>
                          <a:effectLst/>
                          <a:uLnTx/>
                          <a:uFillTx/>
                          <a:latin typeface="+mn-lt"/>
                          <a:ea typeface="+mn-ea"/>
                          <a:cs typeface="+mn-cs"/>
                        </a:rPr>
                        <a:t>
 50 #PHLY employees from offices across the country joined @texasparkswildlife today to begin a two-day #treeplanting mission in #BastropStatePark. Located 32 miles east of #Austin, the planting area was severely damaged by a #wildfire in 2011. This project is part of PHLY’s efforts to plant 80,000 #trees this year in partnership with @arbordayfoundation 🌱🌲
#PHLY80KTREES #ThinkPHLY #TEAMPHLY #insurance #arbordayfoundation #texasparksandwildlife #txstateparks #texas #giveback #volunteer #makeadifference #photooftheday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14.5141 %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01505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- 2018-02-05 09:55:20 </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#NFL Champion #PhiladelphiaEagles! 👏🏼🏈
. . . . .
#Repost @philadelphiaeagles (@get_repost) #flyeaglesfly🦅 #philadelphia #superbowl #football #champions #eaglesnation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12.4853 %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50434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- 2018-04-26 15:31:46 </a:t>
                      </a:r>
                      <a:r>
                        <a:rPr kumimoji="0" lang="en-US" sz="1000" b="0" i="0" u="none" strike="noStrike" kern="1200" cap="none" spc="0" normalizeH="0" baseline="0" noProof="0">
                          <a:ln>
                            <a:noFill/>
                          </a:ln>
                          <a:solidFill>
                            <a:prstClr val="black"/>
                          </a:solidFill>
                          <a:effectLst/>
                          <a:uLnTx/>
                          <a:uFillTx/>
                          <a:latin typeface="+mn-lt"/>
                          <a:ea typeface="+mn-ea"/>
                          <a:cs typeface="+mn-cs"/>
                        </a:rPr>
                        <a:t>
 Today, we celebrated #TakeYourChildToWorkDay by welcoming a group of #TEAMPHLY’s #children at the Home Office! Our young guests were introduced to the #workplace and caught a glimpse of their parent’s daily #worklife. From #learning about #insurance to DIY #artsandcrafts, the #kids participated in an #exciting array of activities throughout the day! 🙌🏼#ThinkPHLY #futureleaders #insurancelife #childrenarethefuture #kidsareawesome #fun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12.3028 %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871351230"/>
                  </a:ext>
                </a:extLst>
              </a:tr>
            </a:tbl>
          </a:graphicData>
        </a:graphic>
      </p:graphicFrame>
      <p:sp>
        <p:nvSpPr>
          <p:cNvPr id="4" name="Text Placeholder 3">
            <a:extLst>
              <a:ext uri="{FF2B5EF4-FFF2-40B4-BE49-F238E27FC236}">
                <a16:creationId xmlns:a16="http://schemas.microsoft.com/office/drawing/2014/main" id="{7F24ABFE-0365-4162-BE10-73B54F3DD256}"/>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197605285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805</Words>
  <Application>Microsoft Office PowerPoint</Application>
  <PresentationFormat>On-screen Show (4:3)</PresentationFormat>
  <Paragraphs>342</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Calibri</vt:lpstr>
      <vt:lpstr>Arial</vt:lpstr>
      <vt:lpstr>quintly_template</vt:lpstr>
      <vt:lpstr>PHLY Social Media - Brad's Report</vt:lpstr>
      <vt:lpstr>Overall Audience | Philadelphia Insurance</vt:lpstr>
      <vt:lpstr>Overall Overall Audience Change | Philadelphia Insurance</vt:lpstr>
      <vt:lpstr>Facebook Key Metrics | Philadelphia Insurance</vt:lpstr>
      <vt:lpstr>Facebook Fans Change | Philadelphia Insurance</vt:lpstr>
      <vt:lpstr>Average Interactions Per Facebook Post | Philadelphia Insurance</vt:lpstr>
      <vt:lpstr>Facebook Impressions | Philadelphia Insurance</vt:lpstr>
      <vt:lpstr>Facebook Own Posts Table | Philadelphia Insurance - 1 of 2</vt:lpstr>
      <vt:lpstr>Facebook Own Posts Table | Philadelphia Insurance - 2 of 2</vt:lpstr>
      <vt:lpstr>Facebook Fan Demographics | Philadelphia Insurance</vt:lpstr>
      <vt:lpstr>Twitter Key Metrics Table | Philadelphia Insurance</vt:lpstr>
      <vt:lpstr>Twitter Followers Change | Philadelphia Insurance</vt:lpstr>
      <vt:lpstr>Average Interactions Per Tweet | Philadelphia Insurance</vt:lpstr>
      <vt:lpstr>PHLY Twitter Mentions | Philadelphia Insurance</vt:lpstr>
      <vt:lpstr>Twitter Key Influencers | Philadelphia Insurance</vt:lpstr>
      <vt:lpstr>Twitter Own and Retweeted Tweets Table | Philadelphia Insurance</vt:lpstr>
      <vt:lpstr>LinkedIn Key Metrics Table | Philadelphia Insurance</vt:lpstr>
      <vt:lpstr>LinkedIn Followers Change | Philadelphia Insurance</vt:lpstr>
      <vt:lpstr>Average Interactions Per LinkedIn Update | Philadelphia Insurance</vt:lpstr>
      <vt:lpstr>LinkedIn Updates Table | Philadelphia Insurance - 1 of 2</vt:lpstr>
      <vt:lpstr>LinkedIn Updates Table | Philadelphia Insurance - 2 of 2</vt:lpstr>
      <vt:lpstr>Instagram Key Metrics Table | Philadelphia Insurance</vt:lpstr>
      <vt:lpstr>Instagram Followers Change | Philadelphia Insurance</vt:lpstr>
      <vt:lpstr>Average Interactions Per Instagram Post | Philadelphia Insurance</vt:lpstr>
      <vt:lpstr>Instagram Posts Table | Philadelphia Insurance - 1 of 2</vt:lpstr>
      <vt:lpstr>Instagram Posts Table | Philadelphia Insurance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 - Brad's Report</dc:title>
  <dc:creator>Administrator</dc:creator>
  <cp:lastModifiedBy>Administrator</cp:lastModifiedBy>
  <cp:revision>1</cp:revision>
  <dcterms:created xsi:type="dcterms:W3CDTF">2018-06-18T13:46:26Z</dcterms:created>
  <dcterms:modified xsi:type="dcterms:W3CDTF">2018-06-18T13:47:04Z</dcterms:modified>
</cp:coreProperties>
</file>