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43221</c:v>
                </c:pt>
              </c:numCache>
            </c:numRef>
          </c:cat>
          <c:val>
            <c:numRef>
              <c:f>Sheet1!$B$2</c:f>
              <c:numCache>
                <c:formatCode>General</c:formatCode>
                <c:ptCount val="1"/>
                <c:pt idx="0">
                  <c:v>1610</c:v>
                </c:pt>
              </c:numCache>
            </c:numRef>
          </c:val>
          <c:extLst>
            <c:ext xmlns:c16="http://schemas.microsoft.com/office/drawing/2014/chart" uri="{C3380CC4-5D6E-409C-BE32-E72D297353CC}">
              <c16:uniqueId val="{00000000-E9D9-4444-8667-48B25262028C}"/>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43221</c:v>
                </c:pt>
              </c:numCache>
            </c:numRef>
          </c:cat>
          <c:val>
            <c:numRef>
              <c:f>Sheet1!$C$2</c:f>
              <c:numCache>
                <c:formatCode>General</c:formatCode>
                <c:ptCount val="1"/>
                <c:pt idx="0">
                  <c:v>1242</c:v>
                </c:pt>
              </c:numCache>
            </c:numRef>
          </c:val>
          <c:extLst>
            <c:ext xmlns:c16="http://schemas.microsoft.com/office/drawing/2014/chart" uri="{C3380CC4-5D6E-409C-BE32-E72D297353CC}">
              <c16:uniqueId val="{00000001-E9D9-4444-8667-48B25262028C}"/>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43221</c:v>
                </c:pt>
              </c:numCache>
            </c:numRef>
          </c:cat>
          <c:val>
            <c:numRef>
              <c:f>Sheet1!$D$2</c:f>
              <c:numCache>
                <c:formatCode>General</c:formatCode>
                <c:ptCount val="1"/>
                <c:pt idx="0">
                  <c:v>0</c:v>
                </c:pt>
              </c:numCache>
            </c:numRef>
          </c:val>
          <c:extLst>
            <c:ext xmlns:c16="http://schemas.microsoft.com/office/drawing/2014/chart" uri="{C3380CC4-5D6E-409C-BE32-E72D297353CC}">
              <c16:uniqueId val="{00000002-E9D9-4444-8667-48B25262028C}"/>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43221</c:v>
                </c:pt>
              </c:numCache>
            </c:numRef>
          </c:cat>
          <c:val>
            <c:numRef>
              <c:f>Sheet1!$E$2</c:f>
              <c:numCache>
                <c:formatCode>General</c:formatCode>
                <c:ptCount val="1"/>
                <c:pt idx="0">
                  <c:v>0</c:v>
                </c:pt>
              </c:numCache>
            </c:numRef>
          </c:val>
          <c:extLst>
            <c:ext xmlns:c16="http://schemas.microsoft.com/office/drawing/2014/chart" uri="{C3380CC4-5D6E-409C-BE32-E72D297353CC}">
              <c16:uniqueId val="{00000003-E9D9-4444-8667-48B25262028C}"/>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43221</c:v>
                </c:pt>
              </c:numCache>
            </c:numRef>
          </c:cat>
          <c:val>
            <c:numRef>
              <c:f>Sheet1!$F$2</c:f>
              <c:numCache>
                <c:formatCode>General</c:formatCode>
                <c:ptCount val="1"/>
                <c:pt idx="0">
                  <c:v>988</c:v>
                </c:pt>
              </c:numCache>
            </c:numRef>
          </c:val>
          <c:extLst>
            <c:ext xmlns:c16="http://schemas.microsoft.com/office/drawing/2014/chart" uri="{C3380CC4-5D6E-409C-BE32-E72D297353CC}">
              <c16:uniqueId val="{00000004-E9D9-4444-8667-48B25262028C}"/>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43221</c:v>
                </c:pt>
              </c:numCache>
            </c:numRef>
          </c:cat>
          <c:val>
            <c:numRef>
              <c:f>Sheet1!$G$2</c:f>
              <c:numCache>
                <c:formatCode>General</c:formatCode>
                <c:ptCount val="1"/>
                <c:pt idx="0">
                  <c:v>2383</c:v>
                </c:pt>
              </c:numCache>
            </c:numRef>
          </c:val>
          <c:extLst>
            <c:ext xmlns:c16="http://schemas.microsoft.com/office/drawing/2014/chart" uri="{C3380CC4-5D6E-409C-BE32-E72D297353CC}">
              <c16:uniqueId val="{00000005-E9D9-4444-8667-48B25262028C}"/>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43221</c:v>
                </c:pt>
              </c:numCache>
            </c:numRef>
          </c:cat>
          <c:val>
            <c:numRef>
              <c:f>Sheet1!$H$2</c:f>
              <c:numCache>
                <c:formatCode>General</c:formatCode>
                <c:ptCount val="1"/>
                <c:pt idx="0">
                  <c:v>0</c:v>
                </c:pt>
              </c:numCache>
            </c:numRef>
          </c:val>
          <c:extLst>
            <c:ext xmlns:c16="http://schemas.microsoft.com/office/drawing/2014/chart" uri="{C3380CC4-5D6E-409C-BE32-E72D297353CC}">
              <c16:uniqueId val="{00000006-E9D9-4444-8667-48B25262028C}"/>
            </c:ext>
          </c:extLst>
        </c:ser>
        <c:dLbls>
          <c:showLegendKey val="0"/>
          <c:showVal val="0"/>
          <c:showCatName val="0"/>
          <c:showSerName val="0"/>
          <c:showPercent val="0"/>
          <c:showBubbleSize val="0"/>
        </c:dLbls>
        <c:gapWidth val="219"/>
        <c:overlap val="-27"/>
        <c:axId val="179652200"/>
        <c:axId val="179652528"/>
      </c:barChart>
      <c:dateAx>
        <c:axId val="17965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52528"/>
        <c:crosses val="autoZero"/>
        <c:auto val="1"/>
        <c:lblOffset val="100"/>
        <c:baseTimeUnit val="days"/>
      </c:dateAx>
      <c:valAx>
        <c:axId val="17965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5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-1</c:v>
                </c:pt>
              </c:numCache>
            </c:numRef>
          </c:val>
          <c:extLst>
            <c:ext xmlns:c16="http://schemas.microsoft.com/office/drawing/2014/chart" uri="{C3380CC4-5D6E-409C-BE32-E72D297353CC}">
              <c16:uniqueId val="{00000000-0C7A-47C0-8287-20411CCC067E}"/>
            </c:ext>
          </c:extLst>
        </c:ser>
        <c:dLbls>
          <c:showLegendKey val="0"/>
          <c:showVal val="0"/>
          <c:showCatName val="0"/>
          <c:showSerName val="0"/>
          <c:showPercent val="0"/>
          <c:showBubbleSize val="0"/>
        </c:dLbls>
        <c:gapWidth val="219"/>
        <c:overlap val="-27"/>
        <c:axId val="353359088"/>
        <c:axId val="353363352"/>
      </c:barChart>
      <c:dateAx>
        <c:axId val="35335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63352"/>
        <c:crosses val="autoZero"/>
        <c:auto val="1"/>
        <c:lblOffset val="100"/>
        <c:baseTimeUnit val="months"/>
      </c:dateAx>
      <c:valAx>
        <c:axId val="35336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36</c:v>
                </c:pt>
                <c:pt idx="5">
                  <c:v>33</c:v>
                </c:pt>
                <c:pt idx="6">
                  <c:v>0</c:v>
                </c:pt>
                <c:pt idx="7">
                  <c:v>0</c:v>
                </c:pt>
                <c:pt idx="8">
                  <c:v>0</c:v>
                </c:pt>
                <c:pt idx="9">
                  <c:v>0</c:v>
                </c:pt>
                <c:pt idx="10">
                  <c:v>0</c:v>
                </c:pt>
                <c:pt idx="11">
                  <c:v>0</c:v>
                </c:pt>
              </c:numCache>
            </c:numRef>
          </c:val>
          <c:extLst>
            <c:ext xmlns:c16="http://schemas.microsoft.com/office/drawing/2014/chart" uri="{C3380CC4-5D6E-409C-BE32-E72D297353CC}">
              <c16:uniqueId val="{00000000-315E-4E21-A079-806EB2B3B473}"/>
            </c:ext>
          </c:extLst>
        </c:ser>
        <c:dLbls>
          <c:showLegendKey val="0"/>
          <c:showVal val="0"/>
          <c:showCatName val="0"/>
          <c:showSerName val="0"/>
          <c:showPercent val="0"/>
          <c:showBubbleSize val="0"/>
        </c:dLbls>
        <c:gapWidth val="219"/>
        <c:overlap val="-27"/>
        <c:axId val="354891880"/>
        <c:axId val="354892208"/>
      </c:barChart>
      <c:dateAx>
        <c:axId val="35489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92208"/>
        <c:crosses val="autoZero"/>
        <c:auto val="1"/>
        <c:lblOffset val="100"/>
        <c:baseTimeUnit val="months"/>
      </c:dateAx>
      <c:valAx>
        <c:axId val="35489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9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8290</c:v>
                </c:pt>
              </c:numCache>
            </c:numRef>
          </c:val>
          <c:extLst>
            <c:ext xmlns:c16="http://schemas.microsoft.com/office/drawing/2014/chart" uri="{C3380CC4-5D6E-409C-BE32-E72D297353CC}">
              <c16:uniqueId val="{00000000-BE74-4924-A843-005112B9C111}"/>
            </c:ext>
          </c:extLst>
        </c:ser>
        <c:dLbls>
          <c:showLegendKey val="0"/>
          <c:showVal val="0"/>
          <c:showCatName val="0"/>
          <c:showSerName val="0"/>
          <c:showPercent val="0"/>
          <c:showBubbleSize val="0"/>
        </c:dLbls>
        <c:gapWidth val="219"/>
        <c:overlap val="-27"/>
        <c:axId val="354880736"/>
        <c:axId val="354880080"/>
      </c:barChart>
      <c:dateAx>
        <c:axId val="35488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80080"/>
        <c:crosses val="autoZero"/>
        <c:auto val="1"/>
        <c:lblOffset val="100"/>
        <c:baseTimeUnit val="months"/>
      </c:dateAx>
      <c:valAx>
        <c:axId val="35488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8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3</c:v>
                </c:pt>
              </c:numCache>
            </c:numRef>
          </c:val>
          <c:extLst>
            <c:ext xmlns:c16="http://schemas.microsoft.com/office/drawing/2014/chart" uri="{C3380CC4-5D6E-409C-BE32-E72D297353CC}">
              <c16:uniqueId val="{00000000-6764-4487-9AF2-76A38B027837}"/>
            </c:ext>
          </c:extLst>
        </c:ser>
        <c:dLbls>
          <c:showLegendKey val="0"/>
          <c:showVal val="0"/>
          <c:showCatName val="0"/>
          <c:showSerName val="0"/>
          <c:showPercent val="0"/>
          <c:showBubbleSize val="0"/>
        </c:dLbls>
        <c:gapWidth val="219"/>
        <c:overlap val="-27"/>
        <c:axId val="356549792"/>
        <c:axId val="356550120"/>
      </c:barChart>
      <c:dateAx>
        <c:axId val="35654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50120"/>
        <c:crosses val="autoZero"/>
        <c:auto val="1"/>
        <c:lblOffset val="100"/>
        <c:baseTimeUnit val="months"/>
      </c:dateAx>
      <c:valAx>
        <c:axId val="35655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4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341-4EF4-9B75-A30CE88A9D6E}"/>
            </c:ext>
          </c:extLst>
        </c:ser>
        <c:dLbls>
          <c:showLegendKey val="0"/>
          <c:showVal val="0"/>
          <c:showCatName val="0"/>
          <c:showSerName val="0"/>
          <c:showPercent val="0"/>
          <c:showBubbleSize val="0"/>
        </c:dLbls>
        <c:gapWidth val="219"/>
        <c:overlap val="-27"/>
        <c:axId val="354885000"/>
        <c:axId val="354884344"/>
      </c:barChart>
      <c:dateAx>
        <c:axId val="35488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84344"/>
        <c:crosses val="autoZero"/>
        <c:auto val="1"/>
        <c:lblOffset val="100"/>
        <c:baseTimeUnit val="months"/>
      </c:dateAx>
      <c:valAx>
        <c:axId val="35488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8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4</c:v>
                </c:pt>
              </c:numCache>
            </c:numRef>
          </c:val>
          <c:extLst>
            <c:ext xmlns:c16="http://schemas.microsoft.com/office/drawing/2014/chart" uri="{C3380CC4-5D6E-409C-BE32-E72D297353CC}">
              <c16:uniqueId val="{00000000-B1EB-40C2-B562-5B67896A56ED}"/>
            </c:ext>
          </c:extLst>
        </c:ser>
        <c:dLbls>
          <c:showLegendKey val="0"/>
          <c:showVal val="0"/>
          <c:showCatName val="0"/>
          <c:showSerName val="0"/>
          <c:showPercent val="0"/>
          <c:showBubbleSize val="0"/>
        </c:dLbls>
        <c:gapWidth val="219"/>
        <c:overlap val="-27"/>
        <c:axId val="350803192"/>
        <c:axId val="350804504"/>
      </c:barChart>
      <c:dateAx>
        <c:axId val="35080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04504"/>
        <c:crosses val="autoZero"/>
        <c:auto val="1"/>
        <c:lblOffset val="100"/>
        <c:baseTimeUnit val="months"/>
      </c:dateAx>
      <c:valAx>
        <c:axId val="35080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0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26</c:v>
                </c:pt>
                <c:pt idx="3">
                  <c:v>30</c:v>
                </c:pt>
                <c:pt idx="4">
                  <c:v>34</c:v>
                </c:pt>
                <c:pt idx="5">
                  <c:v>25</c:v>
                </c:pt>
                <c:pt idx="6">
                  <c:v>0</c:v>
                </c:pt>
                <c:pt idx="7">
                  <c:v>0</c:v>
                </c:pt>
                <c:pt idx="8">
                  <c:v>0</c:v>
                </c:pt>
                <c:pt idx="9">
                  <c:v>0</c:v>
                </c:pt>
                <c:pt idx="10">
                  <c:v>0</c:v>
                </c:pt>
                <c:pt idx="11">
                  <c:v>0</c:v>
                </c:pt>
              </c:numCache>
            </c:numRef>
          </c:val>
          <c:extLst>
            <c:ext xmlns:c16="http://schemas.microsoft.com/office/drawing/2014/chart" uri="{C3380CC4-5D6E-409C-BE32-E72D297353CC}">
              <c16:uniqueId val="{00000000-A749-4ED5-A2C1-04C9CE3C3E95}"/>
            </c:ext>
          </c:extLst>
        </c:ser>
        <c:dLbls>
          <c:showLegendKey val="0"/>
          <c:showVal val="0"/>
          <c:showCatName val="0"/>
          <c:showSerName val="0"/>
          <c:showPercent val="0"/>
          <c:showBubbleSize val="0"/>
        </c:dLbls>
        <c:gapWidth val="219"/>
        <c:overlap val="-27"/>
        <c:axId val="356540280"/>
        <c:axId val="356541264"/>
      </c:barChart>
      <c:dateAx>
        <c:axId val="35654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41264"/>
        <c:crosses val="autoZero"/>
        <c:auto val="1"/>
        <c:lblOffset val="100"/>
        <c:baseTimeUnit val="months"/>
      </c:dateAx>
      <c:valAx>
        <c:axId val="35654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4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-2</c:v>
                </c:pt>
              </c:numCache>
            </c:numRef>
          </c:val>
          <c:extLst>
            <c:ext xmlns:c16="http://schemas.microsoft.com/office/drawing/2014/chart" uri="{C3380CC4-5D6E-409C-BE32-E72D297353CC}">
              <c16:uniqueId val="{00000000-0601-49A6-B3B1-AA3EB68A65BE}"/>
            </c:ext>
          </c:extLst>
        </c:ser>
        <c:dLbls>
          <c:showLegendKey val="0"/>
          <c:showVal val="0"/>
          <c:showCatName val="0"/>
          <c:showSerName val="0"/>
          <c:showPercent val="0"/>
          <c:showBubbleSize val="0"/>
        </c:dLbls>
        <c:gapWidth val="219"/>
        <c:overlap val="-27"/>
        <c:axId val="356227808"/>
        <c:axId val="356233056"/>
      </c:barChart>
      <c:dateAx>
        <c:axId val="35622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3056"/>
        <c:crosses val="autoZero"/>
        <c:auto val="1"/>
        <c:lblOffset val="100"/>
        <c:baseTimeUnit val="months"/>
      </c:dateAx>
      <c:valAx>
        <c:axId val="35623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2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25</c:v>
                </c:pt>
                <c:pt idx="6">
                  <c:v>0</c:v>
                </c:pt>
                <c:pt idx="7">
                  <c:v>0</c:v>
                </c:pt>
                <c:pt idx="8">
                  <c:v>0</c:v>
                </c:pt>
                <c:pt idx="9">
                  <c:v>0</c:v>
                </c:pt>
                <c:pt idx="10">
                  <c:v>0</c:v>
                </c:pt>
                <c:pt idx="11">
                  <c:v>0</c:v>
                </c:pt>
              </c:numCache>
            </c:numRef>
          </c:val>
          <c:extLst>
            <c:ext xmlns:c16="http://schemas.microsoft.com/office/drawing/2014/chart" uri="{C3380CC4-5D6E-409C-BE32-E72D297353CC}">
              <c16:uniqueId val="{00000000-FE3A-4F95-B9A9-AEADAF04DE3F}"/>
            </c:ext>
          </c:extLst>
        </c:ser>
        <c:dLbls>
          <c:showLegendKey val="0"/>
          <c:showVal val="0"/>
          <c:showCatName val="0"/>
          <c:showSerName val="0"/>
          <c:showPercent val="0"/>
          <c:showBubbleSize val="0"/>
        </c:dLbls>
        <c:gapWidth val="219"/>
        <c:overlap val="-27"/>
        <c:axId val="356233712"/>
        <c:axId val="356227480"/>
      </c:barChart>
      <c:dateAx>
        <c:axId val="35623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27480"/>
        <c:crosses val="autoZero"/>
        <c:auto val="1"/>
        <c:lblOffset val="100"/>
        <c:baseTimeUnit val="months"/>
      </c:dateAx>
      <c:valAx>
        <c:axId val="35622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5F88-3007-4278-A8FB-0B5BCCBF7F02}"/>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AF928B4-0080-4FAA-BC19-6772A7FA989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5524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F7D8D-8C50-47E9-B60A-39F02F5518E5}"/>
              </a:ext>
            </a:extLst>
          </p:cNvPr>
          <p:cNvSpPr>
            <a:spLocks noGrp="1"/>
          </p:cNvSpPr>
          <p:nvPr>
            <p:ph type="title"/>
          </p:nvPr>
        </p:nvSpPr>
        <p:spPr/>
        <p:txBody>
          <a:bodyPr/>
          <a:lstStyle/>
          <a:p>
            <a:r>
              <a:rPr lang="en-US"/>
              <a:t>Overall Audience | FICOH</a:t>
            </a:r>
          </a:p>
        </p:txBody>
      </p:sp>
      <p:graphicFrame>
        <p:nvGraphicFramePr>
          <p:cNvPr id="6" name="Chart Placeholder 5">
            <a:extLst>
              <a:ext uri="{FF2B5EF4-FFF2-40B4-BE49-F238E27FC236}">
                <a16:creationId xmlns:a16="http://schemas.microsoft.com/office/drawing/2014/main" id="{C99F30C0-39F0-4953-B750-57F56557073E}"/>
              </a:ext>
            </a:extLst>
          </p:cNvPr>
          <p:cNvGraphicFramePr>
            <a:graphicFrameLocks noGrp="1"/>
          </p:cNvGraphicFramePr>
          <p:nvPr>
            <p:ph type="chart" sz="quarter" idx="13"/>
            <p:extLst>
              <p:ext uri="{D42A27DB-BD31-4B8C-83A1-F6EECF244321}">
                <p14:modId xmlns:p14="http://schemas.microsoft.com/office/powerpoint/2010/main" val="277888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601BD-11AE-420C-9EEB-DB5A8AD64EE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8660D73-3A01-45C3-AF76-EF09B4E37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435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887C1-6046-4D7E-8C3A-28EF63118BE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5043166-56AC-4D7B-A5FF-4B69B6127C51}"/>
              </a:ext>
            </a:extLst>
          </p:cNvPr>
          <p:cNvGraphicFramePr>
            <a:graphicFrameLocks noGrp="1"/>
          </p:cNvGraphicFramePr>
          <p:nvPr>
            <p:ph type="tbl" sz="quarter" idx="13"/>
            <p:extLst>
              <p:ext uri="{D42A27DB-BD31-4B8C-83A1-F6EECF244321}">
                <p14:modId xmlns:p14="http://schemas.microsoft.com/office/powerpoint/2010/main" val="43381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38486350"/>
                    </a:ext>
                  </a:extLst>
                </a:gridCol>
                <a:gridCol w="740664">
                  <a:extLst>
                    <a:ext uri="{9D8B030D-6E8A-4147-A177-3AD203B41FA5}">
                      <a16:colId xmlns:a16="http://schemas.microsoft.com/office/drawing/2014/main" val="4244312818"/>
                    </a:ext>
                  </a:extLst>
                </a:gridCol>
                <a:gridCol w="740664">
                  <a:extLst>
                    <a:ext uri="{9D8B030D-6E8A-4147-A177-3AD203B41FA5}">
                      <a16:colId xmlns:a16="http://schemas.microsoft.com/office/drawing/2014/main" val="4035941390"/>
                    </a:ext>
                  </a:extLst>
                </a:gridCol>
                <a:gridCol w="740664">
                  <a:extLst>
                    <a:ext uri="{9D8B030D-6E8A-4147-A177-3AD203B41FA5}">
                      <a16:colId xmlns:a16="http://schemas.microsoft.com/office/drawing/2014/main" val="2855464564"/>
                    </a:ext>
                  </a:extLst>
                </a:gridCol>
                <a:gridCol w="740664">
                  <a:extLst>
                    <a:ext uri="{9D8B030D-6E8A-4147-A177-3AD203B41FA5}">
                      <a16:colId xmlns:a16="http://schemas.microsoft.com/office/drawing/2014/main" val="765104848"/>
                    </a:ext>
                  </a:extLst>
                </a:gridCol>
                <a:gridCol w="740664">
                  <a:extLst>
                    <a:ext uri="{9D8B030D-6E8A-4147-A177-3AD203B41FA5}">
                      <a16:colId xmlns:a16="http://schemas.microsoft.com/office/drawing/2014/main" val="2024433962"/>
                    </a:ext>
                  </a:extLst>
                </a:gridCol>
                <a:gridCol w="740664">
                  <a:extLst>
                    <a:ext uri="{9D8B030D-6E8A-4147-A177-3AD203B41FA5}">
                      <a16:colId xmlns:a16="http://schemas.microsoft.com/office/drawing/2014/main" val="2877421100"/>
                    </a:ext>
                  </a:extLst>
                </a:gridCol>
                <a:gridCol w="740664">
                  <a:extLst>
                    <a:ext uri="{9D8B030D-6E8A-4147-A177-3AD203B41FA5}">
                      <a16:colId xmlns:a16="http://schemas.microsoft.com/office/drawing/2014/main" val="1169711733"/>
                    </a:ext>
                  </a:extLst>
                </a:gridCol>
                <a:gridCol w="740664">
                  <a:extLst>
                    <a:ext uri="{9D8B030D-6E8A-4147-A177-3AD203B41FA5}">
                      <a16:colId xmlns:a16="http://schemas.microsoft.com/office/drawing/2014/main" val="860478043"/>
                    </a:ext>
                  </a:extLst>
                </a:gridCol>
                <a:gridCol w="740664">
                  <a:extLst>
                    <a:ext uri="{9D8B030D-6E8A-4147-A177-3AD203B41FA5}">
                      <a16:colId xmlns:a16="http://schemas.microsoft.com/office/drawing/2014/main" val="26948336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83065616"/>
                  </a:ext>
                </a:extLst>
              </a:tr>
              <a:tr h="370840">
                <a:tc>
                  <a:txBody>
                    <a:bodyPr/>
                    <a:lstStyle/>
                    <a:p>
                      <a:r>
                        <a:rPr lang="en-US" sz="1000"/>
                        <a:t>First Insurance Company of Hawaii, LTD</a:t>
                      </a:r>
                    </a:p>
                  </a:txBody>
                  <a:tcPr/>
                </a:tc>
                <a:tc>
                  <a:txBody>
                    <a:bodyPr/>
                    <a:lstStyle/>
                    <a:p>
                      <a:r>
                        <a:rPr lang="en-US" sz="1000"/>
                        <a:t>1610</a:t>
                      </a:r>
                    </a:p>
                  </a:txBody>
                  <a:tcPr/>
                </a:tc>
                <a:tc>
                  <a:txBody>
                    <a:bodyPr/>
                    <a:lstStyle/>
                    <a:p>
                      <a:r>
                        <a:rPr lang="en-US" sz="1000"/>
                        <a:t>20</a:t>
                      </a:r>
                    </a:p>
                  </a:txBody>
                  <a:tcPr/>
                </a:tc>
                <a:tc>
                  <a:txBody>
                    <a:bodyPr/>
                    <a:lstStyle/>
                    <a:p>
                      <a:r>
                        <a:rPr lang="en-US" sz="1000"/>
                        <a:t>21</a:t>
                      </a:r>
                    </a:p>
                  </a:txBody>
                  <a:tcPr/>
                </a:tc>
                <a:tc>
                  <a:txBody>
                    <a:bodyPr/>
                    <a:lstStyle/>
                    <a:p>
                      <a:r>
                        <a:rPr lang="en-US" sz="1000"/>
                        <a:t>596</a:t>
                      </a:r>
                    </a:p>
                  </a:txBody>
                  <a:tcPr/>
                </a:tc>
                <a:tc>
                  <a:txBody>
                    <a:bodyPr/>
                    <a:lstStyle/>
                    <a:p>
                      <a:r>
                        <a:rPr lang="en-US" sz="1000"/>
                        <a:t>142</a:t>
                      </a:r>
                    </a:p>
                  </a:txBody>
                  <a:tcPr/>
                </a:tc>
                <a:tc>
                  <a:txBody>
                    <a:bodyPr/>
                    <a:lstStyle/>
                    <a:p>
                      <a:r>
                        <a:rPr lang="en-US" sz="1000"/>
                        <a:t>61</a:t>
                      </a:r>
                    </a:p>
                  </a:txBody>
                  <a:tcPr/>
                </a:tc>
                <a:tc>
                  <a:txBody>
                    <a:bodyPr/>
                    <a:lstStyle/>
                    <a:p>
                      <a:r>
                        <a:rPr lang="en-US" sz="1000"/>
                        <a:t>1</a:t>
                      </a:r>
                    </a:p>
                  </a:txBody>
                  <a:tcPr/>
                </a:tc>
                <a:tc>
                  <a:txBody>
                    <a:bodyPr/>
                    <a:lstStyle/>
                    <a:p>
                      <a:r>
                        <a:rPr lang="en-US" sz="1000"/>
                        <a:t>2.3780 %</a:t>
                      </a:r>
                    </a:p>
                  </a:txBody>
                  <a:tcPr/>
                </a:tc>
                <a:tc>
                  <a:txBody>
                    <a:bodyPr/>
                    <a:lstStyle/>
                    <a:p>
                      <a:r>
                        <a:rPr lang="en-US" sz="1000"/>
                        <a:t>0.0 %</a:t>
                      </a:r>
                    </a:p>
                  </a:txBody>
                  <a:tcPr/>
                </a:tc>
                <a:extLst>
                  <a:ext uri="{0D108BD9-81ED-4DB2-BD59-A6C34878D82A}">
                    <a16:rowId xmlns:a16="http://schemas.microsoft.com/office/drawing/2014/main" val="3298554720"/>
                  </a:ext>
                </a:extLst>
              </a:tr>
            </a:tbl>
          </a:graphicData>
        </a:graphic>
      </p:graphicFrame>
      <p:sp>
        <p:nvSpPr>
          <p:cNvPr id="4" name="Text Placeholder 3">
            <a:extLst>
              <a:ext uri="{FF2B5EF4-FFF2-40B4-BE49-F238E27FC236}">
                <a16:creationId xmlns:a16="http://schemas.microsoft.com/office/drawing/2014/main" id="{06820F5E-6CDE-411C-8270-5CF8241B397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8121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905D-E9EC-409E-BC8F-1B2CDC178889}"/>
              </a:ext>
            </a:extLst>
          </p:cNvPr>
          <p:cNvSpPr>
            <a:spLocks noGrp="1"/>
          </p:cNvSpPr>
          <p:nvPr>
            <p:ph type="title"/>
          </p:nvPr>
        </p:nvSpPr>
        <p:spPr/>
        <p:txBody>
          <a:bodyPr/>
          <a:lstStyle/>
          <a:p>
            <a:r>
              <a:rPr lang="en-US"/>
              <a:t>Facebook Fans Change | FICOH</a:t>
            </a:r>
          </a:p>
        </p:txBody>
      </p:sp>
      <p:graphicFrame>
        <p:nvGraphicFramePr>
          <p:cNvPr id="6" name="Chart Placeholder 5">
            <a:extLst>
              <a:ext uri="{FF2B5EF4-FFF2-40B4-BE49-F238E27FC236}">
                <a16:creationId xmlns:a16="http://schemas.microsoft.com/office/drawing/2014/main" id="{F18D9B82-166D-4F48-BEA6-760861060D57}"/>
              </a:ext>
            </a:extLst>
          </p:cNvPr>
          <p:cNvGraphicFramePr>
            <a:graphicFrameLocks noGrp="1"/>
          </p:cNvGraphicFramePr>
          <p:nvPr>
            <p:ph type="chart" sz="quarter" idx="13"/>
            <p:extLst>
              <p:ext uri="{D42A27DB-BD31-4B8C-83A1-F6EECF244321}">
                <p14:modId xmlns:p14="http://schemas.microsoft.com/office/powerpoint/2010/main" val="1310171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63F71-5930-4411-A4F7-69B2DAE3857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CF6C701-795E-4BC1-B3D6-BA44D62D5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560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5630-1838-4F61-955D-4352D4900260}"/>
              </a:ext>
            </a:extLst>
          </p:cNvPr>
          <p:cNvSpPr>
            <a:spLocks noGrp="1"/>
          </p:cNvSpPr>
          <p:nvPr>
            <p:ph type="title"/>
          </p:nvPr>
        </p:nvSpPr>
        <p:spPr/>
        <p:txBody>
          <a:bodyPr/>
          <a:lstStyle/>
          <a:p>
            <a:r>
              <a:rPr lang="en-US"/>
              <a:t>Average Interactions Per Facebook Post | FICOH</a:t>
            </a:r>
          </a:p>
        </p:txBody>
      </p:sp>
      <p:graphicFrame>
        <p:nvGraphicFramePr>
          <p:cNvPr id="6" name="Chart Placeholder 5">
            <a:extLst>
              <a:ext uri="{FF2B5EF4-FFF2-40B4-BE49-F238E27FC236}">
                <a16:creationId xmlns:a16="http://schemas.microsoft.com/office/drawing/2014/main" id="{CCC0DBED-26CE-44A8-BEF7-E8239D0441CC}"/>
              </a:ext>
            </a:extLst>
          </p:cNvPr>
          <p:cNvGraphicFramePr>
            <a:graphicFrameLocks noGrp="1"/>
          </p:cNvGraphicFramePr>
          <p:nvPr>
            <p:ph type="chart" sz="quarter" idx="13"/>
            <p:extLst>
              <p:ext uri="{D42A27DB-BD31-4B8C-83A1-F6EECF244321}">
                <p14:modId xmlns:p14="http://schemas.microsoft.com/office/powerpoint/2010/main" val="4268361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6848AD-80DB-4464-A0EF-3C349F228E4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A8B0BE6-7E70-4227-B354-7A8A960FC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642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CF35D-4FF1-4695-A9F1-4CB5B12BBF44}"/>
              </a:ext>
            </a:extLst>
          </p:cNvPr>
          <p:cNvSpPr>
            <a:spLocks noGrp="1"/>
          </p:cNvSpPr>
          <p:nvPr>
            <p:ph type="title"/>
          </p:nvPr>
        </p:nvSpPr>
        <p:spPr/>
        <p:txBody>
          <a:bodyPr/>
          <a:lstStyle/>
          <a:p>
            <a:r>
              <a:rPr lang="en-US"/>
              <a:t>Facebook Impressions | FICOH</a:t>
            </a:r>
          </a:p>
        </p:txBody>
      </p:sp>
      <p:graphicFrame>
        <p:nvGraphicFramePr>
          <p:cNvPr id="6" name="Chart Placeholder 5">
            <a:extLst>
              <a:ext uri="{FF2B5EF4-FFF2-40B4-BE49-F238E27FC236}">
                <a16:creationId xmlns:a16="http://schemas.microsoft.com/office/drawing/2014/main" id="{686DF06A-1FA3-4B68-B5B1-532DE3D31311}"/>
              </a:ext>
            </a:extLst>
          </p:cNvPr>
          <p:cNvGraphicFramePr>
            <a:graphicFrameLocks noGrp="1"/>
          </p:cNvGraphicFramePr>
          <p:nvPr>
            <p:ph type="chart" sz="quarter" idx="13"/>
            <p:extLst>
              <p:ext uri="{D42A27DB-BD31-4B8C-83A1-F6EECF244321}">
                <p14:modId xmlns:p14="http://schemas.microsoft.com/office/powerpoint/2010/main" val="2203287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0A3E01-E91E-4901-85FB-5851E66ECC9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031F1A9-6156-434C-A569-EB90EBB8C4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1760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6A8-C9BF-46B8-A412-0C218A8713A1}"/>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67D45FA-CD54-42EB-95FA-6ECF4455FC70}"/>
              </a:ext>
            </a:extLst>
          </p:cNvPr>
          <p:cNvGraphicFramePr>
            <a:graphicFrameLocks noGrp="1"/>
          </p:cNvGraphicFramePr>
          <p:nvPr>
            <p:ph type="tbl" sz="quarter" idx="13"/>
            <p:extLst>
              <p:ext uri="{D42A27DB-BD31-4B8C-83A1-F6EECF244321}">
                <p14:modId xmlns:p14="http://schemas.microsoft.com/office/powerpoint/2010/main" val="428124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1272715"/>
                    </a:ext>
                  </a:extLst>
                </a:gridCol>
                <a:gridCol w="658368">
                  <a:extLst>
                    <a:ext uri="{9D8B030D-6E8A-4147-A177-3AD203B41FA5}">
                      <a16:colId xmlns:a16="http://schemas.microsoft.com/office/drawing/2014/main" val="3374407964"/>
                    </a:ext>
                  </a:extLst>
                </a:gridCol>
                <a:gridCol w="658368">
                  <a:extLst>
                    <a:ext uri="{9D8B030D-6E8A-4147-A177-3AD203B41FA5}">
                      <a16:colId xmlns:a16="http://schemas.microsoft.com/office/drawing/2014/main" val="2560078626"/>
                    </a:ext>
                  </a:extLst>
                </a:gridCol>
                <a:gridCol w="658368">
                  <a:extLst>
                    <a:ext uri="{9D8B030D-6E8A-4147-A177-3AD203B41FA5}">
                      <a16:colId xmlns:a16="http://schemas.microsoft.com/office/drawing/2014/main" val="3937361773"/>
                    </a:ext>
                  </a:extLst>
                </a:gridCol>
                <a:gridCol w="658368">
                  <a:extLst>
                    <a:ext uri="{9D8B030D-6E8A-4147-A177-3AD203B41FA5}">
                      <a16:colId xmlns:a16="http://schemas.microsoft.com/office/drawing/2014/main" val="3211397211"/>
                    </a:ext>
                  </a:extLst>
                </a:gridCol>
                <a:gridCol w="658368">
                  <a:extLst>
                    <a:ext uri="{9D8B030D-6E8A-4147-A177-3AD203B41FA5}">
                      <a16:colId xmlns:a16="http://schemas.microsoft.com/office/drawing/2014/main" val="480311046"/>
                    </a:ext>
                  </a:extLst>
                </a:gridCol>
                <a:gridCol w="658368">
                  <a:extLst>
                    <a:ext uri="{9D8B030D-6E8A-4147-A177-3AD203B41FA5}">
                      <a16:colId xmlns:a16="http://schemas.microsoft.com/office/drawing/2014/main" val="1815241586"/>
                    </a:ext>
                  </a:extLst>
                </a:gridCol>
                <a:gridCol w="658368">
                  <a:extLst>
                    <a:ext uri="{9D8B030D-6E8A-4147-A177-3AD203B41FA5}">
                      <a16:colId xmlns:a16="http://schemas.microsoft.com/office/drawing/2014/main" val="418880501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765210170"/>
                  </a:ext>
                </a:extLst>
              </a:tr>
              <a:tr h="370840">
                <a:tc>
                  <a:txBody>
                    <a:bodyPr/>
                    <a:lstStyle/>
                    <a:p>
                      <a:r>
                        <a:rPr lang="en-US" sz="1000" b="1"/>
                        <a:t> First Insurance Company of Hawaii, LTD - 2018-05-03 14:25:37 </a:t>
                      </a:r>
                      <a:r>
                        <a:rPr lang="en-US" sz="1000"/>
                        <a:t> 
 Leave a comment sharing a favorite food your kupuna used to make or buy for you! For each comment, FICOH will donate  to HMoW - Hawaii Meals on Wheels. Our goal is to raise ,000 by Sept. 20, 2018 so more Oahu seniors can benefit from the hot meals and social check-ins provided by Hawaii Meals on Wheels. So far we've raised 0. Mahalo for your support! #malamaourkupuna</a:t>
                      </a:r>
                    </a:p>
                  </a:txBody>
                  <a:tcPr/>
                </a:tc>
                <a:tc>
                  <a:txBody>
                    <a:bodyPr/>
                    <a:lstStyle/>
                    <a:p>
                      <a:r>
                        <a:rPr lang="en-US" sz="1000"/>
                        <a:t>123</a:t>
                      </a:r>
                    </a:p>
                  </a:txBody>
                  <a:tcPr/>
                </a:tc>
                <a:tc>
                  <a:txBody>
                    <a:bodyPr/>
                    <a:lstStyle/>
                    <a:p>
                      <a:r>
                        <a:rPr lang="en-US" sz="1000"/>
                        <a:t>26</a:t>
                      </a:r>
                    </a:p>
                  </a:txBody>
                  <a:tcPr/>
                </a:tc>
                <a:tc>
                  <a:txBody>
                    <a:bodyPr/>
                    <a:lstStyle/>
                    <a:p>
                      <a:r>
                        <a:rPr lang="en-US" sz="1000"/>
                        <a:t>78</a:t>
                      </a:r>
                    </a:p>
                  </a:txBody>
                  <a:tcPr/>
                </a:tc>
                <a:tc>
                  <a:txBody>
                    <a:bodyPr/>
                    <a:lstStyle/>
                    <a:p>
                      <a:r>
                        <a:rPr lang="en-US" sz="1000"/>
                        <a:t>19</a:t>
                      </a:r>
                    </a:p>
                  </a:txBody>
                  <a:tcPr/>
                </a:tc>
                <a:tc>
                  <a:txBody>
                    <a:bodyPr/>
                    <a:lstStyle/>
                    <a:p>
                      <a:r>
                        <a:rPr lang="en-US" sz="1000"/>
                        <a:t>7.7213 %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237363816"/>
                  </a:ext>
                </a:extLst>
              </a:tr>
              <a:tr h="370840">
                <a:tc>
                  <a:txBody>
                    <a:bodyPr/>
                    <a:lstStyle/>
                    <a:p>
                      <a:r>
                        <a:rPr lang="en-US" sz="1000" b="1"/>
                        <a:t> First Insurance Company of Hawaii, LTD - 2018-05-16 14:14:54 </a:t>
                      </a:r>
                      <a:r>
                        <a:rPr lang="en-US" sz="1000"/>
                        <a:t> 
 Want to go to Sunday's game? Here's your chance to score 4 free tickets to the Long Beach State vs Hawaii men's baseball game on May 20 at Les Murakami Stadium! To enter drawing, like and comment on this post by Thursday, May 17 at 10am. Good luck! #uhrainbows #uhrainbowwarriors #hawaiibsb #gobows</a:t>
                      </a:r>
                    </a:p>
                  </a:txBody>
                  <a:tcPr/>
                </a:tc>
                <a:tc>
                  <a:txBody>
                    <a:bodyPr/>
                    <a:lstStyle/>
                    <a:p>
                      <a:r>
                        <a:rPr lang="en-US" sz="1000"/>
                        <a:t>76</a:t>
                      </a:r>
                    </a:p>
                  </a:txBody>
                  <a:tcPr/>
                </a:tc>
                <a:tc>
                  <a:txBody>
                    <a:bodyPr/>
                    <a:lstStyle/>
                    <a:p>
                      <a:r>
                        <a:rPr lang="en-US" sz="1000"/>
                        <a:t>40</a:t>
                      </a:r>
                    </a:p>
                  </a:txBody>
                  <a:tcPr/>
                </a:tc>
                <a:tc>
                  <a:txBody>
                    <a:bodyPr/>
                    <a:lstStyle/>
                    <a:p>
                      <a:r>
                        <a:rPr lang="en-US" sz="1000"/>
                        <a:t>31</a:t>
                      </a:r>
                    </a:p>
                  </a:txBody>
                  <a:tcPr/>
                </a:tc>
                <a:tc>
                  <a:txBody>
                    <a:bodyPr/>
                    <a:lstStyle/>
                    <a:p>
                      <a:r>
                        <a:rPr lang="en-US" sz="1000"/>
                        <a:t>5</a:t>
                      </a:r>
                    </a:p>
                  </a:txBody>
                  <a:tcPr/>
                </a:tc>
                <a:tc>
                  <a:txBody>
                    <a:bodyPr/>
                    <a:lstStyle/>
                    <a:p>
                      <a:r>
                        <a:rPr lang="en-US" sz="1000"/>
                        <a:t>4.7769 %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58051473"/>
                  </a:ext>
                </a:extLst>
              </a:tr>
              <a:tr h="370840">
                <a:tc>
                  <a:txBody>
                    <a:bodyPr/>
                    <a:lstStyle/>
                    <a:p>
                      <a:r>
                        <a:rPr lang="en-US" sz="1000" b="1"/>
                        <a:t> First Insurance Company of Hawaii, LTD - 2018-05-29 14:19:23 </a:t>
                      </a:r>
                      <a:r>
                        <a:rPr lang="en-US" sz="1000"/>
                        <a:t> 
 Share a favorite food memory involving a senior! For each comment, FICOH will donate  to HMoW - Hawaii Meals on Wheels. Our goal is to raise ,000 by Sept. 20, 2018 so more Oahu seniors can benefit from the hot meals and social check-ins delivered by Hawaii Meals on Wheels volunteers. Repeat participants welcome. Mahalo for your support! #malamaourkupuna</a:t>
                      </a:r>
                    </a:p>
                  </a:txBody>
                  <a:tcPr/>
                </a:tc>
                <a:tc>
                  <a:txBody>
                    <a:bodyPr/>
                    <a:lstStyle/>
                    <a:p>
                      <a:r>
                        <a:rPr lang="en-US" sz="1000"/>
                        <a:t>52</a:t>
                      </a:r>
                    </a:p>
                  </a:txBody>
                  <a:tcPr/>
                </a:tc>
                <a:tc>
                  <a:txBody>
                    <a:bodyPr/>
                    <a:lstStyle/>
                    <a:p>
                      <a:r>
                        <a:rPr lang="en-US" sz="1000"/>
                        <a:t>38</a:t>
                      </a:r>
                    </a:p>
                  </a:txBody>
                  <a:tcPr/>
                </a:tc>
                <a:tc>
                  <a:txBody>
                    <a:bodyPr/>
                    <a:lstStyle/>
                    <a:p>
                      <a:r>
                        <a:rPr lang="en-US" sz="1000"/>
                        <a:t>10</a:t>
                      </a:r>
                    </a:p>
                  </a:txBody>
                  <a:tcPr/>
                </a:tc>
                <a:tc>
                  <a:txBody>
                    <a:bodyPr/>
                    <a:lstStyle/>
                    <a:p>
                      <a:r>
                        <a:rPr lang="en-US" sz="1000"/>
                        <a:t>4</a:t>
                      </a:r>
                    </a:p>
                  </a:txBody>
                  <a:tcPr/>
                </a:tc>
                <a:tc>
                  <a:txBody>
                    <a:bodyPr/>
                    <a:lstStyle/>
                    <a:p>
                      <a:r>
                        <a:rPr lang="en-US" sz="1000"/>
                        <a:t>3.2238 %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62563774"/>
                  </a:ext>
                </a:extLst>
              </a:tr>
            </a:tbl>
          </a:graphicData>
        </a:graphic>
      </p:graphicFrame>
      <p:sp>
        <p:nvSpPr>
          <p:cNvPr id="4" name="Text Placeholder 3">
            <a:extLst>
              <a:ext uri="{FF2B5EF4-FFF2-40B4-BE49-F238E27FC236}">
                <a16:creationId xmlns:a16="http://schemas.microsoft.com/office/drawing/2014/main" id="{27E887A0-4EDB-4090-BA50-32D243EC003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8060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CA47-83DC-4DFA-A724-90CF97B4D4A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AAD2CD7-4252-43F7-B846-A3CFEF2579EF}"/>
              </a:ext>
            </a:extLst>
          </p:cNvPr>
          <p:cNvGraphicFramePr>
            <a:graphicFrameLocks noGrp="1"/>
          </p:cNvGraphicFramePr>
          <p:nvPr>
            <p:ph type="tbl" sz="quarter" idx="13"/>
            <p:extLst>
              <p:ext uri="{D42A27DB-BD31-4B8C-83A1-F6EECF244321}">
                <p14:modId xmlns:p14="http://schemas.microsoft.com/office/powerpoint/2010/main" val="189671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92642362"/>
                    </a:ext>
                  </a:extLst>
                </a:gridCol>
                <a:gridCol w="493776">
                  <a:extLst>
                    <a:ext uri="{9D8B030D-6E8A-4147-A177-3AD203B41FA5}">
                      <a16:colId xmlns:a16="http://schemas.microsoft.com/office/drawing/2014/main" val="2965779325"/>
                    </a:ext>
                  </a:extLst>
                </a:gridCol>
                <a:gridCol w="493776">
                  <a:extLst>
                    <a:ext uri="{9D8B030D-6E8A-4147-A177-3AD203B41FA5}">
                      <a16:colId xmlns:a16="http://schemas.microsoft.com/office/drawing/2014/main" val="3798937289"/>
                    </a:ext>
                  </a:extLst>
                </a:gridCol>
                <a:gridCol w="493776">
                  <a:extLst>
                    <a:ext uri="{9D8B030D-6E8A-4147-A177-3AD203B41FA5}">
                      <a16:colId xmlns:a16="http://schemas.microsoft.com/office/drawing/2014/main" val="2956937835"/>
                    </a:ext>
                  </a:extLst>
                </a:gridCol>
                <a:gridCol w="493776">
                  <a:extLst>
                    <a:ext uri="{9D8B030D-6E8A-4147-A177-3AD203B41FA5}">
                      <a16:colId xmlns:a16="http://schemas.microsoft.com/office/drawing/2014/main" val="199626091"/>
                    </a:ext>
                  </a:extLst>
                </a:gridCol>
                <a:gridCol w="493776">
                  <a:extLst>
                    <a:ext uri="{9D8B030D-6E8A-4147-A177-3AD203B41FA5}">
                      <a16:colId xmlns:a16="http://schemas.microsoft.com/office/drawing/2014/main" val="2609563099"/>
                    </a:ext>
                  </a:extLst>
                </a:gridCol>
                <a:gridCol w="493776">
                  <a:extLst>
                    <a:ext uri="{9D8B030D-6E8A-4147-A177-3AD203B41FA5}">
                      <a16:colId xmlns:a16="http://schemas.microsoft.com/office/drawing/2014/main" val="3889836355"/>
                    </a:ext>
                  </a:extLst>
                </a:gridCol>
                <a:gridCol w="493776">
                  <a:extLst>
                    <a:ext uri="{9D8B030D-6E8A-4147-A177-3AD203B41FA5}">
                      <a16:colId xmlns:a16="http://schemas.microsoft.com/office/drawing/2014/main" val="3908731562"/>
                    </a:ext>
                  </a:extLst>
                </a:gridCol>
                <a:gridCol w="493776">
                  <a:extLst>
                    <a:ext uri="{9D8B030D-6E8A-4147-A177-3AD203B41FA5}">
                      <a16:colId xmlns:a16="http://schemas.microsoft.com/office/drawing/2014/main" val="4083280436"/>
                    </a:ext>
                  </a:extLst>
                </a:gridCol>
                <a:gridCol w="493776">
                  <a:extLst>
                    <a:ext uri="{9D8B030D-6E8A-4147-A177-3AD203B41FA5}">
                      <a16:colId xmlns:a16="http://schemas.microsoft.com/office/drawing/2014/main" val="360949164"/>
                    </a:ext>
                  </a:extLst>
                </a:gridCol>
                <a:gridCol w="493776">
                  <a:extLst>
                    <a:ext uri="{9D8B030D-6E8A-4147-A177-3AD203B41FA5}">
                      <a16:colId xmlns:a16="http://schemas.microsoft.com/office/drawing/2014/main" val="3111921491"/>
                    </a:ext>
                  </a:extLst>
                </a:gridCol>
                <a:gridCol w="493776">
                  <a:extLst>
                    <a:ext uri="{9D8B030D-6E8A-4147-A177-3AD203B41FA5}">
                      <a16:colId xmlns:a16="http://schemas.microsoft.com/office/drawing/2014/main" val="3109744522"/>
                    </a:ext>
                  </a:extLst>
                </a:gridCol>
                <a:gridCol w="493776">
                  <a:extLst>
                    <a:ext uri="{9D8B030D-6E8A-4147-A177-3AD203B41FA5}">
                      <a16:colId xmlns:a16="http://schemas.microsoft.com/office/drawing/2014/main" val="482713037"/>
                    </a:ext>
                  </a:extLst>
                </a:gridCol>
                <a:gridCol w="493776">
                  <a:extLst>
                    <a:ext uri="{9D8B030D-6E8A-4147-A177-3AD203B41FA5}">
                      <a16:colId xmlns:a16="http://schemas.microsoft.com/office/drawing/2014/main" val="16382166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85993042"/>
                  </a:ext>
                </a:extLst>
              </a:tr>
              <a:tr h="370840">
                <a:tc>
                  <a:txBody>
                    <a:bodyPr/>
                    <a:lstStyle/>
                    <a:p>
                      <a:r>
                        <a:rPr lang="en-US" sz="1000"/>
                        <a:t>@FirstInsHI</a:t>
                      </a:r>
                    </a:p>
                  </a:txBody>
                  <a:tcPr/>
                </a:tc>
                <a:tc>
                  <a:txBody>
                    <a:bodyPr/>
                    <a:lstStyle/>
                    <a:p>
                      <a:r>
                        <a:rPr lang="en-US" sz="1000"/>
                        <a:t>1242</a:t>
                      </a:r>
                    </a:p>
                  </a:txBody>
                  <a:tcPr/>
                </a:tc>
                <a:tc>
                  <a:txBody>
                    <a:bodyPr/>
                    <a:lstStyle/>
                    <a:p>
                      <a:r>
                        <a:rPr lang="en-US" sz="1000"/>
                        <a:t>-2</a:t>
                      </a:r>
                    </a:p>
                  </a:txBody>
                  <a:tcPr/>
                </a:tc>
                <a:tc>
                  <a:txBody>
                    <a:bodyPr/>
                    <a:lstStyle/>
                    <a:p>
                      <a:r>
                        <a:rPr lang="en-US" sz="1000"/>
                        <a:t>22</a:t>
                      </a:r>
                    </a:p>
                  </a:txBody>
                  <a:tcPr/>
                </a:tc>
                <a:tc>
                  <a:txBody>
                    <a:bodyPr/>
                    <a:lstStyle/>
                    <a:p>
                      <a:r>
                        <a:rPr lang="en-US" sz="1000"/>
                        <a:t>21</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25</a:t>
                      </a:r>
                    </a:p>
                  </a:txBody>
                  <a:tcPr/>
                </a:tc>
                <a:tc>
                  <a:txBody>
                    <a:bodyPr/>
                    <a:lstStyle/>
                    <a:p>
                      <a:r>
                        <a:rPr lang="en-US" sz="1000"/>
                        <a:t>0</a:t>
                      </a:r>
                    </a:p>
                  </a:txBody>
                  <a:tcPr/>
                </a:tc>
                <a:tc>
                  <a:txBody>
                    <a:bodyPr/>
                    <a:lstStyle/>
                    <a:p>
                      <a:r>
                        <a:rPr lang="en-US" sz="1000"/>
                        <a:t>5</a:t>
                      </a:r>
                    </a:p>
                  </a:txBody>
                  <a:tcPr/>
                </a:tc>
                <a:tc>
                  <a:txBody>
                    <a:bodyPr/>
                    <a:lstStyle/>
                    <a:p>
                      <a:r>
                        <a:rPr lang="en-US" sz="1000"/>
                        <a:t>0.1341 %</a:t>
                      </a:r>
                    </a:p>
                  </a:txBody>
                  <a:tcPr/>
                </a:tc>
                <a:tc>
                  <a:txBody>
                    <a:bodyPr/>
                    <a:lstStyle/>
                    <a:p>
                      <a:r>
                        <a:rPr lang="en-US" sz="1000"/>
                        <a:t>0.0 %</a:t>
                      </a:r>
                    </a:p>
                  </a:txBody>
                  <a:tcPr/>
                </a:tc>
                <a:extLst>
                  <a:ext uri="{0D108BD9-81ED-4DB2-BD59-A6C34878D82A}">
                    <a16:rowId xmlns:a16="http://schemas.microsoft.com/office/drawing/2014/main" val="2833505711"/>
                  </a:ext>
                </a:extLst>
              </a:tr>
            </a:tbl>
          </a:graphicData>
        </a:graphic>
      </p:graphicFrame>
      <p:sp>
        <p:nvSpPr>
          <p:cNvPr id="4" name="Text Placeholder 3">
            <a:extLst>
              <a:ext uri="{FF2B5EF4-FFF2-40B4-BE49-F238E27FC236}">
                <a16:creationId xmlns:a16="http://schemas.microsoft.com/office/drawing/2014/main" id="{FEC69C62-0C4B-44F6-AA63-8D2420BAC84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9372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0B06-1238-4009-AE57-FA5DB15432E8}"/>
              </a:ext>
            </a:extLst>
          </p:cNvPr>
          <p:cNvSpPr>
            <a:spLocks noGrp="1"/>
          </p:cNvSpPr>
          <p:nvPr>
            <p:ph type="title"/>
          </p:nvPr>
        </p:nvSpPr>
        <p:spPr/>
        <p:txBody>
          <a:bodyPr/>
          <a:lstStyle/>
          <a:p>
            <a:r>
              <a:rPr lang="en-US"/>
              <a:t>Twitter Followers Change | FICOH</a:t>
            </a:r>
          </a:p>
        </p:txBody>
      </p:sp>
      <p:graphicFrame>
        <p:nvGraphicFramePr>
          <p:cNvPr id="6" name="Chart Placeholder 5">
            <a:extLst>
              <a:ext uri="{FF2B5EF4-FFF2-40B4-BE49-F238E27FC236}">
                <a16:creationId xmlns:a16="http://schemas.microsoft.com/office/drawing/2014/main" id="{CBA05CD3-4A35-47AD-B7D5-D056884C1508}"/>
              </a:ext>
            </a:extLst>
          </p:cNvPr>
          <p:cNvGraphicFramePr>
            <a:graphicFrameLocks noGrp="1"/>
          </p:cNvGraphicFramePr>
          <p:nvPr>
            <p:ph type="chart" sz="quarter" idx="13"/>
            <p:extLst>
              <p:ext uri="{D42A27DB-BD31-4B8C-83A1-F6EECF244321}">
                <p14:modId xmlns:p14="http://schemas.microsoft.com/office/powerpoint/2010/main" val="136453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FE75E-0597-4840-8609-40DB0C9068A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BAD0DD8-4802-43DC-94F1-55A02D71E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1678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D361-CBB5-4574-AFB5-1AE812EFAAD4}"/>
              </a:ext>
            </a:extLst>
          </p:cNvPr>
          <p:cNvSpPr>
            <a:spLocks noGrp="1"/>
          </p:cNvSpPr>
          <p:nvPr>
            <p:ph type="title"/>
          </p:nvPr>
        </p:nvSpPr>
        <p:spPr/>
        <p:txBody>
          <a:bodyPr/>
          <a:lstStyle/>
          <a:p>
            <a:r>
              <a:rPr lang="en-US"/>
              <a:t>Average Interactions Per Tweet | FICOH</a:t>
            </a:r>
          </a:p>
        </p:txBody>
      </p:sp>
      <p:graphicFrame>
        <p:nvGraphicFramePr>
          <p:cNvPr id="6" name="Chart Placeholder 5">
            <a:extLst>
              <a:ext uri="{FF2B5EF4-FFF2-40B4-BE49-F238E27FC236}">
                <a16:creationId xmlns:a16="http://schemas.microsoft.com/office/drawing/2014/main" id="{A9DECFB4-F89E-4047-B28F-0B95B3B8BD31}"/>
              </a:ext>
            </a:extLst>
          </p:cNvPr>
          <p:cNvGraphicFramePr>
            <a:graphicFrameLocks noGrp="1"/>
          </p:cNvGraphicFramePr>
          <p:nvPr>
            <p:ph type="chart" sz="quarter" idx="13"/>
            <p:extLst>
              <p:ext uri="{D42A27DB-BD31-4B8C-83A1-F6EECF244321}">
                <p14:modId xmlns:p14="http://schemas.microsoft.com/office/powerpoint/2010/main" val="1597694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E9ADB-6A6F-4DE2-B9C7-34EE12A6635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2736BF6-4CBD-4D3E-B714-5C0941B5A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831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533B7-FEB3-49AC-823A-25D078C000D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5CD8862B-DE12-4E06-9B2B-BA8023833959}"/>
              </a:ext>
            </a:extLst>
          </p:cNvPr>
          <p:cNvGraphicFramePr>
            <a:graphicFrameLocks noGrp="1"/>
          </p:cNvGraphicFramePr>
          <p:nvPr>
            <p:ph type="tbl" sz="quarter" idx="13"/>
            <p:extLst>
              <p:ext uri="{D42A27DB-BD31-4B8C-83A1-F6EECF244321}">
                <p14:modId xmlns:p14="http://schemas.microsoft.com/office/powerpoint/2010/main" val="413430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82731273"/>
                    </a:ext>
                  </a:extLst>
                </a:gridCol>
                <a:gridCol w="822960">
                  <a:extLst>
                    <a:ext uri="{9D8B030D-6E8A-4147-A177-3AD203B41FA5}">
                      <a16:colId xmlns:a16="http://schemas.microsoft.com/office/drawing/2014/main" val="1734731416"/>
                    </a:ext>
                  </a:extLst>
                </a:gridCol>
                <a:gridCol w="822960">
                  <a:extLst>
                    <a:ext uri="{9D8B030D-6E8A-4147-A177-3AD203B41FA5}">
                      <a16:colId xmlns:a16="http://schemas.microsoft.com/office/drawing/2014/main" val="1757010687"/>
                    </a:ext>
                  </a:extLst>
                </a:gridCol>
                <a:gridCol w="822960">
                  <a:extLst>
                    <a:ext uri="{9D8B030D-6E8A-4147-A177-3AD203B41FA5}">
                      <a16:colId xmlns:a16="http://schemas.microsoft.com/office/drawing/2014/main" val="3394117189"/>
                    </a:ext>
                  </a:extLst>
                </a:gridCol>
                <a:gridCol w="822960">
                  <a:extLst>
                    <a:ext uri="{9D8B030D-6E8A-4147-A177-3AD203B41FA5}">
                      <a16:colId xmlns:a16="http://schemas.microsoft.com/office/drawing/2014/main" val="732484486"/>
                    </a:ext>
                  </a:extLst>
                </a:gridCol>
                <a:gridCol w="822960">
                  <a:extLst>
                    <a:ext uri="{9D8B030D-6E8A-4147-A177-3AD203B41FA5}">
                      <a16:colId xmlns:a16="http://schemas.microsoft.com/office/drawing/2014/main" val="165025311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31789755"/>
                  </a:ext>
                </a:extLst>
              </a:tr>
              <a:tr h="370840">
                <a:tc>
                  <a:txBody>
                    <a:bodyPr/>
                    <a:lstStyle/>
                    <a:p>
                      <a:r>
                        <a:rPr lang="en-US" sz="1000" b="1"/>
                        <a:t> @FirstInsHI - 2018-05-22 19:14:58 </a:t>
                      </a:r>
                      <a:r>
                        <a:rPr lang="en-US" sz="1000"/>
                        <a:t>
  FICOH is proud to continue its support of the @HSPLSHIgov Summer Reading Program in 2018. This morning, our very own Jody M. presented a check for ,500 and served as guest reader for a class of enthusiastic preschoolers! #librariesrock #readingisfun #hawaiilibraryfriends https://t.co/5vBKl87QLU</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0.5654 %</a:t>
                      </a:r>
                    </a:p>
                  </a:txBody>
                  <a:tcPr/>
                </a:tc>
                <a:extLst>
                  <a:ext uri="{0D108BD9-81ED-4DB2-BD59-A6C34878D82A}">
                    <a16:rowId xmlns:a16="http://schemas.microsoft.com/office/drawing/2014/main" val="2152016403"/>
                  </a:ext>
                </a:extLst>
              </a:tr>
              <a:tr h="370840">
                <a:tc>
                  <a:txBody>
                    <a:bodyPr/>
                    <a:lstStyle/>
                    <a:p>
                      <a:r>
                        <a:rPr lang="en-US" sz="1000" b="1"/>
                        <a:t> @FirstInsHI - 2018-05-10 14:17:38 </a:t>
                      </a:r>
                      <a:r>
                        <a:rPr lang="en-US" sz="1000"/>
                        <a:t>
  Mahalo to everyone who bought a @StarAdvertiser paper from our volunteers this AM! Your dollars support Hawaii's #keiki and @PACTHawaii. #2018keikiday #parentsandchildrentogether https://t.co/gtIq2hUyed</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0.4831 %</a:t>
                      </a:r>
                    </a:p>
                  </a:txBody>
                  <a:tcPr/>
                </a:tc>
                <a:extLst>
                  <a:ext uri="{0D108BD9-81ED-4DB2-BD59-A6C34878D82A}">
                    <a16:rowId xmlns:a16="http://schemas.microsoft.com/office/drawing/2014/main" val="3913132281"/>
                  </a:ext>
                </a:extLst>
              </a:tr>
              <a:tr h="370840">
                <a:tc>
                  <a:txBody>
                    <a:bodyPr/>
                    <a:lstStyle/>
                    <a:p>
                      <a:r>
                        <a:rPr lang="en-US" sz="1000" b="1"/>
                        <a:t> @FirstInsHI - 2018-05-01 13:54:31 </a:t>
                      </a:r>
                      <a:r>
                        <a:rPr lang="en-US" sz="1000"/>
                        <a:t>
  Who's going to the 91st annual Lei Day Celebration at Kapiolani Park today? Music all day, plus official lei contest exhibit starting at 12:30pm. See you there! Photo: Joel/flickr https://t.co/q41JYKduxi #mayday #leiday #oahu #hawaii https://t.co/aKdUu2xXZ2</a:t>
                      </a:r>
                    </a:p>
                  </a:txBody>
                  <a:tcPr/>
                </a:tc>
                <a:tc>
                  <a:txBody>
                    <a:bodyPr/>
                    <a:lstStyle/>
                    <a:p>
                      <a:r>
                        <a:rPr lang="en-US" sz="1000"/>
                        <a:t>No</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0.4023 %</a:t>
                      </a:r>
                    </a:p>
                  </a:txBody>
                  <a:tcPr/>
                </a:tc>
                <a:extLst>
                  <a:ext uri="{0D108BD9-81ED-4DB2-BD59-A6C34878D82A}">
                    <a16:rowId xmlns:a16="http://schemas.microsoft.com/office/drawing/2014/main" val="492788899"/>
                  </a:ext>
                </a:extLst>
              </a:tr>
            </a:tbl>
          </a:graphicData>
        </a:graphic>
      </p:graphicFrame>
      <p:sp>
        <p:nvSpPr>
          <p:cNvPr id="4" name="Text Placeholder 3">
            <a:extLst>
              <a:ext uri="{FF2B5EF4-FFF2-40B4-BE49-F238E27FC236}">
                <a16:creationId xmlns:a16="http://schemas.microsoft.com/office/drawing/2014/main" id="{E584AD76-8167-42BE-B76C-DC8690F7F50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78530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3CBC-F9F3-4B52-941C-F5930CCE515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608CF72-94B0-468C-83A0-C85C7317D349}"/>
              </a:ext>
            </a:extLst>
          </p:cNvPr>
          <p:cNvGraphicFramePr>
            <a:graphicFrameLocks noGrp="1"/>
          </p:cNvGraphicFramePr>
          <p:nvPr>
            <p:ph type="tbl" sz="quarter" idx="13"/>
            <p:extLst>
              <p:ext uri="{D42A27DB-BD31-4B8C-83A1-F6EECF244321}">
                <p14:modId xmlns:p14="http://schemas.microsoft.com/office/powerpoint/2010/main" val="368523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5733171"/>
                    </a:ext>
                  </a:extLst>
                </a:gridCol>
                <a:gridCol w="1069848">
                  <a:extLst>
                    <a:ext uri="{9D8B030D-6E8A-4147-A177-3AD203B41FA5}">
                      <a16:colId xmlns:a16="http://schemas.microsoft.com/office/drawing/2014/main" val="2366788331"/>
                    </a:ext>
                  </a:extLst>
                </a:gridCol>
                <a:gridCol w="1069848">
                  <a:extLst>
                    <a:ext uri="{9D8B030D-6E8A-4147-A177-3AD203B41FA5}">
                      <a16:colId xmlns:a16="http://schemas.microsoft.com/office/drawing/2014/main" val="1623999492"/>
                    </a:ext>
                  </a:extLst>
                </a:gridCol>
                <a:gridCol w="1069848">
                  <a:extLst>
                    <a:ext uri="{9D8B030D-6E8A-4147-A177-3AD203B41FA5}">
                      <a16:colId xmlns:a16="http://schemas.microsoft.com/office/drawing/2014/main" val="1300720242"/>
                    </a:ext>
                  </a:extLst>
                </a:gridCol>
                <a:gridCol w="1069848">
                  <a:extLst>
                    <a:ext uri="{9D8B030D-6E8A-4147-A177-3AD203B41FA5}">
                      <a16:colId xmlns:a16="http://schemas.microsoft.com/office/drawing/2014/main" val="2175400893"/>
                    </a:ext>
                  </a:extLst>
                </a:gridCol>
                <a:gridCol w="1069848">
                  <a:extLst>
                    <a:ext uri="{9D8B030D-6E8A-4147-A177-3AD203B41FA5}">
                      <a16:colId xmlns:a16="http://schemas.microsoft.com/office/drawing/2014/main" val="1276713195"/>
                    </a:ext>
                  </a:extLst>
                </a:gridCol>
                <a:gridCol w="1069848">
                  <a:extLst>
                    <a:ext uri="{9D8B030D-6E8A-4147-A177-3AD203B41FA5}">
                      <a16:colId xmlns:a16="http://schemas.microsoft.com/office/drawing/2014/main" val="27512846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11349456"/>
                  </a:ext>
                </a:extLst>
              </a:tr>
              <a:tr h="370840">
                <a:tc>
                  <a:txBody>
                    <a:bodyPr/>
                    <a:lstStyle/>
                    <a:p>
                      <a:r>
                        <a:rPr lang="en-US" sz="1000"/>
                        <a:t>First Insurance Company of Hawaii</a:t>
                      </a:r>
                    </a:p>
                  </a:txBody>
                  <a:tcPr/>
                </a:tc>
                <a:tc>
                  <a:txBody>
                    <a:bodyPr/>
                    <a:lstStyle/>
                    <a:p>
                      <a:r>
                        <a:rPr lang="en-US" sz="1000"/>
                        <a:t>988</a:t>
                      </a:r>
                    </a:p>
                  </a:txBody>
                  <a:tcPr/>
                </a:tc>
                <a:tc>
                  <a:txBody>
                    <a:bodyPr/>
                    <a:lstStyle/>
                    <a:p>
                      <a:r>
                        <a:rPr lang="en-US" sz="1000"/>
                        <a:t>15</a:t>
                      </a:r>
                    </a:p>
                  </a:txBody>
                  <a:tcPr/>
                </a:tc>
                <a:tc>
                  <a:txBody>
                    <a:bodyPr/>
                    <a:lstStyle/>
                    <a:p>
                      <a:r>
                        <a:rPr lang="en-US" sz="1000"/>
                        <a:t>3</a:t>
                      </a:r>
                    </a:p>
                  </a:txBody>
                  <a:tcPr/>
                </a:tc>
                <a:tc>
                  <a:txBody>
                    <a:bodyPr/>
                    <a:lstStyle/>
                    <a:p>
                      <a:r>
                        <a:rPr lang="en-US" sz="1000"/>
                        <a:t>101</a:t>
                      </a:r>
                    </a:p>
                  </a:txBody>
                  <a:tcPr/>
                </a:tc>
                <a:tc>
                  <a:txBody>
                    <a:bodyPr/>
                    <a:lstStyle/>
                    <a:p>
                      <a:r>
                        <a:rPr lang="en-US" sz="1000"/>
                        <a:t>2</a:t>
                      </a:r>
                    </a:p>
                  </a:txBody>
                  <a:tcPr/>
                </a:tc>
                <a:tc>
                  <a:txBody>
                    <a:bodyPr/>
                    <a:lstStyle/>
                    <a:p>
                      <a:r>
                        <a:rPr lang="en-US" sz="1000"/>
                        <a:t>3.5034 %</a:t>
                      </a:r>
                    </a:p>
                  </a:txBody>
                  <a:tcPr/>
                </a:tc>
                <a:extLst>
                  <a:ext uri="{0D108BD9-81ED-4DB2-BD59-A6C34878D82A}">
                    <a16:rowId xmlns:a16="http://schemas.microsoft.com/office/drawing/2014/main" val="383476420"/>
                  </a:ext>
                </a:extLst>
              </a:tr>
            </a:tbl>
          </a:graphicData>
        </a:graphic>
      </p:graphicFrame>
      <p:sp>
        <p:nvSpPr>
          <p:cNvPr id="4" name="Text Placeholder 3">
            <a:extLst>
              <a:ext uri="{FF2B5EF4-FFF2-40B4-BE49-F238E27FC236}">
                <a16:creationId xmlns:a16="http://schemas.microsoft.com/office/drawing/2014/main" id="{A030F582-F762-4385-A3F0-23E5267E97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84389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B49F-B798-4CF9-A98B-5288379B5BAA}"/>
              </a:ext>
            </a:extLst>
          </p:cNvPr>
          <p:cNvSpPr>
            <a:spLocks noGrp="1"/>
          </p:cNvSpPr>
          <p:nvPr>
            <p:ph type="title"/>
          </p:nvPr>
        </p:nvSpPr>
        <p:spPr/>
        <p:txBody>
          <a:bodyPr/>
          <a:lstStyle/>
          <a:p>
            <a:r>
              <a:rPr lang="en-US"/>
              <a:t>LinkedIn Followers Change | FICOH</a:t>
            </a:r>
          </a:p>
        </p:txBody>
      </p:sp>
      <p:graphicFrame>
        <p:nvGraphicFramePr>
          <p:cNvPr id="6" name="Chart Placeholder 5">
            <a:extLst>
              <a:ext uri="{FF2B5EF4-FFF2-40B4-BE49-F238E27FC236}">
                <a16:creationId xmlns:a16="http://schemas.microsoft.com/office/drawing/2014/main" id="{715B587B-CED4-4A27-85F4-C6AEFB21BC66}"/>
              </a:ext>
            </a:extLst>
          </p:cNvPr>
          <p:cNvGraphicFramePr>
            <a:graphicFrameLocks noGrp="1"/>
          </p:cNvGraphicFramePr>
          <p:nvPr>
            <p:ph type="chart" sz="quarter" idx="13"/>
            <p:extLst>
              <p:ext uri="{D42A27DB-BD31-4B8C-83A1-F6EECF244321}">
                <p14:modId xmlns:p14="http://schemas.microsoft.com/office/powerpoint/2010/main" val="329458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861103-9A8C-43C3-ACE1-B04272E4FA5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161BE17-D7A9-46E2-B9AB-D6D389E08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194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2209-AECE-44A8-875C-BCE627FDDD29}"/>
              </a:ext>
            </a:extLst>
          </p:cNvPr>
          <p:cNvSpPr>
            <a:spLocks noGrp="1"/>
          </p:cNvSpPr>
          <p:nvPr>
            <p:ph type="title"/>
          </p:nvPr>
        </p:nvSpPr>
        <p:spPr/>
        <p:txBody>
          <a:bodyPr/>
          <a:lstStyle/>
          <a:p>
            <a:r>
              <a:rPr lang="en-US"/>
              <a:t>Average Interactions Per LinkedIn Update | FICOH</a:t>
            </a:r>
          </a:p>
        </p:txBody>
      </p:sp>
      <p:graphicFrame>
        <p:nvGraphicFramePr>
          <p:cNvPr id="6" name="Chart Placeholder 5">
            <a:extLst>
              <a:ext uri="{FF2B5EF4-FFF2-40B4-BE49-F238E27FC236}">
                <a16:creationId xmlns:a16="http://schemas.microsoft.com/office/drawing/2014/main" id="{9567490C-417F-4B39-8497-871A22B2EF11}"/>
              </a:ext>
            </a:extLst>
          </p:cNvPr>
          <p:cNvGraphicFramePr>
            <a:graphicFrameLocks noGrp="1"/>
          </p:cNvGraphicFramePr>
          <p:nvPr>
            <p:ph type="chart" sz="quarter" idx="13"/>
            <p:extLst>
              <p:ext uri="{D42A27DB-BD31-4B8C-83A1-F6EECF244321}">
                <p14:modId xmlns:p14="http://schemas.microsoft.com/office/powerpoint/2010/main" val="2519661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6AB4D-F160-4F6C-86EA-1AB2ED19D60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D5A2D29-C898-4352-86B3-6756F3351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076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6280-B6DC-48C8-B6E6-A3CF4B7A0061}"/>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2EA2AD0F-A156-4637-9339-7071A6AB7607}"/>
              </a:ext>
            </a:extLst>
          </p:cNvPr>
          <p:cNvGraphicFramePr>
            <a:graphicFrameLocks noGrp="1"/>
          </p:cNvGraphicFramePr>
          <p:nvPr>
            <p:ph type="tbl" sz="quarter" idx="13"/>
            <p:extLst>
              <p:ext uri="{D42A27DB-BD31-4B8C-83A1-F6EECF244321}">
                <p14:modId xmlns:p14="http://schemas.microsoft.com/office/powerpoint/2010/main" val="1518439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619453"/>
                    </a:ext>
                  </a:extLst>
                </a:gridCol>
                <a:gridCol w="987552">
                  <a:extLst>
                    <a:ext uri="{9D8B030D-6E8A-4147-A177-3AD203B41FA5}">
                      <a16:colId xmlns:a16="http://schemas.microsoft.com/office/drawing/2014/main" val="3725890506"/>
                    </a:ext>
                  </a:extLst>
                </a:gridCol>
                <a:gridCol w="987552">
                  <a:extLst>
                    <a:ext uri="{9D8B030D-6E8A-4147-A177-3AD203B41FA5}">
                      <a16:colId xmlns:a16="http://schemas.microsoft.com/office/drawing/2014/main" val="1453621279"/>
                    </a:ext>
                  </a:extLst>
                </a:gridCol>
                <a:gridCol w="987552">
                  <a:extLst>
                    <a:ext uri="{9D8B030D-6E8A-4147-A177-3AD203B41FA5}">
                      <a16:colId xmlns:a16="http://schemas.microsoft.com/office/drawing/2014/main" val="2624730523"/>
                    </a:ext>
                  </a:extLst>
                </a:gridCol>
                <a:gridCol w="987552">
                  <a:extLst>
                    <a:ext uri="{9D8B030D-6E8A-4147-A177-3AD203B41FA5}">
                      <a16:colId xmlns:a16="http://schemas.microsoft.com/office/drawing/2014/main" val="345201999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47615906"/>
                  </a:ext>
                </a:extLst>
              </a:tr>
              <a:tr h="370840">
                <a:tc>
                  <a:txBody>
                    <a:bodyPr/>
                    <a:lstStyle/>
                    <a:p>
                      <a:r>
                        <a:rPr lang="en-US" sz="1000" b="1"/>
                        <a:t> First Insurance Company of Hawaii - 2018-05-29 14:45:50 </a:t>
                      </a:r>
                      <a:r>
                        <a:rPr lang="en-US" sz="1000"/>
                        <a:t>
  We're so proud of our very own Marivic Puaa for earning the Tokio Marine Good Company Award. She's a quiet, humble and effective leader who communicates clearly and treats her customers with respect.</a:t>
                      </a:r>
                    </a:p>
                  </a:txBody>
                  <a:tcPr/>
                </a:tc>
                <a:tc>
                  <a:txBody>
                    <a:bodyPr/>
                    <a:lstStyle/>
                    <a:p>
                      <a:r>
                        <a:rPr lang="en-US" sz="1000"/>
                        <a:t>45</a:t>
                      </a:r>
                    </a:p>
                  </a:txBody>
                  <a:tcPr/>
                </a:tc>
                <a:tc>
                  <a:txBody>
                    <a:bodyPr/>
                    <a:lstStyle/>
                    <a:p>
                      <a:r>
                        <a:rPr lang="en-US" sz="1000"/>
                        <a:t>2</a:t>
                      </a:r>
                    </a:p>
                  </a:txBody>
                  <a:tcPr/>
                </a:tc>
                <a:tc>
                  <a:txBody>
                    <a:bodyPr/>
                    <a:lstStyle/>
                    <a:p>
                      <a:r>
                        <a:rPr lang="en-US" sz="1000"/>
                        <a:t>4.7619 %</a:t>
                      </a:r>
                    </a:p>
                  </a:txBody>
                  <a:tcPr/>
                </a:tc>
                <a:tc>
                  <a:txBody>
                    <a:bodyPr/>
                    <a:lstStyle/>
                    <a:p>
                      <a:r>
                        <a:rPr lang="en-US" sz="1000"/>
                        <a:t>Photo</a:t>
                      </a:r>
                    </a:p>
                  </a:txBody>
                  <a:tcPr/>
                </a:tc>
                <a:extLst>
                  <a:ext uri="{0D108BD9-81ED-4DB2-BD59-A6C34878D82A}">
                    <a16:rowId xmlns:a16="http://schemas.microsoft.com/office/drawing/2014/main" val="3833057242"/>
                  </a:ext>
                </a:extLst>
              </a:tr>
              <a:tr h="370840">
                <a:tc>
                  <a:txBody>
                    <a:bodyPr/>
                    <a:lstStyle/>
                    <a:p>
                      <a:r>
                        <a:rPr lang="en-US" sz="1000" b="1"/>
                        <a:t> First Insurance Company of Hawaii - 2018-05-08 13:32:49 </a:t>
                      </a:r>
                      <a:r>
                        <a:rPr lang="en-US" sz="1000"/>
                        <a:t>
  Another fantastic Shidler College of Business, University of Hawai'i at Mānoa Business Night! Congratulations to all the student honorees. The future is bright thanks to these thoughtful, smart and driven future leaders. FICOH was proud to sponsor this event for the 13th year in a row. To have a business school of Shidler's quality in our own backyard benefits not only FICOH but Hawaii's entire business community.</a:t>
                      </a:r>
                    </a:p>
                  </a:txBody>
                  <a:tcPr/>
                </a:tc>
                <a:tc>
                  <a:txBody>
                    <a:bodyPr/>
                    <a:lstStyle/>
                    <a:p>
                      <a:r>
                        <a:rPr lang="en-US" sz="1000"/>
                        <a:t>34</a:t>
                      </a:r>
                    </a:p>
                  </a:txBody>
                  <a:tcPr/>
                </a:tc>
                <a:tc>
                  <a:txBody>
                    <a:bodyPr/>
                    <a:lstStyle/>
                    <a:p>
                      <a:r>
                        <a:rPr lang="en-US" sz="1000"/>
                        <a:t>0</a:t>
                      </a:r>
                    </a:p>
                  </a:txBody>
                  <a:tcPr/>
                </a:tc>
                <a:tc>
                  <a:txBody>
                    <a:bodyPr/>
                    <a:lstStyle/>
                    <a:p>
                      <a:r>
                        <a:rPr lang="en-US" sz="1000"/>
                        <a:t>3.4588 %</a:t>
                      </a:r>
                    </a:p>
                  </a:txBody>
                  <a:tcPr/>
                </a:tc>
                <a:tc>
                  <a:txBody>
                    <a:bodyPr/>
                    <a:lstStyle/>
                    <a:p>
                      <a:r>
                        <a:rPr lang="en-US" sz="1000"/>
                        <a:t>Photo</a:t>
                      </a:r>
                    </a:p>
                  </a:txBody>
                  <a:tcPr/>
                </a:tc>
                <a:extLst>
                  <a:ext uri="{0D108BD9-81ED-4DB2-BD59-A6C34878D82A}">
                    <a16:rowId xmlns:a16="http://schemas.microsoft.com/office/drawing/2014/main" val="4028193584"/>
                  </a:ext>
                </a:extLst>
              </a:tr>
              <a:tr h="370840">
                <a:tc>
                  <a:txBody>
                    <a:bodyPr/>
                    <a:lstStyle/>
                    <a:p>
                      <a:r>
                        <a:rPr lang="en-US" sz="1000" b="1"/>
                        <a:t> First Insurance Company of Hawaii - 2018-05-14 13:33:16 </a:t>
                      </a:r>
                      <a:r>
                        <a:rPr lang="en-US" sz="1000"/>
                        <a:t>
  Mahalo to everyone who bought a Honolulu Star-Advertiser paper from our volunteers last week on Keiki Day. Your dollars support Hawaii's keiki and Parents And Children Together. Thanks to your support, we raised 5 in less than two hours! Our mascot Poincy made an appearance too.</a:t>
                      </a:r>
                    </a:p>
                  </a:txBody>
                  <a:tcPr/>
                </a:tc>
                <a:tc>
                  <a:txBody>
                    <a:bodyPr/>
                    <a:lstStyle/>
                    <a:p>
                      <a:r>
                        <a:rPr lang="en-US" sz="1000"/>
                        <a:t>22</a:t>
                      </a:r>
                    </a:p>
                  </a:txBody>
                  <a:tcPr/>
                </a:tc>
                <a:tc>
                  <a:txBody>
                    <a:bodyPr/>
                    <a:lstStyle/>
                    <a:p>
                      <a:r>
                        <a:rPr lang="en-US" sz="1000"/>
                        <a:t>0</a:t>
                      </a:r>
                    </a:p>
                  </a:txBody>
                  <a:tcPr/>
                </a:tc>
                <a:tc>
                  <a:txBody>
                    <a:bodyPr/>
                    <a:lstStyle/>
                    <a:p>
                      <a:r>
                        <a:rPr lang="en-US" sz="1000"/>
                        <a:t>2.2380 %</a:t>
                      </a:r>
                    </a:p>
                  </a:txBody>
                  <a:tcPr/>
                </a:tc>
                <a:tc>
                  <a:txBody>
                    <a:bodyPr/>
                    <a:lstStyle/>
                    <a:p>
                      <a:r>
                        <a:rPr lang="en-US" sz="1000"/>
                        <a:t>Photo</a:t>
                      </a:r>
                    </a:p>
                  </a:txBody>
                  <a:tcPr/>
                </a:tc>
                <a:extLst>
                  <a:ext uri="{0D108BD9-81ED-4DB2-BD59-A6C34878D82A}">
                    <a16:rowId xmlns:a16="http://schemas.microsoft.com/office/drawing/2014/main" val="3091843672"/>
                  </a:ext>
                </a:extLst>
              </a:tr>
            </a:tbl>
          </a:graphicData>
        </a:graphic>
      </p:graphicFrame>
      <p:sp>
        <p:nvSpPr>
          <p:cNvPr id="4" name="Text Placeholder 3">
            <a:extLst>
              <a:ext uri="{FF2B5EF4-FFF2-40B4-BE49-F238E27FC236}">
                <a16:creationId xmlns:a16="http://schemas.microsoft.com/office/drawing/2014/main" id="{8035E2A0-4363-466A-842E-A580D91319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29680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ECED3-4FC0-4C99-B46F-E58EB9AFF71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E6EA7266-E83D-4528-986B-2AFF85B916A9}"/>
              </a:ext>
            </a:extLst>
          </p:cNvPr>
          <p:cNvGraphicFramePr>
            <a:graphicFrameLocks noGrp="1"/>
          </p:cNvGraphicFramePr>
          <p:nvPr>
            <p:ph type="tbl" sz="quarter" idx="13"/>
            <p:extLst>
              <p:ext uri="{D42A27DB-BD31-4B8C-83A1-F6EECF244321}">
                <p14:modId xmlns:p14="http://schemas.microsoft.com/office/powerpoint/2010/main" val="3561854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4291914"/>
                    </a:ext>
                  </a:extLst>
                </a:gridCol>
                <a:gridCol w="699516">
                  <a:extLst>
                    <a:ext uri="{9D8B030D-6E8A-4147-A177-3AD203B41FA5}">
                      <a16:colId xmlns:a16="http://schemas.microsoft.com/office/drawing/2014/main" val="1265545971"/>
                    </a:ext>
                  </a:extLst>
                </a:gridCol>
                <a:gridCol w="699516">
                  <a:extLst>
                    <a:ext uri="{9D8B030D-6E8A-4147-A177-3AD203B41FA5}">
                      <a16:colId xmlns:a16="http://schemas.microsoft.com/office/drawing/2014/main" val="30212961"/>
                    </a:ext>
                  </a:extLst>
                </a:gridCol>
                <a:gridCol w="658368">
                  <a:extLst>
                    <a:ext uri="{9D8B030D-6E8A-4147-A177-3AD203B41FA5}">
                      <a16:colId xmlns:a16="http://schemas.microsoft.com/office/drawing/2014/main" val="3039305322"/>
                    </a:ext>
                  </a:extLst>
                </a:gridCol>
                <a:gridCol w="658368">
                  <a:extLst>
                    <a:ext uri="{9D8B030D-6E8A-4147-A177-3AD203B41FA5}">
                      <a16:colId xmlns:a16="http://schemas.microsoft.com/office/drawing/2014/main" val="45338058"/>
                    </a:ext>
                  </a:extLst>
                </a:gridCol>
                <a:gridCol w="658368">
                  <a:extLst>
                    <a:ext uri="{9D8B030D-6E8A-4147-A177-3AD203B41FA5}">
                      <a16:colId xmlns:a16="http://schemas.microsoft.com/office/drawing/2014/main" val="1122757624"/>
                    </a:ext>
                  </a:extLst>
                </a:gridCol>
                <a:gridCol w="699516">
                  <a:extLst>
                    <a:ext uri="{9D8B030D-6E8A-4147-A177-3AD203B41FA5}">
                      <a16:colId xmlns:a16="http://schemas.microsoft.com/office/drawing/2014/main" val="2979004743"/>
                    </a:ext>
                  </a:extLst>
                </a:gridCol>
                <a:gridCol w="699516">
                  <a:extLst>
                    <a:ext uri="{9D8B030D-6E8A-4147-A177-3AD203B41FA5}">
                      <a16:colId xmlns:a16="http://schemas.microsoft.com/office/drawing/2014/main" val="406272130"/>
                    </a:ext>
                  </a:extLst>
                </a:gridCol>
                <a:gridCol w="699516">
                  <a:extLst>
                    <a:ext uri="{9D8B030D-6E8A-4147-A177-3AD203B41FA5}">
                      <a16:colId xmlns:a16="http://schemas.microsoft.com/office/drawing/2014/main" val="255914095"/>
                    </a:ext>
                  </a:extLst>
                </a:gridCol>
                <a:gridCol w="658368">
                  <a:extLst>
                    <a:ext uri="{9D8B030D-6E8A-4147-A177-3AD203B41FA5}">
                      <a16:colId xmlns:a16="http://schemas.microsoft.com/office/drawing/2014/main" val="37505200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84522547"/>
                  </a:ext>
                </a:extLst>
              </a:tr>
              <a:tr h="370840">
                <a:tc>
                  <a:txBody>
                    <a:bodyPr/>
                    <a:lstStyle/>
                    <a:p>
                      <a:r>
                        <a:rPr lang="en-US" sz="1000"/>
                        <a:t>firstinshi</a:t>
                      </a:r>
                    </a:p>
                  </a:txBody>
                  <a:tcPr/>
                </a:tc>
                <a:tc>
                  <a:txBody>
                    <a:bodyPr/>
                    <a:lstStyle/>
                    <a:p>
                      <a:r>
                        <a:rPr lang="en-US" sz="1000"/>
                        <a:t>2383</a:t>
                      </a:r>
                    </a:p>
                  </a:txBody>
                  <a:tcPr/>
                </a:tc>
                <a:tc>
                  <a:txBody>
                    <a:bodyPr/>
                    <a:lstStyle/>
                    <a:p>
                      <a:r>
                        <a:rPr lang="en-US" sz="1000"/>
                        <a:t>2</a:t>
                      </a:r>
                    </a:p>
                  </a:txBody>
                  <a:tcPr/>
                </a:tc>
                <a:tc>
                  <a:txBody>
                    <a:bodyPr/>
                    <a:lstStyle/>
                    <a:p>
                      <a:r>
                        <a:rPr lang="en-US" sz="1000"/>
                        <a:t>17</a:t>
                      </a:r>
                    </a:p>
                  </a:txBody>
                  <a:tcPr/>
                </a:tc>
                <a:tc>
                  <a:txBody>
                    <a:bodyPr/>
                    <a:lstStyle/>
                    <a:p>
                      <a:r>
                        <a:rPr lang="en-US" sz="1000"/>
                        <a:t>6</a:t>
                      </a:r>
                    </a:p>
                  </a:txBody>
                  <a:tcPr/>
                </a:tc>
                <a:tc>
                  <a:txBody>
                    <a:bodyPr/>
                    <a:lstStyle/>
                    <a:p>
                      <a:r>
                        <a:rPr lang="en-US" sz="1000"/>
                        <a:t>2</a:t>
                      </a:r>
                    </a:p>
                  </a:txBody>
                  <a:tcPr/>
                </a:tc>
                <a:tc>
                  <a:txBody>
                    <a:bodyPr/>
                    <a:lstStyle/>
                    <a:p>
                      <a:r>
                        <a:rPr lang="en-US" sz="1000"/>
                        <a:t>25</a:t>
                      </a:r>
                    </a:p>
                  </a:txBody>
                  <a:tcPr/>
                </a:tc>
                <a:tc>
                  <a:txBody>
                    <a:bodyPr/>
                    <a:lstStyle/>
                    <a:p>
                      <a:r>
                        <a:rPr lang="en-US" sz="1000"/>
                        <a:t>698</a:t>
                      </a:r>
                    </a:p>
                  </a:txBody>
                  <a:tcPr/>
                </a:tc>
                <a:tc>
                  <a:txBody>
                    <a:bodyPr/>
                    <a:lstStyle/>
                    <a:p>
                      <a:r>
                        <a:rPr lang="en-US" sz="1000"/>
                        <a:t>23</a:t>
                      </a:r>
                    </a:p>
                  </a:txBody>
                  <a:tcPr/>
                </a:tc>
                <a:tc>
                  <a:txBody>
                    <a:bodyPr/>
                    <a:lstStyle/>
                    <a:p>
                      <a:r>
                        <a:rPr lang="en-US" sz="1000"/>
                        <a:t>1.2107 %</a:t>
                      </a:r>
                    </a:p>
                  </a:txBody>
                  <a:tcPr/>
                </a:tc>
                <a:extLst>
                  <a:ext uri="{0D108BD9-81ED-4DB2-BD59-A6C34878D82A}">
                    <a16:rowId xmlns:a16="http://schemas.microsoft.com/office/drawing/2014/main" val="3703693767"/>
                  </a:ext>
                </a:extLst>
              </a:tr>
            </a:tbl>
          </a:graphicData>
        </a:graphic>
      </p:graphicFrame>
      <p:sp>
        <p:nvSpPr>
          <p:cNvPr id="4" name="Text Placeholder 3">
            <a:extLst>
              <a:ext uri="{FF2B5EF4-FFF2-40B4-BE49-F238E27FC236}">
                <a16:creationId xmlns:a16="http://schemas.microsoft.com/office/drawing/2014/main" id="{3CD39077-33B0-4256-BCBF-96A656892C5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26768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F2D3-B98A-48E4-8E33-CFDAF1FF60BE}"/>
              </a:ext>
            </a:extLst>
          </p:cNvPr>
          <p:cNvSpPr>
            <a:spLocks noGrp="1"/>
          </p:cNvSpPr>
          <p:nvPr>
            <p:ph type="title"/>
          </p:nvPr>
        </p:nvSpPr>
        <p:spPr/>
        <p:txBody>
          <a:bodyPr/>
          <a:lstStyle/>
          <a:p>
            <a:r>
              <a:rPr lang="en-US"/>
              <a:t>Instagram Followers Change | FICOH</a:t>
            </a:r>
          </a:p>
        </p:txBody>
      </p:sp>
      <p:graphicFrame>
        <p:nvGraphicFramePr>
          <p:cNvPr id="6" name="Chart Placeholder 5">
            <a:extLst>
              <a:ext uri="{FF2B5EF4-FFF2-40B4-BE49-F238E27FC236}">
                <a16:creationId xmlns:a16="http://schemas.microsoft.com/office/drawing/2014/main" id="{E8FC3A94-0F51-4E19-AE4B-A60140495A8F}"/>
              </a:ext>
            </a:extLst>
          </p:cNvPr>
          <p:cNvGraphicFramePr>
            <a:graphicFrameLocks noGrp="1"/>
          </p:cNvGraphicFramePr>
          <p:nvPr>
            <p:ph type="chart" sz="quarter" idx="13"/>
            <p:extLst>
              <p:ext uri="{D42A27DB-BD31-4B8C-83A1-F6EECF244321}">
                <p14:modId xmlns:p14="http://schemas.microsoft.com/office/powerpoint/2010/main" val="2600923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5612D-969F-4467-A285-AA39522DA87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A930653-F48A-4031-8BB1-DBF0721C3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823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ECC9-D8A5-4083-9522-54D2A4A05AEC}"/>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7F8BD61B-8EDA-46B7-89E2-3CBEA1DF3486}"/>
              </a:ext>
            </a:extLst>
          </p:cNvPr>
          <p:cNvGraphicFramePr>
            <a:graphicFrameLocks noGrp="1"/>
          </p:cNvGraphicFramePr>
          <p:nvPr>
            <p:ph type="chart" sz="quarter" idx="13"/>
            <p:extLst>
              <p:ext uri="{D42A27DB-BD31-4B8C-83A1-F6EECF244321}">
                <p14:modId xmlns:p14="http://schemas.microsoft.com/office/powerpoint/2010/main" val="3620033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15F94-D086-4A0E-85AA-4A5179DD5F0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7CEB723-37B9-46FB-8CE0-099AB6579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873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90C4-10D5-4AC7-8562-D2635FA4F053}"/>
              </a:ext>
            </a:extLst>
          </p:cNvPr>
          <p:cNvSpPr>
            <a:spLocks noGrp="1"/>
          </p:cNvSpPr>
          <p:nvPr>
            <p:ph type="title"/>
          </p:nvPr>
        </p:nvSpPr>
        <p:spPr/>
        <p:txBody>
          <a:bodyPr/>
          <a:lstStyle/>
          <a:p>
            <a:r>
              <a:rPr lang="en-US"/>
              <a:t>Top Instagram Posts Table | FICOH</a:t>
            </a:r>
          </a:p>
        </p:txBody>
      </p:sp>
      <p:graphicFrame>
        <p:nvGraphicFramePr>
          <p:cNvPr id="5" name="Table Placeholder 4">
            <a:extLst>
              <a:ext uri="{FF2B5EF4-FFF2-40B4-BE49-F238E27FC236}">
                <a16:creationId xmlns:a16="http://schemas.microsoft.com/office/drawing/2014/main" id="{7DCC4DCE-2D4D-4D18-8F35-72A96F096321}"/>
              </a:ext>
            </a:extLst>
          </p:cNvPr>
          <p:cNvGraphicFramePr>
            <a:graphicFrameLocks noGrp="1"/>
          </p:cNvGraphicFramePr>
          <p:nvPr>
            <p:ph type="tbl" sz="quarter" idx="13"/>
            <p:extLst>
              <p:ext uri="{D42A27DB-BD31-4B8C-83A1-F6EECF244321}">
                <p14:modId xmlns:p14="http://schemas.microsoft.com/office/powerpoint/2010/main" val="3247695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74041340"/>
                    </a:ext>
                  </a:extLst>
                </a:gridCol>
                <a:gridCol w="987552">
                  <a:extLst>
                    <a:ext uri="{9D8B030D-6E8A-4147-A177-3AD203B41FA5}">
                      <a16:colId xmlns:a16="http://schemas.microsoft.com/office/drawing/2014/main" val="3040049016"/>
                    </a:ext>
                  </a:extLst>
                </a:gridCol>
                <a:gridCol w="987552">
                  <a:extLst>
                    <a:ext uri="{9D8B030D-6E8A-4147-A177-3AD203B41FA5}">
                      <a16:colId xmlns:a16="http://schemas.microsoft.com/office/drawing/2014/main" val="2122031817"/>
                    </a:ext>
                  </a:extLst>
                </a:gridCol>
                <a:gridCol w="987552">
                  <a:extLst>
                    <a:ext uri="{9D8B030D-6E8A-4147-A177-3AD203B41FA5}">
                      <a16:colId xmlns:a16="http://schemas.microsoft.com/office/drawing/2014/main" val="2525486834"/>
                    </a:ext>
                  </a:extLst>
                </a:gridCol>
                <a:gridCol w="987552">
                  <a:extLst>
                    <a:ext uri="{9D8B030D-6E8A-4147-A177-3AD203B41FA5}">
                      <a16:colId xmlns:a16="http://schemas.microsoft.com/office/drawing/2014/main" val="348460313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78822788"/>
                  </a:ext>
                </a:extLst>
              </a:tr>
              <a:tr h="370840">
                <a:tc>
                  <a:txBody>
                    <a:bodyPr/>
                    <a:lstStyle/>
                    <a:p>
                      <a:r>
                        <a:rPr lang="en-US" sz="1000" b="1"/>
                        <a:t>firstinshi - 2018-05-18 13:12:19 </a:t>
                      </a:r>
                      <a:r>
                        <a:rPr lang="en-US" sz="1000"/>
                        <a:t>
 What adventures await you this weekend? Maybe this photo by Lance K. of our Commercial Underwriting department will inspire you to explore someplace new. #happyalohafriday #tgif #hawaii #oahu #hawaiilife #seizetheweekend</a:t>
                      </a:r>
                    </a:p>
                  </a:txBody>
                  <a:tcPr/>
                </a:tc>
                <a:tc>
                  <a:txBody>
                    <a:bodyPr/>
                    <a:lstStyle/>
                    <a:p>
                      <a:r>
                        <a:rPr lang="en-US" sz="1000"/>
                        <a:t>44</a:t>
                      </a:r>
                    </a:p>
                  </a:txBody>
                  <a:tcPr/>
                </a:tc>
                <a:tc>
                  <a:txBody>
                    <a:bodyPr/>
                    <a:lstStyle/>
                    <a:p>
                      <a:r>
                        <a:rPr lang="en-US" sz="1000"/>
                        <a:t>1</a:t>
                      </a:r>
                    </a:p>
                  </a:txBody>
                  <a:tcPr/>
                </a:tc>
                <a:tc>
                  <a:txBody>
                    <a:bodyPr/>
                    <a:lstStyle/>
                    <a:p>
                      <a:r>
                        <a:rPr lang="en-US" sz="1000"/>
                        <a:t>1.8828 %</a:t>
                      </a:r>
                    </a:p>
                  </a:txBody>
                  <a:tcPr/>
                </a:tc>
                <a:tc>
                  <a:txBody>
                    <a:bodyPr/>
                    <a:lstStyle/>
                    <a:p>
                      <a:r>
                        <a:rPr lang="en-US" sz="1000"/>
                        <a:t>Image</a:t>
                      </a:r>
                    </a:p>
                  </a:txBody>
                  <a:tcPr/>
                </a:tc>
                <a:extLst>
                  <a:ext uri="{0D108BD9-81ED-4DB2-BD59-A6C34878D82A}">
                    <a16:rowId xmlns:a16="http://schemas.microsoft.com/office/drawing/2014/main" val="198518214"/>
                  </a:ext>
                </a:extLst>
              </a:tr>
              <a:tr h="370840">
                <a:tc>
                  <a:txBody>
                    <a:bodyPr/>
                    <a:lstStyle/>
                    <a:p>
                      <a:r>
                        <a:rPr lang="en-US" sz="1000" b="1"/>
                        <a:t>firstinshi - 2018-05-02 13:20:34 </a:t>
                      </a:r>
                      <a:r>
                        <a:rPr lang="en-US" sz="1000"/>
                        <a:t>
 Our spring UH @shidlercollege interns completed their internship on Friday with a stellar final presentation to FICOH leaders. These students have a bright future ahead of them! We're looking forward to seeing them at tonight's #UHBusinessNight. #insurancecareers #insurance #teamficoh #internship</a:t>
                      </a:r>
                    </a:p>
                  </a:txBody>
                  <a:tcPr/>
                </a:tc>
                <a:tc>
                  <a:txBody>
                    <a:bodyPr/>
                    <a:lstStyle/>
                    <a:p>
                      <a:r>
                        <a:rPr lang="en-US" sz="1000"/>
                        <a:t>44</a:t>
                      </a:r>
                    </a:p>
                  </a:txBody>
                  <a:tcPr/>
                </a:tc>
                <a:tc>
                  <a:txBody>
                    <a:bodyPr/>
                    <a:lstStyle/>
                    <a:p>
                      <a:r>
                        <a:rPr lang="en-US" sz="1000"/>
                        <a:t>0</a:t>
                      </a:r>
                    </a:p>
                  </a:txBody>
                  <a:tcPr/>
                </a:tc>
                <a:tc>
                  <a:txBody>
                    <a:bodyPr/>
                    <a:lstStyle/>
                    <a:p>
                      <a:r>
                        <a:rPr lang="en-US" sz="1000"/>
                        <a:t>1.8472 %</a:t>
                      </a:r>
                    </a:p>
                  </a:txBody>
                  <a:tcPr/>
                </a:tc>
                <a:tc>
                  <a:txBody>
                    <a:bodyPr/>
                    <a:lstStyle/>
                    <a:p>
                      <a:r>
                        <a:rPr lang="en-US" sz="1000"/>
                        <a:t>Image</a:t>
                      </a:r>
                    </a:p>
                  </a:txBody>
                  <a:tcPr/>
                </a:tc>
                <a:extLst>
                  <a:ext uri="{0D108BD9-81ED-4DB2-BD59-A6C34878D82A}">
                    <a16:rowId xmlns:a16="http://schemas.microsoft.com/office/drawing/2014/main" val="3804973245"/>
                  </a:ext>
                </a:extLst>
              </a:tr>
              <a:tr h="370840">
                <a:tc>
                  <a:txBody>
                    <a:bodyPr/>
                    <a:lstStyle/>
                    <a:p>
                      <a:r>
                        <a:rPr lang="en-US" sz="1000" b="1"/>
                        <a:t>firstinshi - 2018-05-10 12:00:56 </a:t>
                      </a:r>
                      <a:r>
                        <a:rPr lang="en-US" sz="1000"/>
                        <a:t>
 We are ready to go for our @pacthawaii keiki day paper sales! We're on the corner of Ward and Betetania. #poincy</a:t>
                      </a:r>
                    </a:p>
                  </a:txBody>
                  <a:tcPr/>
                </a:tc>
                <a:tc>
                  <a:txBody>
                    <a:bodyPr/>
                    <a:lstStyle/>
                    <a:p>
                      <a:r>
                        <a:rPr lang="en-US" sz="1000"/>
                        <a:t>39</a:t>
                      </a:r>
                    </a:p>
                  </a:txBody>
                  <a:tcPr/>
                </a:tc>
                <a:tc>
                  <a:txBody>
                    <a:bodyPr/>
                    <a:lstStyle/>
                    <a:p>
                      <a:r>
                        <a:rPr lang="en-US" sz="1000"/>
                        <a:t>3</a:t>
                      </a:r>
                    </a:p>
                  </a:txBody>
                  <a:tcPr/>
                </a:tc>
                <a:tc>
                  <a:txBody>
                    <a:bodyPr/>
                    <a:lstStyle/>
                    <a:p>
                      <a:r>
                        <a:rPr lang="en-US" sz="1000"/>
                        <a:t>1.7625 %</a:t>
                      </a:r>
                    </a:p>
                  </a:txBody>
                  <a:tcPr/>
                </a:tc>
                <a:tc>
                  <a:txBody>
                    <a:bodyPr/>
                    <a:lstStyle/>
                    <a:p>
                      <a:r>
                        <a:rPr lang="en-US" sz="1000"/>
                        <a:t>Video</a:t>
                      </a:r>
                    </a:p>
                  </a:txBody>
                  <a:tcPr/>
                </a:tc>
                <a:extLst>
                  <a:ext uri="{0D108BD9-81ED-4DB2-BD59-A6C34878D82A}">
                    <a16:rowId xmlns:a16="http://schemas.microsoft.com/office/drawing/2014/main" val="153787940"/>
                  </a:ext>
                </a:extLst>
              </a:tr>
              <a:tr h="370840">
                <a:tc>
                  <a:txBody>
                    <a:bodyPr/>
                    <a:lstStyle/>
                    <a:p>
                      <a:r>
                        <a:rPr lang="en-US" sz="1000" b="1"/>
                        <a:t>firstinshi - 2018-05-24 13:36:47 </a:t>
                      </a:r>
                      <a:r>
                        <a:rPr lang="en-US" sz="1000"/>
                        <a:t>
 Good times at last night's #reliancestandard #ficoh Casino Night to thank our agency partners! #tokiomarinegroup #agencyappreciation #casinonight #TeamFICOH #blackjack #poker #karaoke</a:t>
                      </a:r>
                    </a:p>
                  </a:txBody>
                  <a:tcPr/>
                </a:tc>
                <a:tc>
                  <a:txBody>
                    <a:bodyPr/>
                    <a:lstStyle/>
                    <a:p>
                      <a:r>
                        <a:rPr lang="en-US" sz="1000"/>
                        <a:t>36</a:t>
                      </a:r>
                    </a:p>
                  </a:txBody>
                  <a:tcPr/>
                </a:tc>
                <a:tc>
                  <a:txBody>
                    <a:bodyPr/>
                    <a:lstStyle/>
                    <a:p>
                      <a:r>
                        <a:rPr lang="en-US" sz="1000"/>
                        <a:t>1</a:t>
                      </a:r>
                    </a:p>
                  </a:txBody>
                  <a:tcPr/>
                </a:tc>
                <a:tc>
                  <a:txBody>
                    <a:bodyPr/>
                    <a:lstStyle/>
                    <a:p>
                      <a:r>
                        <a:rPr lang="en-US" sz="1000"/>
                        <a:t>1.5520 %</a:t>
                      </a:r>
                    </a:p>
                  </a:txBody>
                  <a:tcPr/>
                </a:tc>
                <a:tc>
                  <a:txBody>
                    <a:bodyPr/>
                    <a:lstStyle/>
                    <a:p>
                      <a:r>
                        <a:rPr lang="en-US" sz="1000"/>
                        <a:t>Carousel</a:t>
                      </a:r>
                    </a:p>
                  </a:txBody>
                  <a:tcPr/>
                </a:tc>
                <a:extLst>
                  <a:ext uri="{0D108BD9-81ED-4DB2-BD59-A6C34878D82A}">
                    <a16:rowId xmlns:a16="http://schemas.microsoft.com/office/drawing/2014/main" val="1423126589"/>
                  </a:ext>
                </a:extLst>
              </a:tr>
              <a:tr h="370840">
                <a:tc>
                  <a:txBody>
                    <a:bodyPr/>
                    <a:lstStyle/>
                    <a:p>
                      <a:r>
                        <a:rPr lang="en-US" sz="1000" b="1"/>
                        <a:t>firstinshi - 2018-05-01 13:25:54 </a:t>
                      </a:r>
                      <a:r>
                        <a:rPr lang="en-US" sz="1000"/>
                        <a:t>
 May Day is Lei Day in Hawaii Nei. Who's going to the 91st annual Lei Day Celebration at Kapiolani Park today? Music all day, plus official lei contest exhibit starting at 12:30pm. See you there! Photo credit: Joel/flickr #MayDay #LeiDay #Oahu #Hawaii #KapiolaniPark</a:t>
                      </a:r>
                    </a:p>
                  </a:txBody>
                  <a:tcPr/>
                </a:tc>
                <a:tc>
                  <a:txBody>
                    <a:bodyPr/>
                    <a:lstStyle/>
                    <a:p>
                      <a:r>
                        <a:rPr lang="en-US" sz="1000"/>
                        <a:t>36</a:t>
                      </a:r>
                    </a:p>
                  </a:txBody>
                  <a:tcPr/>
                </a:tc>
                <a:tc>
                  <a:txBody>
                    <a:bodyPr/>
                    <a:lstStyle/>
                    <a:p>
                      <a:r>
                        <a:rPr lang="en-US" sz="1000"/>
                        <a:t>0</a:t>
                      </a:r>
                    </a:p>
                  </a:txBody>
                  <a:tcPr/>
                </a:tc>
                <a:tc>
                  <a:txBody>
                    <a:bodyPr/>
                    <a:lstStyle/>
                    <a:p>
                      <a:r>
                        <a:rPr lang="en-US" sz="1000"/>
                        <a:t>1.5126 %</a:t>
                      </a:r>
                    </a:p>
                  </a:txBody>
                  <a:tcPr/>
                </a:tc>
                <a:tc>
                  <a:txBody>
                    <a:bodyPr/>
                    <a:lstStyle/>
                    <a:p>
                      <a:r>
                        <a:rPr lang="en-US" sz="1000"/>
                        <a:t>Image</a:t>
                      </a:r>
                    </a:p>
                  </a:txBody>
                  <a:tcPr/>
                </a:tc>
                <a:extLst>
                  <a:ext uri="{0D108BD9-81ED-4DB2-BD59-A6C34878D82A}">
                    <a16:rowId xmlns:a16="http://schemas.microsoft.com/office/drawing/2014/main" val="3778052579"/>
                  </a:ext>
                </a:extLst>
              </a:tr>
            </a:tbl>
          </a:graphicData>
        </a:graphic>
      </p:graphicFrame>
      <p:sp>
        <p:nvSpPr>
          <p:cNvPr id="4" name="Text Placeholder 3">
            <a:extLst>
              <a:ext uri="{FF2B5EF4-FFF2-40B4-BE49-F238E27FC236}">
                <a16:creationId xmlns:a16="http://schemas.microsoft.com/office/drawing/2014/main" id="{59513660-39BB-49D3-AEA5-6527E5BAF2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64325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524</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 | FICOH</vt:lpstr>
      <vt:lpstr>Facebook Key Metrics Table | FICOH</vt:lpstr>
      <vt:lpstr>Facebook Fans Change | FICOH</vt:lpstr>
      <vt:lpstr>Average Interactions Per Facebook Post | FICOH</vt:lpstr>
      <vt:lpstr>Facebook Impressions | FICOH</vt:lpstr>
      <vt:lpstr>Facebook Own Posts Table | FICOH</vt:lpstr>
      <vt:lpstr>Twitter Key Metrics Table | FICOH</vt:lpstr>
      <vt:lpstr>Twitter Followers Change | FICOH</vt:lpstr>
      <vt:lpstr>Average Interactions Per Tweet | FICOH</vt:lpstr>
      <vt:lpstr>Twitter Own and Retweeted Tweets Table | FICOH</vt:lpstr>
      <vt:lpstr>LinkedIn Key Metrics Table | FICOH</vt:lpstr>
      <vt:lpstr>LinkedIn Followers Change | FICOH</vt:lpstr>
      <vt:lpstr>Average Interactions Per LinkedIn Update | FICOH</vt:lpstr>
      <vt:lpstr>LinkedIn Updates Table | FICOH</vt:lpstr>
      <vt:lpstr>Instagram Key Metrics Table | FICOH</vt:lpstr>
      <vt:lpstr>Instagram Followers Change | FICOH</vt:lpstr>
      <vt:lpstr>Average Interactions Per Instagram Post | FICOH</vt:lpstr>
      <vt:lpstr>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2018-06-13T19:39:11Z</dcterms:created>
  <dcterms:modified xsi:type="dcterms:W3CDTF">2018-06-13T19:39:39Z</dcterms:modified>
</cp:coreProperties>
</file>