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43221</c:v>
                </c:pt>
              </c:numCache>
            </c:numRef>
          </c:cat>
          <c:val>
            <c:numRef>
              <c:f>Sheet1!$B$2</c:f>
              <c:numCache>
                <c:formatCode>General</c:formatCode>
                <c:ptCount val="1"/>
                <c:pt idx="0">
                  <c:v>3542</c:v>
                </c:pt>
              </c:numCache>
            </c:numRef>
          </c:val>
          <c:extLst>
            <c:ext xmlns:c16="http://schemas.microsoft.com/office/drawing/2014/chart" uri="{C3380CC4-5D6E-409C-BE32-E72D297353CC}">
              <c16:uniqueId val="{00000000-38C4-45B9-A6FB-8D8D3363D8D7}"/>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43221</c:v>
                </c:pt>
              </c:numCache>
            </c:numRef>
          </c:cat>
          <c:val>
            <c:numRef>
              <c:f>Sheet1!$C$2</c:f>
              <c:numCache>
                <c:formatCode>General</c:formatCode>
                <c:ptCount val="1"/>
                <c:pt idx="0">
                  <c:v>3018</c:v>
                </c:pt>
              </c:numCache>
            </c:numRef>
          </c:val>
          <c:extLst>
            <c:ext xmlns:c16="http://schemas.microsoft.com/office/drawing/2014/chart" uri="{C3380CC4-5D6E-409C-BE32-E72D297353CC}">
              <c16:uniqueId val="{00000001-38C4-45B9-A6FB-8D8D3363D8D7}"/>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43221</c:v>
                </c:pt>
              </c:numCache>
            </c:numRef>
          </c:cat>
          <c:val>
            <c:numRef>
              <c:f>Sheet1!$D$2</c:f>
              <c:numCache>
                <c:formatCode>General</c:formatCode>
                <c:ptCount val="1"/>
                <c:pt idx="0">
                  <c:v>0</c:v>
                </c:pt>
              </c:numCache>
            </c:numRef>
          </c:val>
          <c:extLst>
            <c:ext xmlns:c16="http://schemas.microsoft.com/office/drawing/2014/chart" uri="{C3380CC4-5D6E-409C-BE32-E72D297353CC}">
              <c16:uniqueId val="{00000002-38C4-45B9-A6FB-8D8D3363D8D7}"/>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43221</c:v>
                </c:pt>
              </c:numCache>
            </c:numRef>
          </c:cat>
          <c:val>
            <c:numRef>
              <c:f>Sheet1!$E$2</c:f>
              <c:numCache>
                <c:formatCode>General</c:formatCode>
                <c:ptCount val="1"/>
                <c:pt idx="0">
                  <c:v>0</c:v>
                </c:pt>
              </c:numCache>
            </c:numRef>
          </c:val>
          <c:extLst>
            <c:ext xmlns:c16="http://schemas.microsoft.com/office/drawing/2014/chart" uri="{C3380CC4-5D6E-409C-BE32-E72D297353CC}">
              <c16:uniqueId val="{00000003-38C4-45B9-A6FB-8D8D3363D8D7}"/>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43221</c:v>
                </c:pt>
              </c:numCache>
            </c:numRef>
          </c:cat>
          <c:val>
            <c:numRef>
              <c:f>Sheet1!$F$2</c:f>
              <c:numCache>
                <c:formatCode>General</c:formatCode>
                <c:ptCount val="1"/>
                <c:pt idx="0">
                  <c:v>14735</c:v>
                </c:pt>
              </c:numCache>
            </c:numRef>
          </c:val>
          <c:extLst>
            <c:ext xmlns:c16="http://schemas.microsoft.com/office/drawing/2014/chart" uri="{C3380CC4-5D6E-409C-BE32-E72D297353CC}">
              <c16:uniqueId val="{00000004-38C4-45B9-A6FB-8D8D3363D8D7}"/>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43221</c:v>
                </c:pt>
              </c:numCache>
            </c:numRef>
          </c:cat>
          <c:val>
            <c:numRef>
              <c:f>Sheet1!$G$2</c:f>
              <c:numCache>
                <c:formatCode>General</c:formatCode>
                <c:ptCount val="1"/>
                <c:pt idx="0">
                  <c:v>979</c:v>
                </c:pt>
              </c:numCache>
            </c:numRef>
          </c:val>
          <c:extLst>
            <c:ext xmlns:c16="http://schemas.microsoft.com/office/drawing/2014/chart" uri="{C3380CC4-5D6E-409C-BE32-E72D297353CC}">
              <c16:uniqueId val="{00000005-38C4-45B9-A6FB-8D8D3363D8D7}"/>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43221</c:v>
                </c:pt>
              </c:numCache>
            </c:numRef>
          </c:cat>
          <c:val>
            <c:numRef>
              <c:f>Sheet1!$H$2</c:f>
              <c:numCache>
                <c:formatCode>General</c:formatCode>
                <c:ptCount val="1"/>
                <c:pt idx="0">
                  <c:v>0</c:v>
                </c:pt>
              </c:numCache>
            </c:numRef>
          </c:val>
          <c:extLst>
            <c:ext xmlns:c16="http://schemas.microsoft.com/office/drawing/2014/chart" uri="{C3380CC4-5D6E-409C-BE32-E72D297353CC}">
              <c16:uniqueId val="{00000006-38C4-45B9-A6FB-8D8D3363D8D7}"/>
            </c:ext>
          </c:extLst>
        </c:ser>
        <c:dLbls>
          <c:showLegendKey val="0"/>
          <c:showVal val="0"/>
          <c:showCatName val="0"/>
          <c:showSerName val="0"/>
          <c:showPercent val="0"/>
          <c:showBubbleSize val="0"/>
        </c:dLbls>
        <c:gapWidth val="219"/>
        <c:overlap val="-27"/>
        <c:axId val="351382952"/>
        <c:axId val="351382624"/>
      </c:barChart>
      <c:dateAx>
        <c:axId val="351382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82624"/>
        <c:crosses val="autoZero"/>
        <c:auto val="1"/>
        <c:lblOffset val="100"/>
        <c:baseTimeUnit val="days"/>
      </c:dateAx>
      <c:valAx>
        <c:axId val="351382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38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22</c:v>
                </c:pt>
              </c:numCache>
            </c:numRef>
          </c:val>
          <c:extLst>
            <c:ext xmlns:c16="http://schemas.microsoft.com/office/drawing/2014/chart" uri="{C3380CC4-5D6E-409C-BE32-E72D297353CC}">
              <c16:uniqueId val="{00000000-5F30-4E9E-9ED9-76896F494E15}"/>
            </c:ext>
          </c:extLst>
        </c:ser>
        <c:dLbls>
          <c:showLegendKey val="0"/>
          <c:showVal val="0"/>
          <c:showCatName val="0"/>
          <c:showSerName val="0"/>
          <c:showPercent val="0"/>
          <c:showBubbleSize val="0"/>
        </c:dLbls>
        <c:gapWidth val="219"/>
        <c:overlap val="-27"/>
        <c:axId val="178306168"/>
        <c:axId val="287910160"/>
      </c:barChart>
      <c:dateAx>
        <c:axId val="178306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910160"/>
        <c:crosses val="autoZero"/>
        <c:auto val="1"/>
        <c:lblOffset val="100"/>
        <c:baseTimeUnit val="months"/>
      </c:dateAx>
      <c:valAx>
        <c:axId val="287910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30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19</c:v>
                </c:pt>
                <c:pt idx="6">
                  <c:v>0</c:v>
                </c:pt>
                <c:pt idx="7">
                  <c:v>0</c:v>
                </c:pt>
                <c:pt idx="8">
                  <c:v>0</c:v>
                </c:pt>
                <c:pt idx="9">
                  <c:v>0</c:v>
                </c:pt>
                <c:pt idx="10">
                  <c:v>0</c:v>
                </c:pt>
                <c:pt idx="11">
                  <c:v>0</c:v>
                </c:pt>
              </c:numCache>
            </c:numRef>
          </c:val>
          <c:extLst>
            <c:ext xmlns:c16="http://schemas.microsoft.com/office/drawing/2014/chart" uri="{C3380CC4-5D6E-409C-BE32-E72D297353CC}">
              <c16:uniqueId val="{00000000-5277-404A-B781-FA9365E3D549}"/>
            </c:ext>
          </c:extLst>
        </c:ser>
        <c:dLbls>
          <c:showLegendKey val="0"/>
          <c:showVal val="0"/>
          <c:showCatName val="0"/>
          <c:showSerName val="0"/>
          <c:showPercent val="0"/>
          <c:showBubbleSize val="0"/>
        </c:dLbls>
        <c:gapWidth val="219"/>
        <c:overlap val="-27"/>
        <c:axId val="353753392"/>
        <c:axId val="353757328"/>
      </c:barChart>
      <c:dateAx>
        <c:axId val="353753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57328"/>
        <c:crosses val="autoZero"/>
        <c:auto val="1"/>
        <c:lblOffset val="100"/>
        <c:baseTimeUnit val="months"/>
      </c:dateAx>
      <c:valAx>
        <c:axId val="353757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75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43225</c:v>
                </c:pt>
              </c:numCache>
            </c:numRef>
          </c:val>
          <c:extLst>
            <c:ext xmlns:c16="http://schemas.microsoft.com/office/drawing/2014/chart" uri="{C3380CC4-5D6E-409C-BE32-E72D297353CC}">
              <c16:uniqueId val="{00000000-8AD4-4FA7-B7C1-89E8D1CAD33B}"/>
            </c:ext>
          </c:extLst>
        </c:ser>
        <c:dLbls>
          <c:showLegendKey val="0"/>
          <c:showVal val="0"/>
          <c:showCatName val="0"/>
          <c:showSerName val="0"/>
          <c:showPercent val="0"/>
          <c:showBubbleSize val="0"/>
        </c:dLbls>
        <c:gapWidth val="219"/>
        <c:overlap val="-27"/>
        <c:axId val="356813592"/>
        <c:axId val="356807688"/>
      </c:barChart>
      <c:dateAx>
        <c:axId val="356813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07688"/>
        <c:crosses val="autoZero"/>
        <c:auto val="1"/>
        <c:lblOffset val="100"/>
        <c:baseTimeUnit val="months"/>
      </c:dateAx>
      <c:valAx>
        <c:axId val="35680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13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63</c:v>
                </c:pt>
                <c:pt idx="2">
                  <c:v>363</c:v>
                </c:pt>
                <c:pt idx="3">
                  <c:v>482</c:v>
                </c:pt>
                <c:pt idx="4">
                  <c:v>536</c:v>
                </c:pt>
                <c:pt idx="5">
                  <c:v>429</c:v>
                </c:pt>
                <c:pt idx="6">
                  <c:v>181</c:v>
                </c:pt>
              </c:numCache>
            </c:numRef>
          </c:val>
          <c:extLst>
            <c:ext xmlns:c16="http://schemas.microsoft.com/office/drawing/2014/chart" uri="{C3380CC4-5D6E-409C-BE32-E72D297353CC}">
              <c16:uniqueId val="{00000000-3BD7-493F-9CEB-07E2A149CF47}"/>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c:v>
                </c:pt>
                <c:pt idx="1">
                  <c:v>61</c:v>
                </c:pt>
                <c:pt idx="2">
                  <c:v>278</c:v>
                </c:pt>
                <c:pt idx="3">
                  <c:v>359</c:v>
                </c:pt>
                <c:pt idx="4">
                  <c:v>302</c:v>
                </c:pt>
                <c:pt idx="5">
                  <c:v>269</c:v>
                </c:pt>
                <c:pt idx="6">
                  <c:v>162</c:v>
                </c:pt>
              </c:numCache>
            </c:numRef>
          </c:val>
          <c:extLst>
            <c:ext xmlns:c16="http://schemas.microsoft.com/office/drawing/2014/chart" uri="{C3380CC4-5D6E-409C-BE32-E72D297353CC}">
              <c16:uniqueId val="{00000001-3BD7-493F-9CEB-07E2A149CF47}"/>
            </c:ext>
          </c:extLst>
        </c:ser>
        <c:dLbls>
          <c:showLegendKey val="0"/>
          <c:showVal val="0"/>
          <c:showCatName val="0"/>
          <c:showSerName val="0"/>
          <c:showPercent val="0"/>
          <c:showBubbleSize val="0"/>
        </c:dLbls>
        <c:gapWidth val="219"/>
        <c:overlap val="-27"/>
        <c:axId val="358250688"/>
        <c:axId val="358248064"/>
      </c:barChart>
      <c:catAx>
        <c:axId val="358250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48064"/>
        <c:crosses val="autoZero"/>
        <c:auto val="1"/>
        <c:lblAlgn val="ctr"/>
        <c:lblOffset val="100"/>
        <c:noMultiLvlLbl val="0"/>
      </c:catAx>
      <c:valAx>
        <c:axId val="358248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50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7</c:v>
                </c:pt>
              </c:numCache>
            </c:numRef>
          </c:val>
          <c:extLst>
            <c:ext xmlns:c16="http://schemas.microsoft.com/office/drawing/2014/chart" uri="{C3380CC4-5D6E-409C-BE32-E72D297353CC}">
              <c16:uniqueId val="{00000000-3721-462C-9225-4FB236763786}"/>
            </c:ext>
          </c:extLst>
        </c:ser>
        <c:dLbls>
          <c:showLegendKey val="0"/>
          <c:showVal val="0"/>
          <c:showCatName val="0"/>
          <c:showSerName val="0"/>
          <c:showPercent val="0"/>
          <c:showBubbleSize val="0"/>
        </c:dLbls>
        <c:gapWidth val="219"/>
        <c:overlap val="-27"/>
        <c:axId val="358887064"/>
        <c:axId val="358888376"/>
      </c:barChart>
      <c:dateAx>
        <c:axId val="35888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88376"/>
        <c:crosses val="autoZero"/>
        <c:auto val="1"/>
        <c:lblOffset val="100"/>
        <c:baseTimeUnit val="months"/>
      </c:dateAx>
      <c:valAx>
        <c:axId val="358888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8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6</c:v>
                </c:pt>
                <c:pt idx="4">
                  <c:v>5</c:v>
                </c:pt>
                <c:pt idx="5">
                  <c:v>4</c:v>
                </c:pt>
                <c:pt idx="6">
                  <c:v>0</c:v>
                </c:pt>
                <c:pt idx="7">
                  <c:v>0</c:v>
                </c:pt>
                <c:pt idx="8">
                  <c:v>0</c:v>
                </c:pt>
                <c:pt idx="9">
                  <c:v>0</c:v>
                </c:pt>
                <c:pt idx="10">
                  <c:v>0</c:v>
                </c:pt>
                <c:pt idx="11">
                  <c:v>0</c:v>
                </c:pt>
              </c:numCache>
            </c:numRef>
          </c:val>
          <c:extLst>
            <c:ext xmlns:c16="http://schemas.microsoft.com/office/drawing/2014/chart" uri="{C3380CC4-5D6E-409C-BE32-E72D297353CC}">
              <c16:uniqueId val="{00000000-2AD4-464E-AFF2-2DCEFB26770C}"/>
            </c:ext>
          </c:extLst>
        </c:ser>
        <c:dLbls>
          <c:showLegendKey val="0"/>
          <c:showVal val="0"/>
          <c:showCatName val="0"/>
          <c:showSerName val="0"/>
          <c:showPercent val="0"/>
          <c:showBubbleSize val="0"/>
        </c:dLbls>
        <c:gapWidth val="219"/>
        <c:overlap val="-27"/>
        <c:axId val="358886080"/>
        <c:axId val="358889360"/>
      </c:barChart>
      <c:dateAx>
        <c:axId val="35888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89360"/>
        <c:crosses val="autoZero"/>
        <c:auto val="1"/>
        <c:lblOffset val="100"/>
        <c:baseTimeUnit val="months"/>
      </c:dateAx>
      <c:valAx>
        <c:axId val="35888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8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9</c:v>
                </c:pt>
                <c:pt idx="6">
                  <c:v>0</c:v>
                </c:pt>
                <c:pt idx="7">
                  <c:v>0</c:v>
                </c:pt>
                <c:pt idx="8">
                  <c:v>0</c:v>
                </c:pt>
                <c:pt idx="9">
                  <c:v>0</c:v>
                </c:pt>
                <c:pt idx="10">
                  <c:v>0</c:v>
                </c:pt>
                <c:pt idx="11">
                  <c:v>0</c:v>
                </c:pt>
              </c:numCache>
            </c:numRef>
          </c:val>
          <c:extLst>
            <c:ext xmlns:c16="http://schemas.microsoft.com/office/drawing/2014/chart" uri="{C3380CC4-5D6E-409C-BE32-E72D297353CC}">
              <c16:uniqueId val="{00000000-49ED-4816-BEDB-809430FB7A5F}"/>
            </c:ext>
          </c:extLst>
        </c:ser>
        <c:dLbls>
          <c:showLegendKey val="0"/>
          <c:showVal val="0"/>
          <c:showCatName val="0"/>
          <c:showSerName val="0"/>
          <c:showPercent val="0"/>
          <c:showBubbleSize val="0"/>
        </c:dLbls>
        <c:gapWidth val="219"/>
        <c:overlap val="-27"/>
        <c:axId val="289674320"/>
        <c:axId val="289673336"/>
      </c:barChart>
      <c:dateAx>
        <c:axId val="289674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73336"/>
        <c:crosses val="autoZero"/>
        <c:auto val="1"/>
        <c:lblOffset val="100"/>
        <c:baseTimeUnit val="months"/>
      </c:dateAx>
      <c:valAx>
        <c:axId val="289673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74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98</c:v>
                </c:pt>
              </c:numCache>
            </c:numRef>
          </c:val>
          <c:extLst>
            <c:ext xmlns:c16="http://schemas.microsoft.com/office/drawing/2014/chart" uri="{C3380CC4-5D6E-409C-BE32-E72D297353CC}">
              <c16:uniqueId val="{00000000-A3F5-488F-B17F-F5EE6ACEBC90}"/>
            </c:ext>
          </c:extLst>
        </c:ser>
        <c:dLbls>
          <c:showLegendKey val="0"/>
          <c:showVal val="0"/>
          <c:showCatName val="0"/>
          <c:showSerName val="0"/>
          <c:showPercent val="0"/>
          <c:showBubbleSize val="0"/>
        </c:dLbls>
        <c:gapWidth val="219"/>
        <c:overlap val="-27"/>
        <c:axId val="415405424"/>
        <c:axId val="415407392"/>
      </c:barChart>
      <c:dateAx>
        <c:axId val="415405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07392"/>
        <c:crosses val="autoZero"/>
        <c:auto val="1"/>
        <c:lblOffset val="100"/>
        <c:baseTimeUnit val="months"/>
      </c:dateAx>
      <c:valAx>
        <c:axId val="41540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05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39</c:v>
                </c:pt>
                <c:pt idx="5">
                  <c:v>42</c:v>
                </c:pt>
                <c:pt idx="6">
                  <c:v>0</c:v>
                </c:pt>
                <c:pt idx="7">
                  <c:v>0</c:v>
                </c:pt>
                <c:pt idx="8">
                  <c:v>0</c:v>
                </c:pt>
                <c:pt idx="9">
                  <c:v>0</c:v>
                </c:pt>
                <c:pt idx="10">
                  <c:v>0</c:v>
                </c:pt>
                <c:pt idx="11">
                  <c:v>0</c:v>
                </c:pt>
              </c:numCache>
            </c:numRef>
          </c:val>
          <c:extLst>
            <c:ext xmlns:c16="http://schemas.microsoft.com/office/drawing/2014/chart" uri="{C3380CC4-5D6E-409C-BE32-E72D297353CC}">
              <c16:uniqueId val="{00000000-CDB8-4E06-AF75-3AF2F0DAF891}"/>
            </c:ext>
          </c:extLst>
        </c:ser>
        <c:dLbls>
          <c:showLegendKey val="0"/>
          <c:showVal val="0"/>
          <c:showCatName val="0"/>
          <c:showSerName val="0"/>
          <c:showPercent val="0"/>
          <c:showBubbleSize val="0"/>
        </c:dLbls>
        <c:gapWidth val="219"/>
        <c:overlap val="-27"/>
        <c:axId val="415413296"/>
        <c:axId val="415409360"/>
      </c:barChart>
      <c:dateAx>
        <c:axId val="415413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09360"/>
        <c:crosses val="autoZero"/>
        <c:auto val="1"/>
        <c:lblOffset val="100"/>
        <c:baseTimeUnit val="months"/>
      </c:dateAx>
      <c:valAx>
        <c:axId val="41540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5413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9</c:v>
                </c:pt>
              </c:numCache>
            </c:numRef>
          </c:val>
          <c:extLst>
            <c:ext xmlns:c16="http://schemas.microsoft.com/office/drawing/2014/chart" uri="{C3380CC4-5D6E-409C-BE32-E72D297353CC}">
              <c16:uniqueId val="{00000000-1F92-4299-BE51-F274CA4E1064}"/>
            </c:ext>
          </c:extLst>
        </c:ser>
        <c:dLbls>
          <c:showLegendKey val="0"/>
          <c:showVal val="0"/>
          <c:showCatName val="0"/>
          <c:showSerName val="0"/>
          <c:showPercent val="0"/>
          <c:showBubbleSize val="0"/>
        </c:dLbls>
        <c:gapWidth val="219"/>
        <c:overlap val="-27"/>
        <c:axId val="422635752"/>
        <c:axId val="422634440"/>
      </c:barChart>
      <c:dateAx>
        <c:axId val="422635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34440"/>
        <c:crosses val="autoZero"/>
        <c:auto val="1"/>
        <c:lblOffset val="100"/>
        <c:baseTimeUnit val="months"/>
      </c:dateAx>
      <c:valAx>
        <c:axId val="422634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35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84</c:v>
                </c:pt>
                <c:pt idx="1">
                  <c:v>73</c:v>
                </c:pt>
                <c:pt idx="2">
                  <c:v>66</c:v>
                </c:pt>
                <c:pt idx="3">
                  <c:v>78</c:v>
                </c:pt>
                <c:pt idx="4">
                  <c:v>90</c:v>
                </c:pt>
                <c:pt idx="5">
                  <c:v>225</c:v>
                </c:pt>
                <c:pt idx="6">
                  <c:v>0</c:v>
                </c:pt>
                <c:pt idx="7">
                  <c:v>0</c:v>
                </c:pt>
                <c:pt idx="8">
                  <c:v>0</c:v>
                </c:pt>
                <c:pt idx="9">
                  <c:v>0</c:v>
                </c:pt>
                <c:pt idx="10">
                  <c:v>0</c:v>
                </c:pt>
                <c:pt idx="11">
                  <c:v>0</c:v>
                </c:pt>
              </c:numCache>
            </c:numRef>
          </c:val>
          <c:extLst>
            <c:ext xmlns:c16="http://schemas.microsoft.com/office/drawing/2014/chart" uri="{C3380CC4-5D6E-409C-BE32-E72D297353CC}">
              <c16:uniqueId val="{00000000-D9A5-47F6-9B1A-31C7DA07539C}"/>
            </c:ext>
          </c:extLst>
        </c:ser>
        <c:dLbls>
          <c:showLegendKey val="0"/>
          <c:showVal val="0"/>
          <c:showCatName val="0"/>
          <c:showSerName val="0"/>
          <c:showPercent val="0"/>
          <c:showBubbleSize val="0"/>
        </c:dLbls>
        <c:gapWidth val="219"/>
        <c:overlap val="-27"/>
        <c:axId val="422636408"/>
        <c:axId val="422636736"/>
      </c:barChart>
      <c:dateAx>
        <c:axId val="42263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36736"/>
        <c:crosses val="autoZero"/>
        <c:auto val="1"/>
        <c:lblOffset val="100"/>
        <c:baseTimeUnit val="months"/>
      </c:dateAx>
      <c:valAx>
        <c:axId val="422636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3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545CE-B05F-4F07-B97F-8C428292D8AA}"/>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F48890D-9F58-4E73-86B6-7E82670F2ACC}"/>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94866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BF5C-1E56-4ECB-AF46-783B9B8BD62B}"/>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9BB6EB14-A7A3-4AC3-9F2E-D129E1765D20}"/>
              </a:ext>
            </a:extLst>
          </p:cNvPr>
          <p:cNvGraphicFramePr>
            <a:graphicFrameLocks noGrp="1"/>
          </p:cNvGraphicFramePr>
          <p:nvPr>
            <p:ph type="chart" sz="quarter" idx="13"/>
            <p:extLst>
              <p:ext uri="{D42A27DB-BD31-4B8C-83A1-F6EECF244321}">
                <p14:modId xmlns:p14="http://schemas.microsoft.com/office/powerpoint/2010/main" val="1077831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1C1119-8A68-4518-BE89-59A154366D5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150F85B-4F4B-4E4B-996C-4862597172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2625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453E0-AFEA-4B6E-890B-F10299B27CB0}"/>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E1A36E2B-4028-4CEA-A530-44E494C588EE}"/>
              </a:ext>
            </a:extLst>
          </p:cNvPr>
          <p:cNvGraphicFramePr>
            <a:graphicFrameLocks noGrp="1"/>
          </p:cNvGraphicFramePr>
          <p:nvPr>
            <p:ph type="tbl" sz="quarter" idx="13"/>
            <p:extLst>
              <p:ext uri="{D42A27DB-BD31-4B8C-83A1-F6EECF244321}">
                <p14:modId xmlns:p14="http://schemas.microsoft.com/office/powerpoint/2010/main" val="37613945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62226105"/>
                    </a:ext>
                  </a:extLst>
                </a:gridCol>
                <a:gridCol w="740664">
                  <a:extLst>
                    <a:ext uri="{9D8B030D-6E8A-4147-A177-3AD203B41FA5}">
                      <a16:colId xmlns:a16="http://schemas.microsoft.com/office/drawing/2014/main" val="2962208659"/>
                    </a:ext>
                  </a:extLst>
                </a:gridCol>
                <a:gridCol w="740664">
                  <a:extLst>
                    <a:ext uri="{9D8B030D-6E8A-4147-A177-3AD203B41FA5}">
                      <a16:colId xmlns:a16="http://schemas.microsoft.com/office/drawing/2014/main" val="1024533292"/>
                    </a:ext>
                  </a:extLst>
                </a:gridCol>
                <a:gridCol w="740664">
                  <a:extLst>
                    <a:ext uri="{9D8B030D-6E8A-4147-A177-3AD203B41FA5}">
                      <a16:colId xmlns:a16="http://schemas.microsoft.com/office/drawing/2014/main" val="1367218533"/>
                    </a:ext>
                  </a:extLst>
                </a:gridCol>
                <a:gridCol w="740664">
                  <a:extLst>
                    <a:ext uri="{9D8B030D-6E8A-4147-A177-3AD203B41FA5}">
                      <a16:colId xmlns:a16="http://schemas.microsoft.com/office/drawing/2014/main" val="4260066686"/>
                    </a:ext>
                  </a:extLst>
                </a:gridCol>
                <a:gridCol w="740664">
                  <a:extLst>
                    <a:ext uri="{9D8B030D-6E8A-4147-A177-3AD203B41FA5}">
                      <a16:colId xmlns:a16="http://schemas.microsoft.com/office/drawing/2014/main" val="3817376848"/>
                    </a:ext>
                  </a:extLst>
                </a:gridCol>
                <a:gridCol w="740664">
                  <a:extLst>
                    <a:ext uri="{9D8B030D-6E8A-4147-A177-3AD203B41FA5}">
                      <a16:colId xmlns:a16="http://schemas.microsoft.com/office/drawing/2014/main" val="2164041062"/>
                    </a:ext>
                  </a:extLst>
                </a:gridCol>
                <a:gridCol w="740664">
                  <a:extLst>
                    <a:ext uri="{9D8B030D-6E8A-4147-A177-3AD203B41FA5}">
                      <a16:colId xmlns:a16="http://schemas.microsoft.com/office/drawing/2014/main" val="1077312962"/>
                    </a:ext>
                  </a:extLst>
                </a:gridCol>
                <a:gridCol w="740664">
                  <a:extLst>
                    <a:ext uri="{9D8B030D-6E8A-4147-A177-3AD203B41FA5}">
                      <a16:colId xmlns:a16="http://schemas.microsoft.com/office/drawing/2014/main" val="4014080944"/>
                    </a:ext>
                  </a:extLst>
                </a:gridCol>
                <a:gridCol w="740664">
                  <a:extLst>
                    <a:ext uri="{9D8B030D-6E8A-4147-A177-3AD203B41FA5}">
                      <a16:colId xmlns:a16="http://schemas.microsoft.com/office/drawing/2014/main" val="33922644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16268285"/>
                  </a:ext>
                </a:extLst>
              </a:tr>
              <a:tr h="370840">
                <a:tc>
                  <a:txBody>
                    <a:bodyPr/>
                    <a:lstStyle/>
                    <a:p>
                      <a:r>
                        <a:rPr lang="en-US" sz="1000"/>
                        <a:t>Philadelphia Insurance Companies</a:t>
                      </a:r>
                    </a:p>
                  </a:txBody>
                  <a:tcPr/>
                </a:tc>
                <a:tc>
                  <a:txBody>
                    <a:bodyPr/>
                    <a:lstStyle/>
                    <a:p>
                      <a:r>
                        <a:rPr lang="en-US" sz="1000"/>
                        <a:t>3542</a:t>
                      </a:r>
                    </a:p>
                  </a:txBody>
                  <a:tcPr/>
                </a:tc>
                <a:tc>
                  <a:txBody>
                    <a:bodyPr/>
                    <a:lstStyle/>
                    <a:p>
                      <a:r>
                        <a:rPr lang="en-US" sz="1000"/>
                        <a:t>33</a:t>
                      </a:r>
                    </a:p>
                  </a:txBody>
                  <a:tcPr/>
                </a:tc>
                <a:tc>
                  <a:txBody>
                    <a:bodyPr/>
                    <a:lstStyle/>
                    <a:p>
                      <a:r>
                        <a:rPr lang="en-US" sz="1000"/>
                        <a:t>33</a:t>
                      </a:r>
                    </a:p>
                  </a:txBody>
                  <a:tcPr/>
                </a:tc>
                <a:tc>
                  <a:txBody>
                    <a:bodyPr/>
                    <a:lstStyle/>
                    <a:p>
                      <a:r>
                        <a:rPr lang="en-US" sz="1000"/>
                        <a:t>646</a:t>
                      </a:r>
                    </a:p>
                  </a:txBody>
                  <a:tcPr/>
                </a:tc>
                <a:tc>
                  <a:txBody>
                    <a:bodyPr/>
                    <a:lstStyle/>
                    <a:p>
                      <a:r>
                        <a:rPr lang="en-US" sz="1000"/>
                        <a:t>13</a:t>
                      </a:r>
                    </a:p>
                  </a:txBody>
                  <a:tcPr/>
                </a:tc>
                <a:tc>
                  <a:txBody>
                    <a:bodyPr/>
                    <a:lstStyle/>
                    <a:p>
                      <a:r>
                        <a:rPr lang="en-US" sz="1000"/>
                        <a:t>105</a:t>
                      </a:r>
                    </a:p>
                  </a:txBody>
                  <a:tcPr/>
                </a:tc>
                <a:tc>
                  <a:txBody>
                    <a:bodyPr/>
                    <a:lstStyle/>
                    <a:p>
                      <a:r>
                        <a:rPr lang="en-US" sz="1000"/>
                        <a:t>4</a:t>
                      </a:r>
                    </a:p>
                  </a:txBody>
                  <a:tcPr/>
                </a:tc>
                <a:tc>
                  <a:txBody>
                    <a:bodyPr/>
                    <a:lstStyle/>
                    <a:p>
                      <a:r>
                        <a:rPr lang="en-US" sz="1000"/>
                        <a:t>0.6568 %</a:t>
                      </a:r>
                    </a:p>
                  </a:txBody>
                  <a:tcPr/>
                </a:tc>
                <a:tc>
                  <a:txBody>
                    <a:bodyPr/>
                    <a:lstStyle/>
                    <a:p>
                      <a:r>
                        <a:rPr lang="en-US" sz="1000"/>
                        <a:t>0.0 %</a:t>
                      </a:r>
                    </a:p>
                  </a:txBody>
                  <a:tcPr/>
                </a:tc>
                <a:extLst>
                  <a:ext uri="{0D108BD9-81ED-4DB2-BD59-A6C34878D82A}">
                    <a16:rowId xmlns:a16="http://schemas.microsoft.com/office/drawing/2014/main" val="1876691657"/>
                  </a:ext>
                </a:extLst>
              </a:tr>
            </a:tbl>
          </a:graphicData>
        </a:graphic>
      </p:graphicFrame>
      <p:sp>
        <p:nvSpPr>
          <p:cNvPr id="4" name="Text Placeholder 3">
            <a:extLst>
              <a:ext uri="{FF2B5EF4-FFF2-40B4-BE49-F238E27FC236}">
                <a16:creationId xmlns:a16="http://schemas.microsoft.com/office/drawing/2014/main" id="{58764681-0D01-436C-BF7C-05E1F8D0C4D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84752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7A254-8805-462D-8554-56A2DE981737}"/>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F26EE6E9-060E-4060-A4D5-BA47F3B4F97F}"/>
              </a:ext>
            </a:extLst>
          </p:cNvPr>
          <p:cNvGraphicFramePr>
            <a:graphicFrameLocks noGrp="1"/>
          </p:cNvGraphicFramePr>
          <p:nvPr>
            <p:ph type="chart" sz="quarter" idx="13"/>
            <p:extLst>
              <p:ext uri="{D42A27DB-BD31-4B8C-83A1-F6EECF244321}">
                <p14:modId xmlns:p14="http://schemas.microsoft.com/office/powerpoint/2010/main" val="4245029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5689A-85BB-47D2-B939-98BFFF236F60}"/>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37F8ED4D-9DE2-4426-AEDD-607F69CAB8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6408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8A6C5-1FAF-46F4-99D2-8CDC7844F984}"/>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B907BCA2-4C60-4058-9BBD-59FBC05DE7EC}"/>
              </a:ext>
            </a:extLst>
          </p:cNvPr>
          <p:cNvGraphicFramePr>
            <a:graphicFrameLocks noGrp="1"/>
          </p:cNvGraphicFramePr>
          <p:nvPr>
            <p:ph type="chart" sz="quarter" idx="13"/>
            <p:extLst>
              <p:ext uri="{D42A27DB-BD31-4B8C-83A1-F6EECF244321}">
                <p14:modId xmlns:p14="http://schemas.microsoft.com/office/powerpoint/2010/main" val="2703834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7C03E-A2EB-40BC-B29D-968A379A5AF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18BCEDA-BA54-4E96-BFD7-9A398B30C8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47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19A64-4CBE-4957-8BA8-73472D68EE2E}"/>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D6724881-35F3-47AA-BD6C-156CCA178101}"/>
              </a:ext>
            </a:extLst>
          </p:cNvPr>
          <p:cNvGraphicFramePr>
            <a:graphicFrameLocks noGrp="1"/>
          </p:cNvGraphicFramePr>
          <p:nvPr>
            <p:ph type="chart" sz="quarter" idx="13"/>
            <p:extLst>
              <p:ext uri="{D42A27DB-BD31-4B8C-83A1-F6EECF244321}">
                <p14:modId xmlns:p14="http://schemas.microsoft.com/office/powerpoint/2010/main" val="3227228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F4936-D9C0-4A66-97E6-32E14F5B274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410C049-D741-4CAF-80C7-5117E4DF35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5717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A38D2-447D-4071-AE86-602099A93EF6}"/>
              </a:ext>
            </a:extLst>
          </p:cNvPr>
          <p:cNvSpPr>
            <a:spLocks noGrp="1"/>
          </p:cNvSpPr>
          <p:nvPr>
            <p:ph type="title"/>
          </p:nvPr>
        </p:nvSpPr>
        <p:spPr/>
        <p:txBody>
          <a:bodyPr/>
          <a:lstStyle/>
          <a:p>
            <a:r>
              <a:rPr lang="en-US"/>
              <a:t>Facebook Own Posts Table | Philadelphia Insurance - 1 of 2</a:t>
            </a:r>
          </a:p>
        </p:txBody>
      </p:sp>
      <p:graphicFrame>
        <p:nvGraphicFramePr>
          <p:cNvPr id="5" name="Table Placeholder 4">
            <a:extLst>
              <a:ext uri="{FF2B5EF4-FFF2-40B4-BE49-F238E27FC236}">
                <a16:creationId xmlns:a16="http://schemas.microsoft.com/office/drawing/2014/main" id="{E0631B18-3F06-42A8-B8AA-C6A4CD929716}"/>
              </a:ext>
            </a:extLst>
          </p:cNvPr>
          <p:cNvGraphicFramePr>
            <a:graphicFrameLocks noGrp="1"/>
          </p:cNvGraphicFramePr>
          <p:nvPr>
            <p:ph type="tbl" sz="quarter" idx="13"/>
            <p:extLst>
              <p:ext uri="{D42A27DB-BD31-4B8C-83A1-F6EECF244321}">
                <p14:modId xmlns:p14="http://schemas.microsoft.com/office/powerpoint/2010/main" val="336808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3128493"/>
                    </a:ext>
                  </a:extLst>
                </a:gridCol>
                <a:gridCol w="658368">
                  <a:extLst>
                    <a:ext uri="{9D8B030D-6E8A-4147-A177-3AD203B41FA5}">
                      <a16:colId xmlns:a16="http://schemas.microsoft.com/office/drawing/2014/main" val="3785751568"/>
                    </a:ext>
                  </a:extLst>
                </a:gridCol>
                <a:gridCol w="658368">
                  <a:extLst>
                    <a:ext uri="{9D8B030D-6E8A-4147-A177-3AD203B41FA5}">
                      <a16:colId xmlns:a16="http://schemas.microsoft.com/office/drawing/2014/main" val="1459779121"/>
                    </a:ext>
                  </a:extLst>
                </a:gridCol>
                <a:gridCol w="658368">
                  <a:extLst>
                    <a:ext uri="{9D8B030D-6E8A-4147-A177-3AD203B41FA5}">
                      <a16:colId xmlns:a16="http://schemas.microsoft.com/office/drawing/2014/main" val="157999855"/>
                    </a:ext>
                  </a:extLst>
                </a:gridCol>
                <a:gridCol w="658368">
                  <a:extLst>
                    <a:ext uri="{9D8B030D-6E8A-4147-A177-3AD203B41FA5}">
                      <a16:colId xmlns:a16="http://schemas.microsoft.com/office/drawing/2014/main" val="32516495"/>
                    </a:ext>
                  </a:extLst>
                </a:gridCol>
                <a:gridCol w="658368">
                  <a:extLst>
                    <a:ext uri="{9D8B030D-6E8A-4147-A177-3AD203B41FA5}">
                      <a16:colId xmlns:a16="http://schemas.microsoft.com/office/drawing/2014/main" val="3143593226"/>
                    </a:ext>
                  </a:extLst>
                </a:gridCol>
                <a:gridCol w="658368">
                  <a:extLst>
                    <a:ext uri="{9D8B030D-6E8A-4147-A177-3AD203B41FA5}">
                      <a16:colId xmlns:a16="http://schemas.microsoft.com/office/drawing/2014/main" val="1702307050"/>
                    </a:ext>
                  </a:extLst>
                </a:gridCol>
                <a:gridCol w="658368">
                  <a:extLst>
                    <a:ext uri="{9D8B030D-6E8A-4147-A177-3AD203B41FA5}">
                      <a16:colId xmlns:a16="http://schemas.microsoft.com/office/drawing/2014/main" val="3463969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0524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- 2018-05-04 16:17:00 </a:t>
                      </a:r>
                      <a:r>
                        <a:rPr kumimoji="0" lang="en-US" sz="1000" b="0" i="0" u="none" strike="noStrike" kern="1200" cap="none" spc="0" normalizeH="0" baseline="0" noProof="0">
                          <a:ln>
                            <a:noFill/>
                          </a:ln>
                          <a:solidFill>
                            <a:prstClr val="black"/>
                          </a:solidFill>
                          <a:effectLst/>
                          <a:uLnTx/>
                          <a:uFillTx/>
                          <a:latin typeface="+mn-lt"/>
                          <a:ea typeface="+mn-ea"/>
                          <a:cs typeface="+mn-cs"/>
                        </a:rPr>
                        <a:t> 
 Did you know plastic yarn (plarn) can be crafted from recycled plastic bags? Over the course of a month, #TEAMPHLY collected plastic grocery bags which were cut and rolled into 60 balls of plarn during several volunteer events. The balls of plarn will be donated to Lehman United Methodist Church where they will be crocheted into sleeping mats for the homeless. The finished mats will then be donated to Angels in Motion and given to those in need.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416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- 2018-05-17 13:33:00 </a:t>
                      </a:r>
                      <a:r>
                        <a:rPr kumimoji="0" lang="en-US" sz="1000" b="0" i="0" u="none" strike="noStrike" kern="1200" cap="none" spc="0" normalizeH="0" baseline="0" noProof="0">
                          <a:ln>
                            <a:noFill/>
                          </a:ln>
                          <a:solidFill>
                            <a:prstClr val="black"/>
                          </a:solidFill>
                          <a:effectLst/>
                          <a:uLnTx/>
                          <a:uFillTx/>
                          <a:latin typeface="+mn-lt"/>
                          <a:ea typeface="+mn-ea"/>
                          <a:cs typeface="+mn-cs"/>
                        </a:rPr>
                        <a:t> 
 PHLY employee Jason Copus was recently named a 2018 Tokio Marine Good Company Award recipient. In April, twenty-two winners from Tokio Marine Group companies across the globe were welcomed to the third annual awards ceremony in Tokyo, Japan where they were recognized for their commitment to delivering exceptional business results. Congratulations to Jason and the other recipients! Jason is pictured here with Tokio Marine Group CEO and Chief Culture Officer Nick Nagano.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75814085"/>
                  </a:ext>
                </a:extLst>
              </a:tr>
            </a:tbl>
          </a:graphicData>
        </a:graphic>
      </p:graphicFrame>
      <p:sp>
        <p:nvSpPr>
          <p:cNvPr id="4" name="Text Placeholder 3">
            <a:extLst>
              <a:ext uri="{FF2B5EF4-FFF2-40B4-BE49-F238E27FC236}">
                <a16:creationId xmlns:a16="http://schemas.microsoft.com/office/drawing/2014/main" id="{5D1C8BE9-ADB0-4D3B-8F6F-A49CCEB2E3C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588093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E2F49-B2AE-420F-BE6B-48F1AA6BCB90}"/>
              </a:ext>
            </a:extLst>
          </p:cNvPr>
          <p:cNvSpPr>
            <a:spLocks noGrp="1"/>
          </p:cNvSpPr>
          <p:nvPr>
            <p:ph type="title"/>
          </p:nvPr>
        </p:nvSpPr>
        <p:spPr/>
        <p:txBody>
          <a:bodyPr/>
          <a:lstStyle/>
          <a:p>
            <a:r>
              <a:rPr lang="en-US"/>
              <a:t>Facebook Own Posts Table | Philadelphia Insurance - 2 of 2</a:t>
            </a:r>
          </a:p>
        </p:txBody>
      </p:sp>
      <p:graphicFrame>
        <p:nvGraphicFramePr>
          <p:cNvPr id="5" name="Table Placeholder 4">
            <a:extLst>
              <a:ext uri="{FF2B5EF4-FFF2-40B4-BE49-F238E27FC236}">
                <a16:creationId xmlns:a16="http://schemas.microsoft.com/office/drawing/2014/main" id="{7313E39E-C063-4136-AEC2-A013396009CE}"/>
              </a:ext>
            </a:extLst>
          </p:cNvPr>
          <p:cNvGraphicFramePr>
            <a:graphicFrameLocks noGrp="1"/>
          </p:cNvGraphicFramePr>
          <p:nvPr>
            <p:ph type="tbl" sz="quarter" idx="13"/>
            <p:extLst>
              <p:ext uri="{D42A27DB-BD31-4B8C-83A1-F6EECF244321}">
                <p14:modId xmlns:p14="http://schemas.microsoft.com/office/powerpoint/2010/main" val="689722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6064841"/>
                    </a:ext>
                  </a:extLst>
                </a:gridCol>
                <a:gridCol w="658368">
                  <a:extLst>
                    <a:ext uri="{9D8B030D-6E8A-4147-A177-3AD203B41FA5}">
                      <a16:colId xmlns:a16="http://schemas.microsoft.com/office/drawing/2014/main" val="1957552206"/>
                    </a:ext>
                  </a:extLst>
                </a:gridCol>
                <a:gridCol w="658368">
                  <a:extLst>
                    <a:ext uri="{9D8B030D-6E8A-4147-A177-3AD203B41FA5}">
                      <a16:colId xmlns:a16="http://schemas.microsoft.com/office/drawing/2014/main" val="2600543728"/>
                    </a:ext>
                  </a:extLst>
                </a:gridCol>
                <a:gridCol w="658368">
                  <a:extLst>
                    <a:ext uri="{9D8B030D-6E8A-4147-A177-3AD203B41FA5}">
                      <a16:colId xmlns:a16="http://schemas.microsoft.com/office/drawing/2014/main" val="3645201177"/>
                    </a:ext>
                  </a:extLst>
                </a:gridCol>
                <a:gridCol w="658368">
                  <a:extLst>
                    <a:ext uri="{9D8B030D-6E8A-4147-A177-3AD203B41FA5}">
                      <a16:colId xmlns:a16="http://schemas.microsoft.com/office/drawing/2014/main" val="2321363737"/>
                    </a:ext>
                  </a:extLst>
                </a:gridCol>
                <a:gridCol w="658368">
                  <a:extLst>
                    <a:ext uri="{9D8B030D-6E8A-4147-A177-3AD203B41FA5}">
                      <a16:colId xmlns:a16="http://schemas.microsoft.com/office/drawing/2014/main" val="1637026885"/>
                    </a:ext>
                  </a:extLst>
                </a:gridCol>
                <a:gridCol w="658368">
                  <a:extLst>
                    <a:ext uri="{9D8B030D-6E8A-4147-A177-3AD203B41FA5}">
                      <a16:colId xmlns:a16="http://schemas.microsoft.com/office/drawing/2014/main" val="38337615"/>
                    </a:ext>
                  </a:extLst>
                </a:gridCol>
                <a:gridCol w="658368">
                  <a:extLst>
                    <a:ext uri="{9D8B030D-6E8A-4147-A177-3AD203B41FA5}">
                      <a16:colId xmlns:a16="http://schemas.microsoft.com/office/drawing/2014/main" val="30142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26089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- 2018-05-21 20:00:01 </a:t>
                      </a:r>
                      <a:r>
                        <a:rPr kumimoji="0" lang="en-US" sz="1000" b="0" i="0" u="none" strike="noStrike" kern="1200" cap="none" spc="0" normalizeH="0" baseline="0" noProof="0">
                          <a:ln>
                            <a:noFill/>
                          </a:ln>
                          <a:solidFill>
                            <a:prstClr val="black"/>
                          </a:solidFill>
                          <a:effectLst/>
                          <a:uLnTx/>
                          <a:uFillTx/>
                          <a:latin typeface="+mn-lt"/>
                          <a:ea typeface="+mn-ea"/>
                          <a:cs typeface="+mn-cs"/>
                        </a:rPr>
                        <a:t> 
 Drowning is the fourth leading cause of accidental death in the U.S., claiming 4,000 lives annually. PHLY would like to help owners and operators of outdoor water activities make this a fun and safe summer. Our latest blog post has water safety tips and resources: https://goo.gl/qQG9cw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723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- 2018-05-24 16:16:38 </a:t>
                      </a:r>
                      <a:r>
                        <a:rPr kumimoji="0" lang="en-US" sz="1000" b="0" i="0" u="none" strike="noStrike" kern="1200" cap="none" spc="0" normalizeH="0" baseline="0" noProof="0">
                          <a:ln>
                            <a:noFill/>
                          </a:ln>
                          <a:solidFill>
                            <a:prstClr val="black"/>
                          </a:solidFill>
                          <a:effectLst/>
                          <a:uLnTx/>
                          <a:uFillTx/>
                          <a:latin typeface="+mn-lt"/>
                          <a:ea typeface="+mn-ea"/>
                          <a:cs typeface="+mn-cs"/>
                        </a:rPr>
                        <a:t> 
 PHLY employees from offices across the country came together for #RedNoseDay, a national fundraising campaign to end child poverty. Here’s a look at #TEAMPHLY with their #NosesOn to show their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5780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- 2018-05-22 11:54:26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https://goo.gl/QkXqPM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16343117"/>
                  </a:ext>
                </a:extLst>
              </a:tr>
            </a:tbl>
          </a:graphicData>
        </a:graphic>
      </p:graphicFrame>
      <p:sp>
        <p:nvSpPr>
          <p:cNvPr id="4" name="Text Placeholder 3">
            <a:extLst>
              <a:ext uri="{FF2B5EF4-FFF2-40B4-BE49-F238E27FC236}">
                <a16:creationId xmlns:a16="http://schemas.microsoft.com/office/drawing/2014/main" id="{FF49EF77-88ED-4D93-8EA3-8B76D0115EE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588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50326-DAA1-4FDA-9D39-FA6235931E35}"/>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AF90324-04F6-468E-B0B3-2251CA55547F}"/>
              </a:ext>
            </a:extLst>
          </p:cNvPr>
          <p:cNvGraphicFramePr>
            <a:graphicFrameLocks noGrp="1"/>
          </p:cNvGraphicFramePr>
          <p:nvPr>
            <p:ph type="chart" sz="quarter" idx="13"/>
            <p:extLst>
              <p:ext uri="{D42A27DB-BD31-4B8C-83A1-F6EECF244321}">
                <p14:modId xmlns:p14="http://schemas.microsoft.com/office/powerpoint/2010/main" val="2040694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587996-0D47-4757-B1C6-AB984573673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CB4CFCC-3CF2-451A-A7A2-9361E2DBC3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3179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BD063-24FD-4128-A94F-5ACA26053F9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0FBE9875-1ED4-4BC5-98AF-BDB3290A8787}"/>
              </a:ext>
            </a:extLst>
          </p:cNvPr>
          <p:cNvGraphicFramePr>
            <a:graphicFrameLocks noGrp="1"/>
          </p:cNvGraphicFramePr>
          <p:nvPr>
            <p:ph type="tbl" sz="quarter" idx="13"/>
            <p:extLst>
              <p:ext uri="{D42A27DB-BD31-4B8C-83A1-F6EECF244321}">
                <p14:modId xmlns:p14="http://schemas.microsoft.com/office/powerpoint/2010/main" val="2480664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838436512"/>
                    </a:ext>
                  </a:extLst>
                </a:gridCol>
                <a:gridCol w="493776">
                  <a:extLst>
                    <a:ext uri="{9D8B030D-6E8A-4147-A177-3AD203B41FA5}">
                      <a16:colId xmlns:a16="http://schemas.microsoft.com/office/drawing/2014/main" val="2325844198"/>
                    </a:ext>
                  </a:extLst>
                </a:gridCol>
                <a:gridCol w="493776">
                  <a:extLst>
                    <a:ext uri="{9D8B030D-6E8A-4147-A177-3AD203B41FA5}">
                      <a16:colId xmlns:a16="http://schemas.microsoft.com/office/drawing/2014/main" val="3844659291"/>
                    </a:ext>
                  </a:extLst>
                </a:gridCol>
                <a:gridCol w="493776">
                  <a:extLst>
                    <a:ext uri="{9D8B030D-6E8A-4147-A177-3AD203B41FA5}">
                      <a16:colId xmlns:a16="http://schemas.microsoft.com/office/drawing/2014/main" val="1171803924"/>
                    </a:ext>
                  </a:extLst>
                </a:gridCol>
                <a:gridCol w="493776">
                  <a:extLst>
                    <a:ext uri="{9D8B030D-6E8A-4147-A177-3AD203B41FA5}">
                      <a16:colId xmlns:a16="http://schemas.microsoft.com/office/drawing/2014/main" val="1319191934"/>
                    </a:ext>
                  </a:extLst>
                </a:gridCol>
                <a:gridCol w="493776">
                  <a:extLst>
                    <a:ext uri="{9D8B030D-6E8A-4147-A177-3AD203B41FA5}">
                      <a16:colId xmlns:a16="http://schemas.microsoft.com/office/drawing/2014/main" val="827339023"/>
                    </a:ext>
                  </a:extLst>
                </a:gridCol>
                <a:gridCol w="493776">
                  <a:extLst>
                    <a:ext uri="{9D8B030D-6E8A-4147-A177-3AD203B41FA5}">
                      <a16:colId xmlns:a16="http://schemas.microsoft.com/office/drawing/2014/main" val="3388896565"/>
                    </a:ext>
                  </a:extLst>
                </a:gridCol>
                <a:gridCol w="493776">
                  <a:extLst>
                    <a:ext uri="{9D8B030D-6E8A-4147-A177-3AD203B41FA5}">
                      <a16:colId xmlns:a16="http://schemas.microsoft.com/office/drawing/2014/main" val="1836406136"/>
                    </a:ext>
                  </a:extLst>
                </a:gridCol>
                <a:gridCol w="493776">
                  <a:extLst>
                    <a:ext uri="{9D8B030D-6E8A-4147-A177-3AD203B41FA5}">
                      <a16:colId xmlns:a16="http://schemas.microsoft.com/office/drawing/2014/main" val="479710347"/>
                    </a:ext>
                  </a:extLst>
                </a:gridCol>
                <a:gridCol w="493776">
                  <a:extLst>
                    <a:ext uri="{9D8B030D-6E8A-4147-A177-3AD203B41FA5}">
                      <a16:colId xmlns:a16="http://schemas.microsoft.com/office/drawing/2014/main" val="734633869"/>
                    </a:ext>
                  </a:extLst>
                </a:gridCol>
                <a:gridCol w="493776">
                  <a:extLst>
                    <a:ext uri="{9D8B030D-6E8A-4147-A177-3AD203B41FA5}">
                      <a16:colId xmlns:a16="http://schemas.microsoft.com/office/drawing/2014/main" val="2517497255"/>
                    </a:ext>
                  </a:extLst>
                </a:gridCol>
                <a:gridCol w="493776">
                  <a:extLst>
                    <a:ext uri="{9D8B030D-6E8A-4147-A177-3AD203B41FA5}">
                      <a16:colId xmlns:a16="http://schemas.microsoft.com/office/drawing/2014/main" val="3994826395"/>
                    </a:ext>
                  </a:extLst>
                </a:gridCol>
                <a:gridCol w="493776">
                  <a:extLst>
                    <a:ext uri="{9D8B030D-6E8A-4147-A177-3AD203B41FA5}">
                      <a16:colId xmlns:a16="http://schemas.microsoft.com/office/drawing/2014/main" val="1498651386"/>
                    </a:ext>
                  </a:extLst>
                </a:gridCol>
                <a:gridCol w="493776">
                  <a:extLst>
                    <a:ext uri="{9D8B030D-6E8A-4147-A177-3AD203B41FA5}">
                      <a16:colId xmlns:a16="http://schemas.microsoft.com/office/drawing/2014/main" val="23295571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9409831"/>
                  </a:ext>
                </a:extLst>
              </a:tr>
              <a:tr h="370840">
                <a:tc>
                  <a:txBody>
                    <a:bodyPr/>
                    <a:lstStyle/>
                    <a:p>
                      <a:r>
                        <a:rPr lang="en-US" sz="1000"/>
                        <a:t>@PHLYINS</a:t>
                      </a:r>
                    </a:p>
                  </a:txBody>
                  <a:tcPr/>
                </a:tc>
                <a:tc>
                  <a:txBody>
                    <a:bodyPr/>
                    <a:lstStyle/>
                    <a:p>
                      <a:r>
                        <a:rPr lang="en-US" sz="1000"/>
                        <a:t>3018</a:t>
                      </a:r>
                    </a:p>
                  </a:txBody>
                  <a:tcPr/>
                </a:tc>
                <a:tc>
                  <a:txBody>
                    <a:bodyPr/>
                    <a:lstStyle/>
                    <a:p>
                      <a:r>
                        <a:rPr lang="en-US" sz="1000"/>
                        <a:t>51</a:t>
                      </a:r>
                    </a:p>
                  </a:txBody>
                  <a:tcPr/>
                </a:tc>
                <a:tc>
                  <a:txBody>
                    <a:bodyPr/>
                    <a:lstStyle/>
                    <a:p>
                      <a:r>
                        <a:rPr lang="en-US" sz="1000"/>
                        <a:t>47</a:t>
                      </a:r>
                    </a:p>
                  </a:txBody>
                  <a:tcPr/>
                </a:tc>
                <a:tc>
                  <a:txBody>
                    <a:bodyPr/>
                    <a:lstStyle/>
                    <a:p>
                      <a:r>
                        <a:rPr lang="en-US" sz="1000"/>
                        <a:t>36</a:t>
                      </a:r>
                    </a:p>
                  </a:txBody>
                  <a:tcPr/>
                </a:tc>
                <a:tc>
                  <a:txBody>
                    <a:bodyPr/>
                    <a:lstStyle/>
                    <a:p>
                      <a:r>
                        <a:rPr lang="en-US" sz="1000"/>
                        <a:t>8</a:t>
                      </a:r>
                    </a:p>
                  </a:txBody>
                  <a:tcPr/>
                </a:tc>
                <a:tc>
                  <a:txBody>
                    <a:bodyPr/>
                    <a:lstStyle/>
                    <a:p>
                      <a:r>
                        <a:rPr lang="en-US" sz="1000"/>
                        <a:t>3</a:t>
                      </a:r>
                    </a:p>
                  </a:txBody>
                  <a:tcPr/>
                </a:tc>
                <a:tc>
                  <a:txBody>
                    <a:bodyPr/>
                    <a:lstStyle/>
                    <a:p>
                      <a:r>
                        <a:rPr lang="en-US" sz="1000"/>
                        <a:t>54</a:t>
                      </a:r>
                    </a:p>
                  </a:txBody>
                  <a:tcPr/>
                </a:tc>
                <a:tc>
                  <a:txBody>
                    <a:bodyPr/>
                    <a:lstStyle/>
                    <a:p>
                      <a:r>
                        <a:rPr lang="en-US" sz="1000"/>
                        <a:t>54</a:t>
                      </a:r>
                    </a:p>
                  </a:txBody>
                  <a:tcPr/>
                </a:tc>
                <a:tc>
                  <a:txBody>
                    <a:bodyPr/>
                    <a:lstStyle/>
                    <a:p>
                      <a:r>
                        <a:rPr lang="en-US" sz="1000"/>
                        <a:t>148</a:t>
                      </a:r>
                    </a:p>
                  </a:txBody>
                  <a:tcPr/>
                </a:tc>
                <a:tc>
                  <a:txBody>
                    <a:bodyPr/>
                    <a:lstStyle/>
                    <a:p>
                      <a:r>
                        <a:rPr lang="en-US" sz="1000"/>
                        <a:t>5</a:t>
                      </a:r>
                    </a:p>
                  </a:txBody>
                  <a:tcPr/>
                </a:tc>
                <a:tc>
                  <a:txBody>
                    <a:bodyPr/>
                    <a:lstStyle/>
                    <a:p>
                      <a:r>
                        <a:rPr lang="en-US" sz="1000"/>
                        <a:t>29</a:t>
                      </a:r>
                    </a:p>
                  </a:txBody>
                  <a:tcPr/>
                </a:tc>
                <a:tc>
                  <a:txBody>
                    <a:bodyPr/>
                    <a:lstStyle/>
                    <a:p>
                      <a:r>
                        <a:rPr lang="en-US" sz="1000"/>
                        <a:t>0.1922 %</a:t>
                      </a:r>
                    </a:p>
                  </a:txBody>
                  <a:tcPr/>
                </a:tc>
                <a:tc>
                  <a:txBody>
                    <a:bodyPr/>
                    <a:lstStyle/>
                    <a:p>
                      <a:r>
                        <a:rPr lang="en-US" sz="1000"/>
                        <a:t>0.0 %</a:t>
                      </a:r>
                    </a:p>
                  </a:txBody>
                  <a:tcPr/>
                </a:tc>
                <a:extLst>
                  <a:ext uri="{0D108BD9-81ED-4DB2-BD59-A6C34878D82A}">
                    <a16:rowId xmlns:a16="http://schemas.microsoft.com/office/drawing/2014/main" val="331236481"/>
                  </a:ext>
                </a:extLst>
              </a:tr>
            </a:tbl>
          </a:graphicData>
        </a:graphic>
      </p:graphicFrame>
      <p:sp>
        <p:nvSpPr>
          <p:cNvPr id="4" name="Text Placeholder 3">
            <a:extLst>
              <a:ext uri="{FF2B5EF4-FFF2-40B4-BE49-F238E27FC236}">
                <a16:creationId xmlns:a16="http://schemas.microsoft.com/office/drawing/2014/main" id="{257C21C6-FB24-4719-98F8-8A0B6B19A77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574193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54BB7-2FCC-4178-8638-075FC0C731C8}"/>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CEE69998-D534-47FB-B1C8-8298702C9F2D}"/>
              </a:ext>
            </a:extLst>
          </p:cNvPr>
          <p:cNvGraphicFramePr>
            <a:graphicFrameLocks noGrp="1"/>
          </p:cNvGraphicFramePr>
          <p:nvPr>
            <p:ph type="chart" sz="quarter" idx="13"/>
            <p:extLst>
              <p:ext uri="{D42A27DB-BD31-4B8C-83A1-F6EECF244321}">
                <p14:modId xmlns:p14="http://schemas.microsoft.com/office/powerpoint/2010/main" val="379918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4A569A-DC1C-4BC3-9139-83DA6A952208}"/>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DF9EB41-83B7-460B-A573-600D8F744A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27104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95ED6-656D-40E9-9675-C1E26EA52C9F}"/>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218420F8-1ED4-4974-A6D6-B752AD51FA75}"/>
              </a:ext>
            </a:extLst>
          </p:cNvPr>
          <p:cNvGraphicFramePr>
            <a:graphicFrameLocks noGrp="1"/>
          </p:cNvGraphicFramePr>
          <p:nvPr>
            <p:ph type="chart" sz="quarter" idx="13"/>
            <p:extLst>
              <p:ext uri="{D42A27DB-BD31-4B8C-83A1-F6EECF244321}">
                <p14:modId xmlns:p14="http://schemas.microsoft.com/office/powerpoint/2010/main" val="1371447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F0A85C-E11C-4287-8440-4BA3B5A3492D}"/>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9A4BE258-4C48-458E-BD58-89F7EA8447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7305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7D772-0B71-4727-990E-194DCA0A22A1}"/>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BEA8AF2A-7F8C-4993-B29E-C07DC86933E0}"/>
              </a:ext>
            </a:extLst>
          </p:cNvPr>
          <p:cNvGraphicFramePr>
            <a:graphicFrameLocks noGrp="1"/>
          </p:cNvGraphicFramePr>
          <p:nvPr>
            <p:ph type="chart" sz="quarter" idx="13"/>
            <p:extLst>
              <p:ext uri="{D42A27DB-BD31-4B8C-83A1-F6EECF244321}">
                <p14:modId xmlns:p14="http://schemas.microsoft.com/office/powerpoint/2010/main" val="1392127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BF4D7-B602-46ED-B5B4-DB97B333BA6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2B9F029-DE37-4542-B990-63BBCE45D0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8771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F347B-771D-438E-86F6-2AE7C0D9E02A}"/>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1C781DDD-7DA7-4426-8F49-8DE37290449F}"/>
              </a:ext>
            </a:extLst>
          </p:cNvPr>
          <p:cNvGraphicFramePr>
            <a:graphicFrameLocks noGrp="1"/>
          </p:cNvGraphicFramePr>
          <p:nvPr>
            <p:ph type="tbl" sz="quarter" idx="13"/>
            <p:extLst>
              <p:ext uri="{D42A27DB-BD31-4B8C-83A1-F6EECF244321}">
                <p14:modId xmlns:p14="http://schemas.microsoft.com/office/powerpoint/2010/main" val="4310483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439850140"/>
                    </a:ext>
                  </a:extLst>
                </a:gridCol>
                <a:gridCol w="1645920">
                  <a:extLst>
                    <a:ext uri="{9D8B030D-6E8A-4147-A177-3AD203B41FA5}">
                      <a16:colId xmlns:a16="http://schemas.microsoft.com/office/drawing/2014/main" val="2240655729"/>
                    </a:ext>
                  </a:extLst>
                </a:gridCol>
                <a:gridCol w="822960">
                  <a:extLst>
                    <a:ext uri="{9D8B030D-6E8A-4147-A177-3AD203B41FA5}">
                      <a16:colId xmlns:a16="http://schemas.microsoft.com/office/drawing/2014/main" val="76771608"/>
                    </a:ext>
                  </a:extLst>
                </a:gridCol>
                <a:gridCol w="822960">
                  <a:extLst>
                    <a:ext uri="{9D8B030D-6E8A-4147-A177-3AD203B41FA5}">
                      <a16:colId xmlns:a16="http://schemas.microsoft.com/office/drawing/2014/main" val="992982983"/>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1443864472"/>
                  </a:ext>
                </a:extLst>
              </a:tr>
              <a:tr h="370840">
                <a:tc>
                  <a:txBody>
                    <a:bodyPr/>
                    <a:lstStyle/>
                    <a:p>
                      <a:r>
                        <a:rPr lang="en-US" sz="1000" b="1"/>
                        <a:t> @PHLYINS </a:t>
                      </a:r>
                      <a:r>
                        <a:rPr lang="en-US" sz="1000"/>
                        <a:t> was mentioned by </a:t>
                      </a:r>
                      <a:r>
                        <a:rPr lang="en-US" sz="1000" b="1"/>
                        <a:t> @NHLFlyers - 2018-05-17 19:15:25 </a:t>
                      </a:r>
                      <a:r>
                        <a:rPr lang="en-US" sz="1000"/>
                        <a:t>
 Join us in congratulating our @PHLYINS Community Teammate, Andrea Youndt! Andrea works in Peru to improve living co… https://t.co/REroVCIi7B</a:t>
                      </a:r>
                    </a:p>
                  </a:txBody>
                  <a:tcPr/>
                </a:tc>
                <a:tc>
                  <a:txBody>
                    <a:bodyPr/>
                    <a:lstStyle/>
                    <a:p>
                      <a:r>
                        <a:rPr lang="en-US" sz="1000"/>
                        <a:t>05/18/2018 20:01:50</a:t>
                      </a:r>
                    </a:p>
                  </a:txBody>
                  <a:tcPr/>
                </a:tc>
                <a:tc>
                  <a:txBody>
                    <a:bodyPr/>
                    <a:lstStyle/>
                    <a:p>
                      <a:r>
                        <a:rPr lang="en-US" sz="1000"/>
                        <a:t>4</a:t>
                      </a:r>
                    </a:p>
                  </a:txBody>
                  <a:tcPr/>
                </a:tc>
                <a:tc>
                  <a:txBody>
                    <a:bodyPr/>
                    <a:lstStyle/>
                    <a:p>
                      <a:r>
                        <a:rPr lang="en-US" sz="1000"/>
                        <a:t>40</a:t>
                      </a:r>
                    </a:p>
                  </a:txBody>
                  <a:tcPr/>
                </a:tc>
                <a:extLst>
                  <a:ext uri="{0D108BD9-81ED-4DB2-BD59-A6C34878D82A}">
                    <a16:rowId xmlns:a16="http://schemas.microsoft.com/office/drawing/2014/main" val="737527291"/>
                  </a:ext>
                </a:extLst>
              </a:tr>
              <a:tr h="370840">
                <a:tc>
                  <a:txBody>
                    <a:bodyPr/>
                    <a:lstStyle/>
                    <a:p>
                      <a:r>
                        <a:rPr lang="en-US" sz="1000" b="1"/>
                        <a:t> @PHLYINS </a:t>
                      </a:r>
                      <a:r>
                        <a:rPr lang="en-US" sz="1000"/>
                        <a:t> was mentioned by </a:t>
                      </a:r>
                      <a:r>
                        <a:rPr lang="en-US" sz="1000" b="1"/>
                        <a:t> @NHLFlyers - 2018-05-22 11:41:30 </a:t>
                      </a:r>
                      <a:r>
                        <a:rPr lang="en-US" sz="1000"/>
                        <a:t>
 Meet Sharon Miller, our @PHLYINS Community Teammate! Sharon dedicates her time to @Philabundance  through the Ceres… https://t.co/vN4rBwywUX</a:t>
                      </a:r>
                    </a:p>
                  </a:txBody>
                  <a:tcPr/>
                </a:tc>
                <a:tc>
                  <a:txBody>
                    <a:bodyPr/>
                    <a:lstStyle/>
                    <a:p>
                      <a:r>
                        <a:rPr lang="en-US" sz="1000"/>
                        <a:t>05/23/2018 16:51:12</a:t>
                      </a:r>
                    </a:p>
                  </a:txBody>
                  <a:tcPr/>
                </a:tc>
                <a:tc>
                  <a:txBody>
                    <a:bodyPr/>
                    <a:lstStyle/>
                    <a:p>
                      <a:r>
                        <a:rPr lang="en-US" sz="1000"/>
                        <a:t>3</a:t>
                      </a:r>
                    </a:p>
                  </a:txBody>
                  <a:tcPr/>
                </a:tc>
                <a:tc>
                  <a:txBody>
                    <a:bodyPr/>
                    <a:lstStyle/>
                    <a:p>
                      <a:r>
                        <a:rPr lang="en-US" sz="1000"/>
                        <a:t>21</a:t>
                      </a:r>
                    </a:p>
                  </a:txBody>
                  <a:tcPr/>
                </a:tc>
                <a:extLst>
                  <a:ext uri="{0D108BD9-81ED-4DB2-BD59-A6C34878D82A}">
                    <a16:rowId xmlns:a16="http://schemas.microsoft.com/office/drawing/2014/main" val="2925034048"/>
                  </a:ext>
                </a:extLst>
              </a:tr>
              <a:tr h="370840">
                <a:tc>
                  <a:txBody>
                    <a:bodyPr/>
                    <a:lstStyle/>
                    <a:p>
                      <a:r>
                        <a:rPr lang="en-US" sz="1000" b="1"/>
                        <a:t> @PHLYINS </a:t>
                      </a:r>
                      <a:r>
                        <a:rPr lang="en-US" sz="1000"/>
                        <a:t> was mentioned by </a:t>
                      </a:r>
                      <a:r>
                        <a:rPr lang="en-US" sz="1000" b="1"/>
                        <a:t> @PhilaUnion - 2018-05-21 13:00:35 </a:t>
                      </a:r>
                      <a:r>
                        <a:rPr lang="en-US" sz="1000"/>
                        <a:t>
 Congrats to Simon's Heart on being this weekend's @PHLYINS Charity of the Match: https://t.co/QtdJxj4zya https://t.co/Ow1nImZVFS</a:t>
                      </a:r>
                    </a:p>
                  </a:txBody>
                  <a:tcPr/>
                </a:tc>
                <a:tc>
                  <a:txBody>
                    <a:bodyPr/>
                    <a:lstStyle/>
                    <a:p>
                      <a:r>
                        <a:rPr lang="en-US" sz="1000"/>
                        <a:t>n/a</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1546843432"/>
                  </a:ext>
                </a:extLst>
              </a:tr>
              <a:tr h="370840">
                <a:tc>
                  <a:txBody>
                    <a:bodyPr/>
                    <a:lstStyle/>
                    <a:p>
                      <a:r>
                        <a:rPr lang="en-US" sz="1000" b="1"/>
                        <a:t> @PHLYINS </a:t>
                      </a:r>
                      <a:r>
                        <a:rPr lang="en-US" sz="1000"/>
                        <a:t> was mentioned by </a:t>
                      </a:r>
                      <a:r>
                        <a:rPr lang="en-US" sz="1000" b="1"/>
                        <a:t> @PhilaUnion - 2018-05-31 17:30:18 </a:t>
                      </a:r>
                      <a:r>
                        <a:rPr lang="en-US" sz="1000"/>
                        <a:t>
 Congrats to @_CGRC on being last night's @PHLYINS Charity of the Match: https://t.co/gPc5NNap2x https://t.co/du1NSTD6IF</a:t>
                      </a:r>
                    </a:p>
                  </a:txBody>
                  <a:tcPr/>
                </a:tc>
                <a:tc>
                  <a:txBody>
                    <a:bodyPr/>
                    <a:lstStyle/>
                    <a:p>
                      <a:r>
                        <a:rPr lang="en-US" sz="1000"/>
                        <a:t>06/01/2018 19:20:52</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540371474"/>
                  </a:ext>
                </a:extLst>
              </a:tr>
              <a:tr h="370840">
                <a:tc>
                  <a:txBody>
                    <a:bodyPr/>
                    <a:lstStyle/>
                    <a:p>
                      <a:r>
                        <a:rPr lang="en-US" sz="1000" b="1"/>
                        <a:t> @PHLYINS </a:t>
                      </a:r>
                      <a:r>
                        <a:rPr lang="en-US" sz="1000"/>
                        <a:t> was mentioned by </a:t>
                      </a:r>
                      <a:r>
                        <a:rPr lang="en-US" sz="1000" b="1"/>
                        <a:t> @PC360_AandB - 2018-05-09 13:15:06 </a:t>
                      </a:r>
                      <a:r>
                        <a:rPr lang="en-US" sz="1000"/>
                        <a:t>
 Here's what's happening around the P&amp;amp;C #insurance industry today: News from @PHLYINS, @Lockton, H.W. Kaufman Group… https://t.co/jwWsaUuZH9</a:t>
                      </a:r>
                    </a:p>
                  </a:txBody>
                  <a:tcPr/>
                </a:tc>
                <a:tc>
                  <a:txBody>
                    <a:bodyPr/>
                    <a:lstStyle/>
                    <a:p>
                      <a:r>
                        <a:rPr lang="en-US" sz="1000"/>
                        <a:t>n/a</a:t>
                      </a:r>
                    </a:p>
                  </a:txBody>
                  <a:tcPr/>
                </a:tc>
                <a:tc>
                  <a:txBody>
                    <a:bodyPr/>
                    <a:lstStyle/>
                    <a:p>
                      <a:r>
                        <a:rPr lang="en-US" sz="1000"/>
                        <a:t>1</a:t>
                      </a:r>
                    </a:p>
                  </a:txBody>
                  <a:tcPr/>
                </a:tc>
                <a:tc>
                  <a:txBody>
                    <a:bodyPr/>
                    <a:lstStyle/>
                    <a:p>
                      <a:r>
                        <a:rPr lang="en-US" sz="1000"/>
                        <a:t>2</a:t>
                      </a:r>
                    </a:p>
                  </a:txBody>
                  <a:tcPr/>
                </a:tc>
                <a:extLst>
                  <a:ext uri="{0D108BD9-81ED-4DB2-BD59-A6C34878D82A}">
                    <a16:rowId xmlns:a16="http://schemas.microsoft.com/office/drawing/2014/main" val="2941943641"/>
                  </a:ext>
                </a:extLst>
              </a:tr>
            </a:tbl>
          </a:graphicData>
        </a:graphic>
      </p:graphicFrame>
      <p:sp>
        <p:nvSpPr>
          <p:cNvPr id="4" name="Text Placeholder 3">
            <a:extLst>
              <a:ext uri="{FF2B5EF4-FFF2-40B4-BE49-F238E27FC236}">
                <a16:creationId xmlns:a16="http://schemas.microsoft.com/office/drawing/2014/main" id="{3C598179-FAAA-4853-AB35-00B13D14047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52327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CC361-D040-453E-A6CA-E108F126FB0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3872C7B-A7CE-4573-9354-69D91C0EDF07}"/>
              </a:ext>
            </a:extLst>
          </p:cNvPr>
          <p:cNvGraphicFramePr>
            <a:graphicFrameLocks noGrp="1"/>
          </p:cNvGraphicFramePr>
          <p:nvPr>
            <p:ph type="tbl" sz="quarter" idx="13"/>
            <p:extLst>
              <p:ext uri="{D42A27DB-BD31-4B8C-83A1-F6EECF244321}">
                <p14:modId xmlns:p14="http://schemas.microsoft.com/office/powerpoint/2010/main" val="3496683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78818221"/>
                    </a:ext>
                  </a:extLst>
                </a:gridCol>
                <a:gridCol w="2468880">
                  <a:extLst>
                    <a:ext uri="{9D8B030D-6E8A-4147-A177-3AD203B41FA5}">
                      <a16:colId xmlns:a16="http://schemas.microsoft.com/office/drawing/2014/main" val="1077542353"/>
                    </a:ext>
                  </a:extLst>
                </a:gridCol>
                <a:gridCol w="2468880">
                  <a:extLst>
                    <a:ext uri="{9D8B030D-6E8A-4147-A177-3AD203B41FA5}">
                      <a16:colId xmlns:a16="http://schemas.microsoft.com/office/drawing/2014/main" val="223924589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650873261"/>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1365465081"/>
                  </a:ext>
                </a:extLst>
              </a:tr>
              <a:tr h="370840">
                <a:tc>
                  <a:txBody>
                    <a:bodyPr/>
                    <a:lstStyle/>
                    <a:p>
                      <a:r>
                        <a:rPr lang="en-US" sz="1000" b="1"/>
                        <a:t>@SilversSteve</a:t>
                      </a:r>
                    </a:p>
                  </a:txBody>
                  <a:tcPr/>
                </a:tc>
                <a:tc>
                  <a:txBody>
                    <a:bodyPr/>
                    <a:lstStyle/>
                    <a:p>
                      <a:r>
                        <a:rPr lang="en-US" sz="1000"/>
                        <a:t>@PHLYINS (33)</a:t>
                      </a:r>
                    </a:p>
                  </a:txBody>
                  <a:tcPr/>
                </a:tc>
                <a:tc>
                  <a:txBody>
                    <a:bodyPr/>
                    <a:lstStyle/>
                    <a:p>
                      <a:r>
                        <a:rPr lang="en-US" sz="1000"/>
                        <a:t>33</a:t>
                      </a:r>
                    </a:p>
                  </a:txBody>
                  <a:tcPr/>
                </a:tc>
                <a:extLst>
                  <a:ext uri="{0D108BD9-81ED-4DB2-BD59-A6C34878D82A}">
                    <a16:rowId xmlns:a16="http://schemas.microsoft.com/office/drawing/2014/main" val="2721596278"/>
                  </a:ext>
                </a:extLst>
              </a:tr>
              <a:tr h="370840">
                <a:tc>
                  <a:txBody>
                    <a:bodyPr/>
                    <a:lstStyle/>
                    <a:p>
                      <a:r>
                        <a:rPr lang="en-US" sz="1000" b="1"/>
                        <a:t>@MargueriteTort</a:t>
                      </a:r>
                    </a:p>
                  </a:txBody>
                  <a:tcPr/>
                </a:tc>
                <a:tc>
                  <a:txBody>
                    <a:bodyPr/>
                    <a:lstStyle/>
                    <a:p>
                      <a:r>
                        <a:rPr lang="en-US" sz="1000"/>
                        <a:t>@PHLYINS (28)</a:t>
                      </a:r>
                    </a:p>
                  </a:txBody>
                  <a:tcPr/>
                </a:tc>
                <a:tc>
                  <a:txBody>
                    <a:bodyPr/>
                    <a:lstStyle/>
                    <a:p>
                      <a:r>
                        <a:rPr lang="en-US" sz="1000"/>
                        <a:t>28</a:t>
                      </a:r>
                    </a:p>
                  </a:txBody>
                  <a:tcPr/>
                </a:tc>
                <a:extLst>
                  <a:ext uri="{0D108BD9-81ED-4DB2-BD59-A6C34878D82A}">
                    <a16:rowId xmlns:a16="http://schemas.microsoft.com/office/drawing/2014/main" val="699265347"/>
                  </a:ext>
                </a:extLst>
              </a:tr>
              <a:tr h="370840">
                <a:tc>
                  <a:txBody>
                    <a:bodyPr/>
                    <a:lstStyle/>
                    <a:p>
                      <a:r>
                        <a:rPr lang="en-US" sz="1000" b="1"/>
                        <a:t>@Regore2</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515874423"/>
                  </a:ext>
                </a:extLst>
              </a:tr>
              <a:tr h="370840">
                <a:tc>
                  <a:txBody>
                    <a:bodyPr/>
                    <a:lstStyle/>
                    <a:p>
                      <a:r>
                        <a:rPr lang="en-US" sz="1000" b="1"/>
                        <a:t>@Bill_Procopio</a:t>
                      </a:r>
                    </a:p>
                  </a:txBody>
                  <a:tcPr/>
                </a:tc>
                <a:tc>
                  <a:txBody>
                    <a:bodyPr/>
                    <a:lstStyle/>
                    <a:p>
                      <a:r>
                        <a:rPr lang="en-US" sz="1000"/>
                        <a:t>@PHLYINS (15)</a:t>
                      </a:r>
                    </a:p>
                  </a:txBody>
                  <a:tcPr/>
                </a:tc>
                <a:tc>
                  <a:txBody>
                    <a:bodyPr/>
                    <a:lstStyle/>
                    <a:p>
                      <a:r>
                        <a:rPr lang="en-US" sz="1000"/>
                        <a:t>15</a:t>
                      </a:r>
                    </a:p>
                  </a:txBody>
                  <a:tcPr/>
                </a:tc>
                <a:extLst>
                  <a:ext uri="{0D108BD9-81ED-4DB2-BD59-A6C34878D82A}">
                    <a16:rowId xmlns:a16="http://schemas.microsoft.com/office/drawing/2014/main" val="579167471"/>
                  </a:ext>
                </a:extLst>
              </a:tr>
              <a:tr h="370840">
                <a:tc>
                  <a:txBody>
                    <a:bodyPr/>
                    <a:lstStyle/>
                    <a:p>
                      <a:r>
                        <a:rPr lang="en-US" sz="1000" b="1"/>
                        <a:t>@JSMBrokerage</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1780926354"/>
                  </a:ext>
                </a:extLst>
              </a:tr>
              <a:tr h="370840">
                <a:tc>
                  <a:txBody>
                    <a:bodyPr/>
                    <a:lstStyle/>
                    <a:p>
                      <a:r>
                        <a:rPr lang="en-US" sz="1000" b="1"/>
                        <a:t>@IcingTheFed</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151131206"/>
                  </a:ext>
                </a:extLst>
              </a:tr>
              <a:tr h="370840">
                <a:tc>
                  <a:txBody>
                    <a:bodyPr/>
                    <a:lstStyle/>
                    <a:p>
                      <a:r>
                        <a:rPr lang="en-US" sz="1000" b="1"/>
                        <a:t>@Kevin_MorrisIns</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1310538668"/>
                  </a:ext>
                </a:extLst>
              </a:tr>
              <a:tr h="370840">
                <a:tc>
                  <a:txBody>
                    <a:bodyPr/>
                    <a:lstStyle/>
                    <a:p>
                      <a:r>
                        <a:rPr lang="en-US" sz="1000" b="1"/>
                        <a:t>@BestBuddiesPA</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899980497"/>
                  </a:ext>
                </a:extLst>
              </a:tr>
              <a:tr h="370840">
                <a:tc>
                  <a:txBody>
                    <a:bodyPr/>
                    <a:lstStyle/>
                    <a:p>
                      <a:r>
                        <a:rPr lang="en-US" sz="1000" b="1"/>
                        <a:t>@ChristinaVerish</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901539805"/>
                  </a:ext>
                </a:extLst>
              </a:tr>
            </a:tbl>
          </a:graphicData>
        </a:graphic>
      </p:graphicFrame>
      <p:sp>
        <p:nvSpPr>
          <p:cNvPr id="4" name="Text Placeholder 3">
            <a:extLst>
              <a:ext uri="{FF2B5EF4-FFF2-40B4-BE49-F238E27FC236}">
                <a16:creationId xmlns:a16="http://schemas.microsoft.com/office/drawing/2014/main" id="{859F29C9-743C-40B8-9343-3CDB8C85692D}"/>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215133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F8F72-6CFD-4039-9230-A03C5F504242}"/>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CD87A6C9-9924-4AFE-AE5D-8ABC27861715}"/>
              </a:ext>
            </a:extLst>
          </p:cNvPr>
          <p:cNvGraphicFramePr>
            <a:graphicFrameLocks noGrp="1"/>
          </p:cNvGraphicFramePr>
          <p:nvPr>
            <p:ph type="tbl" sz="quarter" idx="13"/>
            <p:extLst>
              <p:ext uri="{D42A27DB-BD31-4B8C-83A1-F6EECF244321}">
                <p14:modId xmlns:p14="http://schemas.microsoft.com/office/powerpoint/2010/main" val="3534969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4131899"/>
                    </a:ext>
                  </a:extLst>
                </a:gridCol>
                <a:gridCol w="822960">
                  <a:extLst>
                    <a:ext uri="{9D8B030D-6E8A-4147-A177-3AD203B41FA5}">
                      <a16:colId xmlns:a16="http://schemas.microsoft.com/office/drawing/2014/main" val="2875290064"/>
                    </a:ext>
                  </a:extLst>
                </a:gridCol>
                <a:gridCol w="822960">
                  <a:extLst>
                    <a:ext uri="{9D8B030D-6E8A-4147-A177-3AD203B41FA5}">
                      <a16:colId xmlns:a16="http://schemas.microsoft.com/office/drawing/2014/main" val="1419777784"/>
                    </a:ext>
                  </a:extLst>
                </a:gridCol>
                <a:gridCol w="822960">
                  <a:extLst>
                    <a:ext uri="{9D8B030D-6E8A-4147-A177-3AD203B41FA5}">
                      <a16:colId xmlns:a16="http://schemas.microsoft.com/office/drawing/2014/main" val="4273047074"/>
                    </a:ext>
                  </a:extLst>
                </a:gridCol>
                <a:gridCol w="822960">
                  <a:extLst>
                    <a:ext uri="{9D8B030D-6E8A-4147-A177-3AD203B41FA5}">
                      <a16:colId xmlns:a16="http://schemas.microsoft.com/office/drawing/2014/main" val="2897113559"/>
                    </a:ext>
                  </a:extLst>
                </a:gridCol>
                <a:gridCol w="822960">
                  <a:extLst>
                    <a:ext uri="{9D8B030D-6E8A-4147-A177-3AD203B41FA5}">
                      <a16:colId xmlns:a16="http://schemas.microsoft.com/office/drawing/2014/main" val="214620023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198401129"/>
                  </a:ext>
                </a:extLst>
              </a:tr>
              <a:tr h="370840">
                <a:tc>
                  <a:txBody>
                    <a:bodyPr/>
                    <a:lstStyle/>
                    <a:p>
                      <a:r>
                        <a:rPr lang="en-US" sz="1000" b="1"/>
                        <a:t> @PHLYINS - 2018-05-10 16:56:37 </a:t>
                      </a:r>
                      <a:r>
                        <a:rPr lang="en-US" sz="1000"/>
                        <a:t>
  Curious about opportunities in the #insurance industry? At #PHLY, we offer a variety of career paths &amp;amp; we’re always looking for new talent to join our team! Watch to learn why these young professionals were attracted to the industry. Visit https://t.co/yVoF4ZgPMj to learn more. https://t.co/BY91h9p2QW</a:t>
                      </a:r>
                    </a:p>
                  </a:txBody>
                  <a:tcPr/>
                </a:tc>
                <a:tc>
                  <a:txBody>
                    <a:bodyPr/>
                    <a:lstStyle/>
                    <a:p>
                      <a:r>
                        <a:rPr lang="en-US" sz="1000"/>
                        <a:t>No</a:t>
                      </a:r>
                    </a:p>
                  </a:txBody>
                  <a:tcPr/>
                </a:tc>
                <a:tc>
                  <a:txBody>
                    <a:bodyPr/>
                    <a:lstStyle/>
                    <a:p>
                      <a:r>
                        <a:rPr lang="en-US" sz="1000"/>
                        <a:t>9</a:t>
                      </a:r>
                    </a:p>
                  </a:txBody>
                  <a:tcPr/>
                </a:tc>
                <a:tc>
                  <a:txBody>
                    <a:bodyPr/>
                    <a:lstStyle/>
                    <a:p>
                      <a:r>
                        <a:rPr lang="en-US" sz="1000"/>
                        <a:t>25</a:t>
                      </a:r>
                    </a:p>
                  </a:txBody>
                  <a:tcPr/>
                </a:tc>
                <a:tc>
                  <a:txBody>
                    <a:bodyPr/>
                    <a:lstStyle/>
                    <a:p>
                      <a:r>
                        <a:rPr lang="en-US" sz="1000"/>
                        <a:t>0</a:t>
                      </a:r>
                    </a:p>
                  </a:txBody>
                  <a:tcPr/>
                </a:tc>
                <a:tc>
                  <a:txBody>
                    <a:bodyPr/>
                    <a:lstStyle/>
                    <a:p>
                      <a:r>
                        <a:rPr lang="en-US" sz="1000"/>
                        <a:t>1.1406 %</a:t>
                      </a:r>
                    </a:p>
                  </a:txBody>
                  <a:tcPr/>
                </a:tc>
                <a:extLst>
                  <a:ext uri="{0D108BD9-81ED-4DB2-BD59-A6C34878D82A}">
                    <a16:rowId xmlns:a16="http://schemas.microsoft.com/office/drawing/2014/main" val="3107065268"/>
                  </a:ext>
                </a:extLst>
              </a:tr>
              <a:tr h="370840">
                <a:tc>
                  <a:txBody>
                    <a:bodyPr/>
                    <a:lstStyle/>
                    <a:p>
                      <a:r>
                        <a:rPr lang="en-US" sz="1000" b="1"/>
                        <a:t> @PHLYINS - 2018-05-29 16:16:27 </a:t>
                      </a:r>
                      <a:r>
                        <a:rPr lang="en-US" sz="1000"/>
                        <a:t>
  #TEAMPHLY is excited to welcome our new class of 2018 Summer Associates! Next week, our #summer #interns will be joining us from colleges and universities across the country for a three-day orientation in the Home Office. We look forward to meeting all of you! #PHLYinternlife https://t.co/Ml0rW6h5aD</a:t>
                      </a:r>
                    </a:p>
                  </a:txBody>
                  <a:tcPr/>
                </a:tc>
                <a:tc>
                  <a:txBody>
                    <a:bodyPr/>
                    <a:lstStyle/>
                    <a:p>
                      <a:r>
                        <a:rPr lang="en-US" sz="1000"/>
                        <a:t>No</a:t>
                      </a:r>
                    </a:p>
                  </a:txBody>
                  <a:tcPr/>
                </a:tc>
                <a:tc>
                  <a:txBody>
                    <a:bodyPr/>
                    <a:lstStyle/>
                    <a:p>
                      <a:r>
                        <a:rPr lang="en-US" sz="1000"/>
                        <a:t>2</a:t>
                      </a:r>
                    </a:p>
                  </a:txBody>
                  <a:tcPr/>
                </a:tc>
                <a:tc>
                  <a:txBody>
                    <a:bodyPr/>
                    <a:lstStyle/>
                    <a:p>
                      <a:r>
                        <a:rPr lang="en-US" sz="1000"/>
                        <a:t>11</a:t>
                      </a:r>
                    </a:p>
                  </a:txBody>
                  <a:tcPr/>
                </a:tc>
                <a:tc>
                  <a:txBody>
                    <a:bodyPr/>
                    <a:lstStyle/>
                    <a:p>
                      <a:r>
                        <a:rPr lang="en-US" sz="1000"/>
                        <a:t>0</a:t>
                      </a:r>
                    </a:p>
                  </a:txBody>
                  <a:tcPr/>
                </a:tc>
                <a:tc>
                  <a:txBody>
                    <a:bodyPr/>
                    <a:lstStyle/>
                    <a:p>
                      <a:r>
                        <a:rPr lang="en-US" sz="1000"/>
                        <a:t>0.4315 %</a:t>
                      </a:r>
                    </a:p>
                  </a:txBody>
                  <a:tcPr/>
                </a:tc>
                <a:extLst>
                  <a:ext uri="{0D108BD9-81ED-4DB2-BD59-A6C34878D82A}">
                    <a16:rowId xmlns:a16="http://schemas.microsoft.com/office/drawing/2014/main" val="3337823840"/>
                  </a:ext>
                </a:extLst>
              </a:tr>
              <a:tr h="370840">
                <a:tc>
                  <a:txBody>
                    <a:bodyPr/>
                    <a:lstStyle/>
                    <a:p>
                      <a:r>
                        <a:rPr lang="en-US" sz="1000" b="1"/>
                        <a:t> @PHLYINS - 2018-05-02 16:30:18 </a:t>
                      </a:r>
                      <a:r>
                        <a:rPr lang="en-US" sz="1000"/>
                        <a:t>
  #PHLY is proud to partner with the @PhilaUnion to honor a local #nonprofit as our #Charity of the Match at every home game. Congratulations to @SpArcPhilly, @pleasetouch, &amp;amp; Greater Philadelphia Health Action, Inc. for being honored in April! Learn more: https://t.co/alpXOYMTLN https://t.co/SInyJc9H27</a:t>
                      </a:r>
                    </a:p>
                  </a:txBody>
                  <a:tcPr/>
                </a:tc>
                <a:tc>
                  <a:txBody>
                    <a:bodyPr/>
                    <a:lstStyle/>
                    <a:p>
                      <a:r>
                        <a:rPr lang="en-US" sz="1000"/>
                        <a:t>No</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0.3701 %</a:t>
                      </a:r>
                    </a:p>
                  </a:txBody>
                  <a:tcPr/>
                </a:tc>
                <a:extLst>
                  <a:ext uri="{0D108BD9-81ED-4DB2-BD59-A6C34878D82A}">
                    <a16:rowId xmlns:a16="http://schemas.microsoft.com/office/drawing/2014/main" val="3138707435"/>
                  </a:ext>
                </a:extLst>
              </a:tr>
              <a:tr h="370840">
                <a:tc>
                  <a:txBody>
                    <a:bodyPr/>
                    <a:lstStyle/>
                    <a:p>
                      <a:r>
                        <a:rPr lang="en-US" sz="1000" b="1"/>
                        <a:t> @PHLYINS - 2018-05-04 15:26:37 </a:t>
                      </a:r>
                      <a:r>
                        <a:rPr lang="en-US" sz="1000"/>
                        <a:t>
  Did you know plastic yarn (plarn) can be crafted from #recycled plastic bags? Last month, #TEAMPHLY collected plastic grocery bags which were cut &amp;amp; rolled into 60 #plarn balls. The plarn will be donated to a church where it will be crocheted into sleeping mats for the #homeless. https://t.co/AAnOPqQN2I</a:t>
                      </a:r>
                    </a:p>
                  </a:txBody>
                  <a:tcPr/>
                </a:tc>
                <a:tc>
                  <a:txBody>
                    <a:bodyPr/>
                    <a:lstStyle/>
                    <a:p>
                      <a:r>
                        <a:rPr lang="en-US" sz="1000"/>
                        <a:t>No</a:t>
                      </a:r>
                    </a:p>
                  </a:txBody>
                  <a:tcPr/>
                </a:tc>
                <a:tc>
                  <a:txBody>
                    <a:bodyPr/>
                    <a:lstStyle/>
                    <a:p>
                      <a:r>
                        <a:rPr lang="en-US" sz="1000"/>
                        <a:t>3</a:t>
                      </a:r>
                    </a:p>
                  </a:txBody>
                  <a:tcPr/>
                </a:tc>
                <a:tc>
                  <a:txBody>
                    <a:bodyPr/>
                    <a:lstStyle/>
                    <a:p>
                      <a:r>
                        <a:rPr lang="en-US" sz="1000"/>
                        <a:t>6</a:t>
                      </a:r>
                    </a:p>
                  </a:txBody>
                  <a:tcPr/>
                </a:tc>
                <a:tc>
                  <a:txBody>
                    <a:bodyPr/>
                    <a:lstStyle/>
                    <a:p>
                      <a:r>
                        <a:rPr lang="en-US" sz="1000"/>
                        <a:t>1</a:t>
                      </a:r>
                    </a:p>
                  </a:txBody>
                  <a:tcPr/>
                </a:tc>
                <a:tc>
                  <a:txBody>
                    <a:bodyPr/>
                    <a:lstStyle/>
                    <a:p>
                      <a:r>
                        <a:rPr lang="en-US" sz="1000"/>
                        <a:t>0.3362 %</a:t>
                      </a:r>
                    </a:p>
                  </a:txBody>
                  <a:tcPr/>
                </a:tc>
                <a:extLst>
                  <a:ext uri="{0D108BD9-81ED-4DB2-BD59-A6C34878D82A}">
                    <a16:rowId xmlns:a16="http://schemas.microsoft.com/office/drawing/2014/main" val="849512556"/>
                  </a:ext>
                </a:extLst>
              </a:tr>
              <a:tr h="370840">
                <a:tc>
                  <a:txBody>
                    <a:bodyPr/>
                    <a:lstStyle/>
                    <a:p>
                      <a:r>
                        <a:rPr lang="en-US" sz="1000" b="1"/>
                        <a:t> @PHLYINS - 2018-05-17 16:40:14 </a:t>
                      </a:r>
                      <a:r>
                        <a:rPr lang="en-US" sz="1000"/>
                        <a:t>
  Congrats to #PHLY employee Jason Copus who was recently named a 2018 Tokio Marine Good Company Award recipient for his commitment to delivering exceptional business results. Jason is pictured here with Tokio Marine Group CEO &amp;amp; Chief Culture Officer Nick Nagano. #ToBeAGoodCompany https://t.co/JorOjT9dX0</a:t>
                      </a:r>
                    </a:p>
                  </a:txBody>
                  <a:tcPr/>
                </a:tc>
                <a:tc>
                  <a:txBody>
                    <a:bodyPr/>
                    <a:lstStyle/>
                    <a:p>
                      <a:r>
                        <a:rPr lang="en-US" sz="1000"/>
                        <a:t>No</a:t>
                      </a:r>
                    </a:p>
                  </a:txBody>
                  <a:tcPr/>
                </a:tc>
                <a:tc>
                  <a:txBody>
                    <a:bodyPr/>
                    <a:lstStyle/>
                    <a:p>
                      <a:r>
                        <a:rPr lang="en-US" sz="1000"/>
                        <a:t>0</a:t>
                      </a:r>
                    </a:p>
                  </a:txBody>
                  <a:tcPr/>
                </a:tc>
                <a:tc>
                  <a:txBody>
                    <a:bodyPr/>
                    <a:lstStyle/>
                    <a:p>
                      <a:r>
                        <a:rPr lang="en-US" sz="1000"/>
                        <a:t>10</a:t>
                      </a:r>
                    </a:p>
                  </a:txBody>
                  <a:tcPr/>
                </a:tc>
                <a:tc>
                  <a:txBody>
                    <a:bodyPr/>
                    <a:lstStyle/>
                    <a:p>
                      <a:r>
                        <a:rPr lang="en-US" sz="1000"/>
                        <a:t>0</a:t>
                      </a:r>
                    </a:p>
                  </a:txBody>
                  <a:tcPr/>
                </a:tc>
                <a:tc>
                  <a:txBody>
                    <a:bodyPr/>
                    <a:lstStyle/>
                    <a:p>
                      <a:r>
                        <a:rPr lang="en-US" sz="1000"/>
                        <a:t>0.3344 %</a:t>
                      </a:r>
                    </a:p>
                  </a:txBody>
                  <a:tcPr/>
                </a:tc>
                <a:extLst>
                  <a:ext uri="{0D108BD9-81ED-4DB2-BD59-A6C34878D82A}">
                    <a16:rowId xmlns:a16="http://schemas.microsoft.com/office/drawing/2014/main" val="1987653508"/>
                  </a:ext>
                </a:extLst>
              </a:tr>
            </a:tbl>
          </a:graphicData>
        </a:graphic>
      </p:graphicFrame>
      <p:sp>
        <p:nvSpPr>
          <p:cNvPr id="4" name="Text Placeholder 3">
            <a:extLst>
              <a:ext uri="{FF2B5EF4-FFF2-40B4-BE49-F238E27FC236}">
                <a16:creationId xmlns:a16="http://schemas.microsoft.com/office/drawing/2014/main" id="{64717F7F-618E-421A-9128-E35684A8A9F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797381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05797-4A53-4B4F-93B0-983051B80BE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F833DD79-D1FC-46A4-8408-B86E661EB467}"/>
              </a:ext>
            </a:extLst>
          </p:cNvPr>
          <p:cNvGraphicFramePr>
            <a:graphicFrameLocks noGrp="1"/>
          </p:cNvGraphicFramePr>
          <p:nvPr>
            <p:ph type="tbl" sz="quarter" idx="13"/>
            <p:extLst>
              <p:ext uri="{D42A27DB-BD31-4B8C-83A1-F6EECF244321}">
                <p14:modId xmlns:p14="http://schemas.microsoft.com/office/powerpoint/2010/main" val="1780584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01040464"/>
                    </a:ext>
                  </a:extLst>
                </a:gridCol>
                <a:gridCol w="1069848">
                  <a:extLst>
                    <a:ext uri="{9D8B030D-6E8A-4147-A177-3AD203B41FA5}">
                      <a16:colId xmlns:a16="http://schemas.microsoft.com/office/drawing/2014/main" val="1050545541"/>
                    </a:ext>
                  </a:extLst>
                </a:gridCol>
                <a:gridCol w="1069848">
                  <a:extLst>
                    <a:ext uri="{9D8B030D-6E8A-4147-A177-3AD203B41FA5}">
                      <a16:colId xmlns:a16="http://schemas.microsoft.com/office/drawing/2014/main" val="2554599009"/>
                    </a:ext>
                  </a:extLst>
                </a:gridCol>
                <a:gridCol w="1069848">
                  <a:extLst>
                    <a:ext uri="{9D8B030D-6E8A-4147-A177-3AD203B41FA5}">
                      <a16:colId xmlns:a16="http://schemas.microsoft.com/office/drawing/2014/main" val="46162504"/>
                    </a:ext>
                  </a:extLst>
                </a:gridCol>
                <a:gridCol w="1069848">
                  <a:extLst>
                    <a:ext uri="{9D8B030D-6E8A-4147-A177-3AD203B41FA5}">
                      <a16:colId xmlns:a16="http://schemas.microsoft.com/office/drawing/2014/main" val="152102968"/>
                    </a:ext>
                  </a:extLst>
                </a:gridCol>
                <a:gridCol w="1069848">
                  <a:extLst>
                    <a:ext uri="{9D8B030D-6E8A-4147-A177-3AD203B41FA5}">
                      <a16:colId xmlns:a16="http://schemas.microsoft.com/office/drawing/2014/main" val="4077758855"/>
                    </a:ext>
                  </a:extLst>
                </a:gridCol>
                <a:gridCol w="1069848">
                  <a:extLst>
                    <a:ext uri="{9D8B030D-6E8A-4147-A177-3AD203B41FA5}">
                      <a16:colId xmlns:a16="http://schemas.microsoft.com/office/drawing/2014/main" val="163536833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892733269"/>
                  </a:ext>
                </a:extLst>
              </a:tr>
              <a:tr h="370840">
                <a:tc>
                  <a:txBody>
                    <a:bodyPr/>
                    <a:lstStyle/>
                    <a:p>
                      <a:r>
                        <a:rPr lang="en-US" sz="1000"/>
                        <a:t>Philadelphia Insurance Companies</a:t>
                      </a:r>
                    </a:p>
                  </a:txBody>
                  <a:tcPr/>
                </a:tc>
                <a:tc>
                  <a:txBody>
                    <a:bodyPr/>
                    <a:lstStyle/>
                    <a:p>
                      <a:r>
                        <a:rPr lang="en-US" sz="1000"/>
                        <a:t>14735</a:t>
                      </a:r>
                    </a:p>
                  </a:txBody>
                  <a:tcPr/>
                </a:tc>
                <a:tc>
                  <a:txBody>
                    <a:bodyPr/>
                    <a:lstStyle/>
                    <a:p>
                      <a:r>
                        <a:rPr lang="en-US" sz="1000"/>
                        <a:t>248</a:t>
                      </a:r>
                    </a:p>
                  </a:txBody>
                  <a:tcPr/>
                </a:tc>
                <a:tc>
                  <a:txBody>
                    <a:bodyPr/>
                    <a:lstStyle/>
                    <a:p>
                      <a:r>
                        <a:rPr lang="en-US" sz="1000"/>
                        <a:t>24</a:t>
                      </a:r>
                    </a:p>
                  </a:txBody>
                  <a:tcPr/>
                </a:tc>
                <a:tc>
                  <a:txBody>
                    <a:bodyPr/>
                    <a:lstStyle/>
                    <a:p>
                      <a:r>
                        <a:rPr lang="en-US" sz="1000"/>
                        <a:t>946</a:t>
                      </a:r>
                    </a:p>
                  </a:txBody>
                  <a:tcPr/>
                </a:tc>
                <a:tc>
                  <a:txBody>
                    <a:bodyPr/>
                    <a:lstStyle/>
                    <a:p>
                      <a:r>
                        <a:rPr lang="en-US" sz="1000"/>
                        <a:t>12</a:t>
                      </a:r>
                    </a:p>
                  </a:txBody>
                  <a:tcPr/>
                </a:tc>
                <a:tc>
                  <a:txBody>
                    <a:bodyPr/>
                    <a:lstStyle/>
                    <a:p>
                      <a:r>
                        <a:rPr lang="en-US" sz="1000"/>
                        <a:t>0.2732 %</a:t>
                      </a:r>
                    </a:p>
                  </a:txBody>
                  <a:tcPr/>
                </a:tc>
                <a:extLst>
                  <a:ext uri="{0D108BD9-81ED-4DB2-BD59-A6C34878D82A}">
                    <a16:rowId xmlns:a16="http://schemas.microsoft.com/office/drawing/2014/main" val="2592742940"/>
                  </a:ext>
                </a:extLst>
              </a:tr>
            </a:tbl>
          </a:graphicData>
        </a:graphic>
      </p:graphicFrame>
      <p:sp>
        <p:nvSpPr>
          <p:cNvPr id="4" name="Text Placeholder 3">
            <a:extLst>
              <a:ext uri="{FF2B5EF4-FFF2-40B4-BE49-F238E27FC236}">
                <a16:creationId xmlns:a16="http://schemas.microsoft.com/office/drawing/2014/main" id="{997B88B6-FF7A-49EE-A6C9-9142871BA88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40188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D196D-0620-49FF-9940-5A8CE121B35B}"/>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130BDA42-FB7C-4E4B-B1A3-E7917A812126}"/>
              </a:ext>
            </a:extLst>
          </p:cNvPr>
          <p:cNvGraphicFramePr>
            <a:graphicFrameLocks noGrp="1"/>
          </p:cNvGraphicFramePr>
          <p:nvPr>
            <p:ph type="chart" sz="quarter" idx="13"/>
            <p:extLst>
              <p:ext uri="{D42A27DB-BD31-4B8C-83A1-F6EECF244321}">
                <p14:modId xmlns:p14="http://schemas.microsoft.com/office/powerpoint/2010/main" val="3407826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094BD6-D39E-429B-B29A-CB29D28CBFA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8116563-1B86-4E23-9791-E42FA61CB8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2251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00D78-72FA-402E-B2F4-9B7C0C37BFA2}"/>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01A1BFC5-CB66-4A73-8309-5FAA9886D3B1}"/>
              </a:ext>
            </a:extLst>
          </p:cNvPr>
          <p:cNvGraphicFramePr>
            <a:graphicFrameLocks noGrp="1"/>
          </p:cNvGraphicFramePr>
          <p:nvPr>
            <p:ph type="chart" sz="quarter" idx="13"/>
            <p:extLst>
              <p:ext uri="{D42A27DB-BD31-4B8C-83A1-F6EECF244321}">
                <p14:modId xmlns:p14="http://schemas.microsoft.com/office/powerpoint/2010/main" val="1831190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0A2B4A-1343-4BE6-8EDF-836B91B56FC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D3E7FA0E-27BC-4D67-9844-88A976C568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01639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1F1A80-EAB0-4B79-B2F8-E487AD38414B}"/>
              </a:ext>
            </a:extLst>
          </p:cNvPr>
          <p:cNvSpPr>
            <a:spLocks noGrp="1"/>
          </p:cNvSpPr>
          <p:nvPr>
            <p:ph type="title"/>
          </p:nvPr>
        </p:nvSpPr>
        <p:spPr/>
        <p:txBody>
          <a:bodyPr/>
          <a:lstStyle/>
          <a:p>
            <a:r>
              <a:rPr lang="en-US"/>
              <a:t>LinkedIn Updates Table | Philadelphia Insurance - 1 of 2</a:t>
            </a:r>
          </a:p>
        </p:txBody>
      </p:sp>
      <p:graphicFrame>
        <p:nvGraphicFramePr>
          <p:cNvPr id="5" name="Table Placeholder 4">
            <a:extLst>
              <a:ext uri="{FF2B5EF4-FFF2-40B4-BE49-F238E27FC236}">
                <a16:creationId xmlns:a16="http://schemas.microsoft.com/office/drawing/2014/main" id="{5D718D62-292D-4851-83AD-69EA5309379D}"/>
              </a:ext>
            </a:extLst>
          </p:cNvPr>
          <p:cNvGraphicFramePr>
            <a:graphicFrameLocks noGrp="1"/>
          </p:cNvGraphicFramePr>
          <p:nvPr>
            <p:ph type="tbl" sz="quarter" idx="13"/>
            <p:extLst>
              <p:ext uri="{D42A27DB-BD31-4B8C-83A1-F6EECF244321}">
                <p14:modId xmlns:p14="http://schemas.microsoft.com/office/powerpoint/2010/main" val="311443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67191715"/>
                    </a:ext>
                  </a:extLst>
                </a:gridCol>
                <a:gridCol w="987552">
                  <a:extLst>
                    <a:ext uri="{9D8B030D-6E8A-4147-A177-3AD203B41FA5}">
                      <a16:colId xmlns:a16="http://schemas.microsoft.com/office/drawing/2014/main" val="965532891"/>
                    </a:ext>
                  </a:extLst>
                </a:gridCol>
                <a:gridCol w="987552">
                  <a:extLst>
                    <a:ext uri="{9D8B030D-6E8A-4147-A177-3AD203B41FA5}">
                      <a16:colId xmlns:a16="http://schemas.microsoft.com/office/drawing/2014/main" val="3166272640"/>
                    </a:ext>
                  </a:extLst>
                </a:gridCol>
                <a:gridCol w="987552">
                  <a:extLst>
                    <a:ext uri="{9D8B030D-6E8A-4147-A177-3AD203B41FA5}">
                      <a16:colId xmlns:a16="http://schemas.microsoft.com/office/drawing/2014/main" val="3024235286"/>
                    </a:ext>
                  </a:extLst>
                </a:gridCol>
                <a:gridCol w="987552">
                  <a:extLst>
                    <a:ext uri="{9D8B030D-6E8A-4147-A177-3AD203B41FA5}">
                      <a16:colId xmlns:a16="http://schemas.microsoft.com/office/drawing/2014/main" val="1890160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7456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- 2018-05-10 15:20:18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graduates in Bala Cynwyd. Congratulations!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52811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- 2018-05-22 11:59:58 </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a winner of four customer service awards in 2018! This is PHLY’s sixth consecutive year as an ACE Award winner and PHLY’s eleventh Stevie Award since 2012. We strive to continually improve our service and use customer feedback to help drive business decisions. Positive feedback is also valued and shared with PHLY team members. We invite our agents, brokers, and policyholders to give us your feedback by taking our PHLY Voice of the Customer (VOC) Survey: https://goo.gl/oyNyag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5165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- 2018-05-03 16:35:15 </a:t>
                      </a:r>
                      <a:r>
                        <a:rPr kumimoji="0" lang="en-US" sz="1000" b="0" i="0" u="none" strike="noStrike" kern="1200" cap="none" spc="0" normalizeH="0" baseline="0" noProof="0">
                          <a:ln>
                            <a:noFill/>
                          </a:ln>
                          <a:solidFill>
                            <a:prstClr val="black"/>
                          </a:solidFill>
                          <a:effectLst/>
                          <a:uLnTx/>
                          <a:uFillTx/>
                          <a:latin typeface="+mn-lt"/>
                          <a:ea typeface="+mn-ea"/>
                          <a:cs typeface="+mn-cs"/>
                        </a:rPr>
                        <a:t>
  A group of employees from PHLY's Highlands Ranch office volunteered to support There With Care, a non-profit organization that provides a wide range of fundamental services to children and families facing a medical crisis. To ease the burden of life’s day-to-day obligations, There With Care delivers groceries to families of sick children. #TEAMPHLY helped brighten the families' day by dressing up brown paper grocery bags with colorful hand drawn pictures. The bags will be filled with nutritious food and delivered to families in the area.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4335287"/>
                  </a:ext>
                </a:extLst>
              </a:tr>
            </a:tbl>
          </a:graphicData>
        </a:graphic>
      </p:graphicFrame>
      <p:sp>
        <p:nvSpPr>
          <p:cNvPr id="4" name="Text Placeholder 3">
            <a:extLst>
              <a:ext uri="{FF2B5EF4-FFF2-40B4-BE49-F238E27FC236}">
                <a16:creationId xmlns:a16="http://schemas.microsoft.com/office/drawing/2014/main" id="{BD48BD23-2018-49A6-A2F6-11AF5DFE562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005752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8387F-ADA8-4C04-B283-24F092F724FE}"/>
              </a:ext>
            </a:extLst>
          </p:cNvPr>
          <p:cNvSpPr>
            <a:spLocks noGrp="1"/>
          </p:cNvSpPr>
          <p:nvPr>
            <p:ph type="title"/>
          </p:nvPr>
        </p:nvSpPr>
        <p:spPr/>
        <p:txBody>
          <a:bodyPr/>
          <a:lstStyle/>
          <a:p>
            <a:r>
              <a:rPr lang="en-US"/>
              <a:t>LinkedIn Updates Table | Philadelphia Insurance - 2 of 2</a:t>
            </a:r>
          </a:p>
        </p:txBody>
      </p:sp>
      <p:graphicFrame>
        <p:nvGraphicFramePr>
          <p:cNvPr id="5" name="Table Placeholder 4">
            <a:extLst>
              <a:ext uri="{FF2B5EF4-FFF2-40B4-BE49-F238E27FC236}">
                <a16:creationId xmlns:a16="http://schemas.microsoft.com/office/drawing/2014/main" id="{780CAD15-D396-4A43-9CAC-5F7D0140FFFF}"/>
              </a:ext>
            </a:extLst>
          </p:cNvPr>
          <p:cNvGraphicFramePr>
            <a:graphicFrameLocks noGrp="1"/>
          </p:cNvGraphicFramePr>
          <p:nvPr>
            <p:ph type="tbl" sz="quarter" idx="13"/>
            <p:extLst>
              <p:ext uri="{D42A27DB-BD31-4B8C-83A1-F6EECF244321}">
                <p14:modId xmlns:p14="http://schemas.microsoft.com/office/powerpoint/2010/main" val="2286410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44864267"/>
                    </a:ext>
                  </a:extLst>
                </a:gridCol>
                <a:gridCol w="987552">
                  <a:extLst>
                    <a:ext uri="{9D8B030D-6E8A-4147-A177-3AD203B41FA5}">
                      <a16:colId xmlns:a16="http://schemas.microsoft.com/office/drawing/2014/main" val="2011676326"/>
                    </a:ext>
                  </a:extLst>
                </a:gridCol>
                <a:gridCol w="987552">
                  <a:extLst>
                    <a:ext uri="{9D8B030D-6E8A-4147-A177-3AD203B41FA5}">
                      <a16:colId xmlns:a16="http://schemas.microsoft.com/office/drawing/2014/main" val="2694467865"/>
                    </a:ext>
                  </a:extLst>
                </a:gridCol>
                <a:gridCol w="987552">
                  <a:extLst>
                    <a:ext uri="{9D8B030D-6E8A-4147-A177-3AD203B41FA5}">
                      <a16:colId xmlns:a16="http://schemas.microsoft.com/office/drawing/2014/main" val="797731029"/>
                    </a:ext>
                  </a:extLst>
                </a:gridCol>
                <a:gridCol w="987552">
                  <a:extLst>
                    <a:ext uri="{9D8B030D-6E8A-4147-A177-3AD203B41FA5}">
                      <a16:colId xmlns:a16="http://schemas.microsoft.com/office/drawing/2014/main" val="274214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8638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- 2018-05-08 16:15:15 </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#TEAMPHLY joined thousands of people from around the country in the fight to end diabetes! PHLY employees from our Roseville and Walnut Creek, CA offices volunteered to support the American Diabetes Association (ADA) at the 27th Annual Napa Valley Tour de Cure, a series of fundraising cycling events held nationwide to raise money for diabetes research, programs, and education. #TEAMPHLY helped with registration and hosted a rest stop along the cycling route which was fully stocked with nutritious foods and drinks to help the bikers power through their 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8553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- 2018-05-17 15:35:21 </a:t>
                      </a:r>
                      <a:r>
                        <a:rPr kumimoji="0" lang="en-US" sz="1000" b="0" i="0" u="none" strike="noStrike" kern="1200" cap="none" spc="0" normalizeH="0" baseline="0" noProof="0">
                          <a:ln>
                            <a:noFill/>
                          </a:ln>
                          <a:solidFill>
                            <a:prstClr val="black"/>
                          </a:solidFill>
                          <a:effectLst/>
                          <a:uLnTx/>
                          <a:uFillTx/>
                          <a:latin typeface="+mn-lt"/>
                          <a:ea typeface="+mn-ea"/>
                          <a:cs typeface="+mn-cs"/>
                        </a:rPr>
                        <a:t>
  PHLY employee Jason Copus was recently named a 2018 Tokio Marine Good Company Award recipient. In April, twenty-two winners from Tokio Marine Group companies across the globe were welcomed to the third annual awards ceremony in Tokyo, Japan where they were recognized for their commitment to delivering exceptional business results. Congratulations to Jason and the other recipients! Jason is pictured here with Tokio Marine Group CEO and Chief Culture Officer Nick Nagano. #ToBeAGoodCompany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8095926"/>
                  </a:ext>
                </a:extLst>
              </a:tr>
            </a:tbl>
          </a:graphicData>
        </a:graphic>
      </p:graphicFrame>
      <p:sp>
        <p:nvSpPr>
          <p:cNvPr id="4" name="Text Placeholder 3">
            <a:extLst>
              <a:ext uri="{FF2B5EF4-FFF2-40B4-BE49-F238E27FC236}">
                <a16:creationId xmlns:a16="http://schemas.microsoft.com/office/drawing/2014/main" id="{89FC3954-32E7-49DA-90F6-5EFF64A038D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983723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2EDAA-3D77-4D56-9738-A74FB22AF5C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9C8F6B0-72C0-48FB-9909-50D35785D866}"/>
              </a:ext>
            </a:extLst>
          </p:cNvPr>
          <p:cNvGraphicFramePr>
            <a:graphicFrameLocks noGrp="1"/>
          </p:cNvGraphicFramePr>
          <p:nvPr>
            <p:ph type="tbl" sz="quarter" idx="13"/>
            <p:extLst>
              <p:ext uri="{D42A27DB-BD31-4B8C-83A1-F6EECF244321}">
                <p14:modId xmlns:p14="http://schemas.microsoft.com/office/powerpoint/2010/main" val="298797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9224096"/>
                    </a:ext>
                  </a:extLst>
                </a:gridCol>
                <a:gridCol w="699516">
                  <a:extLst>
                    <a:ext uri="{9D8B030D-6E8A-4147-A177-3AD203B41FA5}">
                      <a16:colId xmlns:a16="http://schemas.microsoft.com/office/drawing/2014/main" val="2947372253"/>
                    </a:ext>
                  </a:extLst>
                </a:gridCol>
                <a:gridCol w="699516">
                  <a:extLst>
                    <a:ext uri="{9D8B030D-6E8A-4147-A177-3AD203B41FA5}">
                      <a16:colId xmlns:a16="http://schemas.microsoft.com/office/drawing/2014/main" val="3506507931"/>
                    </a:ext>
                  </a:extLst>
                </a:gridCol>
                <a:gridCol w="658368">
                  <a:extLst>
                    <a:ext uri="{9D8B030D-6E8A-4147-A177-3AD203B41FA5}">
                      <a16:colId xmlns:a16="http://schemas.microsoft.com/office/drawing/2014/main" val="3636461940"/>
                    </a:ext>
                  </a:extLst>
                </a:gridCol>
                <a:gridCol w="658368">
                  <a:extLst>
                    <a:ext uri="{9D8B030D-6E8A-4147-A177-3AD203B41FA5}">
                      <a16:colId xmlns:a16="http://schemas.microsoft.com/office/drawing/2014/main" val="2871724437"/>
                    </a:ext>
                  </a:extLst>
                </a:gridCol>
                <a:gridCol w="658368">
                  <a:extLst>
                    <a:ext uri="{9D8B030D-6E8A-4147-A177-3AD203B41FA5}">
                      <a16:colId xmlns:a16="http://schemas.microsoft.com/office/drawing/2014/main" val="644361728"/>
                    </a:ext>
                  </a:extLst>
                </a:gridCol>
                <a:gridCol w="699516">
                  <a:extLst>
                    <a:ext uri="{9D8B030D-6E8A-4147-A177-3AD203B41FA5}">
                      <a16:colId xmlns:a16="http://schemas.microsoft.com/office/drawing/2014/main" val="905496988"/>
                    </a:ext>
                  </a:extLst>
                </a:gridCol>
                <a:gridCol w="699516">
                  <a:extLst>
                    <a:ext uri="{9D8B030D-6E8A-4147-A177-3AD203B41FA5}">
                      <a16:colId xmlns:a16="http://schemas.microsoft.com/office/drawing/2014/main" val="304280295"/>
                    </a:ext>
                  </a:extLst>
                </a:gridCol>
                <a:gridCol w="699516">
                  <a:extLst>
                    <a:ext uri="{9D8B030D-6E8A-4147-A177-3AD203B41FA5}">
                      <a16:colId xmlns:a16="http://schemas.microsoft.com/office/drawing/2014/main" val="1050256692"/>
                    </a:ext>
                  </a:extLst>
                </a:gridCol>
                <a:gridCol w="658368">
                  <a:extLst>
                    <a:ext uri="{9D8B030D-6E8A-4147-A177-3AD203B41FA5}">
                      <a16:colId xmlns:a16="http://schemas.microsoft.com/office/drawing/2014/main" val="282069036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32412683"/>
                  </a:ext>
                </a:extLst>
              </a:tr>
              <a:tr h="370840">
                <a:tc>
                  <a:txBody>
                    <a:bodyPr/>
                    <a:lstStyle/>
                    <a:p>
                      <a:r>
                        <a:rPr lang="en-US" sz="1000"/>
                        <a:t>phlyinsurance</a:t>
                      </a:r>
                    </a:p>
                  </a:txBody>
                  <a:tcPr/>
                </a:tc>
                <a:tc>
                  <a:txBody>
                    <a:bodyPr/>
                    <a:lstStyle/>
                    <a:p>
                      <a:r>
                        <a:rPr lang="en-US" sz="1000"/>
                        <a:t>979</a:t>
                      </a:r>
                    </a:p>
                  </a:txBody>
                  <a:tcPr/>
                </a:tc>
                <a:tc>
                  <a:txBody>
                    <a:bodyPr/>
                    <a:lstStyle/>
                    <a:p>
                      <a:r>
                        <a:rPr lang="en-US" sz="1000"/>
                        <a:t>21</a:t>
                      </a:r>
                    </a:p>
                  </a:txBody>
                  <a:tcPr/>
                </a:tc>
                <a:tc>
                  <a:txBody>
                    <a:bodyPr/>
                    <a:lstStyle/>
                    <a:p>
                      <a:r>
                        <a:rPr lang="en-US" sz="1000"/>
                        <a:t>13</a:t>
                      </a:r>
                    </a:p>
                  </a:txBody>
                  <a:tcPr/>
                </a:tc>
                <a:tc>
                  <a:txBody>
                    <a:bodyPr/>
                    <a:lstStyle/>
                    <a:p>
                      <a:r>
                        <a:rPr lang="en-US" sz="1000"/>
                        <a:t>8</a:t>
                      </a:r>
                    </a:p>
                  </a:txBody>
                  <a:tcPr/>
                </a:tc>
                <a:tc>
                  <a:txBody>
                    <a:bodyPr/>
                    <a:lstStyle/>
                    <a:p>
                      <a:r>
                        <a:rPr lang="en-US" sz="1000"/>
                        <a:t>1</a:t>
                      </a:r>
                    </a:p>
                  </a:txBody>
                  <a:tcPr/>
                </a:tc>
                <a:tc>
                  <a:txBody>
                    <a:bodyPr/>
                    <a:lstStyle/>
                    <a:p>
                      <a:r>
                        <a:rPr lang="en-US" sz="1000"/>
                        <a:t>22</a:t>
                      </a:r>
                    </a:p>
                  </a:txBody>
                  <a:tcPr/>
                </a:tc>
                <a:tc>
                  <a:txBody>
                    <a:bodyPr/>
                    <a:lstStyle/>
                    <a:p>
                      <a:r>
                        <a:rPr lang="en-US" sz="1000"/>
                        <a:t>1240</a:t>
                      </a:r>
                    </a:p>
                  </a:txBody>
                  <a:tcPr/>
                </a:tc>
                <a:tc>
                  <a:txBody>
                    <a:bodyPr/>
                    <a:lstStyle/>
                    <a:p>
                      <a:r>
                        <a:rPr lang="en-US" sz="1000"/>
                        <a:t>27</a:t>
                      </a:r>
                    </a:p>
                  </a:txBody>
                  <a:tcPr/>
                </a:tc>
                <a:tc>
                  <a:txBody>
                    <a:bodyPr/>
                    <a:lstStyle/>
                    <a:p>
                      <a:r>
                        <a:rPr lang="en-US" sz="1000"/>
                        <a:t>5.9495 %</a:t>
                      </a:r>
                    </a:p>
                  </a:txBody>
                  <a:tcPr/>
                </a:tc>
                <a:extLst>
                  <a:ext uri="{0D108BD9-81ED-4DB2-BD59-A6C34878D82A}">
                    <a16:rowId xmlns:a16="http://schemas.microsoft.com/office/drawing/2014/main" val="2819411543"/>
                  </a:ext>
                </a:extLst>
              </a:tr>
            </a:tbl>
          </a:graphicData>
        </a:graphic>
      </p:graphicFrame>
      <p:sp>
        <p:nvSpPr>
          <p:cNvPr id="4" name="Text Placeholder 3">
            <a:extLst>
              <a:ext uri="{FF2B5EF4-FFF2-40B4-BE49-F238E27FC236}">
                <a16:creationId xmlns:a16="http://schemas.microsoft.com/office/drawing/2014/main" id="{BD4E034B-0874-45C4-B729-B39AD50A6C4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197812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8ADD3-CC18-4678-A4AB-04939F5B8FD8}"/>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E287DCD2-88FC-49D7-B93C-38197DF3D19C}"/>
              </a:ext>
            </a:extLst>
          </p:cNvPr>
          <p:cNvGraphicFramePr>
            <a:graphicFrameLocks noGrp="1"/>
          </p:cNvGraphicFramePr>
          <p:nvPr>
            <p:ph type="chart" sz="quarter" idx="13"/>
            <p:extLst>
              <p:ext uri="{D42A27DB-BD31-4B8C-83A1-F6EECF244321}">
                <p14:modId xmlns:p14="http://schemas.microsoft.com/office/powerpoint/2010/main" val="269373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D37705-583C-4E69-974B-FEC4D307DBD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335B572-13A1-4D45-BFBA-452A18129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8402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A4B41-191D-4595-820D-B2F0526515A7}"/>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84F4AEB5-3879-4633-B5F4-5AB4ED507069}"/>
              </a:ext>
            </a:extLst>
          </p:cNvPr>
          <p:cNvGraphicFramePr>
            <a:graphicFrameLocks noGrp="1"/>
          </p:cNvGraphicFramePr>
          <p:nvPr>
            <p:ph type="chart" sz="quarter" idx="13"/>
            <p:extLst>
              <p:ext uri="{D42A27DB-BD31-4B8C-83A1-F6EECF244321}">
                <p14:modId xmlns:p14="http://schemas.microsoft.com/office/powerpoint/2010/main" val="16342895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05BCB4-D127-4C88-9590-EBF206541C43}"/>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43A6D6CA-4BD6-4507-9EFA-A9DD9A615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73516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5FD63-A376-401F-8AF9-87B70E2A71D8}"/>
              </a:ext>
            </a:extLst>
          </p:cNvPr>
          <p:cNvSpPr>
            <a:spLocks noGrp="1"/>
          </p:cNvSpPr>
          <p:nvPr>
            <p:ph type="title"/>
          </p:nvPr>
        </p:nvSpPr>
        <p:spPr/>
        <p:txBody>
          <a:bodyPr/>
          <a:lstStyle/>
          <a:p>
            <a:r>
              <a:rPr lang="en-US"/>
              <a:t>Instagram Posts Table | Philadelphia Insurance - 1 of 2</a:t>
            </a:r>
          </a:p>
        </p:txBody>
      </p:sp>
      <p:graphicFrame>
        <p:nvGraphicFramePr>
          <p:cNvPr id="5" name="Table Placeholder 4">
            <a:extLst>
              <a:ext uri="{FF2B5EF4-FFF2-40B4-BE49-F238E27FC236}">
                <a16:creationId xmlns:a16="http://schemas.microsoft.com/office/drawing/2014/main" id="{46A3284C-56D5-47C2-999B-3011A4C02E83}"/>
              </a:ext>
            </a:extLst>
          </p:cNvPr>
          <p:cNvGraphicFramePr>
            <a:graphicFrameLocks noGrp="1"/>
          </p:cNvGraphicFramePr>
          <p:nvPr>
            <p:ph type="tbl" sz="quarter" idx="13"/>
            <p:extLst>
              <p:ext uri="{D42A27DB-BD31-4B8C-83A1-F6EECF244321}">
                <p14:modId xmlns:p14="http://schemas.microsoft.com/office/powerpoint/2010/main" val="283148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01891592"/>
                    </a:ext>
                  </a:extLst>
                </a:gridCol>
                <a:gridCol w="987552">
                  <a:extLst>
                    <a:ext uri="{9D8B030D-6E8A-4147-A177-3AD203B41FA5}">
                      <a16:colId xmlns:a16="http://schemas.microsoft.com/office/drawing/2014/main" val="1923795024"/>
                    </a:ext>
                  </a:extLst>
                </a:gridCol>
                <a:gridCol w="987552">
                  <a:extLst>
                    <a:ext uri="{9D8B030D-6E8A-4147-A177-3AD203B41FA5}">
                      <a16:colId xmlns:a16="http://schemas.microsoft.com/office/drawing/2014/main" val="993681983"/>
                    </a:ext>
                  </a:extLst>
                </a:gridCol>
                <a:gridCol w="987552">
                  <a:extLst>
                    <a:ext uri="{9D8B030D-6E8A-4147-A177-3AD203B41FA5}">
                      <a16:colId xmlns:a16="http://schemas.microsoft.com/office/drawing/2014/main" val="3708915360"/>
                    </a:ext>
                  </a:extLst>
                </a:gridCol>
                <a:gridCol w="987552">
                  <a:extLst>
                    <a:ext uri="{9D8B030D-6E8A-4147-A177-3AD203B41FA5}">
                      <a16:colId xmlns:a16="http://schemas.microsoft.com/office/drawing/2014/main" val="316130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551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- 2018-05-09 12:40:58 </a:t>
                      </a:r>
                      <a:r>
                        <a:rPr kumimoji="0" lang="en-US" sz="1000" b="0" i="0" u="none" strike="noStrike" kern="1200" cap="none" spc="0" normalizeH="0" baseline="0" noProof="0">
                          <a:ln>
                            <a:noFill/>
                          </a:ln>
                          <a:solidFill>
                            <a:prstClr val="black"/>
                          </a:solidFill>
                          <a:effectLst/>
                          <a:uLnTx/>
                          <a:uFillTx/>
                          <a:latin typeface="+mn-lt"/>
                          <a:ea typeface="+mn-ea"/>
                          <a:cs typeface="+mn-cs"/>
                        </a:rPr>
                        <a:t>
 We held our first Commercial Lines Division (CLD) #Underwriting Trainee #Graduation to recognize those who completed the nine month #training program. The #graduates represented various #PHLY field offices across the country as well as different CLD departments in the Home Office. While many of our field offices tuned in to the ceremony virtually, here’s a snapshot of our new #grads in #BalaCynwyd. #Congratulations! 👏🏼🎉 #ThinkPHLY #TEAMPHLY #insurance #insurancelife #careergoals #goodjob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5629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- 2018-05-08 16:17:46 </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#TEAMPHLY joined thousands of people from around the country in the fight to end #diabetes! #PHLY employees from our #Roseville and #WalnutCreek, #California offices volunteered to support the @amdiabetesassn (ADA) at the 27th Annual #NapaValley #TourdeCure, a series of #fundraising cycling events held nationwide to raise money for diabetes research, programs, and education. #TEAMPHLY helped with registration and hosted a rest stop along the #cycling route which was fully stocked with nutritious foods and drinks to help the #bikers power through their ride. 🚴🏻‍♂️🍊🍌💦#ThinkPHLY #insurance #diabetesawareness #charity #bikestagram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6705533"/>
                  </a:ext>
                </a:extLst>
              </a:tr>
            </a:tbl>
          </a:graphicData>
        </a:graphic>
      </p:graphicFrame>
      <p:sp>
        <p:nvSpPr>
          <p:cNvPr id="4" name="Text Placeholder 3">
            <a:extLst>
              <a:ext uri="{FF2B5EF4-FFF2-40B4-BE49-F238E27FC236}">
                <a16:creationId xmlns:a16="http://schemas.microsoft.com/office/drawing/2014/main" id="{F71BCBC3-07D0-4B4E-9DF9-EF8B7A7C7EE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960789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15C6C-2869-4E88-ACFB-50C1C4426D04}"/>
              </a:ext>
            </a:extLst>
          </p:cNvPr>
          <p:cNvSpPr>
            <a:spLocks noGrp="1"/>
          </p:cNvSpPr>
          <p:nvPr>
            <p:ph type="title"/>
          </p:nvPr>
        </p:nvSpPr>
        <p:spPr/>
        <p:txBody>
          <a:bodyPr/>
          <a:lstStyle/>
          <a:p>
            <a:r>
              <a:rPr lang="en-US"/>
              <a:t>Instagram Posts Table | Philadelphia Insurance - 2 of 2</a:t>
            </a:r>
          </a:p>
        </p:txBody>
      </p:sp>
      <p:graphicFrame>
        <p:nvGraphicFramePr>
          <p:cNvPr id="5" name="Table Placeholder 4">
            <a:extLst>
              <a:ext uri="{FF2B5EF4-FFF2-40B4-BE49-F238E27FC236}">
                <a16:creationId xmlns:a16="http://schemas.microsoft.com/office/drawing/2014/main" id="{7923B88F-3ADC-4B05-8796-DB21DAB720FE}"/>
              </a:ext>
            </a:extLst>
          </p:cNvPr>
          <p:cNvGraphicFramePr>
            <a:graphicFrameLocks noGrp="1"/>
          </p:cNvGraphicFramePr>
          <p:nvPr>
            <p:ph type="tbl" sz="quarter" idx="13"/>
            <p:extLst>
              <p:ext uri="{D42A27DB-BD31-4B8C-83A1-F6EECF244321}">
                <p14:modId xmlns:p14="http://schemas.microsoft.com/office/powerpoint/2010/main" val="4010650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1703848"/>
                    </a:ext>
                  </a:extLst>
                </a:gridCol>
                <a:gridCol w="987552">
                  <a:extLst>
                    <a:ext uri="{9D8B030D-6E8A-4147-A177-3AD203B41FA5}">
                      <a16:colId xmlns:a16="http://schemas.microsoft.com/office/drawing/2014/main" val="1512418093"/>
                    </a:ext>
                  </a:extLst>
                </a:gridCol>
                <a:gridCol w="987552">
                  <a:extLst>
                    <a:ext uri="{9D8B030D-6E8A-4147-A177-3AD203B41FA5}">
                      <a16:colId xmlns:a16="http://schemas.microsoft.com/office/drawing/2014/main" val="3945090871"/>
                    </a:ext>
                  </a:extLst>
                </a:gridCol>
                <a:gridCol w="987552">
                  <a:extLst>
                    <a:ext uri="{9D8B030D-6E8A-4147-A177-3AD203B41FA5}">
                      <a16:colId xmlns:a16="http://schemas.microsoft.com/office/drawing/2014/main" val="1871763657"/>
                    </a:ext>
                  </a:extLst>
                </a:gridCol>
                <a:gridCol w="987552">
                  <a:extLst>
                    <a:ext uri="{9D8B030D-6E8A-4147-A177-3AD203B41FA5}">
                      <a16:colId xmlns:a16="http://schemas.microsoft.com/office/drawing/2014/main" val="460013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068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- 2018-05-01 16:33:29 </a:t>
                      </a:r>
                      <a:r>
                        <a:rPr kumimoji="0" lang="en-US" sz="1000" b="0" i="0" u="none" strike="noStrike" kern="1200" cap="none" spc="0" normalizeH="0" baseline="0" noProof="0">
                          <a:ln>
                            <a:noFill/>
                          </a:ln>
                          <a:solidFill>
                            <a:prstClr val="black"/>
                          </a:solidFill>
                          <a:effectLst/>
                          <a:uLnTx/>
                          <a:uFillTx/>
                          <a:latin typeface="+mn-lt"/>
                          <a:ea typeface="+mn-ea"/>
                          <a:cs typeface="+mn-cs"/>
                        </a:rPr>
                        <a:t>
 #TEAMPHLY came prepared to get down to work during a day of service at @sharefoodprogram, a #nonprofit organization dedicated to reducing regional #hunger and expanding access to #nutritious affordable #food. A group of Home Office employees volunteered to pack boxes of food for distribution to neighborhood food cupboards and tended to Share’s Nice Roots Farm. #ThinkPHLY #insurance #volunteer #community #healthyfood #philadelphia #endhunger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500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- 2018-05-29 16:19:49 </a:t>
                      </a:r>
                      <a:r>
                        <a:rPr kumimoji="0" lang="en-US" sz="1000" b="0" i="0" u="none" strike="noStrike" kern="1200" cap="none" spc="0" normalizeH="0" baseline="0" noProof="0">
                          <a:ln>
                            <a:noFill/>
                          </a:ln>
                          <a:solidFill>
                            <a:prstClr val="black"/>
                          </a:solidFill>
                          <a:effectLst/>
                          <a:uLnTx/>
                          <a:uFillTx/>
                          <a:latin typeface="+mn-lt"/>
                          <a:ea typeface="+mn-ea"/>
                          <a:cs typeface="+mn-cs"/>
                        </a:rPr>
                        <a:t>
 #TEAMPHLY is excited to welcome our #newclass of 2018 Summer Associates! Next week, our #summer #interns will be joining us from colleges and universities across the country for a three-day orientation in the Home Office. We look forward to meeting all of you! 👋🏼😃 #ThinkPHLY #PHLYinternlife #summerinternship #insurance #internship #career #job #collegestudents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5573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- 2018-05-21 16:21:37 </a:t>
                      </a:r>
                      <a:r>
                        <a:rPr kumimoji="0" lang="en-US" sz="1000" b="0" i="0" u="none" strike="noStrike" kern="1200" cap="none" spc="0" normalizeH="0" baseline="0" noProof="0">
                          <a:ln>
                            <a:noFill/>
                          </a:ln>
                          <a:solidFill>
                            <a:prstClr val="black"/>
                          </a:solidFill>
                          <a:effectLst/>
                          <a:uLnTx/>
                          <a:uFillTx/>
                          <a:latin typeface="+mn-lt"/>
                          <a:ea typeface="+mn-ea"/>
                          <a:cs typeface="+mn-cs"/>
                        </a:rPr>
                        <a:t>
 On Saturday, #TEAMPHLY participated in the #EaglesAutismChallenge – a one-day #bikeride and family-friendly #5K #runwalk in support of #autismresearch. #PHLY Chairman and #TeamJefferson co-captain Jamie Maguire was joined by Home Office employees at #LincolnFinancialField to raise #awareness and money that will go directly to #autism research and programs at the Children’s Hospital of #Philadelphia, Drexel University, and Thomas Jefferson University and Jefferson #Health. 🚴🏻‍♂️💚🏈 #ThinkPHLY #insurance #autismawareness #eagles #philly #makeadifference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4602460"/>
                  </a:ext>
                </a:extLst>
              </a:tr>
            </a:tbl>
          </a:graphicData>
        </a:graphic>
      </p:graphicFrame>
      <p:sp>
        <p:nvSpPr>
          <p:cNvPr id="4" name="Text Placeholder 3">
            <a:extLst>
              <a:ext uri="{FF2B5EF4-FFF2-40B4-BE49-F238E27FC236}">
                <a16:creationId xmlns:a16="http://schemas.microsoft.com/office/drawing/2014/main" id="{75E65736-2728-4A26-B45C-00C615B1B6C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660122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882</Words>
  <Application>Microsoft Office PowerPoint</Application>
  <PresentationFormat>On-screen Show (4:3)</PresentationFormat>
  <Paragraphs>365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2</vt:lpstr>
      <vt:lpstr>Facebook Own Posts Table | Philadelphia Insurance - 2 of 2</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2</vt:lpstr>
      <vt:lpstr>LinkedIn Updates Table | Philadelphia Insurance - 2 of 2</vt:lpstr>
      <vt:lpstr>Instagram Key Metrics Table | Philadelphia Insurance</vt:lpstr>
      <vt:lpstr>Instagram Followers Change | Philadelphia Insurance</vt:lpstr>
      <vt:lpstr>Average Interactions Per Instagram Post | Philadelphia Insurance</vt:lpstr>
      <vt:lpstr>Instagram Posts Table | Philadelphia Insurance - 1 of 2</vt:lpstr>
      <vt:lpstr>Instagram Posts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2018-06-12T16:23:44Z</dcterms:created>
  <dcterms:modified xsi:type="dcterms:W3CDTF">2018-06-12T16:24:25Z</dcterms:modified>
</cp:coreProperties>
</file>