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43221</c:v>
                </c:pt>
              </c:numCache>
            </c:numRef>
          </c:cat>
          <c:val>
            <c:numRef>
              <c:f>Sheet1!$B$2</c:f>
              <c:numCache>
                <c:formatCode>General</c:formatCode>
                <c:ptCount val="1"/>
                <c:pt idx="0">
                  <c:v>3542</c:v>
                </c:pt>
              </c:numCache>
            </c:numRef>
          </c:val>
          <c:extLst>
            <c:ext xmlns:c16="http://schemas.microsoft.com/office/drawing/2014/chart" uri="{C3380CC4-5D6E-409C-BE32-E72D297353CC}">
              <c16:uniqueId val="{00000000-AB41-4041-9FF9-F7CD5355BF3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43221</c:v>
                </c:pt>
              </c:numCache>
            </c:numRef>
          </c:cat>
          <c:val>
            <c:numRef>
              <c:f>Sheet1!$C$2</c:f>
              <c:numCache>
                <c:formatCode>General</c:formatCode>
                <c:ptCount val="1"/>
                <c:pt idx="0">
                  <c:v>3018</c:v>
                </c:pt>
              </c:numCache>
            </c:numRef>
          </c:val>
          <c:extLst>
            <c:ext xmlns:c16="http://schemas.microsoft.com/office/drawing/2014/chart" uri="{C3380CC4-5D6E-409C-BE32-E72D297353CC}">
              <c16:uniqueId val="{00000001-AB41-4041-9FF9-F7CD5355BF3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43221</c:v>
                </c:pt>
              </c:numCache>
            </c:numRef>
          </c:cat>
          <c:val>
            <c:numRef>
              <c:f>Sheet1!$D$2</c:f>
              <c:numCache>
                <c:formatCode>General</c:formatCode>
                <c:ptCount val="1"/>
                <c:pt idx="0">
                  <c:v>0</c:v>
                </c:pt>
              </c:numCache>
            </c:numRef>
          </c:val>
          <c:extLst>
            <c:ext xmlns:c16="http://schemas.microsoft.com/office/drawing/2014/chart" uri="{C3380CC4-5D6E-409C-BE32-E72D297353CC}">
              <c16:uniqueId val="{00000002-AB41-4041-9FF9-F7CD5355BF3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43221</c:v>
                </c:pt>
              </c:numCache>
            </c:numRef>
          </c:cat>
          <c:val>
            <c:numRef>
              <c:f>Sheet1!$E$2</c:f>
              <c:numCache>
                <c:formatCode>General</c:formatCode>
                <c:ptCount val="1"/>
                <c:pt idx="0">
                  <c:v>0</c:v>
                </c:pt>
              </c:numCache>
            </c:numRef>
          </c:val>
          <c:extLst>
            <c:ext xmlns:c16="http://schemas.microsoft.com/office/drawing/2014/chart" uri="{C3380CC4-5D6E-409C-BE32-E72D297353CC}">
              <c16:uniqueId val="{00000003-AB41-4041-9FF9-F7CD5355BF3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43221</c:v>
                </c:pt>
              </c:numCache>
            </c:numRef>
          </c:cat>
          <c:val>
            <c:numRef>
              <c:f>Sheet1!$F$2</c:f>
              <c:numCache>
                <c:formatCode>General</c:formatCode>
                <c:ptCount val="1"/>
                <c:pt idx="0">
                  <c:v>14735</c:v>
                </c:pt>
              </c:numCache>
            </c:numRef>
          </c:val>
          <c:extLst>
            <c:ext xmlns:c16="http://schemas.microsoft.com/office/drawing/2014/chart" uri="{C3380CC4-5D6E-409C-BE32-E72D297353CC}">
              <c16:uniqueId val="{00000004-AB41-4041-9FF9-F7CD5355BF3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43221</c:v>
                </c:pt>
              </c:numCache>
            </c:numRef>
          </c:cat>
          <c:val>
            <c:numRef>
              <c:f>Sheet1!$G$2</c:f>
              <c:numCache>
                <c:formatCode>General</c:formatCode>
                <c:ptCount val="1"/>
                <c:pt idx="0">
                  <c:v>979</c:v>
                </c:pt>
              </c:numCache>
            </c:numRef>
          </c:val>
          <c:extLst>
            <c:ext xmlns:c16="http://schemas.microsoft.com/office/drawing/2014/chart" uri="{C3380CC4-5D6E-409C-BE32-E72D297353CC}">
              <c16:uniqueId val="{00000005-AB41-4041-9FF9-F7CD5355BF3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43221</c:v>
                </c:pt>
              </c:numCache>
            </c:numRef>
          </c:cat>
          <c:val>
            <c:numRef>
              <c:f>Sheet1!$H$2</c:f>
              <c:numCache>
                <c:formatCode>General</c:formatCode>
                <c:ptCount val="1"/>
                <c:pt idx="0">
                  <c:v>0</c:v>
                </c:pt>
              </c:numCache>
            </c:numRef>
          </c:val>
          <c:extLst>
            <c:ext xmlns:c16="http://schemas.microsoft.com/office/drawing/2014/chart" uri="{C3380CC4-5D6E-409C-BE32-E72D297353CC}">
              <c16:uniqueId val="{00000006-AB41-4041-9FF9-F7CD5355BF30}"/>
            </c:ext>
          </c:extLst>
        </c:ser>
        <c:dLbls>
          <c:showLegendKey val="0"/>
          <c:showVal val="0"/>
          <c:showCatName val="0"/>
          <c:showSerName val="0"/>
          <c:showPercent val="0"/>
          <c:showBubbleSize val="0"/>
        </c:dLbls>
        <c:gapWidth val="219"/>
        <c:overlap val="-27"/>
        <c:axId val="272985760"/>
        <c:axId val="272985432"/>
      </c:barChart>
      <c:dateAx>
        <c:axId val="27298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85432"/>
        <c:crosses val="autoZero"/>
        <c:auto val="1"/>
        <c:lblOffset val="100"/>
        <c:baseTimeUnit val="days"/>
      </c:dateAx>
      <c:valAx>
        <c:axId val="27298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8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22</c:v>
                </c:pt>
              </c:numCache>
            </c:numRef>
          </c:val>
          <c:extLst>
            <c:ext xmlns:c16="http://schemas.microsoft.com/office/drawing/2014/chart" uri="{C3380CC4-5D6E-409C-BE32-E72D297353CC}">
              <c16:uniqueId val="{00000000-F0F1-4750-B084-59FA00074DB5}"/>
            </c:ext>
          </c:extLst>
        </c:ser>
        <c:dLbls>
          <c:showLegendKey val="0"/>
          <c:showVal val="0"/>
          <c:showCatName val="0"/>
          <c:showSerName val="0"/>
          <c:showPercent val="0"/>
          <c:showBubbleSize val="0"/>
        </c:dLbls>
        <c:gapWidth val="219"/>
        <c:overlap val="-27"/>
        <c:axId val="274458392"/>
        <c:axId val="274464296"/>
      </c:barChart>
      <c:dateAx>
        <c:axId val="27445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64296"/>
        <c:crosses val="autoZero"/>
        <c:auto val="1"/>
        <c:lblOffset val="100"/>
        <c:baseTimeUnit val="months"/>
      </c:dateAx>
      <c:valAx>
        <c:axId val="27446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5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19</c:v>
                </c:pt>
                <c:pt idx="6">
                  <c:v>0</c:v>
                </c:pt>
                <c:pt idx="7">
                  <c:v>0</c:v>
                </c:pt>
                <c:pt idx="8">
                  <c:v>0</c:v>
                </c:pt>
                <c:pt idx="9">
                  <c:v>0</c:v>
                </c:pt>
                <c:pt idx="10">
                  <c:v>0</c:v>
                </c:pt>
                <c:pt idx="11">
                  <c:v>0</c:v>
                </c:pt>
              </c:numCache>
            </c:numRef>
          </c:val>
          <c:extLst>
            <c:ext xmlns:c16="http://schemas.microsoft.com/office/drawing/2014/chart" uri="{C3380CC4-5D6E-409C-BE32-E72D297353CC}">
              <c16:uniqueId val="{00000000-7EA1-4095-B62A-BDCD1EA92712}"/>
            </c:ext>
          </c:extLst>
        </c:ser>
        <c:dLbls>
          <c:showLegendKey val="0"/>
          <c:showVal val="0"/>
          <c:showCatName val="0"/>
          <c:showSerName val="0"/>
          <c:showPercent val="0"/>
          <c:showBubbleSize val="0"/>
        </c:dLbls>
        <c:gapWidth val="219"/>
        <c:overlap val="-27"/>
        <c:axId val="336527984"/>
        <c:axId val="336529624"/>
      </c:barChart>
      <c:dateAx>
        <c:axId val="33652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29624"/>
        <c:crosses val="autoZero"/>
        <c:auto val="1"/>
        <c:lblOffset val="100"/>
        <c:baseTimeUnit val="months"/>
      </c:dateAx>
      <c:valAx>
        <c:axId val="33652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2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42212</c:v>
                </c:pt>
              </c:numCache>
            </c:numRef>
          </c:val>
          <c:extLst>
            <c:ext xmlns:c16="http://schemas.microsoft.com/office/drawing/2014/chart" uri="{C3380CC4-5D6E-409C-BE32-E72D297353CC}">
              <c16:uniqueId val="{00000000-4926-4790-9534-6992845B275D}"/>
            </c:ext>
          </c:extLst>
        </c:ser>
        <c:dLbls>
          <c:showLegendKey val="0"/>
          <c:showVal val="0"/>
          <c:showCatName val="0"/>
          <c:showSerName val="0"/>
          <c:showPercent val="0"/>
          <c:showBubbleSize val="0"/>
        </c:dLbls>
        <c:gapWidth val="219"/>
        <c:overlap val="-27"/>
        <c:axId val="274456752"/>
        <c:axId val="274457408"/>
      </c:barChart>
      <c:dateAx>
        <c:axId val="27445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57408"/>
        <c:crosses val="autoZero"/>
        <c:auto val="1"/>
        <c:lblOffset val="100"/>
        <c:baseTimeUnit val="months"/>
      </c:dateAx>
      <c:valAx>
        <c:axId val="27445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63</c:v>
                </c:pt>
                <c:pt idx="2">
                  <c:v>363</c:v>
                </c:pt>
                <c:pt idx="3">
                  <c:v>482</c:v>
                </c:pt>
                <c:pt idx="4">
                  <c:v>536</c:v>
                </c:pt>
                <c:pt idx="5">
                  <c:v>429</c:v>
                </c:pt>
                <c:pt idx="6">
                  <c:v>181</c:v>
                </c:pt>
              </c:numCache>
            </c:numRef>
          </c:val>
          <c:extLst>
            <c:ext xmlns:c16="http://schemas.microsoft.com/office/drawing/2014/chart" uri="{C3380CC4-5D6E-409C-BE32-E72D297353CC}">
              <c16:uniqueId val="{00000000-95B4-4C50-99E5-CB446C8555B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61</c:v>
                </c:pt>
                <c:pt idx="2">
                  <c:v>278</c:v>
                </c:pt>
                <c:pt idx="3">
                  <c:v>359</c:v>
                </c:pt>
                <c:pt idx="4">
                  <c:v>302</c:v>
                </c:pt>
                <c:pt idx="5">
                  <c:v>269</c:v>
                </c:pt>
                <c:pt idx="6">
                  <c:v>162</c:v>
                </c:pt>
              </c:numCache>
            </c:numRef>
          </c:val>
          <c:extLst>
            <c:ext xmlns:c16="http://schemas.microsoft.com/office/drawing/2014/chart" uri="{C3380CC4-5D6E-409C-BE32-E72D297353CC}">
              <c16:uniqueId val="{00000001-95B4-4C50-99E5-CB446C8555B4}"/>
            </c:ext>
          </c:extLst>
        </c:ser>
        <c:dLbls>
          <c:showLegendKey val="0"/>
          <c:showVal val="0"/>
          <c:showCatName val="0"/>
          <c:showSerName val="0"/>
          <c:showPercent val="0"/>
          <c:showBubbleSize val="0"/>
        </c:dLbls>
        <c:gapWidth val="219"/>
        <c:overlap val="-27"/>
        <c:axId val="345099032"/>
        <c:axId val="345095752"/>
      </c:barChart>
      <c:catAx>
        <c:axId val="34509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95752"/>
        <c:crosses val="autoZero"/>
        <c:auto val="1"/>
        <c:lblAlgn val="ctr"/>
        <c:lblOffset val="100"/>
        <c:noMultiLvlLbl val="0"/>
      </c:catAx>
      <c:valAx>
        <c:axId val="34509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9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7</c:v>
                </c:pt>
              </c:numCache>
            </c:numRef>
          </c:val>
          <c:extLst>
            <c:ext xmlns:c16="http://schemas.microsoft.com/office/drawing/2014/chart" uri="{C3380CC4-5D6E-409C-BE32-E72D297353CC}">
              <c16:uniqueId val="{00000000-14ED-4BF2-BAB5-07BDB465DE37}"/>
            </c:ext>
          </c:extLst>
        </c:ser>
        <c:dLbls>
          <c:showLegendKey val="0"/>
          <c:showVal val="0"/>
          <c:showCatName val="0"/>
          <c:showSerName val="0"/>
          <c:showPercent val="0"/>
          <c:showBubbleSize val="0"/>
        </c:dLbls>
        <c:gapWidth val="219"/>
        <c:overlap val="-27"/>
        <c:axId val="342546168"/>
        <c:axId val="342546496"/>
      </c:barChart>
      <c:dateAx>
        <c:axId val="34254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46496"/>
        <c:crosses val="autoZero"/>
        <c:auto val="1"/>
        <c:lblOffset val="100"/>
        <c:baseTimeUnit val="months"/>
      </c:dateAx>
      <c:valAx>
        <c:axId val="34254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4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6</c:v>
                </c:pt>
                <c:pt idx="4">
                  <c:v>5</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0266-4AFB-BF74-54864DB8EF9D}"/>
            </c:ext>
          </c:extLst>
        </c:ser>
        <c:dLbls>
          <c:showLegendKey val="0"/>
          <c:showVal val="0"/>
          <c:showCatName val="0"/>
          <c:showSerName val="0"/>
          <c:showPercent val="0"/>
          <c:showBubbleSize val="0"/>
        </c:dLbls>
        <c:gapWidth val="219"/>
        <c:overlap val="-27"/>
        <c:axId val="345843176"/>
        <c:axId val="345840880"/>
      </c:barChart>
      <c:dateAx>
        <c:axId val="34584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0880"/>
        <c:crosses val="autoZero"/>
        <c:auto val="1"/>
        <c:lblOffset val="100"/>
        <c:baseTimeUnit val="months"/>
      </c:dateAx>
      <c:valAx>
        <c:axId val="34584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C6F1-4D00-B1A0-41C2BDEB9B41}"/>
            </c:ext>
          </c:extLst>
        </c:ser>
        <c:dLbls>
          <c:showLegendKey val="0"/>
          <c:showVal val="0"/>
          <c:showCatName val="0"/>
          <c:showSerName val="0"/>
          <c:showPercent val="0"/>
          <c:showBubbleSize val="0"/>
        </c:dLbls>
        <c:gapWidth val="219"/>
        <c:overlap val="-27"/>
        <c:axId val="345837600"/>
        <c:axId val="345837928"/>
      </c:barChart>
      <c:dateAx>
        <c:axId val="34583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37928"/>
        <c:crosses val="autoZero"/>
        <c:auto val="1"/>
        <c:lblOffset val="100"/>
        <c:baseTimeUnit val="months"/>
      </c:dateAx>
      <c:valAx>
        <c:axId val="34583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3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98</c:v>
                </c:pt>
              </c:numCache>
            </c:numRef>
          </c:val>
          <c:extLst>
            <c:ext xmlns:c16="http://schemas.microsoft.com/office/drawing/2014/chart" uri="{C3380CC4-5D6E-409C-BE32-E72D297353CC}">
              <c16:uniqueId val="{00000000-80EF-493B-A956-F4E58861E575}"/>
            </c:ext>
          </c:extLst>
        </c:ser>
        <c:dLbls>
          <c:showLegendKey val="0"/>
          <c:showVal val="0"/>
          <c:showCatName val="0"/>
          <c:showSerName val="0"/>
          <c:showPercent val="0"/>
          <c:showBubbleSize val="0"/>
        </c:dLbls>
        <c:gapWidth val="219"/>
        <c:overlap val="-27"/>
        <c:axId val="407230792"/>
        <c:axId val="407225872"/>
      </c:barChart>
      <c:dateAx>
        <c:axId val="40723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5872"/>
        <c:crosses val="autoZero"/>
        <c:auto val="1"/>
        <c:lblOffset val="100"/>
        <c:baseTimeUnit val="months"/>
      </c:dateAx>
      <c:valAx>
        <c:axId val="40722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39</c:v>
                </c:pt>
                <c:pt idx="5">
                  <c:v>42</c:v>
                </c:pt>
                <c:pt idx="6">
                  <c:v>0</c:v>
                </c:pt>
                <c:pt idx="7">
                  <c:v>0</c:v>
                </c:pt>
                <c:pt idx="8">
                  <c:v>0</c:v>
                </c:pt>
                <c:pt idx="9">
                  <c:v>0</c:v>
                </c:pt>
                <c:pt idx="10">
                  <c:v>0</c:v>
                </c:pt>
                <c:pt idx="11">
                  <c:v>0</c:v>
                </c:pt>
              </c:numCache>
            </c:numRef>
          </c:val>
          <c:extLst>
            <c:ext xmlns:c16="http://schemas.microsoft.com/office/drawing/2014/chart" uri="{C3380CC4-5D6E-409C-BE32-E72D297353CC}">
              <c16:uniqueId val="{00000000-B0B2-4F8B-8058-6D0E861A9F35}"/>
            </c:ext>
          </c:extLst>
        </c:ser>
        <c:dLbls>
          <c:showLegendKey val="0"/>
          <c:showVal val="0"/>
          <c:showCatName val="0"/>
          <c:showSerName val="0"/>
          <c:showPercent val="0"/>
          <c:showBubbleSize val="0"/>
        </c:dLbls>
        <c:gapWidth val="219"/>
        <c:overlap val="-27"/>
        <c:axId val="407231120"/>
        <c:axId val="407223576"/>
      </c:barChart>
      <c:dateAx>
        <c:axId val="40723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3576"/>
        <c:crosses val="autoZero"/>
        <c:auto val="1"/>
        <c:lblOffset val="100"/>
        <c:baseTimeUnit val="months"/>
      </c:dateAx>
      <c:valAx>
        <c:axId val="40722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9</c:v>
                </c:pt>
              </c:numCache>
            </c:numRef>
          </c:val>
          <c:extLst>
            <c:ext xmlns:c16="http://schemas.microsoft.com/office/drawing/2014/chart" uri="{C3380CC4-5D6E-409C-BE32-E72D297353CC}">
              <c16:uniqueId val="{00000000-0578-4D1A-B29E-73771A0917F3}"/>
            </c:ext>
          </c:extLst>
        </c:ser>
        <c:dLbls>
          <c:showLegendKey val="0"/>
          <c:showVal val="0"/>
          <c:showCatName val="0"/>
          <c:showSerName val="0"/>
          <c:showPercent val="0"/>
          <c:showBubbleSize val="0"/>
        </c:dLbls>
        <c:gapWidth val="219"/>
        <c:overlap val="-27"/>
        <c:axId val="200596696"/>
        <c:axId val="200597352"/>
      </c:barChart>
      <c:dateAx>
        <c:axId val="20059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597352"/>
        <c:crosses val="autoZero"/>
        <c:auto val="1"/>
        <c:lblOffset val="100"/>
        <c:baseTimeUnit val="months"/>
      </c:dateAx>
      <c:valAx>
        <c:axId val="20059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59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78</c:v>
                </c:pt>
                <c:pt idx="4">
                  <c:v>90</c:v>
                </c:pt>
                <c:pt idx="5">
                  <c:v>225</c:v>
                </c:pt>
                <c:pt idx="6">
                  <c:v>0</c:v>
                </c:pt>
                <c:pt idx="7">
                  <c:v>0</c:v>
                </c:pt>
                <c:pt idx="8">
                  <c:v>0</c:v>
                </c:pt>
                <c:pt idx="9">
                  <c:v>0</c:v>
                </c:pt>
                <c:pt idx="10">
                  <c:v>0</c:v>
                </c:pt>
                <c:pt idx="11">
                  <c:v>0</c:v>
                </c:pt>
              </c:numCache>
            </c:numRef>
          </c:val>
          <c:extLst>
            <c:ext xmlns:c16="http://schemas.microsoft.com/office/drawing/2014/chart" uri="{C3380CC4-5D6E-409C-BE32-E72D297353CC}">
              <c16:uniqueId val="{00000000-BB8E-4765-B6D6-A2E2B117A930}"/>
            </c:ext>
          </c:extLst>
        </c:ser>
        <c:dLbls>
          <c:showLegendKey val="0"/>
          <c:showVal val="0"/>
          <c:showCatName val="0"/>
          <c:showSerName val="0"/>
          <c:showPercent val="0"/>
          <c:showBubbleSize val="0"/>
        </c:dLbls>
        <c:gapWidth val="219"/>
        <c:overlap val="-27"/>
        <c:axId val="200603256"/>
        <c:axId val="200601288"/>
      </c:barChart>
      <c:dateAx>
        <c:axId val="20060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601288"/>
        <c:crosses val="autoZero"/>
        <c:auto val="1"/>
        <c:lblOffset val="100"/>
        <c:baseTimeUnit val="months"/>
      </c:dateAx>
      <c:valAx>
        <c:axId val="20060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60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-2.9717682020802001E-2</c:v>
                </c:pt>
                <c:pt idx="1">
                  <c:v>5.9453032104637003E-2</c:v>
                </c:pt>
                <c:pt idx="2">
                  <c:v>0.11883541295305999</c:v>
                </c:pt>
                <c:pt idx="3">
                  <c:v>0.14836795252226001</c:v>
                </c:pt>
                <c:pt idx="4">
                  <c:v>0.11851851851851999</c:v>
                </c:pt>
                <c:pt idx="5">
                  <c:v>0</c:v>
                </c:pt>
                <c:pt idx="6">
                  <c:v>2.9594554601953E-2</c:v>
                </c:pt>
                <c:pt idx="7">
                  <c:v>-5.9171597633136001E-2</c:v>
                </c:pt>
                <c:pt idx="8">
                  <c:v>8.8809946714032001E-2</c:v>
                </c:pt>
                <c:pt idx="9">
                  <c:v>0.14788524105293999</c:v>
                </c:pt>
                <c:pt idx="10">
                  <c:v>0.14766686355582001</c:v>
                </c:pt>
                <c:pt idx="11">
                  <c:v>2.9489826010027E-2</c:v>
                </c:pt>
                <c:pt idx="12">
                  <c:v>2.9481132075472E-2</c:v>
                </c:pt>
                <c:pt idx="13">
                  <c:v>2.9472443265546999E-2</c:v>
                </c:pt>
                <c:pt idx="14">
                  <c:v>0</c:v>
                </c:pt>
                <c:pt idx="15">
                  <c:v>0</c:v>
                </c:pt>
                <c:pt idx="16">
                  <c:v>8.8391278727165998E-2</c:v>
                </c:pt>
                <c:pt idx="17">
                  <c:v>2.9437739181630999E-2</c:v>
                </c:pt>
                <c:pt idx="18">
                  <c:v>2.9429075927016001E-2</c:v>
                </c:pt>
                <c:pt idx="19">
                  <c:v>5.8840835539865001E-2</c:v>
                </c:pt>
                <c:pt idx="20">
                  <c:v>0</c:v>
                </c:pt>
                <c:pt idx="21">
                  <c:v>8.8209350191120001E-2</c:v>
                </c:pt>
                <c:pt idx="22">
                  <c:v>8.8131609870739994E-2</c:v>
                </c:pt>
                <c:pt idx="23">
                  <c:v>0.11740534194306</c:v>
                </c:pt>
                <c:pt idx="24">
                  <c:v>5.8633831720903001E-2</c:v>
                </c:pt>
                <c:pt idx="25">
                  <c:v>5.8599472604747002E-2</c:v>
                </c:pt>
                <c:pt idx="26">
                  <c:v>2.9282576866763999E-2</c:v>
                </c:pt>
                <c:pt idx="27">
                  <c:v>5.8548009367682001E-2</c:v>
                </c:pt>
                <c:pt idx="28">
                  <c:v>0</c:v>
                </c:pt>
                <c:pt idx="29">
                  <c:v>2.9256875365711001E-2</c:v>
                </c:pt>
                <c:pt idx="30">
                  <c:v>2.9248318221701999E-2</c:v>
                </c:pt>
                <c:pt idx="31">
                  <c:v>8.7719298245614002E-2</c:v>
                </c:pt>
                <c:pt idx="32">
                  <c:v>8.7642418930761995E-2</c:v>
                </c:pt>
                <c:pt idx="33">
                  <c:v>0</c:v>
                </c:pt>
                <c:pt idx="34">
                  <c:v>-2.9188558085230999E-2</c:v>
                </c:pt>
                <c:pt idx="35">
                  <c:v>5.8394160583941999E-2</c:v>
                </c:pt>
                <c:pt idx="36">
                  <c:v>0</c:v>
                </c:pt>
                <c:pt idx="37">
                  <c:v>0</c:v>
                </c:pt>
                <c:pt idx="38">
                  <c:v>-2.9180040852056999E-2</c:v>
                </c:pt>
                <c:pt idx="39">
                  <c:v>0</c:v>
                </c:pt>
                <c:pt idx="40">
                  <c:v>0</c:v>
                </c:pt>
                <c:pt idx="41">
                  <c:v>0</c:v>
                </c:pt>
                <c:pt idx="42">
                  <c:v>8.7565674255692005E-2</c:v>
                </c:pt>
                <c:pt idx="43">
                  <c:v>0</c:v>
                </c:pt>
                <c:pt idx="44">
                  <c:v>-2.9163021289006E-2</c:v>
                </c:pt>
                <c:pt idx="45">
                  <c:v>5.8343057176195999E-2</c:v>
                </c:pt>
                <c:pt idx="46">
                  <c:v>8.7463556851312005E-2</c:v>
                </c:pt>
                <c:pt idx="47">
                  <c:v>-8.7387124963588997E-2</c:v>
                </c:pt>
                <c:pt idx="48">
                  <c:v>5.8309037900875001E-2</c:v>
                </c:pt>
                <c:pt idx="49">
                  <c:v>0</c:v>
                </c:pt>
                <c:pt idx="50">
                  <c:v>2.9137529137529001E-2</c:v>
                </c:pt>
                <c:pt idx="51">
                  <c:v>8.7387124963588997E-2</c:v>
                </c:pt>
                <c:pt idx="52">
                  <c:v>5.8207217694993998E-2</c:v>
                </c:pt>
                <c:pt idx="53">
                  <c:v>-2.9086678301338001E-2</c:v>
                </c:pt>
                <c:pt idx="54">
                  <c:v>0</c:v>
                </c:pt>
                <c:pt idx="55">
                  <c:v>2.9095141111433999E-2</c:v>
                </c:pt>
                <c:pt idx="56">
                  <c:v>0.11634671320535001</c:v>
                </c:pt>
                <c:pt idx="57">
                  <c:v>5.8105752469494003E-2</c:v>
                </c:pt>
                <c:pt idx="58">
                  <c:v>0.17421602787456</c:v>
                </c:pt>
                <c:pt idx="59">
                  <c:v>2.8985507246376999E-2</c:v>
                </c:pt>
                <c:pt idx="60">
                  <c:v>0.17386264850767999</c:v>
                </c:pt>
                <c:pt idx="61">
                  <c:v>0.1157072606306</c:v>
                </c:pt>
                <c:pt idx="62">
                  <c:v>5.7786766830395998E-2</c:v>
                </c:pt>
                <c:pt idx="63">
                  <c:v>-2.8876696505920001E-2</c:v>
                </c:pt>
                <c:pt idx="64">
                  <c:v>5.7770075101098002E-2</c:v>
                </c:pt>
                <c:pt idx="65">
                  <c:v>0</c:v>
                </c:pt>
                <c:pt idx="66">
                  <c:v>-2.8868360277136001E-2</c:v>
                </c:pt>
                <c:pt idx="67">
                  <c:v>-2.8876696505920001E-2</c:v>
                </c:pt>
                <c:pt idx="68">
                  <c:v>-2.8885037550549001E-2</c:v>
                </c:pt>
                <c:pt idx="69">
                  <c:v>2.8893383415197999E-2</c:v>
                </c:pt>
                <c:pt idx="70">
                  <c:v>8.6655112651645994E-2</c:v>
                </c:pt>
                <c:pt idx="71">
                  <c:v>5.7720057720057998E-2</c:v>
                </c:pt>
                <c:pt idx="72">
                  <c:v>2.8843380444188001E-2</c:v>
                </c:pt>
                <c:pt idx="73">
                  <c:v>0</c:v>
                </c:pt>
                <c:pt idx="74">
                  <c:v>8.6505190311418997E-2</c:v>
                </c:pt>
                <c:pt idx="75">
                  <c:v>0</c:v>
                </c:pt>
                <c:pt idx="76">
                  <c:v>0</c:v>
                </c:pt>
                <c:pt idx="77">
                  <c:v>5.7620282339383003E-2</c:v>
                </c:pt>
                <c:pt idx="78">
                  <c:v>0</c:v>
                </c:pt>
                <c:pt idx="79">
                  <c:v>5.7587100489489999E-2</c:v>
                </c:pt>
                <c:pt idx="80">
                  <c:v>2.8776978417266001E-2</c:v>
                </c:pt>
                <c:pt idx="81">
                  <c:v>-2.8768699654775999E-2</c:v>
                </c:pt>
                <c:pt idx="82">
                  <c:v>-2.8776978417266001E-2</c:v>
                </c:pt>
                <c:pt idx="83">
                  <c:v>2.8785261945883999E-2</c:v>
                </c:pt>
                <c:pt idx="84">
                  <c:v>2.8776978417266001E-2</c:v>
                </c:pt>
                <c:pt idx="85">
                  <c:v>5.7537399309550999E-2</c:v>
                </c:pt>
                <c:pt idx="86">
                  <c:v>8.6256469235193006E-2</c:v>
                </c:pt>
                <c:pt idx="87">
                  <c:v>0</c:v>
                </c:pt>
                <c:pt idx="88">
                  <c:v>8.6182131571388002E-2</c:v>
                </c:pt>
                <c:pt idx="89">
                  <c:v>0</c:v>
                </c:pt>
                <c:pt idx="90">
                  <c:v>-2.8702640642938999E-2</c:v>
                </c:pt>
                <c:pt idx="91">
                  <c:v>2.871088142406E-2</c:v>
                </c:pt>
                <c:pt idx="92">
                  <c:v>0.11481056257176001</c:v>
                </c:pt>
                <c:pt idx="93">
                  <c:v>8.6009174311927006E-2</c:v>
                </c:pt>
                <c:pt idx="94">
                  <c:v>0</c:v>
                </c:pt>
                <c:pt idx="95">
                  <c:v>0.14322543683757999</c:v>
                </c:pt>
                <c:pt idx="96">
                  <c:v>2.8604118993134999E-2</c:v>
                </c:pt>
                <c:pt idx="97">
                  <c:v>-2.8595939376609002E-2</c:v>
                </c:pt>
                <c:pt idx="98">
                  <c:v>0</c:v>
                </c:pt>
                <c:pt idx="99">
                  <c:v>5.7208237986269998E-2</c:v>
                </c:pt>
                <c:pt idx="100">
                  <c:v>2.8587764436821001E-2</c:v>
                </c:pt>
                <c:pt idx="101">
                  <c:v>2.8579594169762999E-2</c:v>
                </c:pt>
                <c:pt idx="102">
                  <c:v>0</c:v>
                </c:pt>
                <c:pt idx="103">
                  <c:v>2.8571428571429001E-2</c:v>
                </c:pt>
                <c:pt idx="104">
                  <c:v>-2.8563267637818E-2</c:v>
                </c:pt>
                <c:pt idx="105">
                  <c:v>0</c:v>
                </c:pt>
                <c:pt idx="106">
                  <c:v>2.8571428571429001E-2</c:v>
                </c:pt>
                <c:pt idx="107">
                  <c:v>2.8563267637818E-2</c:v>
                </c:pt>
                <c:pt idx="108">
                  <c:v>2.8555111364934001E-2</c:v>
                </c:pt>
                <c:pt idx="109">
                  <c:v>0</c:v>
                </c:pt>
                <c:pt idx="110">
                  <c:v>5.7093919497574003E-2</c:v>
                </c:pt>
                <c:pt idx="111">
                  <c:v>2.8530670470756001E-2</c:v>
                </c:pt>
                <c:pt idx="112">
                  <c:v>-5.7045065601824999E-2</c:v>
                </c:pt>
                <c:pt idx="113">
                  <c:v>8.5616438356164004E-2</c:v>
                </c:pt>
                <c:pt idx="114">
                  <c:v>2.8514399771885E-2</c:v>
                </c:pt>
                <c:pt idx="115">
                  <c:v>0</c:v>
                </c:pt>
                <c:pt idx="116">
                  <c:v>0.14253135689852001</c:v>
                </c:pt>
                <c:pt idx="117">
                  <c:v>-2.8465698832905999E-2</c:v>
                </c:pt>
                <c:pt idx="118">
                  <c:v>-5.6947608200456003E-2</c:v>
                </c:pt>
                <c:pt idx="119">
                  <c:v>-2.8490028490028001E-2</c:v>
                </c:pt>
                <c:pt idx="120">
                  <c:v>5.6996295240809E-2</c:v>
                </c:pt>
                <c:pt idx="121">
                  <c:v>5.6963827969240002E-2</c:v>
                </c:pt>
                <c:pt idx="122">
                  <c:v>0.11386279533163</c:v>
                </c:pt>
                <c:pt idx="123">
                  <c:v>2.8433323855558999E-2</c:v>
                </c:pt>
                <c:pt idx="124">
                  <c:v>0</c:v>
                </c:pt>
                <c:pt idx="125">
                  <c:v>0</c:v>
                </c:pt>
                <c:pt idx="126">
                  <c:v>0</c:v>
                </c:pt>
                <c:pt idx="127">
                  <c:v>2.8425241614553998E-2</c:v>
                </c:pt>
                <c:pt idx="128">
                  <c:v>8.5251491901108006E-2</c:v>
                </c:pt>
                <c:pt idx="129">
                  <c:v>0</c:v>
                </c:pt>
                <c:pt idx="130">
                  <c:v>0</c:v>
                </c:pt>
                <c:pt idx="131">
                  <c:v>2.8392958546280999E-2</c:v>
                </c:pt>
                <c:pt idx="132">
                  <c:v>2.8384899233607999E-2</c:v>
                </c:pt>
                <c:pt idx="133">
                  <c:v>2.8376844494892001E-2</c:v>
                </c:pt>
                <c:pt idx="134">
                  <c:v>5.6737588652481998E-2</c:v>
                </c:pt>
                <c:pt idx="135">
                  <c:v>0</c:v>
                </c:pt>
                <c:pt idx="136">
                  <c:v>0</c:v>
                </c:pt>
                <c:pt idx="137">
                  <c:v>8.5058123050751E-2</c:v>
                </c:pt>
                <c:pt idx="138">
                  <c:v>-2.8328611898017001E-2</c:v>
                </c:pt>
                <c:pt idx="139">
                  <c:v>-2.8336639274582E-2</c:v>
                </c:pt>
                <c:pt idx="140">
                  <c:v>2.8344671201814001E-2</c:v>
                </c:pt>
                <c:pt idx="141">
                  <c:v>2.8336639274582E-2</c:v>
                </c:pt>
                <c:pt idx="142">
                  <c:v>0.11331444759207</c:v>
                </c:pt>
                <c:pt idx="143">
                  <c:v>5.6593095642332003E-2</c:v>
                </c:pt>
                <c:pt idx="144">
                  <c:v>2.8280542986425E-2</c:v>
                </c:pt>
                <c:pt idx="145">
                  <c:v>5.6545094713033997E-2</c:v>
                </c:pt>
                <c:pt idx="146">
                  <c:v>0</c:v>
                </c:pt>
                <c:pt idx="147">
                  <c:v>0</c:v>
                </c:pt>
                <c:pt idx="148">
                  <c:v>0</c:v>
                </c:pt>
                <c:pt idx="149">
                  <c:v>5.6513139304888001E-2</c:v>
                </c:pt>
                <c:pt idx="150">
                  <c:v>2.8240609997176001E-2</c:v>
                </c:pt>
              </c:numCache>
            </c:numRef>
          </c:val>
          <c:extLst>
            <c:ext xmlns:c16="http://schemas.microsoft.com/office/drawing/2014/chart" uri="{C3380CC4-5D6E-409C-BE32-E72D297353CC}">
              <c16:uniqueId val="{00000000-0A77-4772-BE0D-4322883EED63}"/>
            </c:ext>
          </c:extLst>
        </c:ser>
        <c:ser>
          <c:idx val="1"/>
          <c:order val="1"/>
          <c:tx>
            <c:strRef>
              <c:f>Sheet1!$C$1</c:f>
              <c:strCache>
                <c:ptCount val="1"/>
                <c:pt idx="0">
                  <c:v>Twitter</c:v>
                </c:pt>
              </c:strCache>
            </c:strRef>
          </c:tx>
          <c:spPr>
            <a:solidFill>
              <a:schemeClr val="accent2"/>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Sheet1!$C$2:$C$152</c:f>
              <c:numCache>
                <c:formatCode>General</c:formatCode>
                <c:ptCount val="151"/>
                <c:pt idx="0">
                  <c:v>3.5298270384751002E-2</c:v>
                </c:pt>
                <c:pt idx="1">
                  <c:v>7.0571630204657995E-2</c:v>
                </c:pt>
                <c:pt idx="2">
                  <c:v>-3.5260930888575001E-2</c:v>
                </c:pt>
                <c:pt idx="3">
                  <c:v>7.0546737213404001E-2</c:v>
                </c:pt>
                <c:pt idx="4">
                  <c:v>0</c:v>
                </c:pt>
                <c:pt idx="5">
                  <c:v>-3.5248501938667999E-2</c:v>
                </c:pt>
                <c:pt idx="6">
                  <c:v>3.5260930888575001E-2</c:v>
                </c:pt>
                <c:pt idx="7">
                  <c:v>3.5248501938667999E-2</c:v>
                </c:pt>
                <c:pt idx="8">
                  <c:v>7.0472163495419002E-2</c:v>
                </c:pt>
                <c:pt idx="9">
                  <c:v>7.0422535211267998E-2</c:v>
                </c:pt>
                <c:pt idx="10">
                  <c:v>3.5186488388459003E-2</c:v>
                </c:pt>
                <c:pt idx="11">
                  <c:v>0.17587055926837999</c:v>
                </c:pt>
                <c:pt idx="12">
                  <c:v>7.0224719101124003E-2</c:v>
                </c:pt>
                <c:pt idx="13">
                  <c:v>0</c:v>
                </c:pt>
                <c:pt idx="14">
                  <c:v>3.5087719298246001E-2</c:v>
                </c:pt>
                <c:pt idx="15">
                  <c:v>3.5075412136092998E-2</c:v>
                </c:pt>
                <c:pt idx="16">
                  <c:v>7.0126227208976002E-2</c:v>
                </c:pt>
                <c:pt idx="17">
                  <c:v>0.14015416958655</c:v>
                </c:pt>
                <c:pt idx="18">
                  <c:v>6.9979006298111004E-2</c:v>
                </c:pt>
                <c:pt idx="19">
                  <c:v>-3.4965034965035002E-2</c:v>
                </c:pt>
                <c:pt idx="20">
                  <c:v>3.4977264777894E-2</c:v>
                </c:pt>
                <c:pt idx="21">
                  <c:v>0</c:v>
                </c:pt>
                <c:pt idx="22">
                  <c:v>0</c:v>
                </c:pt>
                <c:pt idx="23">
                  <c:v>3.4965034965035002E-2</c:v>
                </c:pt>
                <c:pt idx="24">
                  <c:v>6.9905627403006002E-2</c:v>
                </c:pt>
                <c:pt idx="25">
                  <c:v>0</c:v>
                </c:pt>
                <c:pt idx="26">
                  <c:v>0</c:v>
                </c:pt>
                <c:pt idx="27">
                  <c:v>3.4928396786586997E-2</c:v>
                </c:pt>
                <c:pt idx="28">
                  <c:v>3.4916201117318003E-2</c:v>
                </c:pt>
                <c:pt idx="29">
                  <c:v>3.4904013961606001E-2</c:v>
                </c:pt>
                <c:pt idx="30">
                  <c:v>6.9783670621075003E-2</c:v>
                </c:pt>
                <c:pt idx="31">
                  <c:v>6.9735006973501004E-2</c:v>
                </c:pt>
                <c:pt idx="32">
                  <c:v>0.10452961672474</c:v>
                </c:pt>
                <c:pt idx="33">
                  <c:v>3.4806822137139003E-2</c:v>
                </c:pt>
                <c:pt idx="34">
                  <c:v>6.9589422407794005E-2</c:v>
                </c:pt>
                <c:pt idx="35">
                  <c:v>-3.4770514603616E-2</c:v>
                </c:pt>
                <c:pt idx="36">
                  <c:v>-3.4782608695652001E-2</c:v>
                </c:pt>
                <c:pt idx="37">
                  <c:v>0.10438413361168999</c:v>
                </c:pt>
                <c:pt idx="38">
                  <c:v>-0.10427528675703999</c:v>
                </c:pt>
                <c:pt idx="39">
                  <c:v>0.10438413361168999</c:v>
                </c:pt>
                <c:pt idx="40">
                  <c:v>0.17379214459506001</c:v>
                </c:pt>
                <c:pt idx="41">
                  <c:v>3.469812630118E-2</c:v>
                </c:pt>
                <c:pt idx="42">
                  <c:v>0</c:v>
                </c:pt>
                <c:pt idx="43">
                  <c:v>0.10405827263267001</c:v>
                </c:pt>
                <c:pt idx="44">
                  <c:v>0.17325017325017</c:v>
                </c:pt>
                <c:pt idx="45">
                  <c:v>-3.4590107229332E-2</c:v>
                </c:pt>
                <c:pt idx="46">
                  <c:v>6.9204152249134995E-2</c:v>
                </c:pt>
                <c:pt idx="47">
                  <c:v>6.9156293222683005E-2</c:v>
                </c:pt>
                <c:pt idx="48">
                  <c:v>0</c:v>
                </c:pt>
                <c:pt idx="49">
                  <c:v>0.10366275051831</c:v>
                </c:pt>
                <c:pt idx="50">
                  <c:v>6.9036934760096993E-2</c:v>
                </c:pt>
                <c:pt idx="51">
                  <c:v>-0.1034839599862</c:v>
                </c:pt>
                <c:pt idx="52">
                  <c:v>3.4530386740331001E-2</c:v>
                </c:pt>
                <c:pt idx="53">
                  <c:v>3.4518467380047997E-2</c:v>
                </c:pt>
                <c:pt idx="54">
                  <c:v>0</c:v>
                </c:pt>
                <c:pt idx="55">
                  <c:v>0</c:v>
                </c:pt>
                <c:pt idx="56">
                  <c:v>0</c:v>
                </c:pt>
                <c:pt idx="57">
                  <c:v>6.9013112491372999E-2</c:v>
                </c:pt>
                <c:pt idx="58">
                  <c:v>0</c:v>
                </c:pt>
                <c:pt idx="59">
                  <c:v>3.4482758620690002E-2</c:v>
                </c:pt>
                <c:pt idx="60">
                  <c:v>3.4470872113064002E-2</c:v>
                </c:pt>
                <c:pt idx="61">
                  <c:v>-3.4458993797381002E-2</c:v>
                </c:pt>
                <c:pt idx="62">
                  <c:v>6.8941744226129004E-2</c:v>
                </c:pt>
                <c:pt idx="63">
                  <c:v>-3.4447123665174002E-2</c:v>
                </c:pt>
                <c:pt idx="64">
                  <c:v>-6.8917987594762004E-2</c:v>
                </c:pt>
                <c:pt idx="65">
                  <c:v>0</c:v>
                </c:pt>
                <c:pt idx="66">
                  <c:v>6.8965517241379004E-2</c:v>
                </c:pt>
                <c:pt idx="67">
                  <c:v>6.8917987594762004E-2</c:v>
                </c:pt>
                <c:pt idx="68">
                  <c:v>0</c:v>
                </c:pt>
                <c:pt idx="69">
                  <c:v>3.4435261707989002E-2</c:v>
                </c:pt>
                <c:pt idx="70">
                  <c:v>0</c:v>
                </c:pt>
                <c:pt idx="71">
                  <c:v>3.4423407917383998E-2</c:v>
                </c:pt>
                <c:pt idx="72">
                  <c:v>3.4411562284927998E-2</c:v>
                </c:pt>
                <c:pt idx="73">
                  <c:v>-3.4399724802201999E-2</c:v>
                </c:pt>
                <c:pt idx="74">
                  <c:v>3.4411562284927998E-2</c:v>
                </c:pt>
                <c:pt idx="75">
                  <c:v>-3.4399724802201999E-2</c:v>
                </c:pt>
                <c:pt idx="76">
                  <c:v>-3.4411562284927998E-2</c:v>
                </c:pt>
                <c:pt idx="77">
                  <c:v>6.8846815834767996E-2</c:v>
                </c:pt>
                <c:pt idx="78">
                  <c:v>6.8799449604402999E-2</c:v>
                </c:pt>
                <c:pt idx="79">
                  <c:v>3.4376074252319998E-2</c:v>
                </c:pt>
                <c:pt idx="80">
                  <c:v>0.13745704467354</c:v>
                </c:pt>
                <c:pt idx="81">
                  <c:v>0</c:v>
                </c:pt>
                <c:pt idx="82">
                  <c:v>3.4317089910775998E-2</c:v>
                </c:pt>
                <c:pt idx="83">
                  <c:v>3.4305317324185E-2</c:v>
                </c:pt>
                <c:pt idx="84">
                  <c:v>6.8587105624142997E-2</c:v>
                </c:pt>
                <c:pt idx="85">
                  <c:v>0</c:v>
                </c:pt>
                <c:pt idx="86">
                  <c:v>0</c:v>
                </c:pt>
                <c:pt idx="87">
                  <c:v>6.8540095956134001E-2</c:v>
                </c:pt>
                <c:pt idx="88">
                  <c:v>6.8493150684932003E-2</c:v>
                </c:pt>
                <c:pt idx="89">
                  <c:v>0</c:v>
                </c:pt>
                <c:pt idx="90">
                  <c:v>0.10266940451745001</c:v>
                </c:pt>
                <c:pt idx="91">
                  <c:v>-3.4188034188033997E-2</c:v>
                </c:pt>
                <c:pt idx="92">
                  <c:v>3.4199726402188997E-2</c:v>
                </c:pt>
                <c:pt idx="93">
                  <c:v>6.8376068376067994E-2</c:v>
                </c:pt>
                <c:pt idx="94">
                  <c:v>3.4164673727366E-2</c:v>
                </c:pt>
                <c:pt idx="95">
                  <c:v>3.4153005464481002E-2</c:v>
                </c:pt>
                <c:pt idx="96">
                  <c:v>0</c:v>
                </c:pt>
                <c:pt idx="97">
                  <c:v>0</c:v>
                </c:pt>
                <c:pt idx="98">
                  <c:v>-6.8282690337998997E-2</c:v>
                </c:pt>
                <c:pt idx="99">
                  <c:v>3.4164673727366E-2</c:v>
                </c:pt>
                <c:pt idx="100">
                  <c:v>6.8306010928962005E-2</c:v>
                </c:pt>
                <c:pt idx="101">
                  <c:v>0.10238907849829</c:v>
                </c:pt>
                <c:pt idx="102">
                  <c:v>0.23866348448687</c:v>
                </c:pt>
                <c:pt idx="103">
                  <c:v>3.4013605442176999E-2</c:v>
                </c:pt>
                <c:pt idx="104">
                  <c:v>0.13600816048962999</c:v>
                </c:pt>
                <c:pt idx="105">
                  <c:v>0</c:v>
                </c:pt>
                <c:pt idx="106">
                  <c:v>3.3955857385399003E-2</c:v>
                </c:pt>
                <c:pt idx="107">
                  <c:v>3.3944331296673E-2</c:v>
                </c:pt>
                <c:pt idx="108">
                  <c:v>0.1017984390906</c:v>
                </c:pt>
                <c:pt idx="109">
                  <c:v>0</c:v>
                </c:pt>
                <c:pt idx="110">
                  <c:v>3.3898305084745999E-2</c:v>
                </c:pt>
                <c:pt idx="111">
                  <c:v>3.3886818027787001E-2</c:v>
                </c:pt>
                <c:pt idx="112">
                  <c:v>3.3875338753388003E-2</c:v>
                </c:pt>
                <c:pt idx="113">
                  <c:v>3.3863867253639997E-2</c:v>
                </c:pt>
                <c:pt idx="114">
                  <c:v>0.10155721056195</c:v>
                </c:pt>
                <c:pt idx="115">
                  <c:v>0.16909029421711</c:v>
                </c:pt>
                <c:pt idx="116">
                  <c:v>0.16880486158001001</c:v>
                </c:pt>
                <c:pt idx="117">
                  <c:v>-3.3704078193461003E-2</c:v>
                </c:pt>
                <c:pt idx="118">
                  <c:v>3.3715441672286003E-2</c:v>
                </c:pt>
                <c:pt idx="119">
                  <c:v>0</c:v>
                </c:pt>
                <c:pt idx="120">
                  <c:v>0.10111223458038</c:v>
                </c:pt>
                <c:pt idx="121">
                  <c:v>6.7340067340067006E-2</c:v>
                </c:pt>
                <c:pt idx="122">
                  <c:v>6.7294751009421006E-2</c:v>
                </c:pt>
                <c:pt idx="123">
                  <c:v>0</c:v>
                </c:pt>
                <c:pt idx="124">
                  <c:v>3.3624747814391003E-2</c:v>
                </c:pt>
                <c:pt idx="125">
                  <c:v>3.3613445378151002E-2</c:v>
                </c:pt>
                <c:pt idx="126">
                  <c:v>3.3602150537633997E-2</c:v>
                </c:pt>
                <c:pt idx="127">
                  <c:v>3.3590863285185998E-2</c:v>
                </c:pt>
                <c:pt idx="128">
                  <c:v>6.7159167226326005E-2</c:v>
                </c:pt>
                <c:pt idx="129">
                  <c:v>3.3557046979866001E-2</c:v>
                </c:pt>
                <c:pt idx="130">
                  <c:v>6.7091580006709006E-2</c:v>
                </c:pt>
                <c:pt idx="131">
                  <c:v>0</c:v>
                </c:pt>
                <c:pt idx="132">
                  <c:v>3.3523298692590998E-2</c:v>
                </c:pt>
                <c:pt idx="133">
                  <c:v>-3.3512064343163998E-2</c:v>
                </c:pt>
                <c:pt idx="134">
                  <c:v>0.16761649346296001</c:v>
                </c:pt>
                <c:pt idx="135">
                  <c:v>6.6934404283801999E-2</c:v>
                </c:pt>
                <c:pt idx="136">
                  <c:v>0</c:v>
                </c:pt>
                <c:pt idx="137">
                  <c:v>0.10033444816054</c:v>
                </c:pt>
                <c:pt idx="138">
                  <c:v>0</c:v>
                </c:pt>
                <c:pt idx="139">
                  <c:v>6.6822586034080006E-2</c:v>
                </c:pt>
                <c:pt idx="140">
                  <c:v>0.13355592654424001</c:v>
                </c:pt>
                <c:pt idx="141">
                  <c:v>0</c:v>
                </c:pt>
                <c:pt idx="142">
                  <c:v>0.2000666888963</c:v>
                </c:pt>
                <c:pt idx="143">
                  <c:v>0.16638935108153</c:v>
                </c:pt>
                <c:pt idx="144">
                  <c:v>0</c:v>
                </c:pt>
                <c:pt idx="145">
                  <c:v>0.1328903654485</c:v>
                </c:pt>
                <c:pt idx="146">
                  <c:v>0</c:v>
                </c:pt>
                <c:pt idx="147">
                  <c:v>-9.9535500995355006E-2</c:v>
                </c:pt>
                <c:pt idx="148">
                  <c:v>6.6423115244105005E-2</c:v>
                </c:pt>
                <c:pt idx="149">
                  <c:v>3.3189512114172003E-2</c:v>
                </c:pt>
                <c:pt idx="150">
                  <c:v>0.13271400132714001</c:v>
                </c:pt>
              </c:numCache>
            </c:numRef>
          </c:val>
          <c:extLst>
            <c:ext xmlns:c16="http://schemas.microsoft.com/office/drawing/2014/chart" uri="{C3380CC4-5D6E-409C-BE32-E72D297353CC}">
              <c16:uniqueId val="{00000001-0A77-4772-BE0D-4322883EED63}"/>
            </c:ext>
          </c:extLst>
        </c:ser>
        <c:ser>
          <c:idx val="2"/>
          <c:order val="2"/>
          <c:tx>
            <c:strRef>
              <c:f>Sheet1!$D$1</c:f>
              <c:strCache>
                <c:ptCount val="1"/>
                <c:pt idx="0">
                  <c:v>YouTube</c:v>
                </c:pt>
              </c:strCache>
            </c:strRef>
          </c:tx>
          <c:spPr>
            <a:solidFill>
              <a:schemeClr val="accent3"/>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Sheet1!$D$2:$D$152</c:f>
              <c:numCache>
                <c:formatCode>General</c:formatCode>
                <c:ptCount val="15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numCache>
            </c:numRef>
          </c:val>
          <c:extLst>
            <c:ext xmlns:c16="http://schemas.microsoft.com/office/drawing/2014/chart" uri="{C3380CC4-5D6E-409C-BE32-E72D297353CC}">
              <c16:uniqueId val="{00000002-0A77-4772-BE0D-4322883EED63}"/>
            </c:ext>
          </c:extLst>
        </c:ser>
        <c:ser>
          <c:idx val="3"/>
          <c:order val="3"/>
          <c:tx>
            <c:strRef>
              <c:f>Sheet1!$E$1</c:f>
              <c:strCache>
                <c:ptCount val="1"/>
                <c:pt idx="0">
                  <c:v>Google+</c:v>
                </c:pt>
              </c:strCache>
            </c:strRef>
          </c:tx>
          <c:spPr>
            <a:solidFill>
              <a:schemeClr val="accent4"/>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Sheet1!$E$2:$E$152</c:f>
              <c:numCache>
                <c:formatCode>General</c:formatCode>
                <c:ptCount val="15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numCache>
            </c:numRef>
          </c:val>
          <c:extLst>
            <c:ext xmlns:c16="http://schemas.microsoft.com/office/drawing/2014/chart" uri="{C3380CC4-5D6E-409C-BE32-E72D297353CC}">
              <c16:uniqueId val="{00000003-0A77-4772-BE0D-4322883EED63}"/>
            </c:ext>
          </c:extLst>
        </c:ser>
        <c:ser>
          <c:idx val="4"/>
          <c:order val="4"/>
          <c:tx>
            <c:strRef>
              <c:f>Sheet1!$F$1</c:f>
              <c:strCache>
                <c:ptCount val="1"/>
                <c:pt idx="0">
                  <c:v>LinkedIn</c:v>
                </c:pt>
              </c:strCache>
            </c:strRef>
          </c:tx>
          <c:spPr>
            <a:solidFill>
              <a:schemeClr val="accent5"/>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Sheet1!$F$2:$F$152</c:f>
              <c:numCache>
                <c:formatCode>General</c:formatCode>
                <c:ptCount val="151"/>
                <c:pt idx="0">
                  <c:v>2.963841138115E-2</c:v>
                </c:pt>
                <c:pt idx="1">
                  <c:v>2.2222222222222001E-2</c:v>
                </c:pt>
                <c:pt idx="2">
                  <c:v>3.7028808412945001E-2</c:v>
                </c:pt>
                <c:pt idx="3">
                  <c:v>6.6627183891027994E-2</c:v>
                </c:pt>
                <c:pt idx="4">
                  <c:v>3.6990456462233E-2</c:v>
                </c:pt>
                <c:pt idx="5">
                  <c:v>6.6558201449489998E-2</c:v>
                </c:pt>
                <c:pt idx="6">
                  <c:v>0.14041829872145001</c:v>
                </c:pt>
                <c:pt idx="7">
                  <c:v>8.8560885608855999E-2</c:v>
                </c:pt>
                <c:pt idx="8">
                  <c:v>8.8482524701370996E-2</c:v>
                </c:pt>
                <c:pt idx="9">
                  <c:v>8.8404302342714E-2</c:v>
                </c:pt>
                <c:pt idx="10">
                  <c:v>5.1523627263358997E-2</c:v>
                </c:pt>
                <c:pt idx="11">
                  <c:v>6.6210549547561004E-2</c:v>
                </c:pt>
                <c:pt idx="12">
                  <c:v>2.2055580061756001E-2</c:v>
                </c:pt>
                <c:pt idx="13">
                  <c:v>5.8801911062110003E-2</c:v>
                </c:pt>
                <c:pt idx="14">
                  <c:v>5.8767354734444999E-2</c:v>
                </c:pt>
                <c:pt idx="15">
                  <c:v>7.3416048748255996E-2</c:v>
                </c:pt>
                <c:pt idx="16">
                  <c:v>0.13938815934266999</c:v>
                </c:pt>
                <c:pt idx="17">
                  <c:v>8.7912087912088002E-2</c:v>
                </c:pt>
                <c:pt idx="18">
                  <c:v>2.9278290147855001E-2</c:v>
                </c:pt>
                <c:pt idx="19">
                  <c:v>2.9269720474168998E-2</c:v>
                </c:pt>
                <c:pt idx="20">
                  <c:v>6.5837600585223005E-2</c:v>
                </c:pt>
                <c:pt idx="21">
                  <c:v>4.3862855471890998E-2</c:v>
                </c:pt>
                <c:pt idx="22">
                  <c:v>9.4994519546948999E-2</c:v>
                </c:pt>
                <c:pt idx="23">
                  <c:v>0.18980873120163999</c:v>
                </c:pt>
                <c:pt idx="24">
                  <c:v>0.11658408627222</c:v>
                </c:pt>
                <c:pt idx="25">
                  <c:v>0.1018922852984</c:v>
                </c:pt>
                <c:pt idx="26">
                  <c:v>4.3623673113276001E-2</c:v>
                </c:pt>
                <c:pt idx="27">
                  <c:v>1.453488372093E-2</c:v>
                </c:pt>
                <c:pt idx="28">
                  <c:v>4.3598314198518E-2</c:v>
                </c:pt>
                <c:pt idx="29">
                  <c:v>7.2632190586867998E-2</c:v>
                </c:pt>
                <c:pt idx="30">
                  <c:v>3.6289737262302002E-2</c:v>
                </c:pt>
                <c:pt idx="31">
                  <c:v>0.10882971776827</c:v>
                </c:pt>
                <c:pt idx="32">
                  <c:v>4.3484562980142E-2</c:v>
                </c:pt>
                <c:pt idx="33">
                  <c:v>2.1732831063459999E-2</c:v>
                </c:pt>
                <c:pt idx="34">
                  <c:v>5.0698920837256002E-2</c:v>
                </c:pt>
                <c:pt idx="35">
                  <c:v>5.7912262921674E-2</c:v>
                </c:pt>
                <c:pt idx="36">
                  <c:v>6.5113587035161E-2</c:v>
                </c:pt>
                <c:pt idx="37">
                  <c:v>5.0610946424698003E-2</c:v>
                </c:pt>
                <c:pt idx="38">
                  <c:v>0.11562364503541001</c:v>
                </c:pt>
                <c:pt idx="39">
                  <c:v>8.6617583369424003E-2</c:v>
                </c:pt>
                <c:pt idx="40">
                  <c:v>1.4423770373576001E-2</c:v>
                </c:pt>
                <c:pt idx="41">
                  <c:v>3.6054225555234999E-2</c:v>
                </c:pt>
                <c:pt idx="42">
                  <c:v>3.6041231168456998E-2</c:v>
                </c:pt>
                <c:pt idx="43">
                  <c:v>7.2056492289955004E-2</c:v>
                </c:pt>
                <c:pt idx="44">
                  <c:v>5.7603686635944999E-2</c:v>
                </c:pt>
                <c:pt idx="45">
                  <c:v>0.10074841681059001</c:v>
                </c:pt>
                <c:pt idx="46">
                  <c:v>0.1294033069734</c:v>
                </c:pt>
                <c:pt idx="47">
                  <c:v>1.4359563469270999E-2</c:v>
                </c:pt>
                <c:pt idx="48">
                  <c:v>5.0251256281407003E-2</c:v>
                </c:pt>
                <c:pt idx="49">
                  <c:v>0.10045203415369</c:v>
                </c:pt>
                <c:pt idx="50">
                  <c:v>0.13619095405347001</c:v>
                </c:pt>
                <c:pt idx="51">
                  <c:v>0.12884753042232999</c:v>
                </c:pt>
                <c:pt idx="52">
                  <c:v>7.1489848441520995E-2</c:v>
                </c:pt>
                <c:pt idx="53">
                  <c:v>7.1438776968137996E-2</c:v>
                </c:pt>
                <c:pt idx="54">
                  <c:v>6.4249000571102E-2</c:v>
                </c:pt>
                <c:pt idx="55">
                  <c:v>6.4207747734893003E-2</c:v>
                </c:pt>
                <c:pt idx="56">
                  <c:v>7.8425780692999006E-2</c:v>
                </c:pt>
                <c:pt idx="57">
                  <c:v>2.1372088053002999E-2</c:v>
                </c:pt>
                <c:pt idx="58">
                  <c:v>2.1367521367521E-2</c:v>
                </c:pt>
                <c:pt idx="59">
                  <c:v>0.11393576871039</c:v>
                </c:pt>
                <c:pt idx="60">
                  <c:v>7.1128814282665999E-3</c:v>
                </c:pt>
                <c:pt idx="61">
                  <c:v>4.9786628733997002E-2</c:v>
                </c:pt>
                <c:pt idx="62">
                  <c:v>4.2653017701002001E-2</c:v>
                </c:pt>
                <c:pt idx="63">
                  <c:v>2.1317416329141001E-2</c:v>
                </c:pt>
                <c:pt idx="64">
                  <c:v>7.1042909917589997E-3</c:v>
                </c:pt>
                <c:pt idx="65">
                  <c:v>7.8141649499182994E-2</c:v>
                </c:pt>
                <c:pt idx="66">
                  <c:v>6.3884156729131003E-2</c:v>
                </c:pt>
                <c:pt idx="67">
                  <c:v>3.5468539405546999E-2</c:v>
                </c:pt>
                <c:pt idx="68">
                  <c:v>2.8364770954475E-2</c:v>
                </c:pt>
                <c:pt idx="69">
                  <c:v>6.3802637175670002E-2</c:v>
                </c:pt>
                <c:pt idx="70">
                  <c:v>4.2507970244421003E-2</c:v>
                </c:pt>
                <c:pt idx="71">
                  <c:v>2.1244954323348001E-2</c:v>
                </c:pt>
                <c:pt idx="72">
                  <c:v>4.2480883602378998E-2</c:v>
                </c:pt>
                <c:pt idx="73">
                  <c:v>3.5385704175512997E-2</c:v>
                </c:pt>
                <c:pt idx="74">
                  <c:v>4.2447824548992E-2</c:v>
                </c:pt>
                <c:pt idx="75">
                  <c:v>6.3644721023973005E-2</c:v>
                </c:pt>
                <c:pt idx="76">
                  <c:v>2.1201413427561999E-2</c:v>
                </c:pt>
                <c:pt idx="77">
                  <c:v>9.8918957111565994E-2</c:v>
                </c:pt>
                <c:pt idx="78">
                  <c:v>3.5293287216770997E-2</c:v>
                </c:pt>
                <c:pt idx="79">
                  <c:v>4.9393169630257E-2</c:v>
                </c:pt>
                <c:pt idx="80">
                  <c:v>3.5263417730446001E-2</c:v>
                </c:pt>
                <c:pt idx="81">
                  <c:v>1.4100394811055E-2</c:v>
                </c:pt>
                <c:pt idx="82">
                  <c:v>4.9344424080078997E-2</c:v>
                </c:pt>
                <c:pt idx="83">
                  <c:v>6.3411540900443999E-2</c:v>
                </c:pt>
                <c:pt idx="84">
                  <c:v>2.8165047176453999E-2</c:v>
                </c:pt>
                <c:pt idx="85">
                  <c:v>3.5196395889060997E-2</c:v>
                </c:pt>
                <c:pt idx="86">
                  <c:v>7.0368024769544998E-2</c:v>
                </c:pt>
                <c:pt idx="87">
                  <c:v>2.8127417199915999E-2</c:v>
                </c:pt>
                <c:pt idx="88">
                  <c:v>4.9209138840069999E-2</c:v>
                </c:pt>
                <c:pt idx="89">
                  <c:v>7.0264193367059998E-3</c:v>
                </c:pt>
                <c:pt idx="90">
                  <c:v>3.5129628328532003E-2</c:v>
                </c:pt>
                <c:pt idx="91">
                  <c:v>4.9164208456244002E-2</c:v>
                </c:pt>
                <c:pt idx="92">
                  <c:v>7.0200070200070004E-3</c:v>
                </c:pt>
                <c:pt idx="93">
                  <c:v>9.8273199494594995E-2</c:v>
                </c:pt>
                <c:pt idx="94">
                  <c:v>5.6100981767181E-2</c:v>
                </c:pt>
                <c:pt idx="95">
                  <c:v>7.7095598542192001E-2</c:v>
                </c:pt>
                <c:pt idx="96">
                  <c:v>4.2019749282163003E-2</c:v>
                </c:pt>
                <c:pt idx="97">
                  <c:v>4.2002100105004998E-2</c:v>
                </c:pt>
                <c:pt idx="98">
                  <c:v>5.5979287663563998E-2</c:v>
                </c:pt>
                <c:pt idx="99">
                  <c:v>9.7908944681445995E-2</c:v>
                </c:pt>
                <c:pt idx="100">
                  <c:v>4.1919932928107001E-2</c:v>
                </c:pt>
                <c:pt idx="101">
                  <c:v>5.5869823311683997E-2</c:v>
                </c:pt>
                <c:pt idx="102">
                  <c:v>0.13261673762824999</c:v>
                </c:pt>
                <c:pt idx="103">
                  <c:v>2.7882336539801999E-2</c:v>
                </c:pt>
                <c:pt idx="104">
                  <c:v>4.8780487804878002E-2</c:v>
                </c:pt>
                <c:pt idx="105">
                  <c:v>8.3582921223097004E-2</c:v>
                </c:pt>
                <c:pt idx="106">
                  <c:v>9.0472545062286996E-2</c:v>
                </c:pt>
                <c:pt idx="107">
                  <c:v>9.0390766235572004E-2</c:v>
                </c:pt>
                <c:pt idx="108">
                  <c:v>5.5574852379297997E-2</c:v>
                </c:pt>
                <c:pt idx="109">
                  <c:v>6.2486981878775001E-2</c:v>
                </c:pt>
                <c:pt idx="110">
                  <c:v>4.8570635581459999E-2</c:v>
                </c:pt>
                <c:pt idx="111">
                  <c:v>3.4676468548443001E-2</c:v>
                </c:pt>
                <c:pt idx="112">
                  <c:v>5.5463117027177003E-2</c:v>
                </c:pt>
                <c:pt idx="113">
                  <c:v>4.8503325942349997E-2</c:v>
                </c:pt>
                <c:pt idx="114">
                  <c:v>6.9256873744719005E-2</c:v>
                </c:pt>
                <c:pt idx="115">
                  <c:v>2.7683576718111998E-2</c:v>
                </c:pt>
                <c:pt idx="116">
                  <c:v>5.5351830069882001E-2</c:v>
                </c:pt>
                <c:pt idx="117">
                  <c:v>8.9896964248668998E-2</c:v>
                </c:pt>
                <c:pt idx="118">
                  <c:v>3.4544700842890998E-2</c:v>
                </c:pt>
                <c:pt idx="119">
                  <c:v>5.5252434560398002E-2</c:v>
                </c:pt>
                <c:pt idx="120">
                  <c:v>0.12424932698280999</c:v>
                </c:pt>
                <c:pt idx="121">
                  <c:v>0.13788348845226001</c:v>
                </c:pt>
                <c:pt idx="122">
                  <c:v>4.8192771084336998E-2</c:v>
                </c:pt>
                <c:pt idx="123">
                  <c:v>2.7525461051473001E-2</c:v>
                </c:pt>
                <c:pt idx="124">
                  <c:v>4.1276829939461003E-2</c:v>
                </c:pt>
                <c:pt idx="125">
                  <c:v>2.0629899601155001E-2</c:v>
                </c:pt>
                <c:pt idx="126">
                  <c:v>2.0625644551392E-2</c:v>
                </c:pt>
                <c:pt idx="127">
                  <c:v>4.1242782513060003E-2</c:v>
                </c:pt>
                <c:pt idx="128">
                  <c:v>7.5580596399614994E-2</c:v>
                </c:pt>
                <c:pt idx="129">
                  <c:v>8.2389289392378995E-2</c:v>
                </c:pt>
                <c:pt idx="130">
                  <c:v>4.8020854771215003E-2</c:v>
                </c:pt>
                <c:pt idx="131">
                  <c:v>6.1711464618760002E-2</c:v>
                </c:pt>
                <c:pt idx="132">
                  <c:v>4.1115603371479001E-2</c:v>
                </c:pt>
                <c:pt idx="133">
                  <c:v>3.4248921158983002E-2</c:v>
                </c:pt>
                <c:pt idx="134">
                  <c:v>6.1626951520131E-2</c:v>
                </c:pt>
                <c:pt idx="135">
                  <c:v>8.2118661465818005E-2</c:v>
                </c:pt>
                <c:pt idx="136">
                  <c:v>7.5213675213675002E-2</c:v>
                </c:pt>
                <c:pt idx="137">
                  <c:v>2.7329871549604E-2</c:v>
                </c:pt>
                <c:pt idx="138">
                  <c:v>0</c:v>
                </c:pt>
                <c:pt idx="139">
                  <c:v>1.3661202185792001E-2</c:v>
                </c:pt>
                <c:pt idx="140">
                  <c:v>6.1467012703182999E-2</c:v>
                </c:pt>
                <c:pt idx="141">
                  <c:v>6.1429253975837997E-2</c:v>
                </c:pt>
                <c:pt idx="142">
                  <c:v>6.1391541609822999E-2</c:v>
                </c:pt>
                <c:pt idx="143">
                  <c:v>5.4536778239825001E-2</c:v>
                </c:pt>
                <c:pt idx="144">
                  <c:v>0.1158274851809</c:v>
                </c:pt>
                <c:pt idx="145">
                  <c:v>6.8054988430651997E-2</c:v>
                </c:pt>
                <c:pt idx="146">
                  <c:v>5.4406964091403998E-2</c:v>
                </c:pt>
                <c:pt idx="147">
                  <c:v>3.3985861881456997E-2</c:v>
                </c:pt>
                <c:pt idx="148">
                  <c:v>3.3974315417543997E-2</c:v>
                </c:pt>
                <c:pt idx="149">
                  <c:v>7.4718108952588E-2</c:v>
                </c:pt>
                <c:pt idx="150">
                  <c:v>1.3574967759452E-2</c:v>
                </c:pt>
              </c:numCache>
            </c:numRef>
          </c:val>
          <c:extLst>
            <c:ext xmlns:c16="http://schemas.microsoft.com/office/drawing/2014/chart" uri="{C3380CC4-5D6E-409C-BE32-E72D297353CC}">
              <c16:uniqueId val="{00000004-0A77-4772-BE0D-4322883EED63}"/>
            </c:ext>
          </c:extLst>
        </c:ser>
        <c:ser>
          <c:idx val="5"/>
          <c:order val="5"/>
          <c:tx>
            <c:strRef>
              <c:f>Sheet1!$G$1</c:f>
              <c:strCache>
                <c:ptCount val="1"/>
                <c:pt idx="0">
                  <c:v>Instagram</c:v>
                </c:pt>
              </c:strCache>
            </c:strRef>
          </c:tx>
          <c:spPr>
            <a:solidFill>
              <a:schemeClr val="accent6"/>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Sheet1!$G$2:$G$152</c:f>
              <c:numCache>
                <c:formatCode>General</c:formatCode>
                <c:ptCount val="151"/>
                <c:pt idx="0">
                  <c:v>0.25220680958385999</c:v>
                </c:pt>
                <c:pt idx="1">
                  <c:v>-0.12578616352201</c:v>
                </c:pt>
                <c:pt idx="2">
                  <c:v>0.25188916876574002</c:v>
                </c:pt>
                <c:pt idx="3">
                  <c:v>0</c:v>
                </c:pt>
                <c:pt idx="4">
                  <c:v>0.25125628140703998</c:v>
                </c:pt>
                <c:pt idx="5">
                  <c:v>0.37593984962406002</c:v>
                </c:pt>
                <c:pt idx="6">
                  <c:v>-0.12484394506866001</c:v>
                </c:pt>
                <c:pt idx="7">
                  <c:v>0.125</c:v>
                </c:pt>
                <c:pt idx="8">
                  <c:v>0.37453183520598998</c:v>
                </c:pt>
                <c:pt idx="9">
                  <c:v>1.1194029850745999</c:v>
                </c:pt>
                <c:pt idx="10">
                  <c:v>0.24600246002459999</c:v>
                </c:pt>
                <c:pt idx="11">
                  <c:v>0.3680981595092</c:v>
                </c:pt>
                <c:pt idx="12">
                  <c:v>0.24449877750610999</c:v>
                </c:pt>
                <c:pt idx="13">
                  <c:v>0.1219512195122</c:v>
                </c:pt>
                <c:pt idx="14">
                  <c:v>0.36540803897685997</c:v>
                </c:pt>
                <c:pt idx="15">
                  <c:v>0.48543689320388</c:v>
                </c:pt>
                <c:pt idx="16">
                  <c:v>0.36231884057970998</c:v>
                </c:pt>
                <c:pt idx="17">
                  <c:v>0.12033694344164</c:v>
                </c:pt>
                <c:pt idx="18">
                  <c:v>0.24038461538462</c:v>
                </c:pt>
                <c:pt idx="19">
                  <c:v>-0.11990407673861</c:v>
                </c:pt>
                <c:pt idx="20">
                  <c:v>0.12004801920768</c:v>
                </c:pt>
                <c:pt idx="21">
                  <c:v>0.11990407673861</c:v>
                </c:pt>
                <c:pt idx="22">
                  <c:v>0.47904191616766001</c:v>
                </c:pt>
                <c:pt idx="23">
                  <c:v>0.119189511323</c:v>
                </c:pt>
                <c:pt idx="24">
                  <c:v>0.59523809523810001</c:v>
                </c:pt>
                <c:pt idx="25">
                  <c:v>0</c:v>
                </c:pt>
                <c:pt idx="26">
                  <c:v>0.11834319526627</c:v>
                </c:pt>
                <c:pt idx="27">
                  <c:v>0.47281323877068998</c:v>
                </c:pt>
                <c:pt idx="28">
                  <c:v>0.23529411764706001</c:v>
                </c:pt>
                <c:pt idx="29">
                  <c:v>0</c:v>
                </c:pt>
                <c:pt idx="30">
                  <c:v>0.35211267605634</c:v>
                </c:pt>
                <c:pt idx="31">
                  <c:v>-0.46783625730994</c:v>
                </c:pt>
                <c:pt idx="32">
                  <c:v>0.23501762632197001</c:v>
                </c:pt>
                <c:pt idx="33">
                  <c:v>-0.23446658851113999</c:v>
                </c:pt>
                <c:pt idx="34">
                  <c:v>-0.11750881316099</c:v>
                </c:pt>
                <c:pt idx="35">
                  <c:v>-0.11764705882353001</c:v>
                </c:pt>
                <c:pt idx="36">
                  <c:v>0.23557126030624001</c:v>
                </c:pt>
                <c:pt idx="37">
                  <c:v>0.11750881316099</c:v>
                </c:pt>
                <c:pt idx="38">
                  <c:v>0.35211267605634</c:v>
                </c:pt>
                <c:pt idx="39">
                  <c:v>0</c:v>
                </c:pt>
                <c:pt idx="40">
                  <c:v>0</c:v>
                </c:pt>
                <c:pt idx="41">
                  <c:v>0.23391812865497</c:v>
                </c:pt>
                <c:pt idx="42">
                  <c:v>0</c:v>
                </c:pt>
                <c:pt idx="43">
                  <c:v>0.46674445740956999</c:v>
                </c:pt>
                <c:pt idx="44">
                  <c:v>-0.11614401858304001</c:v>
                </c:pt>
                <c:pt idx="45">
                  <c:v>0.58139534883721</c:v>
                </c:pt>
                <c:pt idx="46">
                  <c:v>0.46242774566473999</c:v>
                </c:pt>
                <c:pt idx="47">
                  <c:v>0.46029919447640999</c:v>
                </c:pt>
                <c:pt idx="48">
                  <c:v>0.11454753722795</c:v>
                </c:pt>
                <c:pt idx="49">
                  <c:v>-0.45766590389015999</c:v>
                </c:pt>
                <c:pt idx="50">
                  <c:v>0.22988505747126001</c:v>
                </c:pt>
                <c:pt idx="51">
                  <c:v>0.22935779816513999</c:v>
                </c:pt>
                <c:pt idx="52">
                  <c:v>-0.45766590389015999</c:v>
                </c:pt>
                <c:pt idx="53">
                  <c:v>0.57471264367816</c:v>
                </c:pt>
                <c:pt idx="54">
                  <c:v>0.34285714285713997</c:v>
                </c:pt>
                <c:pt idx="55">
                  <c:v>-0.22779043280181999</c:v>
                </c:pt>
                <c:pt idx="56">
                  <c:v>-0.34246575342466001</c:v>
                </c:pt>
                <c:pt idx="57">
                  <c:v>0.57273768613974996</c:v>
                </c:pt>
                <c:pt idx="58">
                  <c:v>0</c:v>
                </c:pt>
                <c:pt idx="59">
                  <c:v>-0.11389521640090999</c:v>
                </c:pt>
                <c:pt idx="60">
                  <c:v>0.45610034207526001</c:v>
                </c:pt>
                <c:pt idx="61">
                  <c:v>0.22701475595914</c:v>
                </c:pt>
                <c:pt idx="62">
                  <c:v>-0.22650056625142001</c:v>
                </c:pt>
                <c:pt idx="63">
                  <c:v>-0.11350737797957</c:v>
                </c:pt>
                <c:pt idx="64">
                  <c:v>0.11363636363636</c:v>
                </c:pt>
                <c:pt idx="65">
                  <c:v>0</c:v>
                </c:pt>
                <c:pt idx="66">
                  <c:v>0.11350737797957</c:v>
                </c:pt>
                <c:pt idx="67">
                  <c:v>0.45351473922902003</c:v>
                </c:pt>
                <c:pt idx="68">
                  <c:v>0</c:v>
                </c:pt>
                <c:pt idx="69">
                  <c:v>0.22573363431151</c:v>
                </c:pt>
                <c:pt idx="70">
                  <c:v>-0.11261261261261001</c:v>
                </c:pt>
                <c:pt idx="71">
                  <c:v>0.33821871476887999</c:v>
                </c:pt>
                <c:pt idx="72">
                  <c:v>0.2247191011236</c:v>
                </c:pt>
                <c:pt idx="73">
                  <c:v>-0.22421524663677</c:v>
                </c:pt>
                <c:pt idx="74">
                  <c:v>1.0112359550562</c:v>
                </c:pt>
                <c:pt idx="75">
                  <c:v>-0.22246941045606</c:v>
                </c:pt>
                <c:pt idx="76">
                  <c:v>0.11148272017837001</c:v>
                </c:pt>
                <c:pt idx="77">
                  <c:v>0.11135857461024</c:v>
                </c:pt>
                <c:pt idx="78">
                  <c:v>-0.44493882091212</c:v>
                </c:pt>
                <c:pt idx="79">
                  <c:v>0.11173184357542</c:v>
                </c:pt>
                <c:pt idx="80">
                  <c:v>0.22321428571429</c:v>
                </c:pt>
                <c:pt idx="81">
                  <c:v>0.55679287305122005</c:v>
                </c:pt>
                <c:pt idx="82">
                  <c:v>0.22148394241416999</c:v>
                </c:pt>
                <c:pt idx="83">
                  <c:v>0.11049723756906001</c:v>
                </c:pt>
                <c:pt idx="84">
                  <c:v>0.11037527593819001</c:v>
                </c:pt>
                <c:pt idx="85">
                  <c:v>0.33076074972436997</c:v>
                </c:pt>
                <c:pt idx="86">
                  <c:v>0.43956043956044</c:v>
                </c:pt>
                <c:pt idx="87">
                  <c:v>-0.21881838074398</c:v>
                </c:pt>
                <c:pt idx="88">
                  <c:v>0.10964912280701999</c:v>
                </c:pt>
                <c:pt idx="92">
                  <c:v>0.21905805038334999</c:v>
                </c:pt>
                <c:pt idx="93">
                  <c:v>0.32786885245901998</c:v>
                </c:pt>
                <c:pt idx="94">
                  <c:v>0</c:v>
                </c:pt>
                <c:pt idx="95">
                  <c:v>0.10893246187364</c:v>
                </c:pt>
                <c:pt idx="96">
                  <c:v>0.21762785636561</c:v>
                </c:pt>
                <c:pt idx="97">
                  <c:v>0.21715526601519999</c:v>
                </c:pt>
                <c:pt idx="98">
                  <c:v>0</c:v>
                </c:pt>
                <c:pt idx="99">
                  <c:v>0.21668472372698</c:v>
                </c:pt>
                <c:pt idx="100">
                  <c:v>0.43243243243243001</c:v>
                </c:pt>
                <c:pt idx="101">
                  <c:v>0.21528525296017001</c:v>
                </c:pt>
                <c:pt idx="102">
                  <c:v>0.10741138560687</c:v>
                </c:pt>
                <c:pt idx="103">
                  <c:v>0.42918454935622002</c:v>
                </c:pt>
                <c:pt idx="104">
                  <c:v>-0.10683760683761</c:v>
                </c:pt>
                <c:pt idx="105">
                  <c:v>-0.10695187165775</c:v>
                </c:pt>
                <c:pt idx="106">
                  <c:v>0</c:v>
                </c:pt>
                <c:pt idx="107">
                  <c:v>0.53533190578157996</c:v>
                </c:pt>
                <c:pt idx="108">
                  <c:v>0</c:v>
                </c:pt>
                <c:pt idx="109">
                  <c:v>0.63897763578275002</c:v>
                </c:pt>
                <c:pt idx="110">
                  <c:v>0.31746031746032</c:v>
                </c:pt>
                <c:pt idx="111">
                  <c:v>-0.10548523206751</c:v>
                </c:pt>
                <c:pt idx="112">
                  <c:v>0</c:v>
                </c:pt>
                <c:pt idx="113">
                  <c:v>-0.10559662090813</c:v>
                </c:pt>
                <c:pt idx="114">
                  <c:v>0.10570824524312999</c:v>
                </c:pt>
                <c:pt idx="115">
                  <c:v>0.42238648363252002</c:v>
                </c:pt>
                <c:pt idx="116">
                  <c:v>0.63091482649842001</c:v>
                </c:pt>
                <c:pt idx="117">
                  <c:v>0.31347962382444999</c:v>
                </c:pt>
                <c:pt idx="118">
                  <c:v>0.41666666666667002</c:v>
                </c:pt>
                <c:pt idx="119">
                  <c:v>-0.62240663900415005</c:v>
                </c:pt>
                <c:pt idx="120">
                  <c:v>0.10438413361168999</c:v>
                </c:pt>
                <c:pt idx="121">
                  <c:v>0.72992700729926996</c:v>
                </c:pt>
                <c:pt idx="122">
                  <c:v>-0.10351966873706001</c:v>
                </c:pt>
                <c:pt idx="123">
                  <c:v>0.20725388601035999</c:v>
                </c:pt>
                <c:pt idx="124">
                  <c:v>0.10341261633918999</c:v>
                </c:pt>
                <c:pt idx="125">
                  <c:v>0</c:v>
                </c:pt>
                <c:pt idx="126">
                  <c:v>-0.20661157024793</c:v>
                </c:pt>
                <c:pt idx="127">
                  <c:v>0.10351966873706001</c:v>
                </c:pt>
                <c:pt idx="128">
                  <c:v>0.82730093071355004</c:v>
                </c:pt>
                <c:pt idx="129">
                  <c:v>-0.20512820512821001</c:v>
                </c:pt>
                <c:pt idx="130">
                  <c:v>-0.41109969167522997</c:v>
                </c:pt>
                <c:pt idx="131">
                  <c:v>-0.10319917440659999</c:v>
                </c:pt>
                <c:pt idx="132">
                  <c:v>-0.30991735537190002</c:v>
                </c:pt>
                <c:pt idx="133">
                  <c:v>0.10362694300517999</c:v>
                </c:pt>
                <c:pt idx="134">
                  <c:v>-0.20703933747412001</c:v>
                </c:pt>
                <c:pt idx="135">
                  <c:v>0.10373443983402</c:v>
                </c:pt>
                <c:pt idx="136">
                  <c:v>0.20725388601035999</c:v>
                </c:pt>
                <c:pt idx="137">
                  <c:v>0.20682523267839001</c:v>
                </c:pt>
                <c:pt idx="138">
                  <c:v>0</c:v>
                </c:pt>
                <c:pt idx="139">
                  <c:v>-0.10319917440659999</c:v>
                </c:pt>
                <c:pt idx="140">
                  <c:v>-0.20661157024793</c:v>
                </c:pt>
                <c:pt idx="141">
                  <c:v>0.10351966873706001</c:v>
                </c:pt>
                <c:pt idx="142">
                  <c:v>1.0341261633919001</c:v>
                </c:pt>
                <c:pt idx="143">
                  <c:v>-0.20470829068577001</c:v>
                </c:pt>
                <c:pt idx="144">
                  <c:v>0.20512820512821001</c:v>
                </c:pt>
                <c:pt idx="145">
                  <c:v>0</c:v>
                </c:pt>
                <c:pt idx="146">
                  <c:v>-0.30706243602866001</c:v>
                </c:pt>
                <c:pt idx="147">
                  <c:v>0.41067761806982001</c:v>
                </c:pt>
                <c:pt idx="148">
                  <c:v>-0.30674846625766999</c:v>
                </c:pt>
                <c:pt idx="149">
                  <c:v>0</c:v>
                </c:pt>
                <c:pt idx="150">
                  <c:v>0.41025641025641002</c:v>
                </c:pt>
              </c:numCache>
            </c:numRef>
          </c:val>
          <c:extLst>
            <c:ext xmlns:c16="http://schemas.microsoft.com/office/drawing/2014/chart" uri="{C3380CC4-5D6E-409C-BE32-E72D297353CC}">
              <c16:uniqueId val="{00000005-0A77-4772-BE0D-4322883EED63}"/>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Sheet1!$H$2:$H$152</c:f>
              <c:numCache>
                <c:formatCode>General</c:formatCode>
                <c:ptCount val="15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numCache>
            </c:numRef>
          </c:val>
          <c:extLst>
            <c:ext xmlns:c16="http://schemas.microsoft.com/office/drawing/2014/chart" uri="{C3380CC4-5D6E-409C-BE32-E72D297353CC}">
              <c16:uniqueId val="{00000006-0A77-4772-BE0D-4322883EED63}"/>
            </c:ext>
          </c:extLst>
        </c:ser>
        <c:dLbls>
          <c:showLegendKey val="0"/>
          <c:showVal val="0"/>
          <c:showCatName val="0"/>
          <c:showSerName val="0"/>
          <c:showPercent val="0"/>
          <c:showBubbleSize val="0"/>
        </c:dLbls>
        <c:gapWidth val="219"/>
        <c:overlap val="-27"/>
        <c:axId val="200579312"/>
        <c:axId val="200580296"/>
      </c:barChart>
      <c:dateAx>
        <c:axId val="20057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580296"/>
        <c:crosses val="autoZero"/>
        <c:auto val="1"/>
        <c:lblOffset val="100"/>
        <c:baseTimeUnit val="days"/>
      </c:dateAx>
      <c:valAx>
        <c:axId val="20058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57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7A2E-AE7D-454F-AE56-424D587ACFB2}"/>
              </a:ext>
            </a:extLst>
          </p:cNvPr>
          <p:cNvSpPr>
            <a:spLocks noGrp="1"/>
          </p:cNvSpPr>
          <p:nvPr>
            <p:ph type="ctrTitle"/>
          </p:nvPr>
        </p:nvSpPr>
        <p:spPr/>
        <p:txBody>
          <a:bodyPr/>
          <a:lstStyle/>
          <a:p>
            <a:r>
              <a:rPr lang="en-US"/>
              <a:t>PHLY Social Media - Brad's Report</a:t>
            </a:r>
          </a:p>
        </p:txBody>
      </p:sp>
      <p:sp>
        <p:nvSpPr>
          <p:cNvPr id="3" name="Subtitle 2">
            <a:extLst>
              <a:ext uri="{FF2B5EF4-FFF2-40B4-BE49-F238E27FC236}">
                <a16:creationId xmlns:a16="http://schemas.microsoft.com/office/drawing/2014/main" id="{7E44DF57-C1C5-4768-9BD1-64A9FF87200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59245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7234-75DA-4155-91E8-5CE1585E539D}"/>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D15EEDD7-5CBD-4BE0-9932-E56A29481FB1}"/>
              </a:ext>
            </a:extLst>
          </p:cNvPr>
          <p:cNvGraphicFramePr>
            <a:graphicFrameLocks noGrp="1"/>
          </p:cNvGraphicFramePr>
          <p:nvPr>
            <p:ph type="chart" sz="quarter" idx="13"/>
            <p:extLst>
              <p:ext uri="{D42A27DB-BD31-4B8C-83A1-F6EECF244321}">
                <p14:modId xmlns:p14="http://schemas.microsoft.com/office/powerpoint/2010/main" val="1610012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A2BCF-5B38-4ED2-8A03-8573287C7D7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E6E4C56-7AC1-4DC9-8AC9-5E10EFE04C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3226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7E332-D230-44FE-AA85-224BD1A270E9}"/>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6AA0BB75-0E08-45E9-901C-A70D71B9C611}"/>
              </a:ext>
            </a:extLst>
          </p:cNvPr>
          <p:cNvGraphicFramePr>
            <a:graphicFrameLocks noGrp="1"/>
          </p:cNvGraphicFramePr>
          <p:nvPr>
            <p:ph type="tbl" sz="quarter" idx="13"/>
            <p:extLst>
              <p:ext uri="{D42A27DB-BD31-4B8C-83A1-F6EECF244321}">
                <p14:modId xmlns:p14="http://schemas.microsoft.com/office/powerpoint/2010/main" val="1778694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3333788"/>
                    </a:ext>
                  </a:extLst>
                </a:gridCol>
                <a:gridCol w="740664">
                  <a:extLst>
                    <a:ext uri="{9D8B030D-6E8A-4147-A177-3AD203B41FA5}">
                      <a16:colId xmlns:a16="http://schemas.microsoft.com/office/drawing/2014/main" val="499471771"/>
                    </a:ext>
                  </a:extLst>
                </a:gridCol>
                <a:gridCol w="740664">
                  <a:extLst>
                    <a:ext uri="{9D8B030D-6E8A-4147-A177-3AD203B41FA5}">
                      <a16:colId xmlns:a16="http://schemas.microsoft.com/office/drawing/2014/main" val="2729782059"/>
                    </a:ext>
                  </a:extLst>
                </a:gridCol>
                <a:gridCol w="740664">
                  <a:extLst>
                    <a:ext uri="{9D8B030D-6E8A-4147-A177-3AD203B41FA5}">
                      <a16:colId xmlns:a16="http://schemas.microsoft.com/office/drawing/2014/main" val="3375662994"/>
                    </a:ext>
                  </a:extLst>
                </a:gridCol>
                <a:gridCol w="740664">
                  <a:extLst>
                    <a:ext uri="{9D8B030D-6E8A-4147-A177-3AD203B41FA5}">
                      <a16:colId xmlns:a16="http://schemas.microsoft.com/office/drawing/2014/main" val="3692047354"/>
                    </a:ext>
                  </a:extLst>
                </a:gridCol>
                <a:gridCol w="740664">
                  <a:extLst>
                    <a:ext uri="{9D8B030D-6E8A-4147-A177-3AD203B41FA5}">
                      <a16:colId xmlns:a16="http://schemas.microsoft.com/office/drawing/2014/main" val="3866990620"/>
                    </a:ext>
                  </a:extLst>
                </a:gridCol>
                <a:gridCol w="740664">
                  <a:extLst>
                    <a:ext uri="{9D8B030D-6E8A-4147-A177-3AD203B41FA5}">
                      <a16:colId xmlns:a16="http://schemas.microsoft.com/office/drawing/2014/main" val="155987215"/>
                    </a:ext>
                  </a:extLst>
                </a:gridCol>
                <a:gridCol w="740664">
                  <a:extLst>
                    <a:ext uri="{9D8B030D-6E8A-4147-A177-3AD203B41FA5}">
                      <a16:colId xmlns:a16="http://schemas.microsoft.com/office/drawing/2014/main" val="2484507436"/>
                    </a:ext>
                  </a:extLst>
                </a:gridCol>
                <a:gridCol w="740664">
                  <a:extLst>
                    <a:ext uri="{9D8B030D-6E8A-4147-A177-3AD203B41FA5}">
                      <a16:colId xmlns:a16="http://schemas.microsoft.com/office/drawing/2014/main" val="2651940509"/>
                    </a:ext>
                  </a:extLst>
                </a:gridCol>
                <a:gridCol w="740664">
                  <a:extLst>
                    <a:ext uri="{9D8B030D-6E8A-4147-A177-3AD203B41FA5}">
                      <a16:colId xmlns:a16="http://schemas.microsoft.com/office/drawing/2014/main" val="29104244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17245263"/>
                  </a:ext>
                </a:extLst>
              </a:tr>
              <a:tr h="370840">
                <a:tc>
                  <a:txBody>
                    <a:bodyPr/>
                    <a:lstStyle/>
                    <a:p>
                      <a:r>
                        <a:rPr lang="en-US" sz="1000"/>
                        <a:t>Philadelphia Insurance Companies</a:t>
                      </a:r>
                    </a:p>
                  </a:txBody>
                  <a:tcPr/>
                </a:tc>
                <a:tc>
                  <a:txBody>
                    <a:bodyPr/>
                    <a:lstStyle/>
                    <a:p>
                      <a:r>
                        <a:rPr lang="en-US" sz="1000"/>
                        <a:t>3542</a:t>
                      </a:r>
                    </a:p>
                  </a:txBody>
                  <a:tcPr/>
                </a:tc>
                <a:tc>
                  <a:txBody>
                    <a:bodyPr/>
                    <a:lstStyle/>
                    <a:p>
                      <a:r>
                        <a:rPr lang="en-US" sz="1000"/>
                        <a:t>33</a:t>
                      </a:r>
                    </a:p>
                  </a:txBody>
                  <a:tcPr/>
                </a:tc>
                <a:tc>
                  <a:txBody>
                    <a:bodyPr/>
                    <a:lstStyle/>
                    <a:p>
                      <a:r>
                        <a:rPr lang="en-US" sz="1000"/>
                        <a:t>33</a:t>
                      </a:r>
                    </a:p>
                  </a:txBody>
                  <a:tcPr/>
                </a:tc>
                <a:tc>
                  <a:txBody>
                    <a:bodyPr/>
                    <a:lstStyle/>
                    <a:p>
                      <a:r>
                        <a:rPr lang="en-US" sz="1000"/>
                        <a:t>646</a:t>
                      </a:r>
                    </a:p>
                  </a:txBody>
                  <a:tcPr/>
                </a:tc>
                <a:tc>
                  <a:txBody>
                    <a:bodyPr/>
                    <a:lstStyle/>
                    <a:p>
                      <a:r>
                        <a:rPr lang="en-US" sz="1000"/>
                        <a:t>13</a:t>
                      </a:r>
                    </a:p>
                  </a:txBody>
                  <a:tcPr/>
                </a:tc>
                <a:tc>
                  <a:txBody>
                    <a:bodyPr/>
                    <a:lstStyle/>
                    <a:p>
                      <a:r>
                        <a:rPr lang="en-US" sz="1000"/>
                        <a:t>105</a:t>
                      </a:r>
                    </a:p>
                  </a:txBody>
                  <a:tcPr/>
                </a:tc>
                <a:tc>
                  <a:txBody>
                    <a:bodyPr/>
                    <a:lstStyle/>
                    <a:p>
                      <a:r>
                        <a:rPr lang="en-US" sz="1000"/>
                        <a:t>4</a:t>
                      </a:r>
                    </a:p>
                  </a:txBody>
                  <a:tcPr/>
                </a:tc>
                <a:tc>
                  <a:txBody>
                    <a:bodyPr/>
                    <a:lstStyle/>
                    <a:p>
                      <a:r>
                        <a:rPr lang="en-US" sz="1000"/>
                        <a:t>0.6568 %</a:t>
                      </a:r>
                    </a:p>
                  </a:txBody>
                  <a:tcPr/>
                </a:tc>
                <a:tc>
                  <a:txBody>
                    <a:bodyPr/>
                    <a:lstStyle/>
                    <a:p>
                      <a:r>
                        <a:rPr lang="en-US" sz="1000"/>
                        <a:t>0.0 %</a:t>
                      </a:r>
                    </a:p>
                  </a:txBody>
                  <a:tcPr/>
                </a:tc>
                <a:extLst>
                  <a:ext uri="{0D108BD9-81ED-4DB2-BD59-A6C34878D82A}">
                    <a16:rowId xmlns:a16="http://schemas.microsoft.com/office/drawing/2014/main" val="3526811195"/>
                  </a:ext>
                </a:extLst>
              </a:tr>
            </a:tbl>
          </a:graphicData>
        </a:graphic>
      </p:graphicFrame>
      <p:sp>
        <p:nvSpPr>
          <p:cNvPr id="4" name="Text Placeholder 3">
            <a:extLst>
              <a:ext uri="{FF2B5EF4-FFF2-40B4-BE49-F238E27FC236}">
                <a16:creationId xmlns:a16="http://schemas.microsoft.com/office/drawing/2014/main" id="{6AD485C5-1535-4113-8E56-6FACBC46FFF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5080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99C2-9EDE-46A6-8C67-712B217BA179}"/>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FE6B5290-B968-4BB6-86CF-1144190E4C40}"/>
              </a:ext>
            </a:extLst>
          </p:cNvPr>
          <p:cNvGraphicFramePr>
            <a:graphicFrameLocks noGrp="1"/>
          </p:cNvGraphicFramePr>
          <p:nvPr>
            <p:ph type="chart" sz="quarter" idx="13"/>
            <p:extLst>
              <p:ext uri="{D42A27DB-BD31-4B8C-83A1-F6EECF244321}">
                <p14:modId xmlns:p14="http://schemas.microsoft.com/office/powerpoint/2010/main" val="2027985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EF9436-1F77-4D97-BEE1-01756710E88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2B24C25-0A3D-40D0-8B91-AB8F36D15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949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0CF0-6A2C-49E4-9D6A-8A08C8A2F7E2}"/>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EFB9C42D-5992-43E6-993E-816916D1C077}"/>
              </a:ext>
            </a:extLst>
          </p:cNvPr>
          <p:cNvGraphicFramePr>
            <a:graphicFrameLocks noGrp="1"/>
          </p:cNvGraphicFramePr>
          <p:nvPr>
            <p:ph type="chart" sz="quarter" idx="13"/>
            <p:extLst>
              <p:ext uri="{D42A27DB-BD31-4B8C-83A1-F6EECF244321}">
                <p14:modId xmlns:p14="http://schemas.microsoft.com/office/powerpoint/2010/main" val="1868196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7E5AA-AC9B-4DA7-85D8-A6E7DD71966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1C7E13B-FA6C-4763-A439-0E807AA07A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653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E3C7A-3AD6-41B1-AD88-1A9690503CAF}"/>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3E8592A4-232C-442F-9A61-54C56344F860}"/>
              </a:ext>
            </a:extLst>
          </p:cNvPr>
          <p:cNvGraphicFramePr>
            <a:graphicFrameLocks noGrp="1"/>
          </p:cNvGraphicFramePr>
          <p:nvPr>
            <p:ph type="chart" sz="quarter" idx="13"/>
            <p:extLst>
              <p:ext uri="{D42A27DB-BD31-4B8C-83A1-F6EECF244321}">
                <p14:modId xmlns:p14="http://schemas.microsoft.com/office/powerpoint/2010/main" val="406017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76955-2719-4FA5-AF04-803DF6ECF71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DA821BD-DC33-4562-BE5E-0FF01D48B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600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2E76E-BA2A-4C0B-B03A-14AAC04205A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358386FC-502A-4B4A-B1C9-23028291E25F}"/>
              </a:ext>
            </a:extLst>
          </p:cNvPr>
          <p:cNvGraphicFramePr>
            <a:graphicFrameLocks noGrp="1"/>
          </p:cNvGraphicFramePr>
          <p:nvPr>
            <p:ph type="tbl" sz="quarter" idx="13"/>
            <p:extLst>
              <p:ext uri="{D42A27DB-BD31-4B8C-83A1-F6EECF244321}">
                <p14:modId xmlns:p14="http://schemas.microsoft.com/office/powerpoint/2010/main" val="886187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8666173"/>
                    </a:ext>
                  </a:extLst>
                </a:gridCol>
                <a:gridCol w="658368">
                  <a:extLst>
                    <a:ext uri="{9D8B030D-6E8A-4147-A177-3AD203B41FA5}">
                      <a16:colId xmlns:a16="http://schemas.microsoft.com/office/drawing/2014/main" val="750418761"/>
                    </a:ext>
                  </a:extLst>
                </a:gridCol>
                <a:gridCol w="658368">
                  <a:extLst>
                    <a:ext uri="{9D8B030D-6E8A-4147-A177-3AD203B41FA5}">
                      <a16:colId xmlns:a16="http://schemas.microsoft.com/office/drawing/2014/main" val="1851458366"/>
                    </a:ext>
                  </a:extLst>
                </a:gridCol>
                <a:gridCol w="658368">
                  <a:extLst>
                    <a:ext uri="{9D8B030D-6E8A-4147-A177-3AD203B41FA5}">
                      <a16:colId xmlns:a16="http://schemas.microsoft.com/office/drawing/2014/main" val="1412747253"/>
                    </a:ext>
                  </a:extLst>
                </a:gridCol>
                <a:gridCol w="658368">
                  <a:extLst>
                    <a:ext uri="{9D8B030D-6E8A-4147-A177-3AD203B41FA5}">
                      <a16:colId xmlns:a16="http://schemas.microsoft.com/office/drawing/2014/main" val="541264854"/>
                    </a:ext>
                  </a:extLst>
                </a:gridCol>
                <a:gridCol w="658368">
                  <a:extLst>
                    <a:ext uri="{9D8B030D-6E8A-4147-A177-3AD203B41FA5}">
                      <a16:colId xmlns:a16="http://schemas.microsoft.com/office/drawing/2014/main" val="3208856236"/>
                    </a:ext>
                  </a:extLst>
                </a:gridCol>
                <a:gridCol w="658368">
                  <a:extLst>
                    <a:ext uri="{9D8B030D-6E8A-4147-A177-3AD203B41FA5}">
                      <a16:colId xmlns:a16="http://schemas.microsoft.com/office/drawing/2014/main" val="1383187839"/>
                    </a:ext>
                  </a:extLst>
                </a:gridCol>
                <a:gridCol w="658368">
                  <a:extLst>
                    <a:ext uri="{9D8B030D-6E8A-4147-A177-3AD203B41FA5}">
                      <a16:colId xmlns:a16="http://schemas.microsoft.com/office/drawing/2014/main" val="168811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008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- 2018-05-04 16:17:00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625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- 2018-05-17 13:33:00 </a:t>
                      </a:r>
                      <a:r>
                        <a:rPr kumimoji="0" lang="en-US" sz="1000" b="0" i="0" u="none" strike="noStrike" kern="1200" cap="none" spc="0" normalizeH="0" baseline="0" noProof="0">
                          <a:ln>
                            <a:noFill/>
                          </a:ln>
                          <a:solidFill>
                            <a:prstClr val="black"/>
                          </a:solidFill>
                          <a:effectLst/>
                          <a:uLnTx/>
                          <a:uFillTx/>
                          <a:latin typeface="+mn-lt"/>
                          <a:ea typeface="+mn-ea"/>
                          <a:cs typeface="+mn-cs"/>
                        </a:rPr>
                        <a:t> 
 PHLY employee Jason Copus was recently named a 2018 Tokio Marine Good Company Award recipient. In April, twenty-two winners from Tokio Marine Group companies across the globe were welcomed to the third annual awards ceremony in Tokyo, Japan where they were recognized for their commitment to delivering exceptional business results. Congratulations to Jason and the other recipients! Jason is pictured here with Tokio Marine Group CEO and Chief Culture Officer Nick Nagano.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4913031"/>
                  </a:ext>
                </a:extLst>
              </a:tr>
            </a:tbl>
          </a:graphicData>
        </a:graphic>
      </p:graphicFrame>
      <p:sp>
        <p:nvSpPr>
          <p:cNvPr id="4" name="Text Placeholder 3">
            <a:extLst>
              <a:ext uri="{FF2B5EF4-FFF2-40B4-BE49-F238E27FC236}">
                <a16:creationId xmlns:a16="http://schemas.microsoft.com/office/drawing/2014/main" id="{210C4C86-C218-4A87-9E5B-D384C9912FF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59845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CD2C-E16A-45EA-A37F-FBC4111C1D5A}"/>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6F03DBBC-0C12-45F1-B2F4-0CBEA8004FB7}"/>
              </a:ext>
            </a:extLst>
          </p:cNvPr>
          <p:cNvGraphicFramePr>
            <a:graphicFrameLocks noGrp="1"/>
          </p:cNvGraphicFramePr>
          <p:nvPr>
            <p:ph type="tbl" sz="quarter" idx="13"/>
            <p:extLst>
              <p:ext uri="{D42A27DB-BD31-4B8C-83A1-F6EECF244321}">
                <p14:modId xmlns:p14="http://schemas.microsoft.com/office/powerpoint/2010/main" val="4099022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6362960"/>
                    </a:ext>
                  </a:extLst>
                </a:gridCol>
                <a:gridCol w="658368">
                  <a:extLst>
                    <a:ext uri="{9D8B030D-6E8A-4147-A177-3AD203B41FA5}">
                      <a16:colId xmlns:a16="http://schemas.microsoft.com/office/drawing/2014/main" val="2588988155"/>
                    </a:ext>
                  </a:extLst>
                </a:gridCol>
                <a:gridCol w="658368">
                  <a:extLst>
                    <a:ext uri="{9D8B030D-6E8A-4147-A177-3AD203B41FA5}">
                      <a16:colId xmlns:a16="http://schemas.microsoft.com/office/drawing/2014/main" val="1070654570"/>
                    </a:ext>
                  </a:extLst>
                </a:gridCol>
                <a:gridCol w="658368">
                  <a:extLst>
                    <a:ext uri="{9D8B030D-6E8A-4147-A177-3AD203B41FA5}">
                      <a16:colId xmlns:a16="http://schemas.microsoft.com/office/drawing/2014/main" val="429026761"/>
                    </a:ext>
                  </a:extLst>
                </a:gridCol>
                <a:gridCol w="658368">
                  <a:extLst>
                    <a:ext uri="{9D8B030D-6E8A-4147-A177-3AD203B41FA5}">
                      <a16:colId xmlns:a16="http://schemas.microsoft.com/office/drawing/2014/main" val="1618620351"/>
                    </a:ext>
                  </a:extLst>
                </a:gridCol>
                <a:gridCol w="658368">
                  <a:extLst>
                    <a:ext uri="{9D8B030D-6E8A-4147-A177-3AD203B41FA5}">
                      <a16:colId xmlns:a16="http://schemas.microsoft.com/office/drawing/2014/main" val="1869244979"/>
                    </a:ext>
                  </a:extLst>
                </a:gridCol>
                <a:gridCol w="658368">
                  <a:extLst>
                    <a:ext uri="{9D8B030D-6E8A-4147-A177-3AD203B41FA5}">
                      <a16:colId xmlns:a16="http://schemas.microsoft.com/office/drawing/2014/main" val="880851034"/>
                    </a:ext>
                  </a:extLst>
                </a:gridCol>
                <a:gridCol w="658368">
                  <a:extLst>
                    <a:ext uri="{9D8B030D-6E8A-4147-A177-3AD203B41FA5}">
                      <a16:colId xmlns:a16="http://schemas.microsoft.com/office/drawing/2014/main" val="170967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66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- 2018-05-21 20:00:01 </a:t>
                      </a:r>
                      <a:r>
                        <a:rPr kumimoji="0" lang="en-US" sz="1000" b="0" i="0" u="none" strike="noStrike" kern="1200" cap="none" spc="0" normalizeH="0" baseline="0" noProof="0">
                          <a:ln>
                            <a:noFill/>
                          </a:ln>
                          <a:solidFill>
                            <a:prstClr val="black"/>
                          </a:solidFill>
                          <a:effectLst/>
                          <a:uLnTx/>
                          <a:uFillTx/>
                          <a:latin typeface="+mn-lt"/>
                          <a:ea typeface="+mn-ea"/>
                          <a:cs typeface="+mn-cs"/>
                        </a:rPr>
                        <a:t> 
 Drowning is the fourth leading cause of accidental death in the U.S., claiming 4,000 lives annually. PHLY would like to help owners and operators of outdoor water activities make this a fun and safe summer. Our latest blog post has water safety tips and resources: https://goo.gl/qQG9cw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99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- 2018-05-24 16:16:38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from offices across the country came together for #RedNoseDay, a national fundraising campaign to end child poverty. Here’s a look at #TEAMPHLY with their #NosesOn to show their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930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- 2018-05-22 11:54:26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https://goo.gl/QkXqPM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8763033"/>
                  </a:ext>
                </a:extLst>
              </a:tr>
            </a:tbl>
          </a:graphicData>
        </a:graphic>
      </p:graphicFrame>
      <p:sp>
        <p:nvSpPr>
          <p:cNvPr id="4" name="Text Placeholder 3">
            <a:extLst>
              <a:ext uri="{FF2B5EF4-FFF2-40B4-BE49-F238E27FC236}">
                <a16:creationId xmlns:a16="http://schemas.microsoft.com/office/drawing/2014/main" id="{CD132FCB-356C-4811-9635-794B530F1EF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6287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5D871-2D36-45DC-9DD1-B969C4851734}"/>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9E34E2F-6D72-43DA-9F12-2B3B5F02ADAF}"/>
              </a:ext>
            </a:extLst>
          </p:cNvPr>
          <p:cNvGraphicFramePr>
            <a:graphicFrameLocks noGrp="1"/>
          </p:cNvGraphicFramePr>
          <p:nvPr>
            <p:ph type="chart" sz="quarter" idx="13"/>
            <p:extLst>
              <p:ext uri="{D42A27DB-BD31-4B8C-83A1-F6EECF244321}">
                <p14:modId xmlns:p14="http://schemas.microsoft.com/office/powerpoint/2010/main" val="1340194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A06751-726A-4411-A67B-EEFF6CF5CA0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EE90C8F-54F4-48CC-A09F-7E33BFCBE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84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5F08-10DB-443F-9984-ABEE1F6EC9E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92DCA29-3B02-483E-B82E-105FDDB19155}"/>
              </a:ext>
            </a:extLst>
          </p:cNvPr>
          <p:cNvGraphicFramePr>
            <a:graphicFrameLocks noGrp="1"/>
          </p:cNvGraphicFramePr>
          <p:nvPr>
            <p:ph type="tbl" sz="quarter" idx="13"/>
            <p:extLst>
              <p:ext uri="{D42A27DB-BD31-4B8C-83A1-F6EECF244321}">
                <p14:modId xmlns:p14="http://schemas.microsoft.com/office/powerpoint/2010/main" val="2077680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80839740"/>
                    </a:ext>
                  </a:extLst>
                </a:gridCol>
                <a:gridCol w="493776">
                  <a:extLst>
                    <a:ext uri="{9D8B030D-6E8A-4147-A177-3AD203B41FA5}">
                      <a16:colId xmlns:a16="http://schemas.microsoft.com/office/drawing/2014/main" val="53337640"/>
                    </a:ext>
                  </a:extLst>
                </a:gridCol>
                <a:gridCol w="493776">
                  <a:extLst>
                    <a:ext uri="{9D8B030D-6E8A-4147-A177-3AD203B41FA5}">
                      <a16:colId xmlns:a16="http://schemas.microsoft.com/office/drawing/2014/main" val="727215395"/>
                    </a:ext>
                  </a:extLst>
                </a:gridCol>
                <a:gridCol w="493776">
                  <a:extLst>
                    <a:ext uri="{9D8B030D-6E8A-4147-A177-3AD203B41FA5}">
                      <a16:colId xmlns:a16="http://schemas.microsoft.com/office/drawing/2014/main" val="3077578527"/>
                    </a:ext>
                  </a:extLst>
                </a:gridCol>
                <a:gridCol w="493776">
                  <a:extLst>
                    <a:ext uri="{9D8B030D-6E8A-4147-A177-3AD203B41FA5}">
                      <a16:colId xmlns:a16="http://schemas.microsoft.com/office/drawing/2014/main" val="4241859679"/>
                    </a:ext>
                  </a:extLst>
                </a:gridCol>
                <a:gridCol w="493776">
                  <a:extLst>
                    <a:ext uri="{9D8B030D-6E8A-4147-A177-3AD203B41FA5}">
                      <a16:colId xmlns:a16="http://schemas.microsoft.com/office/drawing/2014/main" val="4062702696"/>
                    </a:ext>
                  </a:extLst>
                </a:gridCol>
                <a:gridCol w="493776">
                  <a:extLst>
                    <a:ext uri="{9D8B030D-6E8A-4147-A177-3AD203B41FA5}">
                      <a16:colId xmlns:a16="http://schemas.microsoft.com/office/drawing/2014/main" val="1240421395"/>
                    </a:ext>
                  </a:extLst>
                </a:gridCol>
                <a:gridCol w="493776">
                  <a:extLst>
                    <a:ext uri="{9D8B030D-6E8A-4147-A177-3AD203B41FA5}">
                      <a16:colId xmlns:a16="http://schemas.microsoft.com/office/drawing/2014/main" val="2786923520"/>
                    </a:ext>
                  </a:extLst>
                </a:gridCol>
                <a:gridCol w="493776">
                  <a:extLst>
                    <a:ext uri="{9D8B030D-6E8A-4147-A177-3AD203B41FA5}">
                      <a16:colId xmlns:a16="http://schemas.microsoft.com/office/drawing/2014/main" val="3913811654"/>
                    </a:ext>
                  </a:extLst>
                </a:gridCol>
                <a:gridCol w="493776">
                  <a:extLst>
                    <a:ext uri="{9D8B030D-6E8A-4147-A177-3AD203B41FA5}">
                      <a16:colId xmlns:a16="http://schemas.microsoft.com/office/drawing/2014/main" val="852176721"/>
                    </a:ext>
                  </a:extLst>
                </a:gridCol>
                <a:gridCol w="493776">
                  <a:extLst>
                    <a:ext uri="{9D8B030D-6E8A-4147-A177-3AD203B41FA5}">
                      <a16:colId xmlns:a16="http://schemas.microsoft.com/office/drawing/2014/main" val="1785202872"/>
                    </a:ext>
                  </a:extLst>
                </a:gridCol>
                <a:gridCol w="493776">
                  <a:extLst>
                    <a:ext uri="{9D8B030D-6E8A-4147-A177-3AD203B41FA5}">
                      <a16:colId xmlns:a16="http://schemas.microsoft.com/office/drawing/2014/main" val="3386747729"/>
                    </a:ext>
                  </a:extLst>
                </a:gridCol>
                <a:gridCol w="493776">
                  <a:extLst>
                    <a:ext uri="{9D8B030D-6E8A-4147-A177-3AD203B41FA5}">
                      <a16:colId xmlns:a16="http://schemas.microsoft.com/office/drawing/2014/main" val="3769063767"/>
                    </a:ext>
                  </a:extLst>
                </a:gridCol>
                <a:gridCol w="493776">
                  <a:extLst>
                    <a:ext uri="{9D8B030D-6E8A-4147-A177-3AD203B41FA5}">
                      <a16:colId xmlns:a16="http://schemas.microsoft.com/office/drawing/2014/main" val="35710110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4304493"/>
                  </a:ext>
                </a:extLst>
              </a:tr>
              <a:tr h="370840">
                <a:tc>
                  <a:txBody>
                    <a:bodyPr/>
                    <a:lstStyle/>
                    <a:p>
                      <a:r>
                        <a:rPr lang="en-US" sz="1000"/>
                        <a:t>@PHLYINS</a:t>
                      </a:r>
                    </a:p>
                  </a:txBody>
                  <a:tcPr/>
                </a:tc>
                <a:tc>
                  <a:txBody>
                    <a:bodyPr/>
                    <a:lstStyle/>
                    <a:p>
                      <a:r>
                        <a:rPr lang="en-US" sz="1000"/>
                        <a:t>3018</a:t>
                      </a:r>
                    </a:p>
                  </a:txBody>
                  <a:tcPr/>
                </a:tc>
                <a:tc>
                  <a:txBody>
                    <a:bodyPr/>
                    <a:lstStyle/>
                    <a:p>
                      <a:r>
                        <a:rPr lang="en-US" sz="1000"/>
                        <a:t>51</a:t>
                      </a:r>
                    </a:p>
                  </a:txBody>
                  <a:tcPr/>
                </a:tc>
                <a:tc>
                  <a:txBody>
                    <a:bodyPr/>
                    <a:lstStyle/>
                    <a:p>
                      <a:r>
                        <a:rPr lang="en-US" sz="1000"/>
                        <a:t>47</a:t>
                      </a:r>
                    </a:p>
                  </a:txBody>
                  <a:tcPr/>
                </a:tc>
                <a:tc>
                  <a:txBody>
                    <a:bodyPr/>
                    <a:lstStyle/>
                    <a:p>
                      <a:r>
                        <a:rPr lang="en-US" sz="1000"/>
                        <a:t>36</a:t>
                      </a:r>
                    </a:p>
                  </a:txBody>
                  <a:tcPr/>
                </a:tc>
                <a:tc>
                  <a:txBody>
                    <a:bodyPr/>
                    <a:lstStyle/>
                    <a:p>
                      <a:r>
                        <a:rPr lang="en-US" sz="1000"/>
                        <a:t>8</a:t>
                      </a:r>
                    </a:p>
                  </a:txBody>
                  <a:tcPr/>
                </a:tc>
                <a:tc>
                  <a:txBody>
                    <a:bodyPr/>
                    <a:lstStyle/>
                    <a:p>
                      <a:r>
                        <a:rPr lang="en-US" sz="1000"/>
                        <a:t>3</a:t>
                      </a:r>
                    </a:p>
                  </a:txBody>
                  <a:tcPr/>
                </a:tc>
                <a:tc>
                  <a:txBody>
                    <a:bodyPr/>
                    <a:lstStyle/>
                    <a:p>
                      <a:r>
                        <a:rPr lang="en-US" sz="1000"/>
                        <a:t>54</a:t>
                      </a:r>
                    </a:p>
                  </a:txBody>
                  <a:tcPr/>
                </a:tc>
                <a:tc>
                  <a:txBody>
                    <a:bodyPr/>
                    <a:lstStyle/>
                    <a:p>
                      <a:r>
                        <a:rPr lang="en-US" sz="1000"/>
                        <a:t>54</a:t>
                      </a:r>
                    </a:p>
                  </a:txBody>
                  <a:tcPr/>
                </a:tc>
                <a:tc>
                  <a:txBody>
                    <a:bodyPr/>
                    <a:lstStyle/>
                    <a:p>
                      <a:r>
                        <a:rPr lang="en-US" sz="1000"/>
                        <a:t>148</a:t>
                      </a:r>
                    </a:p>
                  </a:txBody>
                  <a:tcPr/>
                </a:tc>
                <a:tc>
                  <a:txBody>
                    <a:bodyPr/>
                    <a:lstStyle/>
                    <a:p>
                      <a:r>
                        <a:rPr lang="en-US" sz="1000"/>
                        <a:t>5</a:t>
                      </a:r>
                    </a:p>
                  </a:txBody>
                  <a:tcPr/>
                </a:tc>
                <a:tc>
                  <a:txBody>
                    <a:bodyPr/>
                    <a:lstStyle/>
                    <a:p>
                      <a:r>
                        <a:rPr lang="en-US" sz="1000"/>
                        <a:t>29</a:t>
                      </a:r>
                    </a:p>
                  </a:txBody>
                  <a:tcPr/>
                </a:tc>
                <a:tc>
                  <a:txBody>
                    <a:bodyPr/>
                    <a:lstStyle/>
                    <a:p>
                      <a:r>
                        <a:rPr lang="en-US" sz="1000"/>
                        <a:t>0.1922 %</a:t>
                      </a:r>
                    </a:p>
                  </a:txBody>
                  <a:tcPr/>
                </a:tc>
                <a:tc>
                  <a:txBody>
                    <a:bodyPr/>
                    <a:lstStyle/>
                    <a:p>
                      <a:r>
                        <a:rPr lang="en-US" sz="1000"/>
                        <a:t>0.0 %</a:t>
                      </a:r>
                    </a:p>
                  </a:txBody>
                  <a:tcPr/>
                </a:tc>
                <a:extLst>
                  <a:ext uri="{0D108BD9-81ED-4DB2-BD59-A6C34878D82A}">
                    <a16:rowId xmlns:a16="http://schemas.microsoft.com/office/drawing/2014/main" val="1056589173"/>
                  </a:ext>
                </a:extLst>
              </a:tr>
            </a:tbl>
          </a:graphicData>
        </a:graphic>
      </p:graphicFrame>
      <p:sp>
        <p:nvSpPr>
          <p:cNvPr id="4" name="Text Placeholder 3">
            <a:extLst>
              <a:ext uri="{FF2B5EF4-FFF2-40B4-BE49-F238E27FC236}">
                <a16:creationId xmlns:a16="http://schemas.microsoft.com/office/drawing/2014/main" id="{DD20A3AC-61A1-4D6A-AF8F-3969716438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95279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B7FF9-FE5D-4284-B8E3-E7B753ED739D}"/>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A9F9FBBD-27EE-47A5-9C01-98A46664B0E4}"/>
              </a:ext>
            </a:extLst>
          </p:cNvPr>
          <p:cNvGraphicFramePr>
            <a:graphicFrameLocks noGrp="1"/>
          </p:cNvGraphicFramePr>
          <p:nvPr>
            <p:ph type="chart" sz="quarter" idx="13"/>
            <p:extLst>
              <p:ext uri="{D42A27DB-BD31-4B8C-83A1-F6EECF244321}">
                <p14:modId xmlns:p14="http://schemas.microsoft.com/office/powerpoint/2010/main" val="3894212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C52369-8070-4CBF-AEC0-CEC4A3E9E54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B2AEA78-23C1-4156-B802-473131BD3B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9606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FA0E6-B5F2-48AF-8DB1-3659E217B291}"/>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98DA25B6-1B56-45A4-AA9D-3FD01D545253}"/>
              </a:ext>
            </a:extLst>
          </p:cNvPr>
          <p:cNvGraphicFramePr>
            <a:graphicFrameLocks noGrp="1"/>
          </p:cNvGraphicFramePr>
          <p:nvPr>
            <p:ph type="chart" sz="quarter" idx="13"/>
            <p:extLst>
              <p:ext uri="{D42A27DB-BD31-4B8C-83A1-F6EECF244321}">
                <p14:modId xmlns:p14="http://schemas.microsoft.com/office/powerpoint/2010/main" val="2949904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D16FC-E183-4089-B871-C1B8E675881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3C26D39-D25A-46EA-B02D-C047811DE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9142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8A8F-CCA2-4B07-BC3D-2D7D41C4F21B}"/>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A09AB219-EBFD-4FBD-95BE-C3E7385ED736}"/>
              </a:ext>
            </a:extLst>
          </p:cNvPr>
          <p:cNvGraphicFramePr>
            <a:graphicFrameLocks noGrp="1"/>
          </p:cNvGraphicFramePr>
          <p:nvPr>
            <p:ph type="chart" sz="quarter" idx="13"/>
            <p:extLst>
              <p:ext uri="{D42A27DB-BD31-4B8C-83A1-F6EECF244321}">
                <p14:modId xmlns:p14="http://schemas.microsoft.com/office/powerpoint/2010/main" val="786986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8E4F6D-D237-4D63-8E87-F63068997E8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1CABFF2-E931-496E-B01D-ABDE0B887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0526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880D-782E-4173-9A04-78D64650BC7C}"/>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7A88BFF7-F5D8-4162-B7CD-CEB807865C49}"/>
              </a:ext>
            </a:extLst>
          </p:cNvPr>
          <p:cNvGraphicFramePr>
            <a:graphicFrameLocks noGrp="1"/>
          </p:cNvGraphicFramePr>
          <p:nvPr>
            <p:ph type="tbl" sz="quarter" idx="13"/>
            <p:extLst>
              <p:ext uri="{D42A27DB-BD31-4B8C-83A1-F6EECF244321}">
                <p14:modId xmlns:p14="http://schemas.microsoft.com/office/powerpoint/2010/main" val="290631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80103911"/>
                    </a:ext>
                  </a:extLst>
                </a:gridCol>
                <a:gridCol w="1645920">
                  <a:extLst>
                    <a:ext uri="{9D8B030D-6E8A-4147-A177-3AD203B41FA5}">
                      <a16:colId xmlns:a16="http://schemas.microsoft.com/office/drawing/2014/main" val="403949590"/>
                    </a:ext>
                  </a:extLst>
                </a:gridCol>
                <a:gridCol w="822960">
                  <a:extLst>
                    <a:ext uri="{9D8B030D-6E8A-4147-A177-3AD203B41FA5}">
                      <a16:colId xmlns:a16="http://schemas.microsoft.com/office/drawing/2014/main" val="2282471137"/>
                    </a:ext>
                  </a:extLst>
                </a:gridCol>
                <a:gridCol w="822960">
                  <a:extLst>
                    <a:ext uri="{9D8B030D-6E8A-4147-A177-3AD203B41FA5}">
                      <a16:colId xmlns:a16="http://schemas.microsoft.com/office/drawing/2014/main" val="1570975516"/>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2314238112"/>
                  </a:ext>
                </a:extLst>
              </a:tr>
              <a:tr h="370840">
                <a:tc>
                  <a:txBody>
                    <a:bodyPr/>
                    <a:lstStyle/>
                    <a:p>
                      <a:r>
                        <a:rPr lang="en-US" sz="1000" b="1"/>
                        <a:t> @PHLYINS </a:t>
                      </a:r>
                      <a:r>
                        <a:rPr lang="en-US" sz="1000"/>
                        <a:t> was mentioned by </a:t>
                      </a:r>
                      <a:r>
                        <a:rPr lang="en-US" sz="1000" b="1"/>
                        <a:t> @NHLFlyers - 2018-05-17 19:15:25 </a:t>
                      </a:r>
                      <a:r>
                        <a:rPr lang="en-US" sz="1000"/>
                        <a:t>
 Join us in congratulating our @PHLYINS Community Teammate, Andrea Youndt! Andrea works in Peru to improve living co… https://t.co/REroVCIi7B</a:t>
                      </a:r>
                    </a:p>
                  </a:txBody>
                  <a:tcPr/>
                </a:tc>
                <a:tc>
                  <a:txBody>
                    <a:bodyPr/>
                    <a:lstStyle/>
                    <a:p>
                      <a:r>
                        <a:rPr lang="en-US" sz="1000"/>
                        <a:t>05/18/2018 20:01:50</a:t>
                      </a:r>
                    </a:p>
                  </a:txBody>
                  <a:tcPr/>
                </a:tc>
                <a:tc>
                  <a:txBody>
                    <a:bodyPr/>
                    <a:lstStyle/>
                    <a:p>
                      <a:r>
                        <a:rPr lang="en-US" sz="1000"/>
                        <a:t>4</a:t>
                      </a:r>
                    </a:p>
                  </a:txBody>
                  <a:tcPr/>
                </a:tc>
                <a:tc>
                  <a:txBody>
                    <a:bodyPr/>
                    <a:lstStyle/>
                    <a:p>
                      <a:r>
                        <a:rPr lang="en-US" sz="1000"/>
                        <a:t>40</a:t>
                      </a:r>
                    </a:p>
                  </a:txBody>
                  <a:tcPr/>
                </a:tc>
                <a:extLst>
                  <a:ext uri="{0D108BD9-81ED-4DB2-BD59-A6C34878D82A}">
                    <a16:rowId xmlns:a16="http://schemas.microsoft.com/office/drawing/2014/main" val="75504898"/>
                  </a:ext>
                </a:extLst>
              </a:tr>
              <a:tr h="370840">
                <a:tc>
                  <a:txBody>
                    <a:bodyPr/>
                    <a:lstStyle/>
                    <a:p>
                      <a:r>
                        <a:rPr lang="en-US" sz="1000" b="1"/>
                        <a:t> @PHLYINS </a:t>
                      </a:r>
                      <a:r>
                        <a:rPr lang="en-US" sz="1000"/>
                        <a:t> was mentioned by </a:t>
                      </a:r>
                      <a:r>
                        <a:rPr lang="en-US" sz="1000" b="1"/>
                        <a:t> @NHLFlyers - 2018-05-22 11:41:30 </a:t>
                      </a:r>
                      <a:r>
                        <a:rPr lang="en-US" sz="1000"/>
                        <a:t>
 Meet Sharon Miller, our @PHLYINS Community Teammate! Sharon dedicates her time to @Philabundance  through the Ceres… https://t.co/vN4rBwywUX</a:t>
                      </a:r>
                    </a:p>
                  </a:txBody>
                  <a:tcPr/>
                </a:tc>
                <a:tc>
                  <a:txBody>
                    <a:bodyPr/>
                    <a:lstStyle/>
                    <a:p>
                      <a:r>
                        <a:rPr lang="en-US" sz="1000"/>
                        <a:t>05/23/2018 16:51:12</a:t>
                      </a:r>
                    </a:p>
                  </a:txBody>
                  <a:tcPr/>
                </a:tc>
                <a:tc>
                  <a:txBody>
                    <a:bodyPr/>
                    <a:lstStyle/>
                    <a:p>
                      <a:r>
                        <a:rPr lang="en-US" sz="1000"/>
                        <a:t>3</a:t>
                      </a:r>
                    </a:p>
                  </a:txBody>
                  <a:tcPr/>
                </a:tc>
                <a:tc>
                  <a:txBody>
                    <a:bodyPr/>
                    <a:lstStyle/>
                    <a:p>
                      <a:r>
                        <a:rPr lang="en-US" sz="1000"/>
                        <a:t>21</a:t>
                      </a:r>
                    </a:p>
                  </a:txBody>
                  <a:tcPr/>
                </a:tc>
                <a:extLst>
                  <a:ext uri="{0D108BD9-81ED-4DB2-BD59-A6C34878D82A}">
                    <a16:rowId xmlns:a16="http://schemas.microsoft.com/office/drawing/2014/main" val="3335972975"/>
                  </a:ext>
                </a:extLst>
              </a:tr>
              <a:tr h="370840">
                <a:tc>
                  <a:txBody>
                    <a:bodyPr/>
                    <a:lstStyle/>
                    <a:p>
                      <a:r>
                        <a:rPr lang="en-US" sz="1000" b="1"/>
                        <a:t> @PHLYINS </a:t>
                      </a:r>
                      <a:r>
                        <a:rPr lang="en-US" sz="1000"/>
                        <a:t> was mentioned by </a:t>
                      </a:r>
                      <a:r>
                        <a:rPr lang="en-US" sz="1000" b="1"/>
                        <a:t> @PhilaUnion - 2018-05-21 13:00:35 </a:t>
                      </a:r>
                      <a:r>
                        <a:rPr lang="en-US" sz="1000"/>
                        <a:t>
 Congrats to Simon's Heart on being this weekend's @PHLYINS Charity of the Match: https://t.co/QtdJxj4zya https://t.co/Ow1nImZVFS</a:t>
                      </a:r>
                    </a:p>
                  </a:txBody>
                  <a:tcPr/>
                </a:tc>
                <a:tc>
                  <a:txBody>
                    <a:bodyPr/>
                    <a:lstStyle/>
                    <a:p>
                      <a:r>
                        <a:rPr lang="en-US" sz="1000"/>
                        <a:t>n/a</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3406417803"/>
                  </a:ext>
                </a:extLst>
              </a:tr>
              <a:tr h="370840">
                <a:tc>
                  <a:txBody>
                    <a:bodyPr/>
                    <a:lstStyle/>
                    <a:p>
                      <a:r>
                        <a:rPr lang="en-US" sz="1000" b="1"/>
                        <a:t> @PHLYINS </a:t>
                      </a:r>
                      <a:r>
                        <a:rPr lang="en-US" sz="1000"/>
                        <a:t> was mentioned by </a:t>
                      </a:r>
                      <a:r>
                        <a:rPr lang="en-US" sz="1000" b="1"/>
                        <a:t> @PhilaUnion - 2018-05-31 17:30:18 </a:t>
                      </a:r>
                      <a:r>
                        <a:rPr lang="en-US" sz="1000"/>
                        <a:t>
 Congrats to @_CGRC on being last night's @PHLYINS Charity of the Match: https://t.co/gPc5NNap2x https://t.co/du1NSTD6IF</a:t>
                      </a:r>
                    </a:p>
                  </a:txBody>
                  <a:tcPr/>
                </a:tc>
                <a:tc>
                  <a:txBody>
                    <a:bodyPr/>
                    <a:lstStyle/>
                    <a:p>
                      <a:r>
                        <a:rPr lang="en-US" sz="1000"/>
                        <a:t>06/01/2018 19:20:52</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640676563"/>
                  </a:ext>
                </a:extLst>
              </a:tr>
              <a:tr h="370840">
                <a:tc>
                  <a:txBody>
                    <a:bodyPr/>
                    <a:lstStyle/>
                    <a:p>
                      <a:r>
                        <a:rPr lang="en-US" sz="1000" b="1"/>
                        <a:t> @PHLYINS </a:t>
                      </a:r>
                      <a:r>
                        <a:rPr lang="en-US" sz="1000"/>
                        <a:t> was mentioned by </a:t>
                      </a:r>
                      <a:r>
                        <a:rPr lang="en-US" sz="1000" b="1"/>
                        <a:t> @PC360_AandB - 2018-05-09 13:15:06 </a:t>
                      </a:r>
                      <a:r>
                        <a:rPr lang="en-US" sz="1000"/>
                        <a:t>
 Here's what's happening around the P&amp;amp;C #insurance industry today: News from @PHLYINS, @Lockton, H.W. Kaufman Group… https://t.co/jwWsaUuZH9</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3676944640"/>
                  </a:ext>
                </a:extLst>
              </a:tr>
            </a:tbl>
          </a:graphicData>
        </a:graphic>
      </p:graphicFrame>
      <p:sp>
        <p:nvSpPr>
          <p:cNvPr id="4" name="Text Placeholder 3">
            <a:extLst>
              <a:ext uri="{FF2B5EF4-FFF2-40B4-BE49-F238E27FC236}">
                <a16:creationId xmlns:a16="http://schemas.microsoft.com/office/drawing/2014/main" id="{46FAD1DC-05D1-4258-9805-C3A4909C13E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27144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F9F66-8335-46CB-B84B-F15D2593247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0562B4E-38F5-45F3-826A-454225E12E18}"/>
              </a:ext>
            </a:extLst>
          </p:cNvPr>
          <p:cNvGraphicFramePr>
            <a:graphicFrameLocks noGrp="1"/>
          </p:cNvGraphicFramePr>
          <p:nvPr>
            <p:ph type="tbl" sz="quarter" idx="13"/>
            <p:extLst>
              <p:ext uri="{D42A27DB-BD31-4B8C-83A1-F6EECF244321}">
                <p14:modId xmlns:p14="http://schemas.microsoft.com/office/powerpoint/2010/main" val="183382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1687813"/>
                    </a:ext>
                  </a:extLst>
                </a:gridCol>
                <a:gridCol w="2468880">
                  <a:extLst>
                    <a:ext uri="{9D8B030D-6E8A-4147-A177-3AD203B41FA5}">
                      <a16:colId xmlns:a16="http://schemas.microsoft.com/office/drawing/2014/main" val="247564246"/>
                    </a:ext>
                  </a:extLst>
                </a:gridCol>
                <a:gridCol w="2468880">
                  <a:extLst>
                    <a:ext uri="{9D8B030D-6E8A-4147-A177-3AD203B41FA5}">
                      <a16:colId xmlns:a16="http://schemas.microsoft.com/office/drawing/2014/main" val="296750272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46134479"/>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1621138248"/>
                  </a:ext>
                </a:extLst>
              </a:tr>
              <a:tr h="370840">
                <a:tc>
                  <a:txBody>
                    <a:bodyPr/>
                    <a:lstStyle/>
                    <a:p>
                      <a:r>
                        <a:rPr lang="en-US" sz="1000" b="1"/>
                        <a:t>@SilversSteve</a:t>
                      </a:r>
                    </a:p>
                  </a:txBody>
                  <a:tcPr/>
                </a:tc>
                <a:tc>
                  <a:txBody>
                    <a:bodyPr/>
                    <a:lstStyle/>
                    <a:p>
                      <a:r>
                        <a:rPr lang="en-US" sz="1000"/>
                        <a:t>@PHLYINS (33)</a:t>
                      </a:r>
                    </a:p>
                  </a:txBody>
                  <a:tcPr/>
                </a:tc>
                <a:tc>
                  <a:txBody>
                    <a:bodyPr/>
                    <a:lstStyle/>
                    <a:p>
                      <a:r>
                        <a:rPr lang="en-US" sz="1000"/>
                        <a:t>33</a:t>
                      </a:r>
                    </a:p>
                  </a:txBody>
                  <a:tcPr/>
                </a:tc>
                <a:extLst>
                  <a:ext uri="{0D108BD9-81ED-4DB2-BD59-A6C34878D82A}">
                    <a16:rowId xmlns:a16="http://schemas.microsoft.com/office/drawing/2014/main" val="437622902"/>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2675618993"/>
                  </a:ext>
                </a:extLst>
              </a:tr>
              <a:tr h="370840">
                <a:tc>
                  <a:txBody>
                    <a:bodyPr/>
                    <a:lstStyle/>
                    <a:p>
                      <a:r>
                        <a:rPr lang="en-US" sz="1000" b="1"/>
                        <a:t>@Regore2</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2109599363"/>
                  </a:ext>
                </a:extLst>
              </a:tr>
              <a:tr h="370840">
                <a:tc>
                  <a:txBody>
                    <a:bodyPr/>
                    <a:lstStyle/>
                    <a:p>
                      <a:r>
                        <a:rPr lang="en-US" sz="1000" b="1"/>
                        <a:t>@Bill_Procopio</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2384750860"/>
                  </a:ext>
                </a:extLst>
              </a:tr>
              <a:tr h="370840">
                <a:tc>
                  <a:txBody>
                    <a:bodyPr/>
                    <a:lstStyle/>
                    <a:p>
                      <a:r>
                        <a:rPr lang="en-US" sz="1000" b="1"/>
                        <a:t>@JSMBrokerage</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918617941"/>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354314153"/>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591144171"/>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4748542"/>
                  </a:ext>
                </a:extLst>
              </a:tr>
              <a:tr h="370840">
                <a:tc>
                  <a:txBody>
                    <a:bodyPr/>
                    <a:lstStyle/>
                    <a:p>
                      <a:r>
                        <a:rPr lang="en-US" sz="1000" b="1"/>
                        <a:t>@Loanne526</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956111182"/>
                  </a:ext>
                </a:extLst>
              </a:tr>
            </a:tbl>
          </a:graphicData>
        </a:graphic>
      </p:graphicFrame>
      <p:sp>
        <p:nvSpPr>
          <p:cNvPr id="4" name="Text Placeholder 3">
            <a:extLst>
              <a:ext uri="{FF2B5EF4-FFF2-40B4-BE49-F238E27FC236}">
                <a16:creationId xmlns:a16="http://schemas.microsoft.com/office/drawing/2014/main" id="{F4517CD5-1987-466F-B1E6-D2A16778C57E}"/>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573630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F391-02EC-40B5-8A21-8AA92DD3E30B}"/>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52332B40-4169-4E72-BD8C-40543ADD78AA}"/>
              </a:ext>
            </a:extLst>
          </p:cNvPr>
          <p:cNvGraphicFramePr>
            <a:graphicFrameLocks noGrp="1"/>
          </p:cNvGraphicFramePr>
          <p:nvPr>
            <p:ph type="tbl" sz="quarter" idx="13"/>
            <p:extLst>
              <p:ext uri="{D42A27DB-BD31-4B8C-83A1-F6EECF244321}">
                <p14:modId xmlns:p14="http://schemas.microsoft.com/office/powerpoint/2010/main" val="86864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47238405"/>
                    </a:ext>
                  </a:extLst>
                </a:gridCol>
                <a:gridCol w="822960">
                  <a:extLst>
                    <a:ext uri="{9D8B030D-6E8A-4147-A177-3AD203B41FA5}">
                      <a16:colId xmlns:a16="http://schemas.microsoft.com/office/drawing/2014/main" val="710952003"/>
                    </a:ext>
                  </a:extLst>
                </a:gridCol>
                <a:gridCol w="822960">
                  <a:extLst>
                    <a:ext uri="{9D8B030D-6E8A-4147-A177-3AD203B41FA5}">
                      <a16:colId xmlns:a16="http://schemas.microsoft.com/office/drawing/2014/main" val="2716390397"/>
                    </a:ext>
                  </a:extLst>
                </a:gridCol>
                <a:gridCol w="822960">
                  <a:extLst>
                    <a:ext uri="{9D8B030D-6E8A-4147-A177-3AD203B41FA5}">
                      <a16:colId xmlns:a16="http://schemas.microsoft.com/office/drawing/2014/main" val="2305962262"/>
                    </a:ext>
                  </a:extLst>
                </a:gridCol>
                <a:gridCol w="822960">
                  <a:extLst>
                    <a:ext uri="{9D8B030D-6E8A-4147-A177-3AD203B41FA5}">
                      <a16:colId xmlns:a16="http://schemas.microsoft.com/office/drawing/2014/main" val="1581042567"/>
                    </a:ext>
                  </a:extLst>
                </a:gridCol>
                <a:gridCol w="822960">
                  <a:extLst>
                    <a:ext uri="{9D8B030D-6E8A-4147-A177-3AD203B41FA5}">
                      <a16:colId xmlns:a16="http://schemas.microsoft.com/office/drawing/2014/main" val="201204850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41898388"/>
                  </a:ext>
                </a:extLst>
              </a:tr>
              <a:tr h="370840">
                <a:tc>
                  <a:txBody>
                    <a:bodyPr/>
                    <a:lstStyle/>
                    <a:p>
                      <a:r>
                        <a:rPr lang="en-US" sz="1000" b="1"/>
                        <a:t> @PHLYINS - 2018-05-10 16:56:37 </a:t>
                      </a:r>
                      <a:r>
                        <a:rPr lang="en-US" sz="1000"/>
                        <a:t>
  Curious about opportunities in the #insurance industry? At #PHLY, we offer a variety of career paths &amp;amp; we’re always looking for new talent to join our team! Watch to learn why these young professionals were attracted to the industry. Visit https://t.co/yVoF4ZgPMj to learn more. https://t.co/BY91h9p2QW</a:t>
                      </a:r>
                    </a:p>
                  </a:txBody>
                  <a:tcPr/>
                </a:tc>
                <a:tc>
                  <a:txBody>
                    <a:bodyPr/>
                    <a:lstStyle/>
                    <a:p>
                      <a:r>
                        <a:rPr lang="en-US" sz="1000"/>
                        <a:t>No</a:t>
                      </a:r>
                    </a:p>
                  </a:txBody>
                  <a:tcPr/>
                </a:tc>
                <a:tc>
                  <a:txBody>
                    <a:bodyPr/>
                    <a:lstStyle/>
                    <a:p>
                      <a:r>
                        <a:rPr lang="en-US" sz="1000"/>
                        <a:t>9</a:t>
                      </a:r>
                    </a:p>
                  </a:txBody>
                  <a:tcPr/>
                </a:tc>
                <a:tc>
                  <a:txBody>
                    <a:bodyPr/>
                    <a:lstStyle/>
                    <a:p>
                      <a:r>
                        <a:rPr lang="en-US" sz="1000"/>
                        <a:t>25</a:t>
                      </a:r>
                    </a:p>
                  </a:txBody>
                  <a:tcPr/>
                </a:tc>
                <a:tc>
                  <a:txBody>
                    <a:bodyPr/>
                    <a:lstStyle/>
                    <a:p>
                      <a:r>
                        <a:rPr lang="en-US" sz="1000"/>
                        <a:t>0</a:t>
                      </a:r>
                    </a:p>
                  </a:txBody>
                  <a:tcPr/>
                </a:tc>
                <a:tc>
                  <a:txBody>
                    <a:bodyPr/>
                    <a:lstStyle/>
                    <a:p>
                      <a:r>
                        <a:rPr lang="en-US" sz="1000"/>
                        <a:t>1.1406 %</a:t>
                      </a:r>
                    </a:p>
                  </a:txBody>
                  <a:tcPr/>
                </a:tc>
                <a:extLst>
                  <a:ext uri="{0D108BD9-81ED-4DB2-BD59-A6C34878D82A}">
                    <a16:rowId xmlns:a16="http://schemas.microsoft.com/office/drawing/2014/main" val="2853348195"/>
                  </a:ext>
                </a:extLst>
              </a:tr>
              <a:tr h="370840">
                <a:tc>
                  <a:txBody>
                    <a:bodyPr/>
                    <a:lstStyle/>
                    <a:p>
                      <a:r>
                        <a:rPr lang="en-US" sz="1000" b="1"/>
                        <a:t> @PHLYINS - 2018-05-29 16:16:27 </a:t>
                      </a:r>
                      <a:r>
                        <a:rPr lang="en-US" sz="1000"/>
                        <a:t>
  #TEAMPHLY is excited to welcome our new class of 2018 Summer Associates! Next week, our #summer #interns will be joining us from colleges and universities across the country for a three-day orientation in the Home Office. We look forward to meeting all of you! #PHLYinternlife https://t.co/Ml0rW6h5aD</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0.4315 %</a:t>
                      </a:r>
                    </a:p>
                  </a:txBody>
                  <a:tcPr/>
                </a:tc>
                <a:extLst>
                  <a:ext uri="{0D108BD9-81ED-4DB2-BD59-A6C34878D82A}">
                    <a16:rowId xmlns:a16="http://schemas.microsoft.com/office/drawing/2014/main" val="2714827788"/>
                  </a:ext>
                </a:extLst>
              </a:tr>
              <a:tr h="370840">
                <a:tc>
                  <a:txBody>
                    <a:bodyPr/>
                    <a:lstStyle/>
                    <a:p>
                      <a:r>
                        <a:rPr lang="en-US" sz="1000" b="1"/>
                        <a:t> @PHLYINS - 2018-05-02 16:30:18 </a:t>
                      </a:r>
                      <a:r>
                        <a:rPr lang="en-US" sz="1000"/>
                        <a:t>
  #PHLY is proud to partner with the @PhilaUnion to honor a local #nonprofit as our #Charity of the Match at every home game. Congratulations to @SpArcPhilly, @pleasetouch, &amp;amp; Greater Philadelphia Health Action, Inc. for being honored in April! Learn more: https://t.co/alpXOYMTLN https://t.co/SInyJc9H27</a:t>
                      </a:r>
                    </a:p>
                  </a:txBody>
                  <a:tcPr/>
                </a:tc>
                <a:tc>
                  <a:txBody>
                    <a:bodyPr/>
                    <a:lstStyle/>
                    <a:p>
                      <a:r>
                        <a:rPr lang="en-US" sz="1000"/>
                        <a:t>No</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0.3701 %</a:t>
                      </a:r>
                    </a:p>
                  </a:txBody>
                  <a:tcPr/>
                </a:tc>
                <a:extLst>
                  <a:ext uri="{0D108BD9-81ED-4DB2-BD59-A6C34878D82A}">
                    <a16:rowId xmlns:a16="http://schemas.microsoft.com/office/drawing/2014/main" val="605785852"/>
                  </a:ext>
                </a:extLst>
              </a:tr>
              <a:tr h="370840">
                <a:tc>
                  <a:txBody>
                    <a:bodyPr/>
                    <a:lstStyle/>
                    <a:p>
                      <a:r>
                        <a:rPr lang="en-US" sz="1000" b="1"/>
                        <a:t> @PHLYINS - 2018-05-04 15:26:37 </a:t>
                      </a:r>
                      <a:r>
                        <a:rPr lang="en-US" sz="1000"/>
                        <a:t>
  Did you know plastic yarn (plarn) can be crafted from #recycled plastic bags? Last month, #TEAMPHLY collected plastic grocery bags which were cut &amp;amp; rolled into 60 #plarn balls. The plarn will be donated to a church where it will be crocheted into sleeping mats for the #homeless. https://t.co/AAnOPqQN2I</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0.3362 %</a:t>
                      </a:r>
                    </a:p>
                  </a:txBody>
                  <a:tcPr/>
                </a:tc>
                <a:extLst>
                  <a:ext uri="{0D108BD9-81ED-4DB2-BD59-A6C34878D82A}">
                    <a16:rowId xmlns:a16="http://schemas.microsoft.com/office/drawing/2014/main" val="3869658328"/>
                  </a:ext>
                </a:extLst>
              </a:tr>
              <a:tr h="370840">
                <a:tc>
                  <a:txBody>
                    <a:bodyPr/>
                    <a:lstStyle/>
                    <a:p>
                      <a:r>
                        <a:rPr lang="en-US" sz="1000" b="1"/>
                        <a:t> @PHLYINS - 2018-05-17 16:40:14 </a:t>
                      </a:r>
                      <a:r>
                        <a:rPr lang="en-US" sz="1000"/>
                        <a:t>
  Congrats to #PHLY employee Jason Copus who was recently named a 2018 Tokio Marine Good Company Award recipient for his commitment to delivering exceptional business results. Jason is pictured here with Tokio Marine Group CEO &amp;amp; Chief Culture Officer Nick Nagano. #ToBeAGoodCompany https://t.co/JorOjT9dX0</a:t>
                      </a:r>
                    </a:p>
                  </a:txBody>
                  <a:tcPr/>
                </a:tc>
                <a:tc>
                  <a:txBody>
                    <a:bodyPr/>
                    <a:lstStyle/>
                    <a:p>
                      <a:r>
                        <a:rPr lang="en-US" sz="1000"/>
                        <a:t>No</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0.3344 %</a:t>
                      </a:r>
                    </a:p>
                  </a:txBody>
                  <a:tcPr/>
                </a:tc>
                <a:extLst>
                  <a:ext uri="{0D108BD9-81ED-4DB2-BD59-A6C34878D82A}">
                    <a16:rowId xmlns:a16="http://schemas.microsoft.com/office/drawing/2014/main" val="3851392755"/>
                  </a:ext>
                </a:extLst>
              </a:tr>
            </a:tbl>
          </a:graphicData>
        </a:graphic>
      </p:graphicFrame>
      <p:sp>
        <p:nvSpPr>
          <p:cNvPr id="4" name="Text Placeholder 3">
            <a:extLst>
              <a:ext uri="{FF2B5EF4-FFF2-40B4-BE49-F238E27FC236}">
                <a16:creationId xmlns:a16="http://schemas.microsoft.com/office/drawing/2014/main" id="{190D44C7-2FC7-4148-88CE-482F8EA21ED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45133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B939D-10FD-4632-96D7-29C5622D2D5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098945B9-E8B4-4BC2-A9D4-40B463B42B5E}"/>
              </a:ext>
            </a:extLst>
          </p:cNvPr>
          <p:cNvGraphicFramePr>
            <a:graphicFrameLocks noGrp="1"/>
          </p:cNvGraphicFramePr>
          <p:nvPr>
            <p:ph type="tbl" sz="quarter" idx="13"/>
            <p:extLst>
              <p:ext uri="{D42A27DB-BD31-4B8C-83A1-F6EECF244321}">
                <p14:modId xmlns:p14="http://schemas.microsoft.com/office/powerpoint/2010/main" val="176820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2232736"/>
                    </a:ext>
                  </a:extLst>
                </a:gridCol>
                <a:gridCol w="1069848">
                  <a:extLst>
                    <a:ext uri="{9D8B030D-6E8A-4147-A177-3AD203B41FA5}">
                      <a16:colId xmlns:a16="http://schemas.microsoft.com/office/drawing/2014/main" val="2600424218"/>
                    </a:ext>
                  </a:extLst>
                </a:gridCol>
                <a:gridCol w="1069848">
                  <a:extLst>
                    <a:ext uri="{9D8B030D-6E8A-4147-A177-3AD203B41FA5}">
                      <a16:colId xmlns:a16="http://schemas.microsoft.com/office/drawing/2014/main" val="3500397719"/>
                    </a:ext>
                  </a:extLst>
                </a:gridCol>
                <a:gridCol w="1069848">
                  <a:extLst>
                    <a:ext uri="{9D8B030D-6E8A-4147-A177-3AD203B41FA5}">
                      <a16:colId xmlns:a16="http://schemas.microsoft.com/office/drawing/2014/main" val="3069438434"/>
                    </a:ext>
                  </a:extLst>
                </a:gridCol>
                <a:gridCol w="1069848">
                  <a:extLst>
                    <a:ext uri="{9D8B030D-6E8A-4147-A177-3AD203B41FA5}">
                      <a16:colId xmlns:a16="http://schemas.microsoft.com/office/drawing/2014/main" val="3326572084"/>
                    </a:ext>
                  </a:extLst>
                </a:gridCol>
                <a:gridCol w="1069848">
                  <a:extLst>
                    <a:ext uri="{9D8B030D-6E8A-4147-A177-3AD203B41FA5}">
                      <a16:colId xmlns:a16="http://schemas.microsoft.com/office/drawing/2014/main" val="249387244"/>
                    </a:ext>
                  </a:extLst>
                </a:gridCol>
                <a:gridCol w="1069848">
                  <a:extLst>
                    <a:ext uri="{9D8B030D-6E8A-4147-A177-3AD203B41FA5}">
                      <a16:colId xmlns:a16="http://schemas.microsoft.com/office/drawing/2014/main" val="35076246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26988098"/>
                  </a:ext>
                </a:extLst>
              </a:tr>
              <a:tr h="370840">
                <a:tc>
                  <a:txBody>
                    <a:bodyPr/>
                    <a:lstStyle/>
                    <a:p>
                      <a:r>
                        <a:rPr lang="en-US" sz="1000"/>
                        <a:t>Philadelphia Insurance Companies</a:t>
                      </a:r>
                    </a:p>
                  </a:txBody>
                  <a:tcPr/>
                </a:tc>
                <a:tc>
                  <a:txBody>
                    <a:bodyPr/>
                    <a:lstStyle/>
                    <a:p>
                      <a:r>
                        <a:rPr lang="en-US" sz="1000"/>
                        <a:t>14735</a:t>
                      </a:r>
                    </a:p>
                  </a:txBody>
                  <a:tcPr/>
                </a:tc>
                <a:tc>
                  <a:txBody>
                    <a:bodyPr/>
                    <a:lstStyle/>
                    <a:p>
                      <a:r>
                        <a:rPr lang="en-US" sz="1000"/>
                        <a:t>248</a:t>
                      </a:r>
                    </a:p>
                  </a:txBody>
                  <a:tcPr/>
                </a:tc>
                <a:tc>
                  <a:txBody>
                    <a:bodyPr/>
                    <a:lstStyle/>
                    <a:p>
                      <a:r>
                        <a:rPr lang="en-US" sz="1000"/>
                        <a:t>24</a:t>
                      </a:r>
                    </a:p>
                  </a:txBody>
                  <a:tcPr/>
                </a:tc>
                <a:tc>
                  <a:txBody>
                    <a:bodyPr/>
                    <a:lstStyle/>
                    <a:p>
                      <a:r>
                        <a:rPr lang="en-US" sz="1000"/>
                        <a:t>946</a:t>
                      </a:r>
                    </a:p>
                  </a:txBody>
                  <a:tcPr/>
                </a:tc>
                <a:tc>
                  <a:txBody>
                    <a:bodyPr/>
                    <a:lstStyle/>
                    <a:p>
                      <a:r>
                        <a:rPr lang="en-US" sz="1000"/>
                        <a:t>12</a:t>
                      </a:r>
                    </a:p>
                  </a:txBody>
                  <a:tcPr/>
                </a:tc>
                <a:tc>
                  <a:txBody>
                    <a:bodyPr/>
                    <a:lstStyle/>
                    <a:p>
                      <a:r>
                        <a:rPr lang="en-US" sz="1000"/>
                        <a:t>0.2732 %</a:t>
                      </a:r>
                    </a:p>
                  </a:txBody>
                  <a:tcPr/>
                </a:tc>
                <a:extLst>
                  <a:ext uri="{0D108BD9-81ED-4DB2-BD59-A6C34878D82A}">
                    <a16:rowId xmlns:a16="http://schemas.microsoft.com/office/drawing/2014/main" val="826916779"/>
                  </a:ext>
                </a:extLst>
              </a:tr>
            </a:tbl>
          </a:graphicData>
        </a:graphic>
      </p:graphicFrame>
      <p:sp>
        <p:nvSpPr>
          <p:cNvPr id="4" name="Text Placeholder 3">
            <a:extLst>
              <a:ext uri="{FF2B5EF4-FFF2-40B4-BE49-F238E27FC236}">
                <a16:creationId xmlns:a16="http://schemas.microsoft.com/office/drawing/2014/main" id="{5B53CAD3-D491-45F9-B1C7-4A2F0318ECF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78654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1A0DA-B147-4FC3-8780-FCCEA54AF68C}"/>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F97EA7BB-B5C9-4E32-83C9-F19B2F21E338}"/>
              </a:ext>
            </a:extLst>
          </p:cNvPr>
          <p:cNvGraphicFramePr>
            <a:graphicFrameLocks noGrp="1"/>
          </p:cNvGraphicFramePr>
          <p:nvPr>
            <p:ph type="chart" sz="quarter" idx="13"/>
            <p:extLst>
              <p:ext uri="{D42A27DB-BD31-4B8C-83A1-F6EECF244321}">
                <p14:modId xmlns:p14="http://schemas.microsoft.com/office/powerpoint/2010/main" val="1398729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4C2C51-0376-47D1-89ED-E6E4020C80F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0A48E2C-973E-4E7E-AED1-59287CF650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1555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A3BB-2DFA-4979-B5B7-1F176D18C665}"/>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48CDDEDF-C4DD-4873-9E6C-0CE0C6B15E67}"/>
              </a:ext>
            </a:extLst>
          </p:cNvPr>
          <p:cNvGraphicFramePr>
            <a:graphicFrameLocks noGrp="1"/>
          </p:cNvGraphicFramePr>
          <p:nvPr>
            <p:ph type="chart" sz="quarter" idx="13"/>
            <p:extLst>
              <p:ext uri="{D42A27DB-BD31-4B8C-83A1-F6EECF244321}">
                <p14:modId xmlns:p14="http://schemas.microsoft.com/office/powerpoint/2010/main" val="1077635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1437D-7837-49B7-9DDB-4617E87D2E9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D5750D2-B717-49E7-965F-0A6F4B2A2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454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3A2A-007A-4B7B-A70B-C793212DF5B7}"/>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0E527331-9456-4080-8C44-955407D66D93}"/>
              </a:ext>
            </a:extLst>
          </p:cNvPr>
          <p:cNvGraphicFramePr>
            <a:graphicFrameLocks noGrp="1"/>
          </p:cNvGraphicFramePr>
          <p:nvPr>
            <p:ph type="tbl" sz="quarter" idx="13"/>
            <p:extLst>
              <p:ext uri="{D42A27DB-BD31-4B8C-83A1-F6EECF244321}">
                <p14:modId xmlns:p14="http://schemas.microsoft.com/office/powerpoint/2010/main" val="211965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19872717"/>
                    </a:ext>
                  </a:extLst>
                </a:gridCol>
                <a:gridCol w="987552">
                  <a:extLst>
                    <a:ext uri="{9D8B030D-6E8A-4147-A177-3AD203B41FA5}">
                      <a16:colId xmlns:a16="http://schemas.microsoft.com/office/drawing/2014/main" val="1875868685"/>
                    </a:ext>
                  </a:extLst>
                </a:gridCol>
                <a:gridCol w="987552">
                  <a:extLst>
                    <a:ext uri="{9D8B030D-6E8A-4147-A177-3AD203B41FA5}">
                      <a16:colId xmlns:a16="http://schemas.microsoft.com/office/drawing/2014/main" val="3075498487"/>
                    </a:ext>
                  </a:extLst>
                </a:gridCol>
                <a:gridCol w="987552">
                  <a:extLst>
                    <a:ext uri="{9D8B030D-6E8A-4147-A177-3AD203B41FA5}">
                      <a16:colId xmlns:a16="http://schemas.microsoft.com/office/drawing/2014/main" val="3901353461"/>
                    </a:ext>
                  </a:extLst>
                </a:gridCol>
                <a:gridCol w="987552">
                  <a:extLst>
                    <a:ext uri="{9D8B030D-6E8A-4147-A177-3AD203B41FA5}">
                      <a16:colId xmlns:a16="http://schemas.microsoft.com/office/drawing/2014/main" val="2919331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43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- 2018-05-10 15:20:18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675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- 2018-05-22 11:59:58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https://goo.gl/oyNyag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29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- 2018-05-03 16:35:15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PHLY's Highlands Ranch office volunteered to support There With Care, a non-profit organization that provides a wide range of fundamental services to children and families facing a medical crisis. To ease the burden of life’s day-to-day obligations, There With Care delivers groceries to families of sick children. #TEAMPHLY helped brighten the families' day by dressing up brown paper grocery bags with colorful hand drawn pictures. The bags will be filled with nutritious food and delivered to families in the area.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1313547"/>
                  </a:ext>
                </a:extLst>
              </a:tr>
            </a:tbl>
          </a:graphicData>
        </a:graphic>
      </p:graphicFrame>
      <p:sp>
        <p:nvSpPr>
          <p:cNvPr id="4" name="Text Placeholder 3">
            <a:extLst>
              <a:ext uri="{FF2B5EF4-FFF2-40B4-BE49-F238E27FC236}">
                <a16:creationId xmlns:a16="http://schemas.microsoft.com/office/drawing/2014/main" id="{5A985310-F05B-4428-AC2F-CC1B0EB75DF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12617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715D-B9F7-42C6-97D2-E9807C7C511E}"/>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ADBB5F2D-39A7-4831-8527-3F372FE91DB6}"/>
              </a:ext>
            </a:extLst>
          </p:cNvPr>
          <p:cNvGraphicFramePr>
            <a:graphicFrameLocks noGrp="1"/>
          </p:cNvGraphicFramePr>
          <p:nvPr>
            <p:ph type="tbl" sz="quarter" idx="13"/>
            <p:extLst>
              <p:ext uri="{D42A27DB-BD31-4B8C-83A1-F6EECF244321}">
                <p14:modId xmlns:p14="http://schemas.microsoft.com/office/powerpoint/2010/main" val="339892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49480034"/>
                    </a:ext>
                  </a:extLst>
                </a:gridCol>
                <a:gridCol w="987552">
                  <a:extLst>
                    <a:ext uri="{9D8B030D-6E8A-4147-A177-3AD203B41FA5}">
                      <a16:colId xmlns:a16="http://schemas.microsoft.com/office/drawing/2014/main" val="537364875"/>
                    </a:ext>
                  </a:extLst>
                </a:gridCol>
                <a:gridCol w="987552">
                  <a:extLst>
                    <a:ext uri="{9D8B030D-6E8A-4147-A177-3AD203B41FA5}">
                      <a16:colId xmlns:a16="http://schemas.microsoft.com/office/drawing/2014/main" val="216429654"/>
                    </a:ext>
                  </a:extLst>
                </a:gridCol>
                <a:gridCol w="987552">
                  <a:extLst>
                    <a:ext uri="{9D8B030D-6E8A-4147-A177-3AD203B41FA5}">
                      <a16:colId xmlns:a16="http://schemas.microsoft.com/office/drawing/2014/main" val="93861123"/>
                    </a:ext>
                  </a:extLst>
                </a:gridCol>
                <a:gridCol w="987552">
                  <a:extLst>
                    <a:ext uri="{9D8B030D-6E8A-4147-A177-3AD203B41FA5}">
                      <a16:colId xmlns:a16="http://schemas.microsoft.com/office/drawing/2014/main" val="179497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793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- 2018-05-08 16:15:15 </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#TEAMPHLY joined thousands of people from around the country in the fight to end diabetes! PHLY employees from our Roseville and Walnut Creek, CA offices volunteered to support the American Diabetes Association (ADA) at the 27th Annual Napa Valley Tour de Cure, a series of fundraising cycling events held nationwide to raise money for diabetes research, programs, and education. #TEAMPHLY helped with registration and hosted a rest stop along the cycling route which was fully stocked with nutritious foods and drinks to help the bikers power through their 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356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- 2018-05-17 15:35:21 </a:t>
                      </a:r>
                      <a:r>
                        <a:rPr kumimoji="0" lang="en-US" sz="1000" b="0" i="0" u="none" strike="noStrike" kern="1200" cap="none" spc="0" normalizeH="0" baseline="0" noProof="0">
                          <a:ln>
                            <a:noFill/>
                          </a:ln>
                          <a:solidFill>
                            <a:prstClr val="black"/>
                          </a:solidFill>
                          <a:effectLst/>
                          <a:uLnTx/>
                          <a:uFillTx/>
                          <a:latin typeface="+mn-lt"/>
                          <a:ea typeface="+mn-ea"/>
                          <a:cs typeface="+mn-cs"/>
                        </a:rPr>
                        <a:t>
  PHLY employee Jason Copus was recently named a 2018 Tokio Marine Good Company Award recipient. In April, twenty-two winners from Tokio Marine Group companies across the globe were welcomed to the third annual awards ceremony in Tokyo, Japan where they were recognized for their commitment to delivering exceptional business results. Congratulations to Jason and the other recipients! Jason is pictured here with Tokio Marine Group CEO and Chief Culture Officer Nick Nagano.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8303778"/>
                  </a:ext>
                </a:extLst>
              </a:tr>
            </a:tbl>
          </a:graphicData>
        </a:graphic>
      </p:graphicFrame>
      <p:sp>
        <p:nvSpPr>
          <p:cNvPr id="4" name="Text Placeholder 3">
            <a:extLst>
              <a:ext uri="{FF2B5EF4-FFF2-40B4-BE49-F238E27FC236}">
                <a16:creationId xmlns:a16="http://schemas.microsoft.com/office/drawing/2014/main" id="{9C8248D5-F8FB-449D-BB7C-ADD245D583B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50150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B46C-3832-4B44-840B-3E2D763AAA6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B36E872-6D64-43CF-91AF-195751DA6A83}"/>
              </a:ext>
            </a:extLst>
          </p:cNvPr>
          <p:cNvGraphicFramePr>
            <a:graphicFrameLocks noGrp="1"/>
          </p:cNvGraphicFramePr>
          <p:nvPr>
            <p:ph type="tbl" sz="quarter" idx="13"/>
            <p:extLst>
              <p:ext uri="{D42A27DB-BD31-4B8C-83A1-F6EECF244321}">
                <p14:modId xmlns:p14="http://schemas.microsoft.com/office/powerpoint/2010/main" val="1058714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070782"/>
                    </a:ext>
                  </a:extLst>
                </a:gridCol>
                <a:gridCol w="699516">
                  <a:extLst>
                    <a:ext uri="{9D8B030D-6E8A-4147-A177-3AD203B41FA5}">
                      <a16:colId xmlns:a16="http://schemas.microsoft.com/office/drawing/2014/main" val="4063878417"/>
                    </a:ext>
                  </a:extLst>
                </a:gridCol>
                <a:gridCol w="699516">
                  <a:extLst>
                    <a:ext uri="{9D8B030D-6E8A-4147-A177-3AD203B41FA5}">
                      <a16:colId xmlns:a16="http://schemas.microsoft.com/office/drawing/2014/main" val="862738224"/>
                    </a:ext>
                  </a:extLst>
                </a:gridCol>
                <a:gridCol w="658368">
                  <a:extLst>
                    <a:ext uri="{9D8B030D-6E8A-4147-A177-3AD203B41FA5}">
                      <a16:colId xmlns:a16="http://schemas.microsoft.com/office/drawing/2014/main" val="3827864399"/>
                    </a:ext>
                  </a:extLst>
                </a:gridCol>
                <a:gridCol w="658368">
                  <a:extLst>
                    <a:ext uri="{9D8B030D-6E8A-4147-A177-3AD203B41FA5}">
                      <a16:colId xmlns:a16="http://schemas.microsoft.com/office/drawing/2014/main" val="3318399808"/>
                    </a:ext>
                  </a:extLst>
                </a:gridCol>
                <a:gridCol w="658368">
                  <a:extLst>
                    <a:ext uri="{9D8B030D-6E8A-4147-A177-3AD203B41FA5}">
                      <a16:colId xmlns:a16="http://schemas.microsoft.com/office/drawing/2014/main" val="1543999873"/>
                    </a:ext>
                  </a:extLst>
                </a:gridCol>
                <a:gridCol w="699516">
                  <a:extLst>
                    <a:ext uri="{9D8B030D-6E8A-4147-A177-3AD203B41FA5}">
                      <a16:colId xmlns:a16="http://schemas.microsoft.com/office/drawing/2014/main" val="151324292"/>
                    </a:ext>
                  </a:extLst>
                </a:gridCol>
                <a:gridCol w="699516">
                  <a:extLst>
                    <a:ext uri="{9D8B030D-6E8A-4147-A177-3AD203B41FA5}">
                      <a16:colId xmlns:a16="http://schemas.microsoft.com/office/drawing/2014/main" val="1262595817"/>
                    </a:ext>
                  </a:extLst>
                </a:gridCol>
                <a:gridCol w="699516">
                  <a:extLst>
                    <a:ext uri="{9D8B030D-6E8A-4147-A177-3AD203B41FA5}">
                      <a16:colId xmlns:a16="http://schemas.microsoft.com/office/drawing/2014/main" val="4014413770"/>
                    </a:ext>
                  </a:extLst>
                </a:gridCol>
                <a:gridCol w="658368">
                  <a:extLst>
                    <a:ext uri="{9D8B030D-6E8A-4147-A177-3AD203B41FA5}">
                      <a16:colId xmlns:a16="http://schemas.microsoft.com/office/drawing/2014/main" val="10509391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48787522"/>
                  </a:ext>
                </a:extLst>
              </a:tr>
              <a:tr h="370840">
                <a:tc>
                  <a:txBody>
                    <a:bodyPr/>
                    <a:lstStyle/>
                    <a:p>
                      <a:r>
                        <a:rPr lang="en-US" sz="1000"/>
                        <a:t>phlyinsurance</a:t>
                      </a:r>
                    </a:p>
                  </a:txBody>
                  <a:tcPr/>
                </a:tc>
                <a:tc>
                  <a:txBody>
                    <a:bodyPr/>
                    <a:lstStyle/>
                    <a:p>
                      <a:r>
                        <a:rPr lang="en-US" sz="1000"/>
                        <a:t>979</a:t>
                      </a:r>
                    </a:p>
                  </a:txBody>
                  <a:tcPr/>
                </a:tc>
                <a:tc>
                  <a:txBody>
                    <a:bodyPr/>
                    <a:lstStyle/>
                    <a:p>
                      <a:r>
                        <a:rPr lang="en-US" sz="1000"/>
                        <a:t>21</a:t>
                      </a:r>
                    </a:p>
                  </a:txBody>
                  <a:tcPr/>
                </a:tc>
                <a:tc>
                  <a:txBody>
                    <a:bodyPr/>
                    <a:lstStyle/>
                    <a:p>
                      <a:r>
                        <a:rPr lang="en-US" sz="1000"/>
                        <a:t>13</a:t>
                      </a:r>
                    </a:p>
                  </a:txBody>
                  <a:tcPr/>
                </a:tc>
                <a:tc>
                  <a:txBody>
                    <a:bodyPr/>
                    <a:lstStyle/>
                    <a:p>
                      <a:r>
                        <a:rPr lang="en-US" sz="1000"/>
                        <a:t>8</a:t>
                      </a:r>
                    </a:p>
                  </a:txBody>
                  <a:tcPr/>
                </a:tc>
                <a:tc>
                  <a:txBody>
                    <a:bodyPr/>
                    <a:lstStyle/>
                    <a:p>
                      <a:r>
                        <a:rPr lang="en-US" sz="1000"/>
                        <a:t>1</a:t>
                      </a:r>
                    </a:p>
                  </a:txBody>
                  <a:tcPr/>
                </a:tc>
                <a:tc>
                  <a:txBody>
                    <a:bodyPr/>
                    <a:lstStyle/>
                    <a:p>
                      <a:r>
                        <a:rPr lang="en-US" sz="1000"/>
                        <a:t>22</a:t>
                      </a:r>
                    </a:p>
                  </a:txBody>
                  <a:tcPr/>
                </a:tc>
                <a:tc>
                  <a:txBody>
                    <a:bodyPr/>
                    <a:lstStyle/>
                    <a:p>
                      <a:r>
                        <a:rPr lang="en-US" sz="1000"/>
                        <a:t>1240</a:t>
                      </a:r>
                    </a:p>
                  </a:txBody>
                  <a:tcPr/>
                </a:tc>
                <a:tc>
                  <a:txBody>
                    <a:bodyPr/>
                    <a:lstStyle/>
                    <a:p>
                      <a:r>
                        <a:rPr lang="en-US" sz="1000"/>
                        <a:t>27</a:t>
                      </a:r>
                    </a:p>
                  </a:txBody>
                  <a:tcPr/>
                </a:tc>
                <a:tc>
                  <a:txBody>
                    <a:bodyPr/>
                    <a:lstStyle/>
                    <a:p>
                      <a:r>
                        <a:rPr lang="en-US" sz="1000"/>
                        <a:t>5.9495 %</a:t>
                      </a:r>
                    </a:p>
                  </a:txBody>
                  <a:tcPr/>
                </a:tc>
                <a:extLst>
                  <a:ext uri="{0D108BD9-81ED-4DB2-BD59-A6C34878D82A}">
                    <a16:rowId xmlns:a16="http://schemas.microsoft.com/office/drawing/2014/main" val="2257479055"/>
                  </a:ext>
                </a:extLst>
              </a:tr>
            </a:tbl>
          </a:graphicData>
        </a:graphic>
      </p:graphicFrame>
      <p:sp>
        <p:nvSpPr>
          <p:cNvPr id="4" name="Text Placeholder 3">
            <a:extLst>
              <a:ext uri="{FF2B5EF4-FFF2-40B4-BE49-F238E27FC236}">
                <a16:creationId xmlns:a16="http://schemas.microsoft.com/office/drawing/2014/main" id="{C91BE4A8-088B-47EC-AC47-4DEF8D10D91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97422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384C-DA92-46A4-893D-A806E2157DA8}"/>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730973AC-333C-4DC7-9E33-EB98E0D02FDB}"/>
              </a:ext>
            </a:extLst>
          </p:cNvPr>
          <p:cNvGraphicFramePr>
            <a:graphicFrameLocks noGrp="1"/>
          </p:cNvGraphicFramePr>
          <p:nvPr>
            <p:ph type="chart" sz="quarter" idx="13"/>
            <p:extLst>
              <p:ext uri="{D42A27DB-BD31-4B8C-83A1-F6EECF244321}">
                <p14:modId xmlns:p14="http://schemas.microsoft.com/office/powerpoint/2010/main" val="1437469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90A76B-8AE7-4CE4-A6FD-7792F0EF1A2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E661208-E62F-4B82-8485-8D7FC6912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378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0E18-9C52-499C-8146-5CC239643545}"/>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27FC48D4-1C18-4C41-A9A2-952017631717}"/>
              </a:ext>
            </a:extLst>
          </p:cNvPr>
          <p:cNvGraphicFramePr>
            <a:graphicFrameLocks noGrp="1"/>
          </p:cNvGraphicFramePr>
          <p:nvPr>
            <p:ph type="chart" sz="quarter" idx="13"/>
            <p:extLst>
              <p:ext uri="{D42A27DB-BD31-4B8C-83A1-F6EECF244321}">
                <p14:modId xmlns:p14="http://schemas.microsoft.com/office/powerpoint/2010/main" val="2426882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E519BC-8352-4CD7-AA9D-70E4D4F8740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BA8EBB3-673C-4E39-B4F7-E95E4D8DA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3652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2FF9-DB95-4D9E-B568-22BBA4166BA8}"/>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F1BD1DCA-EE57-4E8C-BB69-925322631E08}"/>
              </a:ext>
            </a:extLst>
          </p:cNvPr>
          <p:cNvGraphicFramePr>
            <a:graphicFrameLocks noGrp="1"/>
          </p:cNvGraphicFramePr>
          <p:nvPr>
            <p:ph type="tbl" sz="quarter" idx="13"/>
            <p:extLst>
              <p:ext uri="{D42A27DB-BD31-4B8C-83A1-F6EECF244321}">
                <p14:modId xmlns:p14="http://schemas.microsoft.com/office/powerpoint/2010/main" val="292621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0346656"/>
                    </a:ext>
                  </a:extLst>
                </a:gridCol>
                <a:gridCol w="987552">
                  <a:extLst>
                    <a:ext uri="{9D8B030D-6E8A-4147-A177-3AD203B41FA5}">
                      <a16:colId xmlns:a16="http://schemas.microsoft.com/office/drawing/2014/main" val="3082995235"/>
                    </a:ext>
                  </a:extLst>
                </a:gridCol>
                <a:gridCol w="987552">
                  <a:extLst>
                    <a:ext uri="{9D8B030D-6E8A-4147-A177-3AD203B41FA5}">
                      <a16:colId xmlns:a16="http://schemas.microsoft.com/office/drawing/2014/main" val="1420093451"/>
                    </a:ext>
                  </a:extLst>
                </a:gridCol>
                <a:gridCol w="987552">
                  <a:extLst>
                    <a:ext uri="{9D8B030D-6E8A-4147-A177-3AD203B41FA5}">
                      <a16:colId xmlns:a16="http://schemas.microsoft.com/office/drawing/2014/main" val="674307800"/>
                    </a:ext>
                  </a:extLst>
                </a:gridCol>
                <a:gridCol w="987552">
                  <a:extLst>
                    <a:ext uri="{9D8B030D-6E8A-4147-A177-3AD203B41FA5}">
                      <a16:colId xmlns:a16="http://schemas.microsoft.com/office/drawing/2014/main" val="380334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58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- 2018-05-09 12:40:58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#grads in #BalaCynwyd. #Congratulations! 👏🏼🎉 #ThinkPHLY #TEAMPHLY #insurance #insurancelife #careergoals #goodjob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060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- 2018-05-08 16:17:46 </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#TEAMPHLY joined thousands of people from around the country in the fight to end #diabetes! #PHLY employees from our #Roseville and #WalnutCreek, #California offices volunteered to support the @amdiabetesassn (ADA) at the 27th Annual #NapaValley #TourdeCure, a series of #fundraising cycling events held nationwide to raise money for diabetes research, programs, and education. #TEAMPHLY helped with registration and hosted a rest stop along the #cycling route which was fully stocked with nutritious foods and drinks to help the #bikers power through their ride. 🚴🏻‍♂️🍊🍌💦#ThinkPHLY #insurance #diabetesawareness #charity #bikestagram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4042218"/>
                  </a:ext>
                </a:extLst>
              </a:tr>
            </a:tbl>
          </a:graphicData>
        </a:graphic>
      </p:graphicFrame>
      <p:sp>
        <p:nvSpPr>
          <p:cNvPr id="4" name="Text Placeholder 3">
            <a:extLst>
              <a:ext uri="{FF2B5EF4-FFF2-40B4-BE49-F238E27FC236}">
                <a16:creationId xmlns:a16="http://schemas.microsoft.com/office/drawing/2014/main" id="{04668B8D-F44C-4DF2-93CB-C45E96B4389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29730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0D95-9210-47B4-9708-AAF6AACE18B1}"/>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DE13BB5C-C1B0-4F91-BFDC-6FA4338E7F0B}"/>
              </a:ext>
            </a:extLst>
          </p:cNvPr>
          <p:cNvGraphicFramePr>
            <a:graphicFrameLocks noGrp="1"/>
          </p:cNvGraphicFramePr>
          <p:nvPr>
            <p:ph type="tbl" sz="quarter" idx="13"/>
            <p:extLst>
              <p:ext uri="{D42A27DB-BD31-4B8C-83A1-F6EECF244321}">
                <p14:modId xmlns:p14="http://schemas.microsoft.com/office/powerpoint/2010/main" val="319405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40343010"/>
                    </a:ext>
                  </a:extLst>
                </a:gridCol>
                <a:gridCol w="987552">
                  <a:extLst>
                    <a:ext uri="{9D8B030D-6E8A-4147-A177-3AD203B41FA5}">
                      <a16:colId xmlns:a16="http://schemas.microsoft.com/office/drawing/2014/main" val="1449282260"/>
                    </a:ext>
                  </a:extLst>
                </a:gridCol>
                <a:gridCol w="987552">
                  <a:extLst>
                    <a:ext uri="{9D8B030D-6E8A-4147-A177-3AD203B41FA5}">
                      <a16:colId xmlns:a16="http://schemas.microsoft.com/office/drawing/2014/main" val="2452162621"/>
                    </a:ext>
                  </a:extLst>
                </a:gridCol>
                <a:gridCol w="987552">
                  <a:extLst>
                    <a:ext uri="{9D8B030D-6E8A-4147-A177-3AD203B41FA5}">
                      <a16:colId xmlns:a16="http://schemas.microsoft.com/office/drawing/2014/main" val="2741918010"/>
                    </a:ext>
                  </a:extLst>
                </a:gridCol>
                <a:gridCol w="987552">
                  <a:extLst>
                    <a:ext uri="{9D8B030D-6E8A-4147-A177-3AD203B41FA5}">
                      <a16:colId xmlns:a16="http://schemas.microsoft.com/office/drawing/2014/main" val="366527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44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- 2018-05-01 16:33:29 </a:t>
                      </a:r>
                      <a:r>
                        <a:rPr kumimoji="0" lang="en-US" sz="1000" b="0" i="0" u="none" strike="noStrike" kern="1200" cap="none" spc="0" normalizeH="0" baseline="0" noProof="0">
                          <a:ln>
                            <a:noFill/>
                          </a:ln>
                          <a:solidFill>
                            <a:prstClr val="black"/>
                          </a:solidFill>
                          <a:effectLst/>
                          <a:uLnTx/>
                          <a:uFillTx/>
                          <a:latin typeface="+mn-lt"/>
                          <a:ea typeface="+mn-ea"/>
                          <a:cs typeface="+mn-cs"/>
                        </a:rPr>
                        <a:t>
 #TEAMPHLY came prepared to get down to work during a day of service at @sharefoodprogram, a #nonprofit organization dedicated to reducing regional #hunger and expanding access to #nutritious affordable #food. A group of Home Office employees volunteered to pack boxes of food for distribution to neighborhood food cupboards and tended to Share’s Nice Roots Farm. #ThinkPHLY #insurance #volunteer #community #healthyfood #philadelphia #endhunger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933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- 2018-05-29 16:19:49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welcome our #newclass of 2018 Summer Associates! Next week, our #summer #interns will be joining us from colleges and universities across the country for a three-day orientation in the Home Office. We look forward to meeting all of you! 👋🏼😃 #ThinkPHLY #PHLYinternlife #summerinternship #insurance #internship #career #job #collegestudents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846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- 2018-05-21 16:21:37 </a:t>
                      </a:r>
                      <a:r>
                        <a:rPr kumimoji="0" lang="en-US" sz="1000" b="0" i="0" u="none" strike="noStrike" kern="1200" cap="none" spc="0" normalizeH="0" baseline="0" noProof="0">
                          <a:ln>
                            <a:noFill/>
                          </a:ln>
                          <a:solidFill>
                            <a:prstClr val="black"/>
                          </a:solidFill>
                          <a:effectLst/>
                          <a:uLnTx/>
                          <a:uFillTx/>
                          <a:latin typeface="+mn-lt"/>
                          <a:ea typeface="+mn-ea"/>
                          <a:cs typeface="+mn-cs"/>
                        </a:rPr>
                        <a:t>
 On Saturday, #TEAMPHLY participated in the #EaglesAutismChallenge – a one-day #bikeride and family-friendly #5K #runwalk in support of #autismresearch. #PHLY Chairman and #TeamJefferson co-captain Jamie Maguire was joined by Home Office employees at #LincolnFinancialField to raise #awareness and money that will go directly to #autism research and programs at the Children’s Hospital of #Philadelphia, Drexel University, and Thomas Jefferson University and Jefferson #Health. 🚴🏻‍♂️💚🏈 #ThinkPHLY #insurance #autismawareness #eagles #philly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7617829"/>
                  </a:ext>
                </a:extLst>
              </a:tr>
            </a:tbl>
          </a:graphicData>
        </a:graphic>
      </p:graphicFrame>
      <p:sp>
        <p:nvSpPr>
          <p:cNvPr id="4" name="Text Placeholder 3">
            <a:extLst>
              <a:ext uri="{FF2B5EF4-FFF2-40B4-BE49-F238E27FC236}">
                <a16:creationId xmlns:a16="http://schemas.microsoft.com/office/drawing/2014/main" id="{0B171210-219E-47CD-82F7-261EE51AD8E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7537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CDBA8-5C71-4353-B5CA-51B8CD231398}"/>
              </a:ext>
            </a:extLst>
          </p:cNvPr>
          <p:cNvSpPr>
            <a:spLocks noGrp="1"/>
          </p:cNvSpPr>
          <p:nvPr>
            <p:ph type="title"/>
          </p:nvPr>
        </p:nvSpPr>
        <p:spPr/>
        <p:txBody>
          <a:bodyPr/>
          <a:lstStyle/>
          <a:p>
            <a:r>
              <a:rPr lang="en-US"/>
              <a:t>Overall Overall Audience Change Rate | Philadelphia Insurance</a:t>
            </a:r>
          </a:p>
        </p:txBody>
      </p:sp>
      <p:graphicFrame>
        <p:nvGraphicFramePr>
          <p:cNvPr id="6" name="Chart Placeholder 5">
            <a:extLst>
              <a:ext uri="{FF2B5EF4-FFF2-40B4-BE49-F238E27FC236}">
                <a16:creationId xmlns:a16="http://schemas.microsoft.com/office/drawing/2014/main" id="{AFD7AF20-BA26-4C9C-B19A-BB0ED00369F5}"/>
              </a:ext>
            </a:extLst>
          </p:cNvPr>
          <p:cNvGraphicFramePr>
            <a:graphicFrameLocks noGrp="1"/>
          </p:cNvGraphicFramePr>
          <p:nvPr>
            <p:ph type="chart" sz="quarter" idx="13"/>
            <p:extLst>
              <p:ext uri="{D42A27DB-BD31-4B8C-83A1-F6EECF244321}">
                <p14:modId xmlns:p14="http://schemas.microsoft.com/office/powerpoint/2010/main" val="1023628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1AD62-7B28-4D76-B6B0-CF8E1C97B6CD}"/>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5F811C1B-1931-4DCA-AB7F-EA7C5214AB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04515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899</Words>
  <Application>Microsoft Office PowerPoint</Application>
  <PresentationFormat>On-screen Show (4:3)</PresentationFormat>
  <Paragraphs>368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PHLY Social Media - Brad's Report</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lpstr>Overall Overall Audience Change Rate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 - Brad's Report</dc:title>
  <dc:creator>Administrator</dc:creator>
  <cp:lastModifiedBy>Administrator</cp:lastModifiedBy>
  <cp:revision>1</cp:revision>
  <dcterms:created xsi:type="dcterms:W3CDTF">2018-06-12T15:32:14Z</dcterms:created>
  <dcterms:modified xsi:type="dcterms:W3CDTF">2018-06-12T15:32:56Z</dcterms:modified>
</cp:coreProperties>
</file>