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43191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8E-42C1-AE1C-A818C0821E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43191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8E-42C1-AE1C-A818C0821E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43191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8E-42C1-AE1C-A818C0821E3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43191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28E-42C1-AE1C-A818C0821E3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43191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5187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28E-42C1-AE1C-A818C0821E3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43191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28E-42C1-AE1C-A818C0821E3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43191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28E-42C1-AE1C-A818C0821E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388792"/>
        <c:axId val="169458392"/>
      </c:barChart>
      <c:dateAx>
        <c:axId val="284388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458392"/>
        <c:crosses val="autoZero"/>
        <c:auto val="1"/>
        <c:lblOffset val="100"/>
        <c:baseTimeUnit val="days"/>
      </c:dateAx>
      <c:valAx>
        <c:axId val="169458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88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42856</c:v>
                </c:pt>
                <c:pt idx="1">
                  <c:v>42887</c:v>
                </c:pt>
                <c:pt idx="2">
                  <c:v>42917</c:v>
                </c:pt>
                <c:pt idx="3">
                  <c:v>42948</c:v>
                </c:pt>
                <c:pt idx="4">
                  <c:v>42979</c:v>
                </c:pt>
                <c:pt idx="5">
                  <c:v>43009</c:v>
                </c:pt>
                <c:pt idx="6">
                  <c:v>43040</c:v>
                </c:pt>
                <c:pt idx="7">
                  <c:v>43070</c:v>
                </c:pt>
                <c:pt idx="8">
                  <c:v>43101</c:v>
                </c:pt>
                <c:pt idx="9">
                  <c:v>43132</c:v>
                </c:pt>
                <c:pt idx="10">
                  <c:v>43160</c:v>
                </c:pt>
                <c:pt idx="11">
                  <c:v>43191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4</c:v>
                </c:pt>
                <c:pt idx="5">
                  <c:v>2</c:v>
                </c:pt>
                <c:pt idx="6">
                  <c:v>4</c:v>
                </c:pt>
                <c:pt idx="7">
                  <c:v>25</c:v>
                </c:pt>
                <c:pt idx="8">
                  <c:v>8</c:v>
                </c:pt>
                <c:pt idx="9">
                  <c:v>6</c:v>
                </c:pt>
                <c:pt idx="10">
                  <c:v>11</c:v>
                </c:pt>
                <c:pt idx="1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BF-4AB6-BC9D-CF66109429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585216"/>
        <c:axId val="350585872"/>
      </c:barChart>
      <c:dateAx>
        <c:axId val="350585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85872"/>
        <c:crosses val="autoZero"/>
        <c:auto val="1"/>
        <c:lblOffset val="100"/>
        <c:baseTimeUnit val="months"/>
      </c:dateAx>
      <c:valAx>
        <c:axId val="35058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8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42856</c:v>
                </c:pt>
                <c:pt idx="1">
                  <c:v>42887</c:v>
                </c:pt>
                <c:pt idx="2">
                  <c:v>42917</c:v>
                </c:pt>
                <c:pt idx="3">
                  <c:v>42948</c:v>
                </c:pt>
                <c:pt idx="4">
                  <c:v>42979</c:v>
                </c:pt>
                <c:pt idx="5">
                  <c:v>43009</c:v>
                </c:pt>
                <c:pt idx="6">
                  <c:v>43040</c:v>
                </c:pt>
                <c:pt idx="7">
                  <c:v>43070</c:v>
                </c:pt>
                <c:pt idx="8">
                  <c:v>43101</c:v>
                </c:pt>
                <c:pt idx="9">
                  <c:v>43132</c:v>
                </c:pt>
                <c:pt idx="10">
                  <c:v>43160</c:v>
                </c:pt>
                <c:pt idx="11">
                  <c:v>43191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4</c:v>
                </c:pt>
                <c:pt idx="7">
                  <c:v>13</c:v>
                </c:pt>
                <c:pt idx="8">
                  <c:v>2</c:v>
                </c:pt>
                <c:pt idx="9">
                  <c:v>2</c:v>
                </c:pt>
                <c:pt idx="10">
                  <c:v>7</c:v>
                </c:pt>
                <c:pt idx="1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02-4DCF-AF27-138D11FA67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5019624"/>
        <c:axId val="355017984"/>
      </c:barChart>
      <c:dateAx>
        <c:axId val="355019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017984"/>
        <c:crosses val="autoZero"/>
        <c:auto val="1"/>
        <c:lblOffset val="100"/>
        <c:baseTimeUnit val="months"/>
      </c:dateAx>
      <c:valAx>
        <c:axId val="35501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019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42856</c:v>
                </c:pt>
                <c:pt idx="1">
                  <c:v>42887</c:v>
                </c:pt>
                <c:pt idx="2">
                  <c:v>42917</c:v>
                </c:pt>
                <c:pt idx="3">
                  <c:v>42948</c:v>
                </c:pt>
                <c:pt idx="4">
                  <c:v>42979</c:v>
                </c:pt>
                <c:pt idx="5">
                  <c:v>43009</c:v>
                </c:pt>
                <c:pt idx="6">
                  <c:v>43040</c:v>
                </c:pt>
                <c:pt idx="7">
                  <c:v>43070</c:v>
                </c:pt>
                <c:pt idx="8">
                  <c:v>43101</c:v>
                </c:pt>
                <c:pt idx="9">
                  <c:v>43132</c:v>
                </c:pt>
                <c:pt idx="10">
                  <c:v>43160</c:v>
                </c:pt>
                <c:pt idx="11">
                  <c:v>43191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1781</c:v>
                </c:pt>
                <c:pt idx="1">
                  <c:v>3719</c:v>
                </c:pt>
                <c:pt idx="2">
                  <c:v>1589</c:v>
                </c:pt>
                <c:pt idx="3">
                  <c:v>1956</c:v>
                </c:pt>
                <c:pt idx="4">
                  <c:v>4933</c:v>
                </c:pt>
                <c:pt idx="5">
                  <c:v>2088</c:v>
                </c:pt>
                <c:pt idx="6">
                  <c:v>1594</c:v>
                </c:pt>
                <c:pt idx="7">
                  <c:v>11782</c:v>
                </c:pt>
                <c:pt idx="8">
                  <c:v>2059</c:v>
                </c:pt>
                <c:pt idx="9">
                  <c:v>1954</c:v>
                </c:pt>
                <c:pt idx="10">
                  <c:v>3951</c:v>
                </c:pt>
                <c:pt idx="11">
                  <c:v>3259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28-48F5-9DF0-516B7446CB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5022904"/>
        <c:axId val="285677624"/>
      </c:barChart>
      <c:dateAx>
        <c:axId val="355022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77624"/>
        <c:crosses val="autoZero"/>
        <c:auto val="1"/>
        <c:lblOffset val="100"/>
        <c:baseTimeUnit val="months"/>
      </c:dateAx>
      <c:valAx>
        <c:axId val="285677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022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42856</c:v>
                </c:pt>
                <c:pt idx="1">
                  <c:v>42887</c:v>
                </c:pt>
                <c:pt idx="2">
                  <c:v>42917</c:v>
                </c:pt>
                <c:pt idx="3">
                  <c:v>42948</c:v>
                </c:pt>
                <c:pt idx="4">
                  <c:v>42979</c:v>
                </c:pt>
                <c:pt idx="5">
                  <c:v>43009</c:v>
                </c:pt>
                <c:pt idx="6">
                  <c:v>43040</c:v>
                </c:pt>
                <c:pt idx="7">
                  <c:v>43070</c:v>
                </c:pt>
                <c:pt idx="8">
                  <c:v>43101</c:v>
                </c:pt>
                <c:pt idx="9">
                  <c:v>43132</c:v>
                </c:pt>
                <c:pt idx="10">
                  <c:v>43160</c:v>
                </c:pt>
                <c:pt idx="11">
                  <c:v>43191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7</c:v>
                </c:pt>
                <c:pt idx="4">
                  <c:v>6</c:v>
                </c:pt>
                <c:pt idx="5">
                  <c:v>3</c:v>
                </c:pt>
                <c:pt idx="6">
                  <c:v>1</c:v>
                </c:pt>
                <c:pt idx="7">
                  <c:v>4</c:v>
                </c:pt>
                <c:pt idx="8">
                  <c:v>1</c:v>
                </c:pt>
                <c:pt idx="9">
                  <c:v>7</c:v>
                </c:pt>
                <c:pt idx="10">
                  <c:v>4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74-40CD-A559-A0617A8D4C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5709096"/>
        <c:axId val="355707784"/>
      </c:barChart>
      <c:dateAx>
        <c:axId val="355709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707784"/>
        <c:crosses val="autoZero"/>
        <c:auto val="1"/>
        <c:lblOffset val="100"/>
        <c:baseTimeUnit val="months"/>
      </c:dateAx>
      <c:valAx>
        <c:axId val="355707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709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42856</c:v>
                </c:pt>
                <c:pt idx="1">
                  <c:v>42887</c:v>
                </c:pt>
                <c:pt idx="2">
                  <c:v>42917</c:v>
                </c:pt>
                <c:pt idx="3">
                  <c:v>42948</c:v>
                </c:pt>
                <c:pt idx="4">
                  <c:v>42979</c:v>
                </c:pt>
                <c:pt idx="5">
                  <c:v>43009</c:v>
                </c:pt>
                <c:pt idx="6">
                  <c:v>43040</c:v>
                </c:pt>
                <c:pt idx="7">
                  <c:v>43070</c:v>
                </c:pt>
                <c:pt idx="8">
                  <c:v>43101</c:v>
                </c:pt>
                <c:pt idx="9">
                  <c:v>43132</c:v>
                </c:pt>
                <c:pt idx="10">
                  <c:v>43160</c:v>
                </c:pt>
                <c:pt idx="11">
                  <c:v>43191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3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63-4557-AD3C-ACFA5DD8C0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5702208"/>
        <c:axId val="355704504"/>
      </c:barChart>
      <c:dateAx>
        <c:axId val="355702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704504"/>
        <c:crosses val="autoZero"/>
        <c:auto val="1"/>
        <c:lblOffset val="100"/>
        <c:baseTimeUnit val="months"/>
      </c:dateAx>
      <c:valAx>
        <c:axId val="355704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70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42856</c:v>
                </c:pt>
                <c:pt idx="1">
                  <c:v>42887</c:v>
                </c:pt>
                <c:pt idx="2">
                  <c:v>42917</c:v>
                </c:pt>
                <c:pt idx="3">
                  <c:v>42948</c:v>
                </c:pt>
                <c:pt idx="4">
                  <c:v>42979</c:v>
                </c:pt>
                <c:pt idx="5">
                  <c:v>43009</c:v>
                </c:pt>
                <c:pt idx="6">
                  <c:v>43040</c:v>
                </c:pt>
                <c:pt idx="7">
                  <c:v>43070</c:v>
                </c:pt>
                <c:pt idx="8">
                  <c:v>43101</c:v>
                </c:pt>
                <c:pt idx="9">
                  <c:v>43132</c:v>
                </c:pt>
                <c:pt idx="10">
                  <c:v>43160</c:v>
                </c:pt>
                <c:pt idx="11">
                  <c:v>43191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71</c:v>
                </c:pt>
                <c:pt idx="1">
                  <c:v>57</c:v>
                </c:pt>
                <c:pt idx="2">
                  <c:v>25</c:v>
                </c:pt>
                <c:pt idx="3">
                  <c:v>61</c:v>
                </c:pt>
                <c:pt idx="4">
                  <c:v>44</c:v>
                </c:pt>
                <c:pt idx="5">
                  <c:v>264</c:v>
                </c:pt>
                <c:pt idx="6">
                  <c:v>400</c:v>
                </c:pt>
                <c:pt idx="7">
                  <c:v>198</c:v>
                </c:pt>
                <c:pt idx="8">
                  <c:v>214</c:v>
                </c:pt>
                <c:pt idx="9">
                  <c:v>263</c:v>
                </c:pt>
                <c:pt idx="10">
                  <c:v>238</c:v>
                </c:pt>
                <c:pt idx="11">
                  <c:v>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08-4534-A1BB-9F3C3764B3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125112"/>
        <c:axId val="361125440"/>
      </c:barChart>
      <c:dateAx>
        <c:axId val="361125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125440"/>
        <c:crosses val="autoZero"/>
        <c:auto val="1"/>
        <c:lblOffset val="100"/>
        <c:baseTimeUnit val="months"/>
      </c:dateAx>
      <c:valAx>
        <c:axId val="36112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125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42856</c:v>
                </c:pt>
                <c:pt idx="1">
                  <c:v>42887</c:v>
                </c:pt>
                <c:pt idx="2">
                  <c:v>42917</c:v>
                </c:pt>
                <c:pt idx="3">
                  <c:v>42948</c:v>
                </c:pt>
                <c:pt idx="4">
                  <c:v>42979</c:v>
                </c:pt>
                <c:pt idx="5">
                  <c:v>43009</c:v>
                </c:pt>
                <c:pt idx="6">
                  <c:v>43040</c:v>
                </c:pt>
                <c:pt idx="7">
                  <c:v>43070</c:v>
                </c:pt>
                <c:pt idx="8">
                  <c:v>43101</c:v>
                </c:pt>
                <c:pt idx="9">
                  <c:v>43132</c:v>
                </c:pt>
                <c:pt idx="10">
                  <c:v>43160</c:v>
                </c:pt>
                <c:pt idx="11">
                  <c:v>43191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17</c:v>
                </c:pt>
                <c:pt idx="1">
                  <c:v>25</c:v>
                </c:pt>
                <c:pt idx="2">
                  <c:v>22</c:v>
                </c:pt>
                <c:pt idx="3">
                  <c:v>28</c:v>
                </c:pt>
                <c:pt idx="4">
                  <c:v>26</c:v>
                </c:pt>
                <c:pt idx="5">
                  <c:v>20</c:v>
                </c:pt>
                <c:pt idx="6">
                  <c:v>25</c:v>
                </c:pt>
                <c:pt idx="7">
                  <c:v>18</c:v>
                </c:pt>
                <c:pt idx="8">
                  <c:v>25</c:v>
                </c:pt>
                <c:pt idx="9">
                  <c:v>19</c:v>
                </c:pt>
                <c:pt idx="10">
                  <c:v>27</c:v>
                </c:pt>
                <c:pt idx="1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95-44C7-AE01-09801F7857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118552"/>
        <c:axId val="361116256"/>
      </c:barChart>
      <c:dateAx>
        <c:axId val="361118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116256"/>
        <c:crosses val="autoZero"/>
        <c:auto val="1"/>
        <c:lblOffset val="100"/>
        <c:baseTimeUnit val="months"/>
      </c:dateAx>
      <c:valAx>
        <c:axId val="36111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118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C0-4F16-A1BA-9A4C8706A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641728"/>
        <c:axId val="362636480"/>
      </c:barChart>
      <c:dateAx>
        <c:axId val="362641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636480"/>
        <c:crosses val="autoZero"/>
        <c:auto val="1"/>
        <c:lblOffset val="100"/>
        <c:baseTimeUnit val="months"/>
      </c:dateAx>
      <c:valAx>
        <c:axId val="36263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64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42948</c:v>
                </c:pt>
                <c:pt idx="1">
                  <c:v>42979</c:v>
                </c:pt>
                <c:pt idx="2">
                  <c:v>43009</c:v>
                </c:pt>
                <c:pt idx="3">
                  <c:v>43040</c:v>
                </c:pt>
                <c:pt idx="4">
                  <c:v>43070</c:v>
                </c:pt>
                <c:pt idx="5">
                  <c:v>43101</c:v>
                </c:pt>
                <c:pt idx="6">
                  <c:v>43132</c:v>
                </c:pt>
                <c:pt idx="7">
                  <c:v>43160</c:v>
                </c:pt>
                <c:pt idx="8">
                  <c:v>43191</c:v>
                </c:pt>
                <c:pt idx="9">
                  <c:v>43221</c:v>
                </c:pt>
                <c:pt idx="10">
                  <c:v>43252</c:v>
                </c:pt>
                <c:pt idx="11">
                  <c:v>43282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5</c:v>
                </c:pt>
                <c:pt idx="2">
                  <c:v>8</c:v>
                </c:pt>
                <c:pt idx="3">
                  <c:v>7</c:v>
                </c:pt>
                <c:pt idx="4">
                  <c:v>41</c:v>
                </c:pt>
                <c:pt idx="5">
                  <c:v>11</c:v>
                </c:pt>
                <c:pt idx="6">
                  <c:v>9</c:v>
                </c:pt>
                <c:pt idx="7">
                  <c:v>8</c:v>
                </c:pt>
                <c:pt idx="8">
                  <c:v>9</c:v>
                </c:pt>
                <c:pt idx="9">
                  <c:v>5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C6-4C80-90FA-E1F9A46DF3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632872"/>
        <c:axId val="362639432"/>
      </c:barChart>
      <c:dateAx>
        <c:axId val="362632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639432"/>
        <c:crosses val="autoZero"/>
        <c:auto val="1"/>
        <c:lblOffset val="100"/>
        <c:baseTimeUnit val="months"/>
      </c:dateAx>
      <c:valAx>
        <c:axId val="362639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632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97552-465E-423C-8662-AE84C710A1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TMA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0D14B7-FB8D-4BD6-BE87-A4EEDB64A9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716124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F7433-BEC4-4CA1-A75D-6939BD74D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8F609A-20D5-443B-B57B-4EB12DC073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67277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2B1200-72A7-476B-84E3-8290DDB5D7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EB3E7-E7A3-43B5-8F41-7F71D6064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821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DE1B6-621C-4C46-A226-E4A30B0F3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F49D24-4AB5-4CFA-8EEA-7B63B1147B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3300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776085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83048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81393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35594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35714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56715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26915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71415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56671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3557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162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3.4694 %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819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AEF1D-8DD9-45CA-A982-682AF8C61F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374047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0C245-1D5A-452C-A756-9AD9DF8A0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336329-5629-4908-BFB3-C5420F26DD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25234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43866-C727-4A18-A1F4-D15625B0E8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02B5C4-71C0-4092-AA7D-84BF224F2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325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8CD0F-066F-4002-A6C4-502CBBEC0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Facebook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C5E25C-9909-4C98-8411-989B9C3A9E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70921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19898-821B-469C-8CD0-806B74715F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A91D4-E110-455B-B3A9-1EB9B386F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572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7CEDC-B64F-4A16-8351-D445EDD52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142987-523E-41EA-A4F7-EEE587B012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96438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7FBE3-3E8B-4613-A4BB-72CFEAD3ED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907FC-A622-4AB8-8480-3E1A6327C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430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960C3-E6DE-414C-B54E-7F3457F5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BE0A40-F504-46E0-B0EB-85FFCCDAA3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2690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49844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2259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2499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1123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8506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7440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5279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5360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393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- 2018-04-23 11:38:15 </a:t>
                      </a:r>
                      <a:r>
                        <a:rPr lang="en-US" sz="1000"/>
                        <a:t> 
 Our Chicago office had their "hands on" event at Louis L. Valentine Boys &amp; Girls Club / Boys &amp; Girls Clubs of Chicago over the weekend. We were honored to give a ,500 donation to our Education Partner at Valentines Boys &amp; Girls Club while volunteering time at this amazing organization.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11.3475 %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691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- 2018-04-02 12:34:12 </a:t>
                      </a:r>
                      <a:r>
                        <a:rPr lang="en-US" sz="1000"/>
                        <a:t> 
 As part of our TMA culture, each year we say "farewell" to some of our expatriate staff members who rotate back to Japan after serving locally for 3-5 years. Our New York and Pasadena offices held cake receptions to thank those leaving for their support and friendship. Good Luck! #TeamTMA #TMAmerica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7.1942 %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752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- 2018-04-16 13:34:17 </a:t>
                      </a:r>
                      <a:r>
                        <a:rPr lang="en-US" sz="1000"/>
                        <a:t> 
 We're kicking off Earth Week today. This year, the focus is on plastics. Here's some information on the use of plastics and their effect on the environment. #EarthWeek #recycle #TMACares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5.7554 %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11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526DB-16F7-45FF-8254-BDB3BFA4FE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396935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6EDF5-9C6B-488E-A9F6-014B9FD10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7B0554-97E2-4334-94B1-40F3E22778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9413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43857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1123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4994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4969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8938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1545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7789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9878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6606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7646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552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3190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6266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5334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831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@TokioMAmerica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2.6923 %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115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6BF89-29E3-4CDA-BA5D-2852B00BF2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857924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5C3ED-F730-4215-A038-E02DB90CA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D500D3-4B90-41F9-A74D-DA7E7B5ECF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41629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5A2F4-88A0-433C-B78A-314B6EF8E6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E0E486-967B-42F9-94D4-2FC347010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070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E9C45-868E-449B-8494-13A21C51D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Tweet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7E3C9E-07FE-4029-BF8D-0BB61866F8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92661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18B5C-F512-4E3B-AC64-1B5852C7BB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B3834-D616-47ED-BFD2-AF5820DE8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625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E94E1-AD37-4F7B-B243-EB4E6AD70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20E46A-1404-4058-8E96-CD2DF7C455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7017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58832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8049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820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48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5775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7861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684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@TokioMAmerica - 2018-04-02 12:38:39 </a:t>
                      </a:r>
                      <a:r>
                        <a:rPr lang="en-US" sz="1000"/>
                        <a:t>
  As part of our TMA culture, each year we say "farewell" to some of our expatriate staff members who rotate back to Japan after serving locally for 3-5 years. Our New York and Pasadena offices held cake receptions to thank those leaving for their support and friendship. Good Luck! https://t.co/mvahRqR2hL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7.5949 %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498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@TokioMAmerica - 2018-04-30 15:34:45 </a:t>
                      </a:r>
                      <a:r>
                        <a:rPr lang="en-US" sz="1000"/>
                        <a:t>
  Many employees from our Pasadena office spent Saturday volunteering at the Los Angeles Regional Food Bank #feedingthehungry #csr #TMACares #AnshinInAction @LAFoodBank https://t.co/6fzzQc7Tmx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6.2500 %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927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@TokioMAmerica - 2018-04-16 13:37:54 </a:t>
                      </a:r>
                      <a:r>
                        <a:rPr lang="en-US" sz="1000"/>
                        <a:t>
  We're kicking off Earth Week today. This year, the focus is on plastics. Here's some information on the use of plastics and their effect on the environment. #EarthWeek #recycle #TMACares https://t.co/lWIRDqyhon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3.7975 %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352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9FAA5A-A27A-41BF-8FEB-17FA9237EC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588118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1D709-1EC1-4E99-B7EF-17830E993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938BAB-CB9D-4E73-94F9-FDF58A1779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5727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2155626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3120585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6083397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4461087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17974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3618002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65862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52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086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A6C56E-2DC7-4EF3-9453-C67D55D615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973582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15B47-6E93-49F9-B17B-72DD0BED9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0586D4-EE2B-41D3-8FB9-76415FF612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78190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C6AF89-B0E3-4E34-A435-A3BCBF66D9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49FA3-F59D-43C0-8764-BA5022FE9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083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6085A-75DA-477B-8060-EDEA65B93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LinkedIn Update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516C0E-8B40-4D95-82A0-FCAD0E11DE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04946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CF5A8-07B1-43BA-AE25-B39E07FEB0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1E119-F56B-4AA9-B31A-4C42AF8CA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894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7789D-F298-4B1E-81B6-33B881E8F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77EBDB-733A-4EBA-9219-53910CD876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5377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846591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761352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59409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990362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22997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050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- 2018-04-02 12:39:09 </a:t>
                      </a:r>
                      <a:r>
                        <a:rPr lang="en-US" sz="1000"/>
                        <a:t>
  As part of our TMA culture, each year we say "farewell" to some of our expatriate staff members who rotate back to Japan after serving locally for 3-5 years. Our New York and Pasadena offices held cake receptions to thank those leaving for their support and friendship. Good Luck! #TeamTMA #TMAmerica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228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- 2018-04-26 22:34:11 </a:t>
                      </a:r>
                      <a:r>
                        <a:rPr lang="en-US" sz="1000"/>
                        <a:t>
  With 90% of damage to artwork occurring while in transit or when a piece is simply touched, we recommend wall to wall coverage. Watch to learn more about our policy: https://lnkd.in/eN25uii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547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- 2018-04-30 15:53:07 </a:t>
                      </a:r>
                      <a:r>
                        <a:rPr lang="en-US" sz="1000"/>
                        <a:t>
  We have a Manager, Global Business Underwriting position open in our Pasaden office. Check it out! #tweetmyjobs #insurancejob #Joinus #TeamTMA http://ow.ly/uHPC30jLhkU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296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6A1B33-4DE1-4921-9089-23259943AD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465563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C7337-2657-41CF-B65F-0BE97F374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0DDC0B-4E79-46CE-9B9F-3264B20BB6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8530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998449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4707956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51896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7766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8027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793111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4658972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565006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68193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9806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595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10.3220 %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451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34A490-1CAF-4812-8573-B306994D4B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703492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46DBD-D3C2-49BC-B395-CDB2CEC1F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BACF0A-0C54-4C13-A3FD-A109E29821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23761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1FC35-3FD7-4E67-A6CB-7AACEA1484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55677-AD52-4178-BE94-C787A60FA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3834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931F1-D9A8-4C8A-8B1A-855A51FB9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66A2A9-3AA5-4371-BE86-CCFA7CFA9A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94804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55F1D9-C894-4D03-8295-284BC5CA85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C6117-F4D2-4401-8F46-193003881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1249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E96C2-9F03-4CCF-959B-8C950A875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Posts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EB10EB-B868-4CF2-B153-A6B838516B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863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4517947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89876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21068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95090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5286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109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- 2018-04-30 15:36:09 </a:t>
                      </a:r>
                      <a:r>
                        <a:rPr lang="en-US" sz="1000"/>
                        <a:t>
 Many employees from our Pasadena office spent Saturday volunteering at the Los Angeles Regional Food Bank #feedingthehungry #csr #TMACares #AnshinInAction @lafoodbank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13.0435 %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399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- 2018-04-28 11:36:12 </a:t>
                      </a:r>
                      <a:r>
                        <a:rPr lang="en-US" sz="1000"/>
                        <a:t>
 And our day @lafoodbank begins! #feedingthehungry. @thea.coral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6.5934 %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819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- 2018-04-27 18:54:53 </a:t>
                      </a:r>
                      <a:r>
                        <a:rPr lang="en-US" sz="1000"/>
                        <a:t>
 We had these awesome students from Cal State Fullerton’s insurance club come visit us today. Thanks to last summer’s interns @rjtondares and Jeremiah for bringing them for a visit!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10.3448 %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165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- 2018-04-27 12:22:10 </a:t>
                      </a:r>
                      <a:r>
                        <a:rPr lang="en-US" sz="1000"/>
                        <a:t>
 Our generous employees donated a lot of cash today to @feedingamerica! Thank you Team TMA! #teamtma #anshininaction #tmacares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14.9425 %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216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- 2018-04-25 19:37:39 </a:t>
                      </a:r>
                      <a:r>
                        <a:rPr lang="en-US" sz="1000"/>
                        <a:t>
 More fun Walk at Lunch day pics!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8.0460 %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458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8CD997-7EE0-424D-BE76-2B55BD23CB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5094630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534</Words>
  <Application>Microsoft Office PowerPoint</Application>
  <PresentationFormat>On-screen Show (4:3)</PresentationFormat>
  <Paragraphs>236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Calibri</vt:lpstr>
      <vt:lpstr>Arial</vt:lpstr>
      <vt:lpstr>quintly_template</vt:lpstr>
      <vt:lpstr>TMA Social Media</vt:lpstr>
      <vt:lpstr>Overall Audience | Tokio Marine America</vt:lpstr>
      <vt:lpstr>Facebook Key Metrics Table | Tokio Marine America</vt:lpstr>
      <vt:lpstr>Facebook Fans Change | Tokio Marine America</vt:lpstr>
      <vt:lpstr>Average Interactions Per Facebook Post | Tokio Marine America</vt:lpstr>
      <vt:lpstr>Facebook Impressions | Tokio Marine America</vt:lpstr>
      <vt:lpstr>Facebook Own Posts Table | Tokio Marine America</vt:lpstr>
      <vt:lpstr>Twitter Key Metrics Table | Tokio Marine America</vt:lpstr>
      <vt:lpstr>Twitter Followers Change | Tokio Marine America</vt:lpstr>
      <vt:lpstr>Average Interactions Per Tweet | Tokio Marine America</vt:lpstr>
      <vt:lpstr>Twitter Own and Retweeted Tweets Table | Tokio Marine America</vt:lpstr>
      <vt:lpstr>LinkedIn Key Metrics Table | Tokio Marine America</vt:lpstr>
      <vt:lpstr>LinkedIn Followers Change | Tokio Marine America</vt:lpstr>
      <vt:lpstr>Average Interactions Per LinkedIn Update | Tokio Marine America</vt:lpstr>
      <vt:lpstr>LinkedIn Updates Table | Tokio Marine America</vt:lpstr>
      <vt:lpstr>Instagram Key Metrics Table | Tokio Marine America</vt:lpstr>
      <vt:lpstr>Instagram Followers Change | Tokio Marine America</vt:lpstr>
      <vt:lpstr>Instagram Average Interactions Per Post | Tokio Marine America</vt:lpstr>
      <vt:lpstr>Instagram Top Posts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Social Media</dc:title>
  <dc:creator>Administrator</dc:creator>
  <cp:lastModifiedBy>Administrator</cp:lastModifiedBy>
  <cp:revision>1</cp:revision>
  <dcterms:created xsi:type="dcterms:W3CDTF">2018-05-07T21:09:11Z</dcterms:created>
  <dcterms:modified xsi:type="dcterms:W3CDTF">2018-05-07T21:09:40Z</dcterms:modified>
</cp:coreProperties>
</file>