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43191</c:v>
                </c:pt>
              </c:numCache>
            </c:numRef>
          </c:cat>
          <c:val>
            <c:numRef>
              <c:f>Sheet1!$B$2</c:f>
              <c:numCache>
                <c:formatCode>General</c:formatCode>
                <c:ptCount val="1"/>
                <c:pt idx="0">
                  <c:v>1590</c:v>
                </c:pt>
              </c:numCache>
            </c:numRef>
          </c:val>
          <c:extLst>
            <c:ext xmlns:c16="http://schemas.microsoft.com/office/drawing/2014/chart" uri="{C3380CC4-5D6E-409C-BE32-E72D297353CC}">
              <c16:uniqueId val="{00000000-1A20-4A05-8613-EDCD71F7A548}"/>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43191</c:v>
                </c:pt>
              </c:numCache>
            </c:numRef>
          </c:cat>
          <c:val>
            <c:numRef>
              <c:f>Sheet1!$C$2</c:f>
              <c:numCache>
                <c:formatCode>General</c:formatCode>
                <c:ptCount val="1"/>
                <c:pt idx="0">
                  <c:v>1244</c:v>
                </c:pt>
              </c:numCache>
            </c:numRef>
          </c:val>
          <c:extLst>
            <c:ext xmlns:c16="http://schemas.microsoft.com/office/drawing/2014/chart" uri="{C3380CC4-5D6E-409C-BE32-E72D297353CC}">
              <c16:uniqueId val="{00000001-1A20-4A05-8613-EDCD71F7A548}"/>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43191</c:v>
                </c:pt>
              </c:numCache>
            </c:numRef>
          </c:cat>
          <c:val>
            <c:numRef>
              <c:f>Sheet1!$D$2</c:f>
              <c:numCache>
                <c:formatCode>General</c:formatCode>
                <c:ptCount val="1"/>
                <c:pt idx="0">
                  <c:v>0</c:v>
                </c:pt>
              </c:numCache>
            </c:numRef>
          </c:val>
          <c:extLst>
            <c:ext xmlns:c16="http://schemas.microsoft.com/office/drawing/2014/chart" uri="{C3380CC4-5D6E-409C-BE32-E72D297353CC}">
              <c16:uniqueId val="{00000002-1A20-4A05-8613-EDCD71F7A548}"/>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43191</c:v>
                </c:pt>
              </c:numCache>
            </c:numRef>
          </c:cat>
          <c:val>
            <c:numRef>
              <c:f>Sheet1!$E$2</c:f>
              <c:numCache>
                <c:formatCode>General</c:formatCode>
                <c:ptCount val="1"/>
                <c:pt idx="0">
                  <c:v>0</c:v>
                </c:pt>
              </c:numCache>
            </c:numRef>
          </c:val>
          <c:extLst>
            <c:ext xmlns:c16="http://schemas.microsoft.com/office/drawing/2014/chart" uri="{C3380CC4-5D6E-409C-BE32-E72D297353CC}">
              <c16:uniqueId val="{00000003-1A20-4A05-8613-EDCD71F7A548}"/>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43191</c:v>
                </c:pt>
              </c:numCache>
            </c:numRef>
          </c:cat>
          <c:val>
            <c:numRef>
              <c:f>Sheet1!$F$2</c:f>
              <c:numCache>
                <c:formatCode>General</c:formatCode>
                <c:ptCount val="1"/>
                <c:pt idx="0">
                  <c:v>973</c:v>
                </c:pt>
              </c:numCache>
            </c:numRef>
          </c:val>
          <c:extLst>
            <c:ext xmlns:c16="http://schemas.microsoft.com/office/drawing/2014/chart" uri="{C3380CC4-5D6E-409C-BE32-E72D297353CC}">
              <c16:uniqueId val="{00000004-1A20-4A05-8613-EDCD71F7A548}"/>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43191</c:v>
                </c:pt>
              </c:numCache>
            </c:numRef>
          </c:cat>
          <c:val>
            <c:numRef>
              <c:f>Sheet1!$G$2</c:f>
              <c:numCache>
                <c:formatCode>General</c:formatCode>
                <c:ptCount val="1"/>
                <c:pt idx="0">
                  <c:v>2381</c:v>
                </c:pt>
              </c:numCache>
            </c:numRef>
          </c:val>
          <c:extLst>
            <c:ext xmlns:c16="http://schemas.microsoft.com/office/drawing/2014/chart" uri="{C3380CC4-5D6E-409C-BE32-E72D297353CC}">
              <c16:uniqueId val="{00000005-1A20-4A05-8613-EDCD71F7A548}"/>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43191</c:v>
                </c:pt>
              </c:numCache>
            </c:numRef>
          </c:cat>
          <c:val>
            <c:numRef>
              <c:f>Sheet1!$H$2</c:f>
              <c:numCache>
                <c:formatCode>General</c:formatCode>
                <c:ptCount val="1"/>
                <c:pt idx="0">
                  <c:v>0</c:v>
                </c:pt>
              </c:numCache>
            </c:numRef>
          </c:val>
          <c:extLst>
            <c:ext xmlns:c16="http://schemas.microsoft.com/office/drawing/2014/chart" uri="{C3380CC4-5D6E-409C-BE32-E72D297353CC}">
              <c16:uniqueId val="{00000006-1A20-4A05-8613-EDCD71F7A548}"/>
            </c:ext>
          </c:extLst>
        </c:ser>
        <c:dLbls>
          <c:showLegendKey val="0"/>
          <c:showVal val="0"/>
          <c:showCatName val="0"/>
          <c:showSerName val="0"/>
          <c:showPercent val="0"/>
          <c:showBubbleSize val="0"/>
        </c:dLbls>
        <c:gapWidth val="219"/>
        <c:overlap val="-27"/>
        <c:axId val="274095656"/>
        <c:axId val="274092376"/>
      </c:barChart>
      <c:dateAx>
        <c:axId val="27409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92376"/>
        <c:crosses val="autoZero"/>
        <c:auto val="1"/>
        <c:lblOffset val="100"/>
        <c:baseTimeUnit val="days"/>
      </c:dateAx>
      <c:valAx>
        <c:axId val="27409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9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4</c:v>
                </c:pt>
              </c:numCache>
            </c:numRef>
          </c:val>
          <c:extLst>
            <c:ext xmlns:c16="http://schemas.microsoft.com/office/drawing/2014/chart" uri="{C3380CC4-5D6E-409C-BE32-E72D297353CC}">
              <c16:uniqueId val="{00000000-8D62-4475-BAF0-9FEE64E58496}"/>
            </c:ext>
          </c:extLst>
        </c:ser>
        <c:dLbls>
          <c:showLegendKey val="0"/>
          <c:showVal val="0"/>
          <c:showCatName val="0"/>
          <c:showSerName val="0"/>
          <c:showPercent val="0"/>
          <c:showBubbleSize val="0"/>
        </c:dLbls>
        <c:gapWidth val="219"/>
        <c:overlap val="-27"/>
        <c:axId val="338176384"/>
        <c:axId val="338171792"/>
      </c:barChart>
      <c:dateAx>
        <c:axId val="33817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71792"/>
        <c:crosses val="autoZero"/>
        <c:auto val="1"/>
        <c:lblOffset val="100"/>
        <c:baseTimeUnit val="months"/>
      </c:dateAx>
      <c:valAx>
        <c:axId val="3381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7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38</c:v>
                </c:pt>
                <c:pt idx="4">
                  <c:v>54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B2D-4A34-AE8D-F579D2B8CA93}"/>
            </c:ext>
          </c:extLst>
        </c:ser>
        <c:dLbls>
          <c:showLegendKey val="0"/>
          <c:showVal val="0"/>
          <c:showCatName val="0"/>
          <c:showSerName val="0"/>
          <c:showPercent val="0"/>
          <c:showBubbleSize val="0"/>
        </c:dLbls>
        <c:gapWidth val="219"/>
        <c:overlap val="-27"/>
        <c:axId val="165719032"/>
        <c:axId val="165712800"/>
      </c:barChart>
      <c:dateAx>
        <c:axId val="16571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12800"/>
        <c:crosses val="autoZero"/>
        <c:auto val="1"/>
        <c:lblOffset val="100"/>
        <c:baseTimeUnit val="months"/>
      </c:dateAx>
      <c:valAx>
        <c:axId val="16571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1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3154</c:v>
                </c:pt>
              </c:numCache>
            </c:numRef>
          </c:val>
          <c:extLst>
            <c:ext xmlns:c16="http://schemas.microsoft.com/office/drawing/2014/chart" uri="{C3380CC4-5D6E-409C-BE32-E72D297353CC}">
              <c16:uniqueId val="{00000000-1396-4A27-9315-CAE28E9D526A}"/>
            </c:ext>
          </c:extLst>
        </c:ser>
        <c:dLbls>
          <c:showLegendKey val="0"/>
          <c:showVal val="0"/>
          <c:showCatName val="0"/>
          <c:showSerName val="0"/>
          <c:showPercent val="0"/>
          <c:showBubbleSize val="0"/>
        </c:dLbls>
        <c:gapWidth val="219"/>
        <c:overlap val="-27"/>
        <c:axId val="11712600"/>
        <c:axId val="11709976"/>
      </c:barChart>
      <c:dateAx>
        <c:axId val="1171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09976"/>
        <c:crosses val="autoZero"/>
        <c:auto val="1"/>
        <c:lblOffset val="100"/>
        <c:baseTimeUnit val="months"/>
      </c:dateAx>
      <c:valAx>
        <c:axId val="1170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1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0</c:v>
                </c:pt>
              </c:numCache>
            </c:numRef>
          </c:val>
          <c:extLst>
            <c:ext xmlns:c16="http://schemas.microsoft.com/office/drawing/2014/chart" uri="{C3380CC4-5D6E-409C-BE32-E72D297353CC}">
              <c16:uniqueId val="{00000000-2555-4255-95C8-C80D46097A0E}"/>
            </c:ext>
          </c:extLst>
        </c:ser>
        <c:dLbls>
          <c:showLegendKey val="0"/>
          <c:showVal val="0"/>
          <c:showCatName val="0"/>
          <c:showSerName val="0"/>
          <c:showPercent val="0"/>
          <c:showBubbleSize val="0"/>
        </c:dLbls>
        <c:gapWidth val="219"/>
        <c:overlap val="-27"/>
        <c:axId val="342859992"/>
        <c:axId val="342856712"/>
      </c:barChart>
      <c:dateAx>
        <c:axId val="34285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6712"/>
        <c:crosses val="autoZero"/>
        <c:auto val="1"/>
        <c:lblOffset val="100"/>
        <c:baseTimeUnit val="months"/>
      </c:dateAx>
      <c:valAx>
        <c:axId val="34285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192-497D-B54D-ECD81B569CC0}"/>
            </c:ext>
          </c:extLst>
        </c:ser>
        <c:dLbls>
          <c:showLegendKey val="0"/>
          <c:showVal val="0"/>
          <c:showCatName val="0"/>
          <c:showSerName val="0"/>
          <c:showPercent val="0"/>
          <c:showBubbleSize val="0"/>
        </c:dLbls>
        <c:gapWidth val="219"/>
        <c:overlap val="-27"/>
        <c:axId val="342867208"/>
        <c:axId val="342866224"/>
      </c:barChart>
      <c:dateAx>
        <c:axId val="34286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66224"/>
        <c:crosses val="autoZero"/>
        <c:auto val="1"/>
        <c:lblOffset val="100"/>
        <c:baseTimeUnit val="months"/>
      </c:dateAx>
      <c:valAx>
        <c:axId val="34286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6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9</c:v>
                </c:pt>
              </c:numCache>
            </c:numRef>
          </c:val>
          <c:extLst>
            <c:ext xmlns:c16="http://schemas.microsoft.com/office/drawing/2014/chart" uri="{C3380CC4-5D6E-409C-BE32-E72D297353CC}">
              <c16:uniqueId val="{00000000-2F7F-4754-B0DA-99E88D34715D}"/>
            </c:ext>
          </c:extLst>
        </c:ser>
        <c:dLbls>
          <c:showLegendKey val="0"/>
          <c:showVal val="0"/>
          <c:showCatName val="0"/>
          <c:showSerName val="0"/>
          <c:showPercent val="0"/>
          <c:showBubbleSize val="0"/>
        </c:dLbls>
        <c:gapWidth val="219"/>
        <c:overlap val="-27"/>
        <c:axId val="345541896"/>
        <c:axId val="345542880"/>
      </c:barChart>
      <c:dateAx>
        <c:axId val="34554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42880"/>
        <c:crosses val="autoZero"/>
        <c:auto val="1"/>
        <c:lblOffset val="100"/>
        <c:baseTimeUnit val="months"/>
      </c:dateAx>
      <c:valAx>
        <c:axId val="34554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4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26</c:v>
                </c:pt>
                <c:pt idx="3">
                  <c:v>29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47C-4F4C-B96A-FC6D13D82727}"/>
            </c:ext>
          </c:extLst>
        </c:ser>
        <c:dLbls>
          <c:showLegendKey val="0"/>
          <c:showVal val="0"/>
          <c:showCatName val="0"/>
          <c:showSerName val="0"/>
          <c:showPercent val="0"/>
          <c:showBubbleSize val="0"/>
        </c:dLbls>
        <c:gapWidth val="219"/>
        <c:overlap val="-27"/>
        <c:axId val="275732864"/>
        <c:axId val="275733192"/>
      </c:barChart>
      <c:dateAx>
        <c:axId val="27573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33192"/>
        <c:crosses val="autoZero"/>
        <c:auto val="1"/>
        <c:lblOffset val="100"/>
        <c:baseTimeUnit val="months"/>
      </c:dateAx>
      <c:valAx>
        <c:axId val="27573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3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5</c:v>
                </c:pt>
              </c:numCache>
            </c:numRef>
          </c:val>
          <c:extLst>
            <c:ext xmlns:c16="http://schemas.microsoft.com/office/drawing/2014/chart" uri="{C3380CC4-5D6E-409C-BE32-E72D297353CC}">
              <c16:uniqueId val="{00000000-42B7-4DCC-9DF1-9A58CE8CAEB5}"/>
            </c:ext>
          </c:extLst>
        </c:ser>
        <c:dLbls>
          <c:showLegendKey val="0"/>
          <c:showVal val="0"/>
          <c:showCatName val="0"/>
          <c:showSerName val="0"/>
          <c:showPercent val="0"/>
          <c:showBubbleSize val="0"/>
        </c:dLbls>
        <c:gapWidth val="219"/>
        <c:overlap val="-27"/>
        <c:axId val="350379936"/>
        <c:axId val="350383216"/>
      </c:barChart>
      <c:dateAx>
        <c:axId val="35037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83216"/>
        <c:crosses val="autoZero"/>
        <c:auto val="1"/>
        <c:lblOffset val="100"/>
        <c:baseTimeUnit val="months"/>
      </c:dateAx>
      <c:valAx>
        <c:axId val="35038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7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33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D0-45BC-8415-FF99636C267D}"/>
            </c:ext>
          </c:extLst>
        </c:ser>
        <c:dLbls>
          <c:showLegendKey val="0"/>
          <c:showVal val="0"/>
          <c:showCatName val="0"/>
          <c:showSerName val="0"/>
          <c:showPercent val="0"/>
          <c:showBubbleSize val="0"/>
        </c:dLbls>
        <c:gapWidth val="219"/>
        <c:overlap val="-27"/>
        <c:axId val="350382232"/>
        <c:axId val="350373704"/>
      </c:barChart>
      <c:dateAx>
        <c:axId val="35038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73704"/>
        <c:crosses val="autoZero"/>
        <c:auto val="1"/>
        <c:lblOffset val="100"/>
        <c:baseTimeUnit val="months"/>
      </c:dateAx>
      <c:valAx>
        <c:axId val="35037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85ADA-13FA-4381-A740-FB5B44AFDFE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4AF4EE5-3859-4152-8722-307AB912325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31695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28763-1F62-4DFE-9B6A-1F99E32F5914}"/>
              </a:ext>
            </a:extLst>
          </p:cNvPr>
          <p:cNvSpPr>
            <a:spLocks noGrp="1"/>
          </p:cNvSpPr>
          <p:nvPr>
            <p:ph type="title"/>
          </p:nvPr>
        </p:nvSpPr>
        <p:spPr/>
        <p:txBody>
          <a:bodyPr/>
          <a:lstStyle/>
          <a:p>
            <a:r>
              <a:rPr lang="en-US"/>
              <a:t>Overall Audience | FICOH</a:t>
            </a:r>
          </a:p>
        </p:txBody>
      </p:sp>
      <p:graphicFrame>
        <p:nvGraphicFramePr>
          <p:cNvPr id="6" name="Chart Placeholder 5">
            <a:extLst>
              <a:ext uri="{FF2B5EF4-FFF2-40B4-BE49-F238E27FC236}">
                <a16:creationId xmlns:a16="http://schemas.microsoft.com/office/drawing/2014/main" id="{74FE425A-65FC-41F7-8F59-DEBB60825ABA}"/>
              </a:ext>
            </a:extLst>
          </p:cNvPr>
          <p:cNvGraphicFramePr>
            <a:graphicFrameLocks noGrp="1"/>
          </p:cNvGraphicFramePr>
          <p:nvPr>
            <p:ph type="chart" sz="quarter" idx="13"/>
            <p:extLst>
              <p:ext uri="{D42A27DB-BD31-4B8C-83A1-F6EECF244321}">
                <p14:modId xmlns:p14="http://schemas.microsoft.com/office/powerpoint/2010/main" val="1559742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956C2-F476-4250-AD00-A8FE26861FE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6E42AF5-79FC-4BFB-9952-30DE05A30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61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8C55-B23F-45E5-B80D-E995A36B1D8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A2677FB-1834-4883-9CA3-1DD9D646348A}"/>
              </a:ext>
            </a:extLst>
          </p:cNvPr>
          <p:cNvGraphicFramePr>
            <a:graphicFrameLocks noGrp="1"/>
          </p:cNvGraphicFramePr>
          <p:nvPr>
            <p:ph type="tbl" sz="quarter" idx="13"/>
            <p:extLst>
              <p:ext uri="{D42A27DB-BD31-4B8C-83A1-F6EECF244321}">
                <p14:modId xmlns:p14="http://schemas.microsoft.com/office/powerpoint/2010/main" val="286690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5146160"/>
                    </a:ext>
                  </a:extLst>
                </a:gridCol>
                <a:gridCol w="740664">
                  <a:extLst>
                    <a:ext uri="{9D8B030D-6E8A-4147-A177-3AD203B41FA5}">
                      <a16:colId xmlns:a16="http://schemas.microsoft.com/office/drawing/2014/main" val="2082106442"/>
                    </a:ext>
                  </a:extLst>
                </a:gridCol>
                <a:gridCol w="740664">
                  <a:extLst>
                    <a:ext uri="{9D8B030D-6E8A-4147-A177-3AD203B41FA5}">
                      <a16:colId xmlns:a16="http://schemas.microsoft.com/office/drawing/2014/main" val="3333596544"/>
                    </a:ext>
                  </a:extLst>
                </a:gridCol>
                <a:gridCol w="740664">
                  <a:extLst>
                    <a:ext uri="{9D8B030D-6E8A-4147-A177-3AD203B41FA5}">
                      <a16:colId xmlns:a16="http://schemas.microsoft.com/office/drawing/2014/main" val="522892160"/>
                    </a:ext>
                  </a:extLst>
                </a:gridCol>
                <a:gridCol w="740664">
                  <a:extLst>
                    <a:ext uri="{9D8B030D-6E8A-4147-A177-3AD203B41FA5}">
                      <a16:colId xmlns:a16="http://schemas.microsoft.com/office/drawing/2014/main" val="3168387714"/>
                    </a:ext>
                  </a:extLst>
                </a:gridCol>
                <a:gridCol w="740664">
                  <a:extLst>
                    <a:ext uri="{9D8B030D-6E8A-4147-A177-3AD203B41FA5}">
                      <a16:colId xmlns:a16="http://schemas.microsoft.com/office/drawing/2014/main" val="3607568325"/>
                    </a:ext>
                  </a:extLst>
                </a:gridCol>
                <a:gridCol w="740664">
                  <a:extLst>
                    <a:ext uri="{9D8B030D-6E8A-4147-A177-3AD203B41FA5}">
                      <a16:colId xmlns:a16="http://schemas.microsoft.com/office/drawing/2014/main" val="41570820"/>
                    </a:ext>
                  </a:extLst>
                </a:gridCol>
                <a:gridCol w="740664">
                  <a:extLst>
                    <a:ext uri="{9D8B030D-6E8A-4147-A177-3AD203B41FA5}">
                      <a16:colId xmlns:a16="http://schemas.microsoft.com/office/drawing/2014/main" val="576349688"/>
                    </a:ext>
                  </a:extLst>
                </a:gridCol>
                <a:gridCol w="740664">
                  <a:extLst>
                    <a:ext uri="{9D8B030D-6E8A-4147-A177-3AD203B41FA5}">
                      <a16:colId xmlns:a16="http://schemas.microsoft.com/office/drawing/2014/main" val="1601361089"/>
                    </a:ext>
                  </a:extLst>
                </a:gridCol>
                <a:gridCol w="740664">
                  <a:extLst>
                    <a:ext uri="{9D8B030D-6E8A-4147-A177-3AD203B41FA5}">
                      <a16:colId xmlns:a16="http://schemas.microsoft.com/office/drawing/2014/main" val="4152111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606180"/>
                  </a:ext>
                </a:extLst>
              </a:tr>
              <a:tr h="370840">
                <a:tc>
                  <a:txBody>
                    <a:bodyPr/>
                    <a:lstStyle/>
                    <a:p>
                      <a:r>
                        <a:rPr lang="en-US" sz="1000"/>
                        <a:t>First Insurance Company of Hawaii, LTD</a:t>
                      </a:r>
                    </a:p>
                  </a:txBody>
                  <a:tcPr/>
                </a:tc>
                <a:tc>
                  <a:txBody>
                    <a:bodyPr/>
                    <a:lstStyle/>
                    <a:p>
                      <a:r>
                        <a:rPr lang="en-US" sz="1000"/>
                        <a:t>1590</a:t>
                      </a:r>
                    </a:p>
                  </a:txBody>
                  <a:tcPr/>
                </a:tc>
                <a:tc>
                  <a:txBody>
                    <a:bodyPr/>
                    <a:lstStyle/>
                    <a:p>
                      <a:r>
                        <a:rPr lang="en-US" sz="1000"/>
                        <a:t>23</a:t>
                      </a:r>
                    </a:p>
                  </a:txBody>
                  <a:tcPr/>
                </a:tc>
                <a:tc>
                  <a:txBody>
                    <a:bodyPr/>
                    <a:lstStyle/>
                    <a:p>
                      <a:r>
                        <a:rPr lang="en-US" sz="1000"/>
                        <a:t>19</a:t>
                      </a:r>
                    </a:p>
                  </a:txBody>
                  <a:tcPr/>
                </a:tc>
                <a:tc>
                  <a:txBody>
                    <a:bodyPr/>
                    <a:lstStyle/>
                    <a:p>
                      <a:r>
                        <a:rPr lang="en-US" sz="1000"/>
                        <a:t>699</a:t>
                      </a:r>
                    </a:p>
                  </a:txBody>
                  <a:tcPr/>
                </a:tc>
                <a:tc>
                  <a:txBody>
                    <a:bodyPr/>
                    <a:lstStyle/>
                    <a:p>
                      <a:r>
                        <a:rPr lang="en-US" sz="1000"/>
                        <a:t>33</a:t>
                      </a:r>
                    </a:p>
                  </a:txBody>
                  <a:tcPr/>
                </a:tc>
                <a:tc>
                  <a:txBody>
                    <a:bodyPr/>
                    <a:lstStyle/>
                    <a:p>
                      <a:r>
                        <a:rPr lang="en-US" sz="1000"/>
                        <a:t>39</a:t>
                      </a:r>
                    </a:p>
                  </a:txBody>
                  <a:tcPr/>
                </a:tc>
                <a:tc>
                  <a:txBody>
                    <a:bodyPr/>
                    <a:lstStyle/>
                    <a:p>
                      <a:r>
                        <a:rPr lang="en-US" sz="1000"/>
                        <a:t>3</a:t>
                      </a:r>
                    </a:p>
                  </a:txBody>
                  <a:tcPr/>
                </a:tc>
                <a:tc>
                  <a:txBody>
                    <a:bodyPr/>
                    <a:lstStyle/>
                    <a:p>
                      <a:r>
                        <a:rPr lang="en-US" sz="1000"/>
                        <a:t>2.5715 %</a:t>
                      </a:r>
                    </a:p>
                  </a:txBody>
                  <a:tcPr/>
                </a:tc>
                <a:tc>
                  <a:txBody>
                    <a:bodyPr/>
                    <a:lstStyle/>
                    <a:p>
                      <a:r>
                        <a:rPr lang="en-US" sz="1000"/>
                        <a:t>0.0 %</a:t>
                      </a:r>
                    </a:p>
                  </a:txBody>
                  <a:tcPr/>
                </a:tc>
                <a:extLst>
                  <a:ext uri="{0D108BD9-81ED-4DB2-BD59-A6C34878D82A}">
                    <a16:rowId xmlns:a16="http://schemas.microsoft.com/office/drawing/2014/main" val="2597418081"/>
                  </a:ext>
                </a:extLst>
              </a:tr>
            </a:tbl>
          </a:graphicData>
        </a:graphic>
      </p:graphicFrame>
      <p:sp>
        <p:nvSpPr>
          <p:cNvPr id="4" name="Text Placeholder 3">
            <a:extLst>
              <a:ext uri="{FF2B5EF4-FFF2-40B4-BE49-F238E27FC236}">
                <a16:creationId xmlns:a16="http://schemas.microsoft.com/office/drawing/2014/main" id="{E0183BC3-C7B2-4ECD-B926-7B2720ACAA3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4104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79F4-2C87-4E26-B905-AD222A70F7DB}"/>
              </a:ext>
            </a:extLst>
          </p:cNvPr>
          <p:cNvSpPr>
            <a:spLocks noGrp="1"/>
          </p:cNvSpPr>
          <p:nvPr>
            <p:ph type="title"/>
          </p:nvPr>
        </p:nvSpPr>
        <p:spPr/>
        <p:txBody>
          <a:bodyPr/>
          <a:lstStyle/>
          <a:p>
            <a:r>
              <a:rPr lang="en-US"/>
              <a:t>Facebook Fans Change | FICOH</a:t>
            </a:r>
          </a:p>
        </p:txBody>
      </p:sp>
      <p:graphicFrame>
        <p:nvGraphicFramePr>
          <p:cNvPr id="6" name="Chart Placeholder 5">
            <a:extLst>
              <a:ext uri="{FF2B5EF4-FFF2-40B4-BE49-F238E27FC236}">
                <a16:creationId xmlns:a16="http://schemas.microsoft.com/office/drawing/2014/main" id="{0A3A0666-1FB5-4C55-8D21-C60E14BDDAAE}"/>
              </a:ext>
            </a:extLst>
          </p:cNvPr>
          <p:cNvGraphicFramePr>
            <a:graphicFrameLocks noGrp="1"/>
          </p:cNvGraphicFramePr>
          <p:nvPr>
            <p:ph type="chart" sz="quarter" idx="13"/>
            <p:extLst>
              <p:ext uri="{D42A27DB-BD31-4B8C-83A1-F6EECF244321}">
                <p14:modId xmlns:p14="http://schemas.microsoft.com/office/powerpoint/2010/main" val="467696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D3799-9358-4BE1-85EC-B528CA83C9A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4DC5B35-5CAB-435C-9005-85A497B4F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8857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1FFA0-C69E-408B-B1E5-624489F65183}"/>
              </a:ext>
            </a:extLst>
          </p:cNvPr>
          <p:cNvSpPr>
            <a:spLocks noGrp="1"/>
          </p:cNvSpPr>
          <p:nvPr>
            <p:ph type="title"/>
          </p:nvPr>
        </p:nvSpPr>
        <p:spPr/>
        <p:txBody>
          <a:bodyPr/>
          <a:lstStyle/>
          <a:p>
            <a:r>
              <a:rPr lang="en-US"/>
              <a:t>Average Interactions Per Facebook Post | FICOH</a:t>
            </a:r>
          </a:p>
        </p:txBody>
      </p:sp>
      <p:graphicFrame>
        <p:nvGraphicFramePr>
          <p:cNvPr id="6" name="Chart Placeholder 5">
            <a:extLst>
              <a:ext uri="{FF2B5EF4-FFF2-40B4-BE49-F238E27FC236}">
                <a16:creationId xmlns:a16="http://schemas.microsoft.com/office/drawing/2014/main" id="{20C23442-B260-4A93-9C88-E25F8CF180CD}"/>
              </a:ext>
            </a:extLst>
          </p:cNvPr>
          <p:cNvGraphicFramePr>
            <a:graphicFrameLocks noGrp="1"/>
          </p:cNvGraphicFramePr>
          <p:nvPr>
            <p:ph type="chart" sz="quarter" idx="13"/>
            <p:extLst>
              <p:ext uri="{D42A27DB-BD31-4B8C-83A1-F6EECF244321}">
                <p14:modId xmlns:p14="http://schemas.microsoft.com/office/powerpoint/2010/main" val="3790553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7F522-B749-4EE2-A527-F3C05384A1A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980868F-040B-4565-9ED6-824856CD9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1178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C10D-27B8-4EC6-B7F5-8CF79931EA6A}"/>
              </a:ext>
            </a:extLst>
          </p:cNvPr>
          <p:cNvSpPr>
            <a:spLocks noGrp="1"/>
          </p:cNvSpPr>
          <p:nvPr>
            <p:ph type="title"/>
          </p:nvPr>
        </p:nvSpPr>
        <p:spPr/>
        <p:txBody>
          <a:bodyPr/>
          <a:lstStyle/>
          <a:p>
            <a:r>
              <a:rPr lang="en-US"/>
              <a:t>Facebook Impressions | FICOH</a:t>
            </a:r>
          </a:p>
        </p:txBody>
      </p:sp>
      <p:graphicFrame>
        <p:nvGraphicFramePr>
          <p:cNvPr id="6" name="Chart Placeholder 5">
            <a:extLst>
              <a:ext uri="{FF2B5EF4-FFF2-40B4-BE49-F238E27FC236}">
                <a16:creationId xmlns:a16="http://schemas.microsoft.com/office/drawing/2014/main" id="{61D90034-B9AC-4736-B2BD-2204F789773F}"/>
              </a:ext>
            </a:extLst>
          </p:cNvPr>
          <p:cNvGraphicFramePr>
            <a:graphicFrameLocks noGrp="1"/>
          </p:cNvGraphicFramePr>
          <p:nvPr>
            <p:ph type="chart" sz="quarter" idx="13"/>
            <p:extLst>
              <p:ext uri="{D42A27DB-BD31-4B8C-83A1-F6EECF244321}">
                <p14:modId xmlns:p14="http://schemas.microsoft.com/office/powerpoint/2010/main" val="562703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9B221-32AC-4515-9A2B-957352FDF50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884D2F6-A2FA-4C31-A256-624924F77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013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08D7-6C2E-4A33-93D4-18477D86AE22}"/>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BCEEC1B8-0870-4518-A9BB-9DDEB34AFFA8}"/>
              </a:ext>
            </a:extLst>
          </p:cNvPr>
          <p:cNvGraphicFramePr>
            <a:graphicFrameLocks noGrp="1"/>
          </p:cNvGraphicFramePr>
          <p:nvPr>
            <p:ph type="tbl" sz="quarter" idx="13"/>
            <p:extLst>
              <p:ext uri="{D42A27DB-BD31-4B8C-83A1-F6EECF244321}">
                <p14:modId xmlns:p14="http://schemas.microsoft.com/office/powerpoint/2010/main" val="14973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4825271"/>
                    </a:ext>
                  </a:extLst>
                </a:gridCol>
                <a:gridCol w="658368">
                  <a:extLst>
                    <a:ext uri="{9D8B030D-6E8A-4147-A177-3AD203B41FA5}">
                      <a16:colId xmlns:a16="http://schemas.microsoft.com/office/drawing/2014/main" val="1195155457"/>
                    </a:ext>
                  </a:extLst>
                </a:gridCol>
                <a:gridCol w="658368">
                  <a:extLst>
                    <a:ext uri="{9D8B030D-6E8A-4147-A177-3AD203B41FA5}">
                      <a16:colId xmlns:a16="http://schemas.microsoft.com/office/drawing/2014/main" val="1347982080"/>
                    </a:ext>
                  </a:extLst>
                </a:gridCol>
                <a:gridCol w="658368">
                  <a:extLst>
                    <a:ext uri="{9D8B030D-6E8A-4147-A177-3AD203B41FA5}">
                      <a16:colId xmlns:a16="http://schemas.microsoft.com/office/drawing/2014/main" val="185541576"/>
                    </a:ext>
                  </a:extLst>
                </a:gridCol>
                <a:gridCol w="658368">
                  <a:extLst>
                    <a:ext uri="{9D8B030D-6E8A-4147-A177-3AD203B41FA5}">
                      <a16:colId xmlns:a16="http://schemas.microsoft.com/office/drawing/2014/main" val="1477557091"/>
                    </a:ext>
                  </a:extLst>
                </a:gridCol>
                <a:gridCol w="658368">
                  <a:extLst>
                    <a:ext uri="{9D8B030D-6E8A-4147-A177-3AD203B41FA5}">
                      <a16:colId xmlns:a16="http://schemas.microsoft.com/office/drawing/2014/main" val="2688578073"/>
                    </a:ext>
                  </a:extLst>
                </a:gridCol>
                <a:gridCol w="658368">
                  <a:extLst>
                    <a:ext uri="{9D8B030D-6E8A-4147-A177-3AD203B41FA5}">
                      <a16:colId xmlns:a16="http://schemas.microsoft.com/office/drawing/2014/main" val="1051960226"/>
                    </a:ext>
                  </a:extLst>
                </a:gridCol>
                <a:gridCol w="658368">
                  <a:extLst>
                    <a:ext uri="{9D8B030D-6E8A-4147-A177-3AD203B41FA5}">
                      <a16:colId xmlns:a16="http://schemas.microsoft.com/office/drawing/2014/main" val="418752477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915634726"/>
                  </a:ext>
                </a:extLst>
              </a:tr>
              <a:tr h="370840">
                <a:tc>
                  <a:txBody>
                    <a:bodyPr/>
                    <a:lstStyle/>
                    <a:p>
                      <a:r>
                        <a:rPr lang="en-US" sz="1000" b="1"/>
                        <a:t> First Insurance Company of Hawaii, LTD - 2018-04-18 13:04:02 </a:t>
                      </a:r>
                      <a:r>
                        <a:rPr lang="en-US" sz="1000"/>
                        <a:t> 
 Happy to volunteer for our friends at IHS, The Institute for Human Services, Inc. Women &amp; Family Shelter yesterday evening, where we helped with their dinner meal service and also presented them with a 0 donation. Thanks IHS for everything you do to help less fortunate members of our community and to end homelessness in Hawaii.</a:t>
                      </a:r>
                    </a:p>
                  </a:txBody>
                  <a:tcPr/>
                </a:tc>
                <a:tc>
                  <a:txBody>
                    <a:bodyPr/>
                    <a:lstStyle/>
                    <a:p>
                      <a:r>
                        <a:rPr lang="en-US" sz="1000"/>
                        <a:t>61</a:t>
                      </a:r>
                    </a:p>
                  </a:txBody>
                  <a:tcPr/>
                </a:tc>
                <a:tc>
                  <a:txBody>
                    <a:bodyPr/>
                    <a:lstStyle/>
                    <a:p>
                      <a:r>
                        <a:rPr lang="en-US" sz="1000"/>
                        <a:t>60</a:t>
                      </a:r>
                    </a:p>
                  </a:txBody>
                  <a:tcPr/>
                </a:tc>
                <a:tc>
                  <a:txBody>
                    <a:bodyPr/>
                    <a:lstStyle/>
                    <a:p>
                      <a:r>
                        <a:rPr lang="en-US" sz="1000"/>
                        <a:t>1</a:t>
                      </a:r>
                    </a:p>
                  </a:txBody>
                  <a:tcPr/>
                </a:tc>
                <a:tc>
                  <a:txBody>
                    <a:bodyPr/>
                    <a:lstStyle/>
                    <a:p>
                      <a:r>
                        <a:rPr lang="en-US" sz="1000"/>
                        <a:t>0</a:t>
                      </a:r>
                    </a:p>
                  </a:txBody>
                  <a:tcPr/>
                </a:tc>
                <a:tc>
                  <a:txBody>
                    <a:bodyPr/>
                    <a:lstStyle/>
                    <a:p>
                      <a:r>
                        <a:rPr lang="en-US" sz="1000"/>
                        <a:t>3.8706 %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95516677"/>
                  </a:ext>
                </a:extLst>
              </a:tr>
              <a:tr h="370840">
                <a:tc>
                  <a:txBody>
                    <a:bodyPr/>
                    <a:lstStyle/>
                    <a:p>
                      <a:r>
                        <a:rPr lang="en-US" sz="1000" b="1"/>
                        <a:t> First Insurance Company of Hawaii, LTD - 2018-04-10 13:11:17 </a:t>
                      </a:r>
                      <a:r>
                        <a:rPr lang="en-US" sz="1000"/>
                        <a:t> 
 Help us raise ,000 by Sept. 20, 2018 for HMoW - Hawaii Meals on Wheels! Unlocking a donation is simple. Comment on this post with a picture of a kupuna who has touched your life and First Insurance will donate  toward a hot meal for an Oahu senior. See www.ficoh.com/malamaourkupuna for more info, and mahalo for your support! #malamaourkupuna</a:t>
                      </a:r>
                    </a:p>
                  </a:txBody>
                  <a:tcPr/>
                </a:tc>
                <a:tc>
                  <a:txBody>
                    <a:bodyPr/>
                    <a:lstStyle/>
                    <a:p>
                      <a:r>
                        <a:rPr lang="en-US" sz="1000"/>
                        <a:t>54</a:t>
                      </a:r>
                    </a:p>
                  </a:txBody>
                  <a:tcPr/>
                </a:tc>
                <a:tc>
                  <a:txBody>
                    <a:bodyPr/>
                    <a:lstStyle/>
                    <a:p>
                      <a:r>
                        <a:rPr lang="en-US" sz="1000"/>
                        <a:t>41</a:t>
                      </a:r>
                    </a:p>
                  </a:txBody>
                  <a:tcPr/>
                </a:tc>
                <a:tc>
                  <a:txBody>
                    <a:bodyPr/>
                    <a:lstStyle/>
                    <a:p>
                      <a:r>
                        <a:rPr lang="en-US" sz="1000"/>
                        <a:t>8</a:t>
                      </a:r>
                    </a:p>
                  </a:txBody>
                  <a:tcPr/>
                </a:tc>
                <a:tc>
                  <a:txBody>
                    <a:bodyPr/>
                    <a:lstStyle/>
                    <a:p>
                      <a:r>
                        <a:rPr lang="en-US" sz="1000"/>
                        <a:t>5</a:t>
                      </a:r>
                    </a:p>
                  </a:txBody>
                  <a:tcPr/>
                </a:tc>
                <a:tc>
                  <a:txBody>
                    <a:bodyPr/>
                    <a:lstStyle/>
                    <a:p>
                      <a:r>
                        <a:rPr lang="en-US" sz="1000"/>
                        <a:t>3.4307 %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17737078"/>
                  </a:ext>
                </a:extLst>
              </a:tr>
              <a:tr h="370840">
                <a:tc>
                  <a:txBody>
                    <a:bodyPr/>
                    <a:lstStyle/>
                    <a:p>
                      <a:r>
                        <a:rPr lang="en-US" sz="1000" b="1"/>
                        <a:t> First Insurance Company of Hawaii, LTD - 2018-04-20 16:38:26 </a:t>
                      </a:r>
                      <a:r>
                        <a:rPr lang="en-US" sz="1000"/>
                        <a:t> 
 Help us raise ,000 for our friends at HMoW - Hawaii Meals on Wheels. To unlock a  donation, simply reply to this post with a favorite food your kupuna used to make or buy for you, or with a picture of a kupuna who has touched your life. With your participation, more seniors will be able to benefit from the hot meals and social check-ins provided by Hawaii Meals on Wheels. Thanks for your support!</a:t>
                      </a:r>
                    </a:p>
                  </a:txBody>
                  <a:tcPr/>
                </a:tc>
                <a:tc>
                  <a:txBody>
                    <a:bodyPr/>
                    <a:lstStyle/>
                    <a:p>
                      <a:r>
                        <a:rPr lang="en-US" sz="1000"/>
                        <a:t>54</a:t>
                      </a:r>
                    </a:p>
                  </a:txBody>
                  <a:tcPr/>
                </a:tc>
                <a:tc>
                  <a:txBody>
                    <a:bodyPr/>
                    <a:lstStyle/>
                    <a:p>
                      <a:r>
                        <a:rPr lang="en-US" sz="1000"/>
                        <a:t>40</a:t>
                      </a:r>
                    </a:p>
                  </a:txBody>
                  <a:tcPr/>
                </a:tc>
                <a:tc>
                  <a:txBody>
                    <a:bodyPr/>
                    <a:lstStyle/>
                    <a:p>
                      <a:r>
                        <a:rPr lang="en-US" sz="1000"/>
                        <a:t>8</a:t>
                      </a:r>
                    </a:p>
                  </a:txBody>
                  <a:tcPr/>
                </a:tc>
                <a:tc>
                  <a:txBody>
                    <a:bodyPr/>
                    <a:lstStyle/>
                    <a:p>
                      <a:r>
                        <a:rPr lang="en-US" sz="1000"/>
                        <a:t>6</a:t>
                      </a:r>
                    </a:p>
                  </a:txBody>
                  <a:tcPr/>
                </a:tc>
                <a:tc>
                  <a:txBody>
                    <a:bodyPr/>
                    <a:lstStyle/>
                    <a:p>
                      <a:r>
                        <a:rPr lang="en-US" sz="1000"/>
                        <a:t>3.4221 %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08022655"/>
                  </a:ext>
                </a:extLst>
              </a:tr>
            </a:tbl>
          </a:graphicData>
        </a:graphic>
      </p:graphicFrame>
      <p:sp>
        <p:nvSpPr>
          <p:cNvPr id="4" name="Text Placeholder 3">
            <a:extLst>
              <a:ext uri="{FF2B5EF4-FFF2-40B4-BE49-F238E27FC236}">
                <a16:creationId xmlns:a16="http://schemas.microsoft.com/office/drawing/2014/main" id="{82BA3AAE-54CF-411E-8AEC-41C3EAA825E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5555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06554-16F6-43DB-B69C-23F17B744A4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353ACC2-483E-4E75-B7E1-E8BDD3A50ACD}"/>
              </a:ext>
            </a:extLst>
          </p:cNvPr>
          <p:cNvGraphicFramePr>
            <a:graphicFrameLocks noGrp="1"/>
          </p:cNvGraphicFramePr>
          <p:nvPr>
            <p:ph type="tbl" sz="quarter" idx="13"/>
            <p:extLst>
              <p:ext uri="{D42A27DB-BD31-4B8C-83A1-F6EECF244321}">
                <p14:modId xmlns:p14="http://schemas.microsoft.com/office/powerpoint/2010/main" val="62574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74431928"/>
                    </a:ext>
                  </a:extLst>
                </a:gridCol>
                <a:gridCol w="493776">
                  <a:extLst>
                    <a:ext uri="{9D8B030D-6E8A-4147-A177-3AD203B41FA5}">
                      <a16:colId xmlns:a16="http://schemas.microsoft.com/office/drawing/2014/main" val="707591256"/>
                    </a:ext>
                  </a:extLst>
                </a:gridCol>
                <a:gridCol w="493776">
                  <a:extLst>
                    <a:ext uri="{9D8B030D-6E8A-4147-A177-3AD203B41FA5}">
                      <a16:colId xmlns:a16="http://schemas.microsoft.com/office/drawing/2014/main" val="1998784792"/>
                    </a:ext>
                  </a:extLst>
                </a:gridCol>
                <a:gridCol w="493776">
                  <a:extLst>
                    <a:ext uri="{9D8B030D-6E8A-4147-A177-3AD203B41FA5}">
                      <a16:colId xmlns:a16="http://schemas.microsoft.com/office/drawing/2014/main" val="1556481641"/>
                    </a:ext>
                  </a:extLst>
                </a:gridCol>
                <a:gridCol w="493776">
                  <a:extLst>
                    <a:ext uri="{9D8B030D-6E8A-4147-A177-3AD203B41FA5}">
                      <a16:colId xmlns:a16="http://schemas.microsoft.com/office/drawing/2014/main" val="2035125972"/>
                    </a:ext>
                  </a:extLst>
                </a:gridCol>
                <a:gridCol w="493776">
                  <a:extLst>
                    <a:ext uri="{9D8B030D-6E8A-4147-A177-3AD203B41FA5}">
                      <a16:colId xmlns:a16="http://schemas.microsoft.com/office/drawing/2014/main" val="2799755899"/>
                    </a:ext>
                  </a:extLst>
                </a:gridCol>
                <a:gridCol w="493776">
                  <a:extLst>
                    <a:ext uri="{9D8B030D-6E8A-4147-A177-3AD203B41FA5}">
                      <a16:colId xmlns:a16="http://schemas.microsoft.com/office/drawing/2014/main" val="2957054246"/>
                    </a:ext>
                  </a:extLst>
                </a:gridCol>
                <a:gridCol w="493776">
                  <a:extLst>
                    <a:ext uri="{9D8B030D-6E8A-4147-A177-3AD203B41FA5}">
                      <a16:colId xmlns:a16="http://schemas.microsoft.com/office/drawing/2014/main" val="771436988"/>
                    </a:ext>
                  </a:extLst>
                </a:gridCol>
                <a:gridCol w="493776">
                  <a:extLst>
                    <a:ext uri="{9D8B030D-6E8A-4147-A177-3AD203B41FA5}">
                      <a16:colId xmlns:a16="http://schemas.microsoft.com/office/drawing/2014/main" val="570527940"/>
                    </a:ext>
                  </a:extLst>
                </a:gridCol>
                <a:gridCol w="493776">
                  <a:extLst>
                    <a:ext uri="{9D8B030D-6E8A-4147-A177-3AD203B41FA5}">
                      <a16:colId xmlns:a16="http://schemas.microsoft.com/office/drawing/2014/main" val="3868271613"/>
                    </a:ext>
                  </a:extLst>
                </a:gridCol>
                <a:gridCol w="493776">
                  <a:extLst>
                    <a:ext uri="{9D8B030D-6E8A-4147-A177-3AD203B41FA5}">
                      <a16:colId xmlns:a16="http://schemas.microsoft.com/office/drawing/2014/main" val="3525015854"/>
                    </a:ext>
                  </a:extLst>
                </a:gridCol>
                <a:gridCol w="493776">
                  <a:extLst>
                    <a:ext uri="{9D8B030D-6E8A-4147-A177-3AD203B41FA5}">
                      <a16:colId xmlns:a16="http://schemas.microsoft.com/office/drawing/2014/main" val="1370984249"/>
                    </a:ext>
                  </a:extLst>
                </a:gridCol>
                <a:gridCol w="493776">
                  <a:extLst>
                    <a:ext uri="{9D8B030D-6E8A-4147-A177-3AD203B41FA5}">
                      <a16:colId xmlns:a16="http://schemas.microsoft.com/office/drawing/2014/main" val="1572232241"/>
                    </a:ext>
                  </a:extLst>
                </a:gridCol>
                <a:gridCol w="493776">
                  <a:extLst>
                    <a:ext uri="{9D8B030D-6E8A-4147-A177-3AD203B41FA5}">
                      <a16:colId xmlns:a16="http://schemas.microsoft.com/office/drawing/2014/main" val="3849738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3307979"/>
                  </a:ext>
                </a:extLst>
              </a:tr>
              <a:tr h="370840">
                <a:tc>
                  <a:txBody>
                    <a:bodyPr/>
                    <a:lstStyle/>
                    <a:p>
                      <a:r>
                        <a:rPr lang="en-US" sz="1000"/>
                        <a:t>@FirstInsHI</a:t>
                      </a:r>
                    </a:p>
                  </a:txBody>
                  <a:tcPr/>
                </a:tc>
                <a:tc>
                  <a:txBody>
                    <a:bodyPr/>
                    <a:lstStyle/>
                    <a:p>
                      <a:r>
                        <a:rPr lang="en-US" sz="1000"/>
                        <a:t>1244</a:t>
                      </a:r>
                    </a:p>
                  </a:txBody>
                  <a:tcPr/>
                </a:tc>
                <a:tc>
                  <a:txBody>
                    <a:bodyPr/>
                    <a:lstStyle/>
                    <a:p>
                      <a:r>
                        <a:rPr lang="en-US" sz="1000"/>
                        <a:t>5</a:t>
                      </a:r>
                    </a:p>
                  </a:txBody>
                  <a:tcPr/>
                </a:tc>
                <a:tc>
                  <a:txBody>
                    <a:bodyPr/>
                    <a:lstStyle/>
                    <a:p>
                      <a:r>
                        <a:rPr lang="en-US" sz="1000"/>
                        <a:t>21</a:t>
                      </a:r>
                    </a:p>
                  </a:txBody>
                  <a:tcPr/>
                </a:tc>
                <a:tc>
                  <a:txBody>
                    <a:bodyPr/>
                    <a:lstStyle/>
                    <a:p>
                      <a:r>
                        <a:rPr lang="en-US" sz="1000"/>
                        <a:t>18</a:t>
                      </a:r>
                    </a:p>
                  </a:txBody>
                  <a:tcPr/>
                </a:tc>
                <a:tc>
                  <a:txBody>
                    <a:bodyPr/>
                    <a:lstStyle/>
                    <a:p>
                      <a:r>
                        <a:rPr lang="en-US" sz="1000"/>
                        <a:t>2</a:t>
                      </a:r>
                    </a:p>
                  </a:txBody>
                  <a:tcPr/>
                </a:tc>
                <a:tc>
                  <a:txBody>
                    <a:bodyPr/>
                    <a:lstStyle/>
                    <a:p>
                      <a:r>
                        <a:rPr lang="en-US" sz="1000"/>
                        <a:t>1</a:t>
                      </a:r>
                    </a:p>
                  </a:txBody>
                  <a:tcPr/>
                </a:tc>
                <a:tc>
                  <a:txBody>
                    <a:bodyPr/>
                    <a:lstStyle/>
                    <a:p>
                      <a:r>
                        <a:rPr lang="en-US" sz="1000"/>
                        <a:t>6</a:t>
                      </a:r>
                    </a:p>
                  </a:txBody>
                  <a:tcPr/>
                </a:tc>
                <a:tc>
                  <a:txBody>
                    <a:bodyPr/>
                    <a:lstStyle/>
                    <a:p>
                      <a:r>
                        <a:rPr lang="en-US" sz="1000"/>
                        <a:t>6</a:t>
                      </a:r>
                    </a:p>
                  </a:txBody>
                  <a:tcPr/>
                </a:tc>
                <a:tc>
                  <a:txBody>
                    <a:bodyPr/>
                    <a:lstStyle/>
                    <a:p>
                      <a:r>
                        <a:rPr lang="en-US" sz="1000"/>
                        <a:t>20</a:t>
                      </a:r>
                    </a:p>
                  </a:txBody>
                  <a:tcPr/>
                </a:tc>
                <a:tc>
                  <a:txBody>
                    <a:bodyPr/>
                    <a:lstStyle/>
                    <a:p>
                      <a:r>
                        <a:rPr lang="en-US" sz="1000"/>
                        <a:t>0</a:t>
                      </a:r>
                    </a:p>
                  </a:txBody>
                  <a:tcPr/>
                </a:tc>
                <a:tc>
                  <a:txBody>
                    <a:bodyPr/>
                    <a:lstStyle/>
                    <a:p>
                      <a:r>
                        <a:rPr lang="en-US" sz="1000"/>
                        <a:t>11</a:t>
                      </a:r>
                    </a:p>
                  </a:txBody>
                  <a:tcPr/>
                </a:tc>
                <a:tc>
                  <a:txBody>
                    <a:bodyPr/>
                    <a:lstStyle/>
                    <a:p>
                      <a:r>
                        <a:rPr lang="en-US" sz="1000"/>
                        <a:t>0.1164 %</a:t>
                      </a:r>
                    </a:p>
                  </a:txBody>
                  <a:tcPr/>
                </a:tc>
                <a:tc>
                  <a:txBody>
                    <a:bodyPr/>
                    <a:lstStyle/>
                    <a:p>
                      <a:r>
                        <a:rPr lang="en-US" sz="1000"/>
                        <a:t>0.0 %</a:t>
                      </a:r>
                    </a:p>
                  </a:txBody>
                  <a:tcPr/>
                </a:tc>
                <a:extLst>
                  <a:ext uri="{0D108BD9-81ED-4DB2-BD59-A6C34878D82A}">
                    <a16:rowId xmlns:a16="http://schemas.microsoft.com/office/drawing/2014/main" val="1907589152"/>
                  </a:ext>
                </a:extLst>
              </a:tr>
            </a:tbl>
          </a:graphicData>
        </a:graphic>
      </p:graphicFrame>
      <p:sp>
        <p:nvSpPr>
          <p:cNvPr id="4" name="Text Placeholder 3">
            <a:extLst>
              <a:ext uri="{FF2B5EF4-FFF2-40B4-BE49-F238E27FC236}">
                <a16:creationId xmlns:a16="http://schemas.microsoft.com/office/drawing/2014/main" id="{AC55077A-11DC-4D37-AC6F-356B043441A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6916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01C2-0526-44D1-8FD5-AF516C8A9C2C}"/>
              </a:ext>
            </a:extLst>
          </p:cNvPr>
          <p:cNvSpPr>
            <a:spLocks noGrp="1"/>
          </p:cNvSpPr>
          <p:nvPr>
            <p:ph type="title"/>
          </p:nvPr>
        </p:nvSpPr>
        <p:spPr/>
        <p:txBody>
          <a:bodyPr/>
          <a:lstStyle/>
          <a:p>
            <a:r>
              <a:rPr lang="en-US"/>
              <a:t>Twitter Followers Change | FICOH</a:t>
            </a:r>
          </a:p>
        </p:txBody>
      </p:sp>
      <p:graphicFrame>
        <p:nvGraphicFramePr>
          <p:cNvPr id="6" name="Chart Placeholder 5">
            <a:extLst>
              <a:ext uri="{FF2B5EF4-FFF2-40B4-BE49-F238E27FC236}">
                <a16:creationId xmlns:a16="http://schemas.microsoft.com/office/drawing/2014/main" id="{9D492B42-2365-4CA8-A998-761B3E326B09}"/>
              </a:ext>
            </a:extLst>
          </p:cNvPr>
          <p:cNvGraphicFramePr>
            <a:graphicFrameLocks noGrp="1"/>
          </p:cNvGraphicFramePr>
          <p:nvPr>
            <p:ph type="chart" sz="quarter" idx="13"/>
            <p:extLst>
              <p:ext uri="{D42A27DB-BD31-4B8C-83A1-F6EECF244321}">
                <p14:modId xmlns:p14="http://schemas.microsoft.com/office/powerpoint/2010/main" val="161814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95908-AB1E-43FD-AC1D-211DB3B48E4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6D29F88-514A-4B8A-8FF0-CFBB89F85E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851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F3A91-333F-4C93-AF7C-16069E39B47D}"/>
              </a:ext>
            </a:extLst>
          </p:cNvPr>
          <p:cNvSpPr>
            <a:spLocks noGrp="1"/>
          </p:cNvSpPr>
          <p:nvPr>
            <p:ph type="title"/>
          </p:nvPr>
        </p:nvSpPr>
        <p:spPr/>
        <p:txBody>
          <a:bodyPr/>
          <a:lstStyle/>
          <a:p>
            <a:r>
              <a:rPr lang="en-US"/>
              <a:t>Average Interactions Per Tweet | FICOH</a:t>
            </a:r>
          </a:p>
        </p:txBody>
      </p:sp>
      <p:graphicFrame>
        <p:nvGraphicFramePr>
          <p:cNvPr id="6" name="Chart Placeholder 5">
            <a:extLst>
              <a:ext uri="{FF2B5EF4-FFF2-40B4-BE49-F238E27FC236}">
                <a16:creationId xmlns:a16="http://schemas.microsoft.com/office/drawing/2014/main" id="{ABB4A1DE-DBF5-4589-84FE-4DFE067247FC}"/>
              </a:ext>
            </a:extLst>
          </p:cNvPr>
          <p:cNvGraphicFramePr>
            <a:graphicFrameLocks noGrp="1"/>
          </p:cNvGraphicFramePr>
          <p:nvPr>
            <p:ph type="chart" sz="quarter" idx="13"/>
            <p:extLst>
              <p:ext uri="{D42A27DB-BD31-4B8C-83A1-F6EECF244321}">
                <p14:modId xmlns:p14="http://schemas.microsoft.com/office/powerpoint/2010/main" val="3716379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B43CA-4126-4527-A89F-A038CA89371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ECCC191-6B6D-4C8E-9DC8-7B49B2E9C2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733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766B-7A69-4A1C-A0D2-7B83D75F459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1CFBE35-2594-4E75-BF4F-FCF583417241}"/>
              </a:ext>
            </a:extLst>
          </p:cNvPr>
          <p:cNvGraphicFramePr>
            <a:graphicFrameLocks noGrp="1"/>
          </p:cNvGraphicFramePr>
          <p:nvPr>
            <p:ph type="tbl" sz="quarter" idx="13"/>
            <p:extLst>
              <p:ext uri="{D42A27DB-BD31-4B8C-83A1-F6EECF244321}">
                <p14:modId xmlns:p14="http://schemas.microsoft.com/office/powerpoint/2010/main" val="428266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8358775"/>
                    </a:ext>
                  </a:extLst>
                </a:gridCol>
                <a:gridCol w="822960">
                  <a:extLst>
                    <a:ext uri="{9D8B030D-6E8A-4147-A177-3AD203B41FA5}">
                      <a16:colId xmlns:a16="http://schemas.microsoft.com/office/drawing/2014/main" val="2912164085"/>
                    </a:ext>
                  </a:extLst>
                </a:gridCol>
                <a:gridCol w="822960">
                  <a:extLst>
                    <a:ext uri="{9D8B030D-6E8A-4147-A177-3AD203B41FA5}">
                      <a16:colId xmlns:a16="http://schemas.microsoft.com/office/drawing/2014/main" val="548899998"/>
                    </a:ext>
                  </a:extLst>
                </a:gridCol>
                <a:gridCol w="822960">
                  <a:extLst>
                    <a:ext uri="{9D8B030D-6E8A-4147-A177-3AD203B41FA5}">
                      <a16:colId xmlns:a16="http://schemas.microsoft.com/office/drawing/2014/main" val="3190639146"/>
                    </a:ext>
                  </a:extLst>
                </a:gridCol>
                <a:gridCol w="822960">
                  <a:extLst>
                    <a:ext uri="{9D8B030D-6E8A-4147-A177-3AD203B41FA5}">
                      <a16:colId xmlns:a16="http://schemas.microsoft.com/office/drawing/2014/main" val="1720535194"/>
                    </a:ext>
                  </a:extLst>
                </a:gridCol>
                <a:gridCol w="822960">
                  <a:extLst>
                    <a:ext uri="{9D8B030D-6E8A-4147-A177-3AD203B41FA5}">
                      <a16:colId xmlns:a16="http://schemas.microsoft.com/office/drawing/2014/main" val="247471841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90845581"/>
                  </a:ext>
                </a:extLst>
              </a:tr>
              <a:tr h="370840">
                <a:tc>
                  <a:txBody>
                    <a:bodyPr/>
                    <a:lstStyle/>
                    <a:p>
                      <a:r>
                        <a:rPr lang="en-US" sz="1000" b="1"/>
                        <a:t> @FirstInsHI - 2018-04-18 13:09:49 </a:t>
                      </a:r>
                      <a:r>
                        <a:rPr lang="en-US" sz="1000"/>
                        <a:t>
  Our volunteers helped with the @IHSHawaii Women &amp;amp; Family Shelter meal service yesterday evening. The folks at IHS always welcome us with open arms and inspire us by their mission to help others and end homelessness in Hawaii. #homelessinhawaii #makingadifference https://t.co/LeLw60P3DD</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0.4831 %</a:t>
                      </a:r>
                    </a:p>
                  </a:txBody>
                  <a:tcPr/>
                </a:tc>
                <a:extLst>
                  <a:ext uri="{0D108BD9-81ED-4DB2-BD59-A6C34878D82A}">
                    <a16:rowId xmlns:a16="http://schemas.microsoft.com/office/drawing/2014/main" val="3071165426"/>
                  </a:ext>
                </a:extLst>
              </a:tr>
              <a:tr h="370840">
                <a:tc>
                  <a:txBody>
                    <a:bodyPr/>
                    <a:lstStyle/>
                    <a:p>
                      <a:r>
                        <a:rPr lang="en-US" sz="1000" b="1"/>
                        <a:t> @FirstInsHI - 2018-04-02 13:46:25 </a:t>
                      </a:r>
                      <a:r>
                        <a:rPr lang="en-US" sz="1000"/>
                        <a:t>
  Today we’re launching a social media campaign to raise ,000 for our friends at @HawaiiMOW. Retweet with a favorite dish your kupuna used to make for you and FICOH will donate  toward a hot meal for an Oahu senior. #malamaourkupuna https://t.co/DueAOJPHyy https://t.co/yWpkDhDEID</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0.3234 %</a:t>
                      </a:r>
                    </a:p>
                  </a:txBody>
                  <a:tcPr/>
                </a:tc>
                <a:extLst>
                  <a:ext uri="{0D108BD9-81ED-4DB2-BD59-A6C34878D82A}">
                    <a16:rowId xmlns:a16="http://schemas.microsoft.com/office/drawing/2014/main" val="3365411451"/>
                  </a:ext>
                </a:extLst>
              </a:tr>
              <a:tr h="370840">
                <a:tc>
                  <a:txBody>
                    <a:bodyPr/>
                    <a:lstStyle/>
                    <a:p>
                      <a:r>
                        <a:rPr lang="en-US" sz="1000" b="1"/>
                        <a:t> @FirstInsHI - 2018-04-30 13:47:54 </a:t>
                      </a:r>
                      <a:r>
                        <a:rPr lang="en-US" sz="1000"/>
                        <a:t>
  Always a pleasure to volunteer for the @HawaiiRedCross #soundthealarm campaign, whose goal is to #endhomefires by installing free smoke alarms in the homes of seniors. Here we are Sat AM before heading out. #teamficoh https://t.co/TS0sTItkXs</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0.3215 %</a:t>
                      </a:r>
                    </a:p>
                  </a:txBody>
                  <a:tcPr/>
                </a:tc>
                <a:extLst>
                  <a:ext uri="{0D108BD9-81ED-4DB2-BD59-A6C34878D82A}">
                    <a16:rowId xmlns:a16="http://schemas.microsoft.com/office/drawing/2014/main" val="3617580168"/>
                  </a:ext>
                </a:extLst>
              </a:tr>
            </a:tbl>
          </a:graphicData>
        </a:graphic>
      </p:graphicFrame>
      <p:sp>
        <p:nvSpPr>
          <p:cNvPr id="4" name="Text Placeholder 3">
            <a:extLst>
              <a:ext uri="{FF2B5EF4-FFF2-40B4-BE49-F238E27FC236}">
                <a16:creationId xmlns:a16="http://schemas.microsoft.com/office/drawing/2014/main" id="{DF1105C0-ED8D-4C23-A2C3-6318C92019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12147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56F3-6B12-4389-A97C-5FB087A2940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B008A88-44AF-43F2-BE98-A7EC02D63A0E}"/>
              </a:ext>
            </a:extLst>
          </p:cNvPr>
          <p:cNvGraphicFramePr>
            <a:graphicFrameLocks noGrp="1"/>
          </p:cNvGraphicFramePr>
          <p:nvPr>
            <p:ph type="tbl" sz="quarter" idx="13"/>
            <p:extLst>
              <p:ext uri="{D42A27DB-BD31-4B8C-83A1-F6EECF244321}">
                <p14:modId xmlns:p14="http://schemas.microsoft.com/office/powerpoint/2010/main" val="575066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9548991"/>
                    </a:ext>
                  </a:extLst>
                </a:gridCol>
                <a:gridCol w="1069848">
                  <a:extLst>
                    <a:ext uri="{9D8B030D-6E8A-4147-A177-3AD203B41FA5}">
                      <a16:colId xmlns:a16="http://schemas.microsoft.com/office/drawing/2014/main" val="885132827"/>
                    </a:ext>
                  </a:extLst>
                </a:gridCol>
                <a:gridCol w="1069848">
                  <a:extLst>
                    <a:ext uri="{9D8B030D-6E8A-4147-A177-3AD203B41FA5}">
                      <a16:colId xmlns:a16="http://schemas.microsoft.com/office/drawing/2014/main" val="3453118978"/>
                    </a:ext>
                  </a:extLst>
                </a:gridCol>
                <a:gridCol w="1069848">
                  <a:extLst>
                    <a:ext uri="{9D8B030D-6E8A-4147-A177-3AD203B41FA5}">
                      <a16:colId xmlns:a16="http://schemas.microsoft.com/office/drawing/2014/main" val="441518792"/>
                    </a:ext>
                  </a:extLst>
                </a:gridCol>
                <a:gridCol w="1069848">
                  <a:extLst>
                    <a:ext uri="{9D8B030D-6E8A-4147-A177-3AD203B41FA5}">
                      <a16:colId xmlns:a16="http://schemas.microsoft.com/office/drawing/2014/main" val="2890198630"/>
                    </a:ext>
                  </a:extLst>
                </a:gridCol>
                <a:gridCol w="1069848">
                  <a:extLst>
                    <a:ext uri="{9D8B030D-6E8A-4147-A177-3AD203B41FA5}">
                      <a16:colId xmlns:a16="http://schemas.microsoft.com/office/drawing/2014/main" val="3676685038"/>
                    </a:ext>
                  </a:extLst>
                </a:gridCol>
                <a:gridCol w="1069848">
                  <a:extLst>
                    <a:ext uri="{9D8B030D-6E8A-4147-A177-3AD203B41FA5}">
                      <a16:colId xmlns:a16="http://schemas.microsoft.com/office/drawing/2014/main" val="21783953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39505777"/>
                  </a:ext>
                </a:extLst>
              </a:tr>
              <a:tr h="370840">
                <a:tc>
                  <a:txBody>
                    <a:bodyPr/>
                    <a:lstStyle/>
                    <a:p>
                      <a:r>
                        <a:rPr lang="en-US" sz="1000"/>
                        <a:t>First Insurance Company of Hawaii</a:t>
                      </a:r>
                    </a:p>
                  </a:txBody>
                  <a:tcPr/>
                </a:tc>
                <a:tc>
                  <a:txBody>
                    <a:bodyPr/>
                    <a:lstStyle/>
                    <a:p>
                      <a:r>
                        <a:rPr lang="en-US" sz="1000"/>
                        <a:t>973</a:t>
                      </a:r>
                    </a:p>
                  </a:txBody>
                  <a:tcPr/>
                </a:tc>
                <a:tc>
                  <a:txBody>
                    <a:bodyPr/>
                    <a:lstStyle/>
                    <a:p>
                      <a:r>
                        <a:rPr lang="en-US" sz="1000"/>
                        <a:t>18</a:t>
                      </a:r>
                    </a:p>
                  </a:txBody>
                  <a:tcPr/>
                </a:tc>
                <a:tc>
                  <a:txBody>
                    <a:bodyPr/>
                    <a:lstStyle/>
                    <a:p>
                      <a:r>
                        <a:rPr lang="en-US" sz="1000"/>
                        <a:t>6</a:t>
                      </a:r>
                    </a:p>
                  </a:txBody>
                  <a:tcPr/>
                </a:tc>
                <a:tc>
                  <a:txBody>
                    <a:bodyPr/>
                    <a:lstStyle/>
                    <a:p>
                      <a:r>
                        <a:rPr lang="en-US" sz="1000"/>
                        <a:t>174</a:t>
                      </a:r>
                    </a:p>
                  </a:txBody>
                  <a:tcPr/>
                </a:tc>
                <a:tc>
                  <a:txBody>
                    <a:bodyPr/>
                    <a:lstStyle/>
                    <a:p>
                      <a:r>
                        <a:rPr lang="en-US" sz="1000"/>
                        <a:t>2</a:t>
                      </a:r>
                    </a:p>
                  </a:txBody>
                  <a:tcPr/>
                </a:tc>
                <a:tc>
                  <a:txBody>
                    <a:bodyPr/>
                    <a:lstStyle/>
                    <a:p>
                      <a:r>
                        <a:rPr lang="en-US" sz="1000"/>
                        <a:t>3.0429 %</a:t>
                      </a:r>
                    </a:p>
                  </a:txBody>
                  <a:tcPr/>
                </a:tc>
                <a:extLst>
                  <a:ext uri="{0D108BD9-81ED-4DB2-BD59-A6C34878D82A}">
                    <a16:rowId xmlns:a16="http://schemas.microsoft.com/office/drawing/2014/main" val="1986282883"/>
                  </a:ext>
                </a:extLst>
              </a:tr>
            </a:tbl>
          </a:graphicData>
        </a:graphic>
      </p:graphicFrame>
      <p:sp>
        <p:nvSpPr>
          <p:cNvPr id="4" name="Text Placeholder 3">
            <a:extLst>
              <a:ext uri="{FF2B5EF4-FFF2-40B4-BE49-F238E27FC236}">
                <a16:creationId xmlns:a16="http://schemas.microsoft.com/office/drawing/2014/main" id="{9CB45614-1ED3-4007-804F-06D11A0B95E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27020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DB86-9FB7-425E-B84F-D5FBDB9A21A5}"/>
              </a:ext>
            </a:extLst>
          </p:cNvPr>
          <p:cNvSpPr>
            <a:spLocks noGrp="1"/>
          </p:cNvSpPr>
          <p:nvPr>
            <p:ph type="title"/>
          </p:nvPr>
        </p:nvSpPr>
        <p:spPr/>
        <p:txBody>
          <a:bodyPr/>
          <a:lstStyle/>
          <a:p>
            <a:r>
              <a:rPr lang="en-US"/>
              <a:t>LinkedIn Followers Change | FICOH</a:t>
            </a:r>
          </a:p>
        </p:txBody>
      </p:sp>
      <p:graphicFrame>
        <p:nvGraphicFramePr>
          <p:cNvPr id="6" name="Chart Placeholder 5">
            <a:extLst>
              <a:ext uri="{FF2B5EF4-FFF2-40B4-BE49-F238E27FC236}">
                <a16:creationId xmlns:a16="http://schemas.microsoft.com/office/drawing/2014/main" id="{D119FE3B-9F63-4E00-A686-E59FE392F2B1}"/>
              </a:ext>
            </a:extLst>
          </p:cNvPr>
          <p:cNvGraphicFramePr>
            <a:graphicFrameLocks noGrp="1"/>
          </p:cNvGraphicFramePr>
          <p:nvPr>
            <p:ph type="chart" sz="quarter" idx="13"/>
            <p:extLst>
              <p:ext uri="{D42A27DB-BD31-4B8C-83A1-F6EECF244321}">
                <p14:modId xmlns:p14="http://schemas.microsoft.com/office/powerpoint/2010/main" val="1008200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F6B0F-8A72-4EC7-893F-A6BD39572AA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E58617-5A25-42D0-8A10-387A29BE31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764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0070-7010-4FA0-A5EF-4E51841851C1}"/>
              </a:ext>
            </a:extLst>
          </p:cNvPr>
          <p:cNvSpPr>
            <a:spLocks noGrp="1"/>
          </p:cNvSpPr>
          <p:nvPr>
            <p:ph type="title"/>
          </p:nvPr>
        </p:nvSpPr>
        <p:spPr/>
        <p:txBody>
          <a:bodyPr/>
          <a:lstStyle/>
          <a:p>
            <a:r>
              <a:rPr lang="en-US"/>
              <a:t>Average Interactions Per LinkedIn Update | FICOH</a:t>
            </a:r>
          </a:p>
        </p:txBody>
      </p:sp>
      <p:graphicFrame>
        <p:nvGraphicFramePr>
          <p:cNvPr id="6" name="Chart Placeholder 5">
            <a:extLst>
              <a:ext uri="{FF2B5EF4-FFF2-40B4-BE49-F238E27FC236}">
                <a16:creationId xmlns:a16="http://schemas.microsoft.com/office/drawing/2014/main" id="{C9E6ED23-738E-466D-80C9-F9682C90F3CB}"/>
              </a:ext>
            </a:extLst>
          </p:cNvPr>
          <p:cNvGraphicFramePr>
            <a:graphicFrameLocks noGrp="1"/>
          </p:cNvGraphicFramePr>
          <p:nvPr>
            <p:ph type="chart" sz="quarter" idx="13"/>
            <p:extLst>
              <p:ext uri="{D42A27DB-BD31-4B8C-83A1-F6EECF244321}">
                <p14:modId xmlns:p14="http://schemas.microsoft.com/office/powerpoint/2010/main" val="2075396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1922B-77A8-4926-B157-E637CEFA525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32E72F0-BFDA-4C15-AF6B-1283431442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292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C90C-857B-4999-978D-0CE52A5F0A98}"/>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FA59C001-9AFD-4BBC-AF01-B9231F4E2BD7}"/>
              </a:ext>
            </a:extLst>
          </p:cNvPr>
          <p:cNvGraphicFramePr>
            <a:graphicFrameLocks noGrp="1"/>
          </p:cNvGraphicFramePr>
          <p:nvPr>
            <p:ph type="tbl" sz="quarter" idx="13"/>
            <p:extLst>
              <p:ext uri="{D42A27DB-BD31-4B8C-83A1-F6EECF244321}">
                <p14:modId xmlns:p14="http://schemas.microsoft.com/office/powerpoint/2010/main" val="1623014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47436986"/>
                    </a:ext>
                  </a:extLst>
                </a:gridCol>
                <a:gridCol w="987552">
                  <a:extLst>
                    <a:ext uri="{9D8B030D-6E8A-4147-A177-3AD203B41FA5}">
                      <a16:colId xmlns:a16="http://schemas.microsoft.com/office/drawing/2014/main" val="2396917573"/>
                    </a:ext>
                  </a:extLst>
                </a:gridCol>
                <a:gridCol w="987552">
                  <a:extLst>
                    <a:ext uri="{9D8B030D-6E8A-4147-A177-3AD203B41FA5}">
                      <a16:colId xmlns:a16="http://schemas.microsoft.com/office/drawing/2014/main" val="1555889229"/>
                    </a:ext>
                  </a:extLst>
                </a:gridCol>
                <a:gridCol w="987552">
                  <a:extLst>
                    <a:ext uri="{9D8B030D-6E8A-4147-A177-3AD203B41FA5}">
                      <a16:colId xmlns:a16="http://schemas.microsoft.com/office/drawing/2014/main" val="4029004304"/>
                    </a:ext>
                  </a:extLst>
                </a:gridCol>
                <a:gridCol w="987552">
                  <a:extLst>
                    <a:ext uri="{9D8B030D-6E8A-4147-A177-3AD203B41FA5}">
                      <a16:colId xmlns:a16="http://schemas.microsoft.com/office/drawing/2014/main" val="85807697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21734893"/>
                  </a:ext>
                </a:extLst>
              </a:tr>
              <a:tr h="370840">
                <a:tc>
                  <a:txBody>
                    <a:bodyPr/>
                    <a:lstStyle/>
                    <a:p>
                      <a:r>
                        <a:rPr lang="en-US" sz="1000" b="1"/>
                        <a:t> First Insurance Company of Hawaii - 2018-04-09 13:02:11 </a:t>
                      </a:r>
                      <a:r>
                        <a:rPr lang="en-US" sz="1000"/>
                        <a:t>
  Mahalo and congratulations to Doreen K. of our Commercial Underwriting department, who recently celebrated 25 years with #teamficoh! #workanniversary #serviceanniversary </a:t>
                      </a:r>
                    </a:p>
                  </a:txBody>
                  <a:tcPr/>
                </a:tc>
                <a:tc>
                  <a:txBody>
                    <a:bodyPr/>
                    <a:lstStyle/>
                    <a:p>
                      <a:r>
                        <a:rPr lang="en-US" sz="1000"/>
                        <a:t>40</a:t>
                      </a:r>
                    </a:p>
                  </a:txBody>
                  <a:tcPr/>
                </a:tc>
                <a:tc>
                  <a:txBody>
                    <a:bodyPr/>
                    <a:lstStyle/>
                    <a:p>
                      <a:r>
                        <a:rPr lang="en-US" sz="1000"/>
                        <a:t>0</a:t>
                      </a:r>
                    </a:p>
                  </a:txBody>
                  <a:tcPr/>
                </a:tc>
                <a:tc>
                  <a:txBody>
                    <a:bodyPr/>
                    <a:lstStyle/>
                    <a:p>
                      <a:r>
                        <a:rPr lang="en-US" sz="1000"/>
                        <a:t>4.1537 %</a:t>
                      </a:r>
                    </a:p>
                  </a:txBody>
                  <a:tcPr/>
                </a:tc>
                <a:tc>
                  <a:txBody>
                    <a:bodyPr/>
                    <a:lstStyle/>
                    <a:p>
                      <a:r>
                        <a:rPr lang="en-US" sz="1000"/>
                        <a:t>Photo</a:t>
                      </a:r>
                    </a:p>
                  </a:txBody>
                  <a:tcPr/>
                </a:tc>
                <a:extLst>
                  <a:ext uri="{0D108BD9-81ED-4DB2-BD59-A6C34878D82A}">
                    <a16:rowId xmlns:a16="http://schemas.microsoft.com/office/drawing/2014/main" val="1701310903"/>
                  </a:ext>
                </a:extLst>
              </a:tr>
              <a:tr h="370840">
                <a:tc>
                  <a:txBody>
                    <a:bodyPr/>
                    <a:lstStyle/>
                    <a:p>
                      <a:r>
                        <a:rPr lang="en-US" sz="1000" b="1"/>
                        <a:t> First Insurance Company of Hawaii - 2018-04-30 15:22:07 </a:t>
                      </a:r>
                      <a:r>
                        <a:rPr lang="en-US" sz="1000"/>
                        <a:t>
  Our spring interns from Shidler College of Business, University of Hawai'i at Mānoa wowed us with their final presentation. It was filled with great ideas and delivered with poise and professionalism. These students have a great future ahead of them!</a:t>
                      </a:r>
                    </a:p>
                  </a:txBody>
                  <a:tcPr/>
                </a:tc>
                <a:tc>
                  <a:txBody>
                    <a:bodyPr/>
                    <a:lstStyle/>
                    <a:p>
                      <a:r>
                        <a:rPr lang="en-US" sz="1000"/>
                        <a:t>30</a:t>
                      </a:r>
                    </a:p>
                  </a:txBody>
                  <a:tcPr/>
                </a:tc>
                <a:tc>
                  <a:txBody>
                    <a:bodyPr/>
                    <a:lstStyle/>
                    <a:p>
                      <a:r>
                        <a:rPr lang="en-US" sz="1000"/>
                        <a:t>0</a:t>
                      </a:r>
                    </a:p>
                  </a:txBody>
                  <a:tcPr/>
                </a:tc>
                <a:tc>
                  <a:txBody>
                    <a:bodyPr/>
                    <a:lstStyle/>
                    <a:p>
                      <a:r>
                        <a:rPr lang="en-US" sz="1000"/>
                        <a:t>3.0832 %</a:t>
                      </a:r>
                    </a:p>
                  </a:txBody>
                  <a:tcPr/>
                </a:tc>
                <a:tc>
                  <a:txBody>
                    <a:bodyPr/>
                    <a:lstStyle/>
                    <a:p>
                      <a:r>
                        <a:rPr lang="en-US" sz="1000"/>
                        <a:t>Photo</a:t>
                      </a:r>
                    </a:p>
                  </a:txBody>
                  <a:tcPr/>
                </a:tc>
                <a:extLst>
                  <a:ext uri="{0D108BD9-81ED-4DB2-BD59-A6C34878D82A}">
                    <a16:rowId xmlns:a16="http://schemas.microsoft.com/office/drawing/2014/main" val="631688894"/>
                  </a:ext>
                </a:extLst>
              </a:tr>
              <a:tr h="370840">
                <a:tc>
                  <a:txBody>
                    <a:bodyPr/>
                    <a:lstStyle/>
                    <a:p>
                      <a:r>
                        <a:rPr lang="en-US" sz="1000" b="1"/>
                        <a:t> First Insurance Company of Hawaii - 2018-04-02 14:42:59 </a:t>
                      </a:r>
                      <a:r>
                        <a:rPr lang="en-US" sz="1000"/>
                        <a:t>
  Today we're launching a social media campaign to raise ,000 for our friends at Hawaii Meals on Wheels. Now through September 20, 2018, First Insurance will donate  toward a hot lunch for an Oahu senior each time a follower participates in our #MalamaOurKupuna campaign. Find details on how to unlock a donation at https://lnkd.in/eskKaAD.</a:t>
                      </a:r>
                    </a:p>
                  </a:txBody>
                  <a:tcPr/>
                </a:tc>
                <a:tc>
                  <a:txBody>
                    <a:bodyPr/>
                    <a:lstStyle/>
                    <a:p>
                      <a:r>
                        <a:rPr lang="en-US" sz="1000"/>
                        <a:t>28</a:t>
                      </a:r>
                    </a:p>
                  </a:txBody>
                  <a:tcPr/>
                </a:tc>
                <a:tc>
                  <a:txBody>
                    <a:bodyPr/>
                    <a:lstStyle/>
                    <a:p>
                      <a:r>
                        <a:rPr lang="en-US" sz="1000"/>
                        <a:t>1</a:t>
                      </a:r>
                    </a:p>
                  </a:txBody>
                  <a:tcPr/>
                </a:tc>
                <a:tc>
                  <a:txBody>
                    <a:bodyPr/>
                    <a:lstStyle/>
                    <a:p>
                      <a:r>
                        <a:rPr lang="en-US" sz="1000"/>
                        <a:t>3.0366 %</a:t>
                      </a:r>
                    </a:p>
                  </a:txBody>
                  <a:tcPr/>
                </a:tc>
                <a:tc>
                  <a:txBody>
                    <a:bodyPr/>
                    <a:lstStyle/>
                    <a:p>
                      <a:r>
                        <a:rPr lang="en-US" sz="1000"/>
                        <a:t>Photo</a:t>
                      </a:r>
                    </a:p>
                  </a:txBody>
                  <a:tcPr/>
                </a:tc>
                <a:extLst>
                  <a:ext uri="{0D108BD9-81ED-4DB2-BD59-A6C34878D82A}">
                    <a16:rowId xmlns:a16="http://schemas.microsoft.com/office/drawing/2014/main" val="635546001"/>
                  </a:ext>
                </a:extLst>
              </a:tr>
            </a:tbl>
          </a:graphicData>
        </a:graphic>
      </p:graphicFrame>
      <p:sp>
        <p:nvSpPr>
          <p:cNvPr id="4" name="Text Placeholder 3">
            <a:extLst>
              <a:ext uri="{FF2B5EF4-FFF2-40B4-BE49-F238E27FC236}">
                <a16:creationId xmlns:a16="http://schemas.microsoft.com/office/drawing/2014/main" id="{A9208822-9FE0-44DD-9955-302CDF8A4A1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59950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1046D-325F-4D06-80F9-54CC0537DFA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5C5308A-3614-44F0-84AF-335C128D7687}"/>
              </a:ext>
            </a:extLst>
          </p:cNvPr>
          <p:cNvGraphicFramePr>
            <a:graphicFrameLocks noGrp="1"/>
          </p:cNvGraphicFramePr>
          <p:nvPr>
            <p:ph type="tbl" sz="quarter" idx="13"/>
            <p:extLst>
              <p:ext uri="{D42A27DB-BD31-4B8C-83A1-F6EECF244321}">
                <p14:modId xmlns:p14="http://schemas.microsoft.com/office/powerpoint/2010/main" val="368861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3289972"/>
                    </a:ext>
                  </a:extLst>
                </a:gridCol>
                <a:gridCol w="699516">
                  <a:extLst>
                    <a:ext uri="{9D8B030D-6E8A-4147-A177-3AD203B41FA5}">
                      <a16:colId xmlns:a16="http://schemas.microsoft.com/office/drawing/2014/main" val="3292411348"/>
                    </a:ext>
                  </a:extLst>
                </a:gridCol>
                <a:gridCol w="699516">
                  <a:extLst>
                    <a:ext uri="{9D8B030D-6E8A-4147-A177-3AD203B41FA5}">
                      <a16:colId xmlns:a16="http://schemas.microsoft.com/office/drawing/2014/main" val="4189765334"/>
                    </a:ext>
                  </a:extLst>
                </a:gridCol>
                <a:gridCol w="658368">
                  <a:extLst>
                    <a:ext uri="{9D8B030D-6E8A-4147-A177-3AD203B41FA5}">
                      <a16:colId xmlns:a16="http://schemas.microsoft.com/office/drawing/2014/main" val="2458895826"/>
                    </a:ext>
                  </a:extLst>
                </a:gridCol>
                <a:gridCol w="658368">
                  <a:extLst>
                    <a:ext uri="{9D8B030D-6E8A-4147-A177-3AD203B41FA5}">
                      <a16:colId xmlns:a16="http://schemas.microsoft.com/office/drawing/2014/main" val="1321981129"/>
                    </a:ext>
                  </a:extLst>
                </a:gridCol>
                <a:gridCol w="658368">
                  <a:extLst>
                    <a:ext uri="{9D8B030D-6E8A-4147-A177-3AD203B41FA5}">
                      <a16:colId xmlns:a16="http://schemas.microsoft.com/office/drawing/2014/main" val="1031959710"/>
                    </a:ext>
                  </a:extLst>
                </a:gridCol>
                <a:gridCol w="699516">
                  <a:extLst>
                    <a:ext uri="{9D8B030D-6E8A-4147-A177-3AD203B41FA5}">
                      <a16:colId xmlns:a16="http://schemas.microsoft.com/office/drawing/2014/main" val="2165364567"/>
                    </a:ext>
                  </a:extLst>
                </a:gridCol>
                <a:gridCol w="699516">
                  <a:extLst>
                    <a:ext uri="{9D8B030D-6E8A-4147-A177-3AD203B41FA5}">
                      <a16:colId xmlns:a16="http://schemas.microsoft.com/office/drawing/2014/main" val="1379778798"/>
                    </a:ext>
                  </a:extLst>
                </a:gridCol>
                <a:gridCol w="699516">
                  <a:extLst>
                    <a:ext uri="{9D8B030D-6E8A-4147-A177-3AD203B41FA5}">
                      <a16:colId xmlns:a16="http://schemas.microsoft.com/office/drawing/2014/main" val="4154762106"/>
                    </a:ext>
                  </a:extLst>
                </a:gridCol>
                <a:gridCol w="658368">
                  <a:extLst>
                    <a:ext uri="{9D8B030D-6E8A-4147-A177-3AD203B41FA5}">
                      <a16:colId xmlns:a16="http://schemas.microsoft.com/office/drawing/2014/main" val="21342465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14443112"/>
                  </a:ext>
                </a:extLst>
              </a:tr>
              <a:tr h="370840">
                <a:tc>
                  <a:txBody>
                    <a:bodyPr/>
                    <a:lstStyle/>
                    <a:p>
                      <a:r>
                        <a:rPr lang="en-US" sz="1000"/>
                        <a:t>firstinshi</a:t>
                      </a:r>
                    </a:p>
                  </a:txBody>
                  <a:tcPr/>
                </a:tc>
                <a:tc>
                  <a:txBody>
                    <a:bodyPr/>
                    <a:lstStyle/>
                    <a:p>
                      <a:r>
                        <a:rPr lang="en-US" sz="1000"/>
                        <a:t>2381</a:t>
                      </a:r>
                    </a:p>
                  </a:txBody>
                  <a:tcPr/>
                </a:tc>
                <a:tc>
                  <a:txBody>
                    <a:bodyPr/>
                    <a:lstStyle/>
                    <a:p>
                      <a:r>
                        <a:rPr lang="en-US" sz="1000"/>
                        <a:t>14</a:t>
                      </a:r>
                    </a:p>
                  </a:txBody>
                  <a:tcPr/>
                </a:tc>
                <a:tc>
                  <a:txBody>
                    <a:bodyPr/>
                    <a:lstStyle/>
                    <a:p>
                      <a:r>
                        <a:rPr lang="en-US" sz="1000"/>
                        <a:t>17</a:t>
                      </a:r>
                    </a:p>
                  </a:txBody>
                  <a:tcPr/>
                </a:tc>
                <a:tc>
                  <a:txBody>
                    <a:bodyPr/>
                    <a:lstStyle/>
                    <a:p>
                      <a:r>
                        <a:rPr lang="en-US" sz="1000"/>
                        <a:t>4</a:t>
                      </a:r>
                    </a:p>
                  </a:txBody>
                  <a:tcPr/>
                </a:tc>
                <a:tc>
                  <a:txBody>
                    <a:bodyPr/>
                    <a:lstStyle/>
                    <a:p>
                      <a:r>
                        <a:rPr lang="en-US" sz="1000"/>
                        <a:t>0</a:t>
                      </a:r>
                    </a:p>
                  </a:txBody>
                  <a:tcPr/>
                </a:tc>
                <a:tc>
                  <a:txBody>
                    <a:bodyPr/>
                    <a:lstStyle/>
                    <a:p>
                      <a:r>
                        <a:rPr lang="en-US" sz="1000"/>
                        <a:t>21</a:t>
                      </a:r>
                    </a:p>
                  </a:txBody>
                  <a:tcPr/>
                </a:tc>
                <a:tc>
                  <a:txBody>
                    <a:bodyPr/>
                    <a:lstStyle/>
                    <a:p>
                      <a:r>
                        <a:rPr lang="en-US" sz="1000"/>
                        <a:t>670</a:t>
                      </a:r>
                    </a:p>
                  </a:txBody>
                  <a:tcPr/>
                </a:tc>
                <a:tc>
                  <a:txBody>
                    <a:bodyPr/>
                    <a:lstStyle/>
                    <a:p>
                      <a:r>
                        <a:rPr lang="en-US" sz="1000"/>
                        <a:t>12</a:t>
                      </a:r>
                    </a:p>
                  </a:txBody>
                  <a:tcPr/>
                </a:tc>
                <a:tc>
                  <a:txBody>
                    <a:bodyPr/>
                    <a:lstStyle/>
                    <a:p>
                      <a:r>
                        <a:rPr lang="en-US" sz="1000"/>
                        <a:t>1.3680 %</a:t>
                      </a:r>
                    </a:p>
                  </a:txBody>
                  <a:tcPr/>
                </a:tc>
                <a:extLst>
                  <a:ext uri="{0D108BD9-81ED-4DB2-BD59-A6C34878D82A}">
                    <a16:rowId xmlns:a16="http://schemas.microsoft.com/office/drawing/2014/main" val="3454809752"/>
                  </a:ext>
                </a:extLst>
              </a:tr>
            </a:tbl>
          </a:graphicData>
        </a:graphic>
      </p:graphicFrame>
      <p:sp>
        <p:nvSpPr>
          <p:cNvPr id="4" name="Text Placeholder 3">
            <a:extLst>
              <a:ext uri="{FF2B5EF4-FFF2-40B4-BE49-F238E27FC236}">
                <a16:creationId xmlns:a16="http://schemas.microsoft.com/office/drawing/2014/main" id="{25FB9415-DA5F-4BFC-A4FB-3243D01810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81272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08D9-77CA-47C4-B86C-8E8F6F0F5DC5}"/>
              </a:ext>
            </a:extLst>
          </p:cNvPr>
          <p:cNvSpPr>
            <a:spLocks noGrp="1"/>
          </p:cNvSpPr>
          <p:nvPr>
            <p:ph type="title"/>
          </p:nvPr>
        </p:nvSpPr>
        <p:spPr/>
        <p:txBody>
          <a:bodyPr/>
          <a:lstStyle/>
          <a:p>
            <a:r>
              <a:rPr lang="en-US"/>
              <a:t>Instagram Followers Change | FICOH</a:t>
            </a:r>
          </a:p>
        </p:txBody>
      </p:sp>
      <p:graphicFrame>
        <p:nvGraphicFramePr>
          <p:cNvPr id="6" name="Chart Placeholder 5">
            <a:extLst>
              <a:ext uri="{FF2B5EF4-FFF2-40B4-BE49-F238E27FC236}">
                <a16:creationId xmlns:a16="http://schemas.microsoft.com/office/drawing/2014/main" id="{51D68DB3-16DE-4643-BF01-CBA4451016C7}"/>
              </a:ext>
            </a:extLst>
          </p:cNvPr>
          <p:cNvGraphicFramePr>
            <a:graphicFrameLocks noGrp="1"/>
          </p:cNvGraphicFramePr>
          <p:nvPr>
            <p:ph type="chart" sz="quarter" idx="13"/>
            <p:extLst>
              <p:ext uri="{D42A27DB-BD31-4B8C-83A1-F6EECF244321}">
                <p14:modId xmlns:p14="http://schemas.microsoft.com/office/powerpoint/2010/main" val="3609364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83038-00EB-4E9D-A4B6-B99D74D9BA2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F235E59-4724-456D-AA97-904423E53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46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3748-7AA3-41AF-869A-C006E923E426}"/>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5B64CB39-285B-46BF-9D0E-833B9B6CD2BB}"/>
              </a:ext>
            </a:extLst>
          </p:cNvPr>
          <p:cNvGraphicFramePr>
            <a:graphicFrameLocks noGrp="1"/>
          </p:cNvGraphicFramePr>
          <p:nvPr>
            <p:ph type="chart" sz="quarter" idx="13"/>
            <p:extLst>
              <p:ext uri="{D42A27DB-BD31-4B8C-83A1-F6EECF244321}">
                <p14:modId xmlns:p14="http://schemas.microsoft.com/office/powerpoint/2010/main" val="137587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26775-0900-4D9E-AFA1-916081E0B53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1D795B6-9C0E-46DB-B0E8-9648BE4149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865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1FEC-7EC1-4EC9-8A17-700246390DFD}"/>
              </a:ext>
            </a:extLst>
          </p:cNvPr>
          <p:cNvSpPr>
            <a:spLocks noGrp="1"/>
          </p:cNvSpPr>
          <p:nvPr>
            <p:ph type="title"/>
          </p:nvPr>
        </p:nvSpPr>
        <p:spPr/>
        <p:txBody>
          <a:bodyPr/>
          <a:lstStyle/>
          <a:p>
            <a:r>
              <a:rPr lang="en-US"/>
              <a:t>Top Instagram Posts Table | FICOH</a:t>
            </a:r>
          </a:p>
        </p:txBody>
      </p:sp>
      <p:graphicFrame>
        <p:nvGraphicFramePr>
          <p:cNvPr id="5" name="Table Placeholder 4">
            <a:extLst>
              <a:ext uri="{FF2B5EF4-FFF2-40B4-BE49-F238E27FC236}">
                <a16:creationId xmlns:a16="http://schemas.microsoft.com/office/drawing/2014/main" id="{B232E831-84B6-4EB8-829F-F495EEB063B2}"/>
              </a:ext>
            </a:extLst>
          </p:cNvPr>
          <p:cNvGraphicFramePr>
            <a:graphicFrameLocks noGrp="1"/>
          </p:cNvGraphicFramePr>
          <p:nvPr>
            <p:ph type="tbl" sz="quarter" idx="13"/>
            <p:extLst>
              <p:ext uri="{D42A27DB-BD31-4B8C-83A1-F6EECF244321}">
                <p14:modId xmlns:p14="http://schemas.microsoft.com/office/powerpoint/2010/main" val="1066785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48982128"/>
                    </a:ext>
                  </a:extLst>
                </a:gridCol>
                <a:gridCol w="987552">
                  <a:extLst>
                    <a:ext uri="{9D8B030D-6E8A-4147-A177-3AD203B41FA5}">
                      <a16:colId xmlns:a16="http://schemas.microsoft.com/office/drawing/2014/main" val="1989293911"/>
                    </a:ext>
                  </a:extLst>
                </a:gridCol>
                <a:gridCol w="987552">
                  <a:extLst>
                    <a:ext uri="{9D8B030D-6E8A-4147-A177-3AD203B41FA5}">
                      <a16:colId xmlns:a16="http://schemas.microsoft.com/office/drawing/2014/main" val="4123735136"/>
                    </a:ext>
                  </a:extLst>
                </a:gridCol>
                <a:gridCol w="987552">
                  <a:extLst>
                    <a:ext uri="{9D8B030D-6E8A-4147-A177-3AD203B41FA5}">
                      <a16:colId xmlns:a16="http://schemas.microsoft.com/office/drawing/2014/main" val="2999152910"/>
                    </a:ext>
                  </a:extLst>
                </a:gridCol>
                <a:gridCol w="987552">
                  <a:extLst>
                    <a:ext uri="{9D8B030D-6E8A-4147-A177-3AD203B41FA5}">
                      <a16:colId xmlns:a16="http://schemas.microsoft.com/office/drawing/2014/main" val="342462834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75740015"/>
                  </a:ext>
                </a:extLst>
              </a:tr>
              <a:tr h="370840">
                <a:tc>
                  <a:txBody>
                    <a:bodyPr/>
                    <a:lstStyle/>
                    <a:p>
                      <a:r>
                        <a:rPr lang="en-US" sz="1000" b="1"/>
                        <a:t>firstinshi - 2018-04-16 17:46:09 </a:t>
                      </a:r>
                      <a:r>
                        <a:rPr lang="en-US" sz="1000"/>
                        <a:t>
 Sending thoughts and aloha to residents on Kauai’s North Shore as they deal with historic flooding. FICOH customers, we're here to help. If you sustained damage, please call 808-527-7711 or 800-272-5202 toll free to report all types of claims. Kauai customers... pls #staysafe. #kauai #hawaii #oahu #maui #lanai #molokai #flashflood</a:t>
                      </a:r>
                    </a:p>
                  </a:txBody>
                  <a:tcPr/>
                </a:tc>
                <a:tc>
                  <a:txBody>
                    <a:bodyPr/>
                    <a:lstStyle/>
                    <a:p>
                      <a:r>
                        <a:rPr lang="en-US" sz="1000"/>
                        <a:t>59</a:t>
                      </a:r>
                    </a:p>
                  </a:txBody>
                  <a:tcPr/>
                </a:tc>
                <a:tc>
                  <a:txBody>
                    <a:bodyPr/>
                    <a:lstStyle/>
                    <a:p>
                      <a:r>
                        <a:rPr lang="en-US" sz="1000"/>
                        <a:t>1</a:t>
                      </a:r>
                    </a:p>
                  </a:txBody>
                  <a:tcPr/>
                </a:tc>
                <a:tc>
                  <a:txBody>
                    <a:bodyPr/>
                    <a:lstStyle/>
                    <a:p>
                      <a:r>
                        <a:rPr lang="en-US" sz="1000"/>
                        <a:t>2.5263 %</a:t>
                      </a:r>
                    </a:p>
                  </a:txBody>
                  <a:tcPr/>
                </a:tc>
                <a:tc>
                  <a:txBody>
                    <a:bodyPr/>
                    <a:lstStyle/>
                    <a:p>
                      <a:r>
                        <a:rPr lang="en-US" sz="1000"/>
                        <a:t>Image</a:t>
                      </a:r>
                    </a:p>
                  </a:txBody>
                  <a:tcPr/>
                </a:tc>
                <a:extLst>
                  <a:ext uri="{0D108BD9-81ED-4DB2-BD59-A6C34878D82A}">
                    <a16:rowId xmlns:a16="http://schemas.microsoft.com/office/drawing/2014/main" val="2727039448"/>
                  </a:ext>
                </a:extLst>
              </a:tr>
              <a:tr h="370840">
                <a:tc>
                  <a:txBody>
                    <a:bodyPr/>
                    <a:lstStyle/>
                    <a:p>
                      <a:r>
                        <a:rPr lang="en-US" sz="1000" b="1"/>
                        <a:t>firstinshi - 2018-04-22 20:39:24 </a:t>
                      </a:r>
                      <a:r>
                        <a:rPr lang="en-US" sz="1000"/>
                        <a:t>
 Awesome effort by hundreds of volunteers at today's @sustainablecoastlineshawaii Earth Day beach clean-up. Volunteers picked up, sifted out and disposed of plastic found along miles of coastline between Sherwoods and Makapuu, plus cleared out natural debris left by recent storms. Every day is #earthday! #TeamFICOH #plasticpollution #microplastics #goreusable</a:t>
                      </a:r>
                    </a:p>
                  </a:txBody>
                  <a:tcPr/>
                </a:tc>
                <a:tc>
                  <a:txBody>
                    <a:bodyPr/>
                    <a:lstStyle/>
                    <a:p>
                      <a:r>
                        <a:rPr lang="en-US" sz="1000"/>
                        <a:t>49</a:t>
                      </a:r>
                    </a:p>
                  </a:txBody>
                  <a:tcPr/>
                </a:tc>
                <a:tc>
                  <a:txBody>
                    <a:bodyPr/>
                    <a:lstStyle/>
                    <a:p>
                      <a:r>
                        <a:rPr lang="en-US" sz="1000"/>
                        <a:t>0</a:t>
                      </a:r>
                    </a:p>
                  </a:txBody>
                  <a:tcPr/>
                </a:tc>
                <a:tc>
                  <a:txBody>
                    <a:bodyPr/>
                    <a:lstStyle/>
                    <a:p>
                      <a:r>
                        <a:rPr lang="en-US" sz="1000"/>
                        <a:t>2.0614 %</a:t>
                      </a:r>
                    </a:p>
                  </a:txBody>
                  <a:tcPr/>
                </a:tc>
                <a:tc>
                  <a:txBody>
                    <a:bodyPr/>
                    <a:lstStyle/>
                    <a:p>
                      <a:r>
                        <a:rPr lang="en-US" sz="1000"/>
                        <a:t>Carousel</a:t>
                      </a:r>
                    </a:p>
                  </a:txBody>
                  <a:tcPr/>
                </a:tc>
                <a:extLst>
                  <a:ext uri="{0D108BD9-81ED-4DB2-BD59-A6C34878D82A}">
                    <a16:rowId xmlns:a16="http://schemas.microsoft.com/office/drawing/2014/main" val="3735651063"/>
                  </a:ext>
                </a:extLst>
              </a:tr>
              <a:tr h="370840">
                <a:tc>
                  <a:txBody>
                    <a:bodyPr/>
                    <a:lstStyle/>
                    <a:p>
                      <a:r>
                        <a:rPr lang="en-US" sz="1000" b="1"/>
                        <a:t>firstinshi - 2018-04-20 16:59:57 </a:t>
                      </a:r>
                      <a:r>
                        <a:rPr lang="en-US" sz="1000"/>
                        <a:t>
 Our friends at @redcrosshawaii have been very active in helping the communities devastated by the recent flooding. Join First Insurance and our employees in making a donation to support their disaster relief efforts at www.redcross.org/hawaii. Photo courtesy of Honolulu Star-Advertiser. #flashflood #kauai #oahu #hawaii #maui #lanai #molokai</a:t>
                      </a:r>
                    </a:p>
                  </a:txBody>
                  <a:tcPr/>
                </a:tc>
                <a:tc>
                  <a:txBody>
                    <a:bodyPr/>
                    <a:lstStyle/>
                    <a:p>
                      <a:r>
                        <a:rPr lang="en-US" sz="1000"/>
                        <a:t>45</a:t>
                      </a:r>
                    </a:p>
                  </a:txBody>
                  <a:tcPr/>
                </a:tc>
                <a:tc>
                  <a:txBody>
                    <a:bodyPr/>
                    <a:lstStyle/>
                    <a:p>
                      <a:r>
                        <a:rPr lang="en-US" sz="1000"/>
                        <a:t>1</a:t>
                      </a:r>
                    </a:p>
                  </a:txBody>
                  <a:tcPr/>
                </a:tc>
                <a:tc>
                  <a:txBody>
                    <a:bodyPr/>
                    <a:lstStyle/>
                    <a:p>
                      <a:r>
                        <a:rPr lang="en-US" sz="1000"/>
                        <a:t>1.9352 %</a:t>
                      </a:r>
                    </a:p>
                  </a:txBody>
                  <a:tcPr/>
                </a:tc>
                <a:tc>
                  <a:txBody>
                    <a:bodyPr/>
                    <a:lstStyle/>
                    <a:p>
                      <a:r>
                        <a:rPr lang="en-US" sz="1000"/>
                        <a:t>Image</a:t>
                      </a:r>
                    </a:p>
                  </a:txBody>
                  <a:tcPr/>
                </a:tc>
                <a:extLst>
                  <a:ext uri="{0D108BD9-81ED-4DB2-BD59-A6C34878D82A}">
                    <a16:rowId xmlns:a16="http://schemas.microsoft.com/office/drawing/2014/main" val="3891001203"/>
                  </a:ext>
                </a:extLst>
              </a:tr>
              <a:tr h="370840">
                <a:tc>
                  <a:txBody>
                    <a:bodyPr/>
                    <a:lstStyle/>
                    <a:p>
                      <a:r>
                        <a:rPr lang="en-US" sz="1000" b="1"/>
                        <a:t>firstinshi - 2018-04-04 14:33:09 </a:t>
                      </a:r>
                      <a:r>
                        <a:rPr lang="en-US" sz="1000"/>
                        <a:t>
 No plans this weekend? Take a stroll and check out the new murals from Pow! Wow! Hawaii in Kakaako. #streetart #murals #kakaako #kakaakowallart #honolulu #powwowhawaii</a:t>
                      </a:r>
                    </a:p>
                  </a:txBody>
                  <a:tcPr/>
                </a:tc>
                <a:tc>
                  <a:txBody>
                    <a:bodyPr/>
                    <a:lstStyle/>
                    <a:p>
                      <a:r>
                        <a:rPr lang="en-US" sz="1000"/>
                        <a:t>41</a:t>
                      </a:r>
                    </a:p>
                  </a:txBody>
                  <a:tcPr/>
                </a:tc>
                <a:tc>
                  <a:txBody>
                    <a:bodyPr/>
                    <a:lstStyle/>
                    <a:p>
                      <a:r>
                        <a:rPr lang="en-US" sz="1000"/>
                        <a:t>0</a:t>
                      </a:r>
                    </a:p>
                  </a:txBody>
                  <a:tcPr/>
                </a:tc>
                <a:tc>
                  <a:txBody>
                    <a:bodyPr/>
                    <a:lstStyle/>
                    <a:p>
                      <a:r>
                        <a:rPr lang="en-US" sz="1000"/>
                        <a:t>1.7292 %</a:t>
                      </a:r>
                    </a:p>
                  </a:txBody>
                  <a:tcPr/>
                </a:tc>
                <a:tc>
                  <a:txBody>
                    <a:bodyPr/>
                    <a:lstStyle/>
                    <a:p>
                      <a:r>
                        <a:rPr lang="en-US" sz="1000"/>
                        <a:t>Carousel</a:t>
                      </a:r>
                    </a:p>
                  </a:txBody>
                  <a:tcPr/>
                </a:tc>
                <a:extLst>
                  <a:ext uri="{0D108BD9-81ED-4DB2-BD59-A6C34878D82A}">
                    <a16:rowId xmlns:a16="http://schemas.microsoft.com/office/drawing/2014/main" val="3382139847"/>
                  </a:ext>
                </a:extLst>
              </a:tr>
              <a:tr h="370840">
                <a:tc>
                  <a:txBody>
                    <a:bodyPr/>
                    <a:lstStyle/>
                    <a:p>
                      <a:r>
                        <a:rPr lang="en-US" sz="1000" b="1"/>
                        <a:t>firstinshi - 2018-04-25 18:07:13 </a:t>
                      </a:r>
                      <a:r>
                        <a:rPr lang="en-US" sz="1000"/>
                        <a:t>
 Couldn't have asked for better weather for our National Walk at Lunch Day outing! #walking #gettingmystepsin #hearthealth #teamficoh #honolulu</a:t>
                      </a:r>
                    </a:p>
                  </a:txBody>
                  <a:tcPr/>
                </a:tc>
                <a:tc>
                  <a:txBody>
                    <a:bodyPr/>
                    <a:lstStyle/>
                    <a:p>
                      <a:r>
                        <a:rPr lang="en-US" sz="1000"/>
                        <a:t>38</a:t>
                      </a:r>
                    </a:p>
                  </a:txBody>
                  <a:tcPr/>
                </a:tc>
                <a:tc>
                  <a:txBody>
                    <a:bodyPr/>
                    <a:lstStyle/>
                    <a:p>
                      <a:r>
                        <a:rPr lang="en-US" sz="1000"/>
                        <a:t>0</a:t>
                      </a:r>
                    </a:p>
                  </a:txBody>
                  <a:tcPr/>
                </a:tc>
                <a:tc>
                  <a:txBody>
                    <a:bodyPr/>
                    <a:lstStyle/>
                    <a:p>
                      <a:r>
                        <a:rPr lang="en-US" sz="1000"/>
                        <a:t>1.5987 %</a:t>
                      </a:r>
                    </a:p>
                  </a:txBody>
                  <a:tcPr/>
                </a:tc>
                <a:tc>
                  <a:txBody>
                    <a:bodyPr/>
                    <a:lstStyle/>
                    <a:p>
                      <a:r>
                        <a:rPr lang="en-US" sz="1000"/>
                        <a:t>Image</a:t>
                      </a:r>
                    </a:p>
                  </a:txBody>
                  <a:tcPr/>
                </a:tc>
                <a:extLst>
                  <a:ext uri="{0D108BD9-81ED-4DB2-BD59-A6C34878D82A}">
                    <a16:rowId xmlns:a16="http://schemas.microsoft.com/office/drawing/2014/main" val="3995503394"/>
                  </a:ext>
                </a:extLst>
              </a:tr>
            </a:tbl>
          </a:graphicData>
        </a:graphic>
      </p:graphicFrame>
      <p:sp>
        <p:nvSpPr>
          <p:cNvPr id="4" name="Text Placeholder 3">
            <a:extLst>
              <a:ext uri="{FF2B5EF4-FFF2-40B4-BE49-F238E27FC236}">
                <a16:creationId xmlns:a16="http://schemas.microsoft.com/office/drawing/2014/main" id="{B03EF46B-F9DD-434B-9ED4-82E8D978AE4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73516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 | FICOH</vt:lpstr>
      <vt:lpstr>Facebook Key Metrics Table | FICOH</vt:lpstr>
      <vt:lpstr>Facebook Fans Change | FICOH</vt:lpstr>
      <vt:lpstr>Average Interactions Per Facebook Post | FICOH</vt:lpstr>
      <vt:lpstr>Facebook Impressions | FICOH</vt:lpstr>
      <vt:lpstr>Facebook Own Posts Table | FICOH</vt:lpstr>
      <vt:lpstr>Twitter Key Metrics Table | FICOH</vt:lpstr>
      <vt:lpstr>Twitter Followers Change | FICOH</vt:lpstr>
      <vt:lpstr>Average Interactions Per Tweet | FICOH</vt:lpstr>
      <vt:lpstr>Twitter Own and Retweeted Tweets Table | FICOH</vt:lpstr>
      <vt:lpstr>LinkedIn Key Metrics Table | FICOH</vt:lpstr>
      <vt:lpstr>LinkedIn Followers Change | FICOH</vt:lpstr>
      <vt:lpstr>Average Interactions Per LinkedIn Update | FICOH</vt:lpstr>
      <vt:lpstr>LinkedIn Updates Table | FICOH</vt:lpstr>
      <vt:lpstr>Instagram Key Metrics Table | FICOH</vt:lpstr>
      <vt:lpstr>Instagram Followers Change | FICOH</vt:lpstr>
      <vt:lpstr>Average Interactions Per Instagram Post | FICOH</vt:lpstr>
      <vt:lpstr>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2018-05-07T20:46:28Z</dcterms:created>
  <dcterms:modified xsi:type="dcterms:W3CDTF">2018-05-07T20:47:05Z</dcterms:modified>
</cp:coreProperties>
</file>