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43191</c:v>
                </c:pt>
              </c:numCache>
            </c:numRef>
          </c:cat>
          <c:val>
            <c:numRef>
              <c:f>Sheet1!$B$2</c:f>
              <c:numCache>
                <c:formatCode>General</c:formatCode>
                <c:ptCount val="1"/>
                <c:pt idx="0">
                  <c:v>3509</c:v>
                </c:pt>
              </c:numCache>
            </c:numRef>
          </c:val>
          <c:extLst>
            <c:ext xmlns:c16="http://schemas.microsoft.com/office/drawing/2014/chart" uri="{C3380CC4-5D6E-409C-BE32-E72D297353CC}">
              <c16:uniqueId val="{00000000-3D27-4F69-8F2F-1A42370EF81F}"/>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43191</c:v>
                </c:pt>
              </c:numCache>
            </c:numRef>
          </c:cat>
          <c:val>
            <c:numRef>
              <c:f>Sheet1!$C$2</c:f>
              <c:numCache>
                <c:formatCode>General</c:formatCode>
                <c:ptCount val="1"/>
                <c:pt idx="0">
                  <c:v>2967</c:v>
                </c:pt>
              </c:numCache>
            </c:numRef>
          </c:val>
          <c:extLst>
            <c:ext xmlns:c16="http://schemas.microsoft.com/office/drawing/2014/chart" uri="{C3380CC4-5D6E-409C-BE32-E72D297353CC}">
              <c16:uniqueId val="{00000001-3D27-4F69-8F2F-1A42370EF81F}"/>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43191</c:v>
                </c:pt>
              </c:numCache>
            </c:numRef>
          </c:cat>
          <c:val>
            <c:numRef>
              <c:f>Sheet1!$D$2</c:f>
              <c:numCache>
                <c:formatCode>General</c:formatCode>
                <c:ptCount val="1"/>
                <c:pt idx="0">
                  <c:v>0</c:v>
                </c:pt>
              </c:numCache>
            </c:numRef>
          </c:val>
          <c:extLst>
            <c:ext xmlns:c16="http://schemas.microsoft.com/office/drawing/2014/chart" uri="{C3380CC4-5D6E-409C-BE32-E72D297353CC}">
              <c16:uniqueId val="{00000002-3D27-4F69-8F2F-1A42370EF81F}"/>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43191</c:v>
                </c:pt>
              </c:numCache>
            </c:numRef>
          </c:cat>
          <c:val>
            <c:numRef>
              <c:f>Sheet1!$E$2</c:f>
              <c:numCache>
                <c:formatCode>General</c:formatCode>
                <c:ptCount val="1"/>
                <c:pt idx="0">
                  <c:v>0</c:v>
                </c:pt>
              </c:numCache>
            </c:numRef>
          </c:val>
          <c:extLst>
            <c:ext xmlns:c16="http://schemas.microsoft.com/office/drawing/2014/chart" uri="{C3380CC4-5D6E-409C-BE32-E72D297353CC}">
              <c16:uniqueId val="{00000003-3D27-4F69-8F2F-1A42370EF81F}"/>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43191</c:v>
                </c:pt>
              </c:numCache>
            </c:numRef>
          </c:cat>
          <c:val>
            <c:numRef>
              <c:f>Sheet1!$F$2</c:f>
              <c:numCache>
                <c:formatCode>General</c:formatCode>
                <c:ptCount val="1"/>
                <c:pt idx="0">
                  <c:v>14487</c:v>
                </c:pt>
              </c:numCache>
            </c:numRef>
          </c:val>
          <c:extLst>
            <c:ext xmlns:c16="http://schemas.microsoft.com/office/drawing/2014/chart" uri="{C3380CC4-5D6E-409C-BE32-E72D297353CC}">
              <c16:uniqueId val="{00000004-3D27-4F69-8F2F-1A42370EF81F}"/>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43191</c:v>
                </c:pt>
              </c:numCache>
            </c:numRef>
          </c:cat>
          <c:val>
            <c:numRef>
              <c:f>Sheet1!$G$2</c:f>
              <c:numCache>
                <c:formatCode>General</c:formatCode>
                <c:ptCount val="1"/>
                <c:pt idx="0">
                  <c:v>958</c:v>
                </c:pt>
              </c:numCache>
            </c:numRef>
          </c:val>
          <c:extLst>
            <c:ext xmlns:c16="http://schemas.microsoft.com/office/drawing/2014/chart" uri="{C3380CC4-5D6E-409C-BE32-E72D297353CC}">
              <c16:uniqueId val="{00000005-3D27-4F69-8F2F-1A42370EF81F}"/>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43191</c:v>
                </c:pt>
              </c:numCache>
            </c:numRef>
          </c:cat>
          <c:val>
            <c:numRef>
              <c:f>Sheet1!$H$2</c:f>
              <c:numCache>
                <c:formatCode>General</c:formatCode>
                <c:ptCount val="1"/>
                <c:pt idx="0">
                  <c:v>0</c:v>
                </c:pt>
              </c:numCache>
            </c:numRef>
          </c:val>
          <c:extLst>
            <c:ext xmlns:c16="http://schemas.microsoft.com/office/drawing/2014/chart" uri="{C3380CC4-5D6E-409C-BE32-E72D297353CC}">
              <c16:uniqueId val="{00000006-3D27-4F69-8F2F-1A42370EF81F}"/>
            </c:ext>
          </c:extLst>
        </c:ser>
        <c:dLbls>
          <c:showLegendKey val="0"/>
          <c:showVal val="0"/>
          <c:showCatName val="0"/>
          <c:showSerName val="0"/>
          <c:showPercent val="0"/>
          <c:showBubbleSize val="0"/>
        </c:dLbls>
        <c:gapWidth val="219"/>
        <c:overlap val="-27"/>
        <c:axId val="338423256"/>
        <c:axId val="338424240"/>
      </c:barChart>
      <c:dateAx>
        <c:axId val="33842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24240"/>
        <c:crosses val="autoZero"/>
        <c:auto val="1"/>
        <c:lblOffset val="100"/>
        <c:baseTimeUnit val="days"/>
      </c:dateAx>
      <c:valAx>
        <c:axId val="33842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2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8</c:v>
                </c:pt>
              </c:numCache>
            </c:numRef>
          </c:val>
          <c:extLst>
            <c:ext xmlns:c16="http://schemas.microsoft.com/office/drawing/2014/chart" uri="{C3380CC4-5D6E-409C-BE32-E72D297353CC}">
              <c16:uniqueId val="{00000000-1D28-4E31-A618-B38BDDA6F983}"/>
            </c:ext>
          </c:extLst>
        </c:ser>
        <c:dLbls>
          <c:showLegendKey val="0"/>
          <c:showVal val="0"/>
          <c:showCatName val="0"/>
          <c:showSerName val="0"/>
          <c:showPercent val="0"/>
          <c:showBubbleSize val="0"/>
        </c:dLbls>
        <c:gapWidth val="219"/>
        <c:overlap val="-27"/>
        <c:axId val="341395640"/>
        <c:axId val="341396952"/>
      </c:barChart>
      <c:dateAx>
        <c:axId val="341395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96952"/>
        <c:crosses val="autoZero"/>
        <c:auto val="1"/>
        <c:lblOffset val="100"/>
        <c:baseTimeUnit val="months"/>
      </c:dateAx>
      <c:valAx>
        <c:axId val="34139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95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18</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93A-4D46-BCE2-760294BB0528}"/>
            </c:ext>
          </c:extLst>
        </c:ser>
        <c:dLbls>
          <c:showLegendKey val="0"/>
          <c:showVal val="0"/>
          <c:showCatName val="0"/>
          <c:showSerName val="0"/>
          <c:showPercent val="0"/>
          <c:showBubbleSize val="0"/>
        </c:dLbls>
        <c:gapWidth val="219"/>
        <c:overlap val="-27"/>
        <c:axId val="340702128"/>
        <c:axId val="340696224"/>
      </c:barChart>
      <c:dateAx>
        <c:axId val="340702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696224"/>
        <c:crosses val="autoZero"/>
        <c:auto val="1"/>
        <c:lblOffset val="100"/>
        <c:baseTimeUnit val="months"/>
      </c:dateAx>
      <c:valAx>
        <c:axId val="34069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0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70809</c:v>
                </c:pt>
              </c:numCache>
            </c:numRef>
          </c:val>
          <c:extLst>
            <c:ext xmlns:c16="http://schemas.microsoft.com/office/drawing/2014/chart" uri="{C3380CC4-5D6E-409C-BE32-E72D297353CC}">
              <c16:uniqueId val="{00000000-D79E-489D-9BB8-5EC217116999}"/>
            </c:ext>
          </c:extLst>
        </c:ser>
        <c:dLbls>
          <c:showLegendKey val="0"/>
          <c:showVal val="0"/>
          <c:showCatName val="0"/>
          <c:showSerName val="0"/>
          <c:showPercent val="0"/>
          <c:showBubbleSize val="0"/>
        </c:dLbls>
        <c:gapWidth val="219"/>
        <c:overlap val="-27"/>
        <c:axId val="339931176"/>
        <c:axId val="341397608"/>
      </c:barChart>
      <c:dateAx>
        <c:axId val="339931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97608"/>
        <c:crosses val="autoZero"/>
        <c:auto val="1"/>
        <c:lblOffset val="100"/>
        <c:baseTimeUnit val="months"/>
      </c:dateAx>
      <c:valAx>
        <c:axId val="34139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3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63</c:v>
                </c:pt>
                <c:pt idx="2">
                  <c:v>361</c:v>
                </c:pt>
                <c:pt idx="3">
                  <c:v>472</c:v>
                </c:pt>
                <c:pt idx="4">
                  <c:v>536</c:v>
                </c:pt>
                <c:pt idx="5">
                  <c:v>425</c:v>
                </c:pt>
                <c:pt idx="6">
                  <c:v>179</c:v>
                </c:pt>
              </c:numCache>
            </c:numRef>
          </c:val>
          <c:extLst>
            <c:ext xmlns:c16="http://schemas.microsoft.com/office/drawing/2014/chart" uri="{C3380CC4-5D6E-409C-BE32-E72D297353CC}">
              <c16:uniqueId val="{00000000-340F-4A31-B0F3-82917B6E0E0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62</c:v>
                </c:pt>
                <c:pt idx="2">
                  <c:v>280</c:v>
                </c:pt>
                <c:pt idx="3">
                  <c:v>353</c:v>
                </c:pt>
                <c:pt idx="4">
                  <c:v>299</c:v>
                </c:pt>
                <c:pt idx="5">
                  <c:v>264</c:v>
                </c:pt>
                <c:pt idx="6">
                  <c:v>159</c:v>
                </c:pt>
              </c:numCache>
            </c:numRef>
          </c:val>
          <c:extLst>
            <c:ext xmlns:c16="http://schemas.microsoft.com/office/drawing/2014/chart" uri="{C3380CC4-5D6E-409C-BE32-E72D297353CC}">
              <c16:uniqueId val="{00000001-340F-4A31-B0F3-82917B6E0E03}"/>
            </c:ext>
          </c:extLst>
        </c:ser>
        <c:dLbls>
          <c:showLegendKey val="0"/>
          <c:showVal val="0"/>
          <c:showCatName val="0"/>
          <c:showSerName val="0"/>
          <c:showPercent val="0"/>
          <c:showBubbleSize val="0"/>
        </c:dLbls>
        <c:gapWidth val="219"/>
        <c:overlap val="-27"/>
        <c:axId val="350490200"/>
        <c:axId val="350490856"/>
      </c:barChart>
      <c:catAx>
        <c:axId val="35049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90856"/>
        <c:crosses val="autoZero"/>
        <c:auto val="1"/>
        <c:lblAlgn val="ctr"/>
        <c:lblOffset val="100"/>
        <c:noMultiLvlLbl val="0"/>
      </c:catAx>
      <c:valAx>
        <c:axId val="350490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9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10</c:v>
                </c:pt>
              </c:numCache>
            </c:numRef>
          </c:val>
          <c:extLst>
            <c:ext xmlns:c16="http://schemas.microsoft.com/office/drawing/2014/chart" uri="{C3380CC4-5D6E-409C-BE32-E72D297353CC}">
              <c16:uniqueId val="{00000000-9F0F-4E21-A361-B466A4823C0A}"/>
            </c:ext>
          </c:extLst>
        </c:ser>
        <c:dLbls>
          <c:showLegendKey val="0"/>
          <c:showVal val="0"/>
          <c:showCatName val="0"/>
          <c:showSerName val="0"/>
          <c:showPercent val="0"/>
          <c:showBubbleSize val="0"/>
        </c:dLbls>
        <c:gapWidth val="219"/>
        <c:overlap val="-27"/>
        <c:axId val="351852264"/>
        <c:axId val="351855872"/>
      </c:barChart>
      <c:dateAx>
        <c:axId val="351852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5872"/>
        <c:crosses val="autoZero"/>
        <c:auto val="1"/>
        <c:lblOffset val="100"/>
        <c:baseTimeUnit val="months"/>
      </c:dateAx>
      <c:valAx>
        <c:axId val="35185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5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6</c:v>
                </c:pt>
                <c:pt idx="4">
                  <c:v>5</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BF0-4A6B-9D7A-56BD6C133E06}"/>
            </c:ext>
          </c:extLst>
        </c:ser>
        <c:dLbls>
          <c:showLegendKey val="0"/>
          <c:showVal val="0"/>
          <c:showCatName val="0"/>
          <c:showSerName val="0"/>
          <c:showPercent val="0"/>
          <c:showBubbleSize val="0"/>
        </c:dLbls>
        <c:gapWidth val="219"/>
        <c:overlap val="-27"/>
        <c:axId val="353355848"/>
        <c:axId val="353354536"/>
      </c:barChart>
      <c:dateAx>
        <c:axId val="35335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4536"/>
        <c:crosses val="autoZero"/>
        <c:auto val="1"/>
        <c:lblOffset val="100"/>
        <c:baseTimeUnit val="months"/>
      </c:dateAx>
      <c:valAx>
        <c:axId val="35335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6</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DF6-43A1-8CD1-3235FE6EF23A}"/>
            </c:ext>
          </c:extLst>
        </c:ser>
        <c:dLbls>
          <c:showLegendKey val="0"/>
          <c:showVal val="0"/>
          <c:showCatName val="0"/>
          <c:showSerName val="0"/>
          <c:showPercent val="0"/>
          <c:showBubbleSize val="0"/>
        </c:dLbls>
        <c:gapWidth val="219"/>
        <c:overlap val="-27"/>
        <c:axId val="353354208"/>
        <c:axId val="353356176"/>
      </c:barChart>
      <c:dateAx>
        <c:axId val="353354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6176"/>
        <c:crosses val="autoZero"/>
        <c:auto val="1"/>
        <c:lblOffset val="100"/>
        <c:baseTimeUnit val="months"/>
      </c:dateAx>
      <c:valAx>
        <c:axId val="35335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354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61</c:v>
                </c:pt>
              </c:numCache>
            </c:numRef>
          </c:val>
          <c:extLst>
            <c:ext xmlns:c16="http://schemas.microsoft.com/office/drawing/2014/chart" uri="{C3380CC4-5D6E-409C-BE32-E72D297353CC}">
              <c16:uniqueId val="{00000000-5648-40C4-BF57-BBBBE87F9487}"/>
            </c:ext>
          </c:extLst>
        </c:ser>
        <c:dLbls>
          <c:showLegendKey val="0"/>
          <c:showVal val="0"/>
          <c:showCatName val="0"/>
          <c:showSerName val="0"/>
          <c:showPercent val="0"/>
          <c:showBubbleSize val="0"/>
        </c:dLbls>
        <c:gapWidth val="219"/>
        <c:overlap val="-27"/>
        <c:axId val="406343104"/>
        <c:axId val="406341464"/>
      </c:barChart>
      <c:dateAx>
        <c:axId val="40634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41464"/>
        <c:crosses val="autoZero"/>
        <c:auto val="1"/>
        <c:lblOffset val="100"/>
        <c:baseTimeUnit val="months"/>
      </c:dateAx>
      <c:valAx>
        <c:axId val="406341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4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39</c:v>
                </c:pt>
                <c:pt idx="4">
                  <c:v>33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6F4-477D-9710-3C57AE69E3D6}"/>
            </c:ext>
          </c:extLst>
        </c:ser>
        <c:dLbls>
          <c:showLegendKey val="0"/>
          <c:showVal val="0"/>
          <c:showCatName val="0"/>
          <c:showSerName val="0"/>
          <c:showPercent val="0"/>
          <c:showBubbleSize val="0"/>
        </c:dLbls>
        <c:gapWidth val="219"/>
        <c:overlap val="-27"/>
        <c:axId val="406346384"/>
        <c:axId val="406347040"/>
      </c:barChart>
      <c:dateAx>
        <c:axId val="406346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47040"/>
        <c:crosses val="autoZero"/>
        <c:auto val="1"/>
        <c:lblOffset val="100"/>
        <c:baseTimeUnit val="months"/>
      </c:dateAx>
      <c:valAx>
        <c:axId val="40634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4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8</c:v>
                </c:pt>
              </c:numCache>
            </c:numRef>
          </c:val>
          <c:extLst>
            <c:ext xmlns:c16="http://schemas.microsoft.com/office/drawing/2014/chart" uri="{C3380CC4-5D6E-409C-BE32-E72D297353CC}">
              <c16:uniqueId val="{00000000-758C-44AF-94A7-C9A6B4A3F7D4}"/>
            </c:ext>
          </c:extLst>
        </c:ser>
        <c:dLbls>
          <c:showLegendKey val="0"/>
          <c:showVal val="0"/>
          <c:showCatName val="0"/>
          <c:showSerName val="0"/>
          <c:showPercent val="0"/>
          <c:showBubbleSize val="0"/>
        </c:dLbls>
        <c:gapWidth val="219"/>
        <c:overlap val="-27"/>
        <c:axId val="413063800"/>
        <c:axId val="413064128"/>
      </c:barChart>
      <c:dateAx>
        <c:axId val="413063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64128"/>
        <c:crosses val="autoZero"/>
        <c:auto val="1"/>
        <c:lblOffset val="100"/>
        <c:baseTimeUnit val="months"/>
      </c:dateAx>
      <c:valAx>
        <c:axId val="41306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63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77</c:v>
                </c:pt>
                <c:pt idx="4">
                  <c:v>247</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4CA-4262-A915-332E53E6D489}"/>
            </c:ext>
          </c:extLst>
        </c:ser>
        <c:dLbls>
          <c:showLegendKey val="0"/>
          <c:showVal val="0"/>
          <c:showCatName val="0"/>
          <c:showSerName val="0"/>
          <c:showPercent val="0"/>
          <c:showBubbleSize val="0"/>
        </c:dLbls>
        <c:gapWidth val="219"/>
        <c:overlap val="-27"/>
        <c:axId val="413045432"/>
        <c:axId val="413046088"/>
      </c:barChart>
      <c:dateAx>
        <c:axId val="413045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46088"/>
        <c:crosses val="autoZero"/>
        <c:auto val="1"/>
        <c:lblOffset val="100"/>
        <c:baseTimeUnit val="months"/>
      </c:dateAx>
      <c:valAx>
        <c:axId val="41304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045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31E04-387A-446D-B232-406CE961034B}"/>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DD257275-310F-4E35-A953-EA97CF2FF14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8958706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EDB30-3476-45C5-A7D5-3FDC8E8E2AAB}"/>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BB6D8118-40BF-428D-BC80-6860B530838F}"/>
              </a:ext>
            </a:extLst>
          </p:cNvPr>
          <p:cNvGraphicFramePr>
            <a:graphicFrameLocks noGrp="1"/>
          </p:cNvGraphicFramePr>
          <p:nvPr>
            <p:ph type="chart" sz="quarter" idx="13"/>
            <p:extLst>
              <p:ext uri="{D42A27DB-BD31-4B8C-83A1-F6EECF244321}">
                <p14:modId xmlns:p14="http://schemas.microsoft.com/office/powerpoint/2010/main" val="3712308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3C1A97-B09A-4489-BE4C-970C97ABFDB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ED7A051-12EA-441D-A248-62101A47A7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901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EE60F0-EF38-441A-B9C8-2590F53D71B2}"/>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2165962E-5B0A-4C86-8FE7-88B9AC063E64}"/>
              </a:ext>
            </a:extLst>
          </p:cNvPr>
          <p:cNvGraphicFramePr>
            <a:graphicFrameLocks noGrp="1"/>
          </p:cNvGraphicFramePr>
          <p:nvPr>
            <p:ph type="tbl" sz="quarter" idx="13"/>
            <p:extLst>
              <p:ext uri="{D42A27DB-BD31-4B8C-83A1-F6EECF244321}">
                <p14:modId xmlns:p14="http://schemas.microsoft.com/office/powerpoint/2010/main" val="12245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04634132"/>
                    </a:ext>
                  </a:extLst>
                </a:gridCol>
                <a:gridCol w="740664">
                  <a:extLst>
                    <a:ext uri="{9D8B030D-6E8A-4147-A177-3AD203B41FA5}">
                      <a16:colId xmlns:a16="http://schemas.microsoft.com/office/drawing/2014/main" val="2155606328"/>
                    </a:ext>
                  </a:extLst>
                </a:gridCol>
                <a:gridCol w="740664">
                  <a:extLst>
                    <a:ext uri="{9D8B030D-6E8A-4147-A177-3AD203B41FA5}">
                      <a16:colId xmlns:a16="http://schemas.microsoft.com/office/drawing/2014/main" val="4192960429"/>
                    </a:ext>
                  </a:extLst>
                </a:gridCol>
                <a:gridCol w="740664">
                  <a:extLst>
                    <a:ext uri="{9D8B030D-6E8A-4147-A177-3AD203B41FA5}">
                      <a16:colId xmlns:a16="http://schemas.microsoft.com/office/drawing/2014/main" val="2062479869"/>
                    </a:ext>
                  </a:extLst>
                </a:gridCol>
                <a:gridCol w="740664">
                  <a:extLst>
                    <a:ext uri="{9D8B030D-6E8A-4147-A177-3AD203B41FA5}">
                      <a16:colId xmlns:a16="http://schemas.microsoft.com/office/drawing/2014/main" val="1932043168"/>
                    </a:ext>
                  </a:extLst>
                </a:gridCol>
                <a:gridCol w="740664">
                  <a:extLst>
                    <a:ext uri="{9D8B030D-6E8A-4147-A177-3AD203B41FA5}">
                      <a16:colId xmlns:a16="http://schemas.microsoft.com/office/drawing/2014/main" val="2315107738"/>
                    </a:ext>
                  </a:extLst>
                </a:gridCol>
                <a:gridCol w="740664">
                  <a:extLst>
                    <a:ext uri="{9D8B030D-6E8A-4147-A177-3AD203B41FA5}">
                      <a16:colId xmlns:a16="http://schemas.microsoft.com/office/drawing/2014/main" val="3526568426"/>
                    </a:ext>
                  </a:extLst>
                </a:gridCol>
                <a:gridCol w="740664">
                  <a:extLst>
                    <a:ext uri="{9D8B030D-6E8A-4147-A177-3AD203B41FA5}">
                      <a16:colId xmlns:a16="http://schemas.microsoft.com/office/drawing/2014/main" val="953761350"/>
                    </a:ext>
                  </a:extLst>
                </a:gridCol>
                <a:gridCol w="740664">
                  <a:extLst>
                    <a:ext uri="{9D8B030D-6E8A-4147-A177-3AD203B41FA5}">
                      <a16:colId xmlns:a16="http://schemas.microsoft.com/office/drawing/2014/main" val="2695199283"/>
                    </a:ext>
                  </a:extLst>
                </a:gridCol>
                <a:gridCol w="740664">
                  <a:extLst>
                    <a:ext uri="{9D8B030D-6E8A-4147-A177-3AD203B41FA5}">
                      <a16:colId xmlns:a16="http://schemas.microsoft.com/office/drawing/2014/main" val="399866817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17713788"/>
                  </a:ext>
                </a:extLst>
              </a:tr>
              <a:tr h="370840">
                <a:tc>
                  <a:txBody>
                    <a:bodyPr/>
                    <a:lstStyle/>
                    <a:p>
                      <a:r>
                        <a:rPr lang="en-US" sz="1000"/>
                        <a:t>Philadelphia Insurance Companies</a:t>
                      </a:r>
                    </a:p>
                  </a:txBody>
                  <a:tcPr/>
                </a:tc>
                <a:tc>
                  <a:txBody>
                    <a:bodyPr/>
                    <a:lstStyle/>
                    <a:p>
                      <a:r>
                        <a:rPr lang="en-US" sz="1000"/>
                        <a:t>3509</a:t>
                      </a:r>
                    </a:p>
                  </a:txBody>
                  <a:tcPr/>
                </a:tc>
                <a:tc>
                  <a:txBody>
                    <a:bodyPr/>
                    <a:lstStyle/>
                    <a:p>
                      <a:r>
                        <a:rPr lang="en-US" sz="1000"/>
                        <a:t>25</a:t>
                      </a:r>
                    </a:p>
                  </a:txBody>
                  <a:tcPr/>
                </a:tc>
                <a:tc>
                  <a:txBody>
                    <a:bodyPr/>
                    <a:lstStyle/>
                    <a:p>
                      <a:r>
                        <a:rPr lang="en-US" sz="1000"/>
                        <a:t>32</a:t>
                      </a:r>
                    </a:p>
                  </a:txBody>
                  <a:tcPr/>
                </a:tc>
                <a:tc>
                  <a:txBody>
                    <a:bodyPr/>
                    <a:lstStyle/>
                    <a:p>
                      <a:r>
                        <a:rPr lang="en-US" sz="1000"/>
                        <a:t>621</a:t>
                      </a:r>
                    </a:p>
                  </a:txBody>
                  <a:tcPr/>
                </a:tc>
                <a:tc>
                  <a:txBody>
                    <a:bodyPr/>
                    <a:lstStyle/>
                    <a:p>
                      <a:r>
                        <a:rPr lang="en-US" sz="1000"/>
                        <a:t>12</a:t>
                      </a:r>
                    </a:p>
                  </a:txBody>
                  <a:tcPr/>
                </a:tc>
                <a:tc>
                  <a:txBody>
                    <a:bodyPr/>
                    <a:lstStyle/>
                    <a:p>
                      <a:r>
                        <a:rPr lang="en-US" sz="1000"/>
                        <a:t>185</a:t>
                      </a:r>
                    </a:p>
                  </a:txBody>
                  <a:tcPr/>
                </a:tc>
                <a:tc>
                  <a:txBody>
                    <a:bodyPr/>
                    <a:lstStyle/>
                    <a:p>
                      <a:r>
                        <a:rPr lang="en-US" sz="1000"/>
                        <a:t>3</a:t>
                      </a:r>
                    </a:p>
                  </a:txBody>
                  <a:tcPr/>
                </a:tc>
                <a:tc>
                  <a:txBody>
                    <a:bodyPr/>
                    <a:lstStyle/>
                    <a:p>
                      <a:r>
                        <a:rPr lang="en-US" sz="1000"/>
                        <a:t>0.7312 %</a:t>
                      </a:r>
                    </a:p>
                  </a:txBody>
                  <a:tcPr/>
                </a:tc>
                <a:tc>
                  <a:txBody>
                    <a:bodyPr/>
                    <a:lstStyle/>
                    <a:p>
                      <a:r>
                        <a:rPr lang="en-US" sz="1000"/>
                        <a:t>0.0 %</a:t>
                      </a:r>
                    </a:p>
                  </a:txBody>
                  <a:tcPr/>
                </a:tc>
                <a:extLst>
                  <a:ext uri="{0D108BD9-81ED-4DB2-BD59-A6C34878D82A}">
                    <a16:rowId xmlns:a16="http://schemas.microsoft.com/office/drawing/2014/main" val="2544517528"/>
                  </a:ext>
                </a:extLst>
              </a:tr>
            </a:tbl>
          </a:graphicData>
        </a:graphic>
      </p:graphicFrame>
      <p:sp>
        <p:nvSpPr>
          <p:cNvPr id="4" name="Text Placeholder 3">
            <a:extLst>
              <a:ext uri="{FF2B5EF4-FFF2-40B4-BE49-F238E27FC236}">
                <a16:creationId xmlns:a16="http://schemas.microsoft.com/office/drawing/2014/main" id="{6B84F70D-FCE7-4673-83CA-C0FC932C808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236836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B85E-1B77-4F53-8967-39E45E3254C3}"/>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C4A1865D-F70B-4DB2-AF30-0EDA21520697}"/>
              </a:ext>
            </a:extLst>
          </p:cNvPr>
          <p:cNvGraphicFramePr>
            <a:graphicFrameLocks noGrp="1"/>
          </p:cNvGraphicFramePr>
          <p:nvPr>
            <p:ph type="chart" sz="quarter" idx="13"/>
            <p:extLst>
              <p:ext uri="{D42A27DB-BD31-4B8C-83A1-F6EECF244321}">
                <p14:modId xmlns:p14="http://schemas.microsoft.com/office/powerpoint/2010/main" val="596717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2DCCBB-CBFA-4E1D-8023-C2BDE73FE98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FA0C450-EA05-4B61-9AD5-272B8A60DF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14241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E867A-D1B4-4AD3-8FEB-AC8C79B82D9B}"/>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E8AC07C0-4CB8-4BD9-B588-4755520E7AAE}"/>
              </a:ext>
            </a:extLst>
          </p:cNvPr>
          <p:cNvGraphicFramePr>
            <a:graphicFrameLocks noGrp="1"/>
          </p:cNvGraphicFramePr>
          <p:nvPr>
            <p:ph type="chart" sz="quarter" idx="13"/>
            <p:extLst>
              <p:ext uri="{D42A27DB-BD31-4B8C-83A1-F6EECF244321}">
                <p14:modId xmlns:p14="http://schemas.microsoft.com/office/powerpoint/2010/main" val="1162450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1189BA-06E0-42CB-BD6C-7A3B245955C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62512DC-65FF-4E57-9B11-AC5BFF0583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99218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3129-9D8E-424B-B106-2150BC23355F}"/>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1508575F-022A-4DC0-ABBB-DAA2525F3AED}"/>
              </a:ext>
            </a:extLst>
          </p:cNvPr>
          <p:cNvGraphicFramePr>
            <a:graphicFrameLocks noGrp="1"/>
          </p:cNvGraphicFramePr>
          <p:nvPr>
            <p:ph type="chart" sz="quarter" idx="13"/>
            <p:extLst>
              <p:ext uri="{D42A27DB-BD31-4B8C-83A1-F6EECF244321}">
                <p14:modId xmlns:p14="http://schemas.microsoft.com/office/powerpoint/2010/main" val="2758072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E2255-1C66-4E81-82B0-B9E0FE05784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D221FB5-AF9D-486E-A49D-61C27A090D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705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25258-5997-488B-A391-E70B2FC2110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35261DA3-A57C-4ACA-A4B6-E6DF7B419034}"/>
              </a:ext>
            </a:extLst>
          </p:cNvPr>
          <p:cNvGraphicFramePr>
            <a:graphicFrameLocks noGrp="1"/>
          </p:cNvGraphicFramePr>
          <p:nvPr>
            <p:ph type="tbl" sz="quarter" idx="13"/>
            <p:extLst>
              <p:ext uri="{D42A27DB-BD31-4B8C-83A1-F6EECF244321}">
                <p14:modId xmlns:p14="http://schemas.microsoft.com/office/powerpoint/2010/main" val="910907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36689881"/>
                    </a:ext>
                  </a:extLst>
                </a:gridCol>
                <a:gridCol w="658368">
                  <a:extLst>
                    <a:ext uri="{9D8B030D-6E8A-4147-A177-3AD203B41FA5}">
                      <a16:colId xmlns:a16="http://schemas.microsoft.com/office/drawing/2014/main" val="3945255156"/>
                    </a:ext>
                  </a:extLst>
                </a:gridCol>
                <a:gridCol w="658368">
                  <a:extLst>
                    <a:ext uri="{9D8B030D-6E8A-4147-A177-3AD203B41FA5}">
                      <a16:colId xmlns:a16="http://schemas.microsoft.com/office/drawing/2014/main" val="2957126800"/>
                    </a:ext>
                  </a:extLst>
                </a:gridCol>
                <a:gridCol w="658368">
                  <a:extLst>
                    <a:ext uri="{9D8B030D-6E8A-4147-A177-3AD203B41FA5}">
                      <a16:colId xmlns:a16="http://schemas.microsoft.com/office/drawing/2014/main" val="511102546"/>
                    </a:ext>
                  </a:extLst>
                </a:gridCol>
                <a:gridCol w="658368">
                  <a:extLst>
                    <a:ext uri="{9D8B030D-6E8A-4147-A177-3AD203B41FA5}">
                      <a16:colId xmlns:a16="http://schemas.microsoft.com/office/drawing/2014/main" val="3555126615"/>
                    </a:ext>
                  </a:extLst>
                </a:gridCol>
                <a:gridCol w="658368">
                  <a:extLst>
                    <a:ext uri="{9D8B030D-6E8A-4147-A177-3AD203B41FA5}">
                      <a16:colId xmlns:a16="http://schemas.microsoft.com/office/drawing/2014/main" val="2943272256"/>
                    </a:ext>
                  </a:extLst>
                </a:gridCol>
                <a:gridCol w="658368">
                  <a:extLst>
                    <a:ext uri="{9D8B030D-6E8A-4147-A177-3AD203B41FA5}">
                      <a16:colId xmlns:a16="http://schemas.microsoft.com/office/drawing/2014/main" val="3412770742"/>
                    </a:ext>
                  </a:extLst>
                </a:gridCol>
                <a:gridCol w="658368">
                  <a:extLst>
                    <a:ext uri="{9D8B030D-6E8A-4147-A177-3AD203B41FA5}">
                      <a16:colId xmlns:a16="http://schemas.microsoft.com/office/drawing/2014/main" val="2359707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1737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- 2018-04-02 16:59:00 </a:t>
                      </a:r>
                      <a:r>
                        <a:rPr kumimoji="0" lang="en-US" sz="1000" b="0" i="0" u="none" strike="noStrike" kern="1200" cap="none" spc="0" normalizeH="0" baseline="0" noProof="0">
                          <a:ln>
                            <a:noFill/>
                          </a:ln>
                          <a:solidFill>
                            <a:prstClr val="black"/>
                          </a:solidFill>
                          <a:effectLst/>
                          <a:uLnTx/>
                          <a:uFillTx/>
                          <a:latin typeface="+mn-lt"/>
                          <a:ea typeface="+mn-ea"/>
                          <a:cs typeface="+mn-cs"/>
                        </a:rPr>
                        <a:t> 
 Most people know taking your eyes off the road while driving is dangerous. Did you know simply talking on the phone can cause a driver to fail to see and process their surroundings? We're sharing tips and resources for staying safer behind the wheel this Distracted Driving Awareness Month: https://goo.gl/q9K7Vt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368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- 2018-04-10 18:05:22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002672482"/>
                  </a:ext>
                </a:extLst>
              </a:tr>
            </a:tbl>
          </a:graphicData>
        </a:graphic>
      </p:graphicFrame>
      <p:sp>
        <p:nvSpPr>
          <p:cNvPr id="4" name="Text Placeholder 3">
            <a:extLst>
              <a:ext uri="{FF2B5EF4-FFF2-40B4-BE49-F238E27FC236}">
                <a16:creationId xmlns:a16="http://schemas.microsoft.com/office/drawing/2014/main" id="{81CB3467-AB51-4295-97C8-4D50132A0B3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089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6BF15-D0FE-41EE-9485-9EE8AF0A6D95}"/>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22CB49DB-631B-4487-A415-4B60C5C7B4A2}"/>
              </a:ext>
            </a:extLst>
          </p:cNvPr>
          <p:cNvGraphicFramePr>
            <a:graphicFrameLocks noGrp="1"/>
          </p:cNvGraphicFramePr>
          <p:nvPr>
            <p:ph type="tbl" sz="quarter" idx="13"/>
            <p:extLst>
              <p:ext uri="{D42A27DB-BD31-4B8C-83A1-F6EECF244321}">
                <p14:modId xmlns:p14="http://schemas.microsoft.com/office/powerpoint/2010/main" val="1077001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2120659"/>
                    </a:ext>
                  </a:extLst>
                </a:gridCol>
                <a:gridCol w="658368">
                  <a:extLst>
                    <a:ext uri="{9D8B030D-6E8A-4147-A177-3AD203B41FA5}">
                      <a16:colId xmlns:a16="http://schemas.microsoft.com/office/drawing/2014/main" val="813924074"/>
                    </a:ext>
                  </a:extLst>
                </a:gridCol>
                <a:gridCol w="658368">
                  <a:extLst>
                    <a:ext uri="{9D8B030D-6E8A-4147-A177-3AD203B41FA5}">
                      <a16:colId xmlns:a16="http://schemas.microsoft.com/office/drawing/2014/main" val="2428471167"/>
                    </a:ext>
                  </a:extLst>
                </a:gridCol>
                <a:gridCol w="658368">
                  <a:extLst>
                    <a:ext uri="{9D8B030D-6E8A-4147-A177-3AD203B41FA5}">
                      <a16:colId xmlns:a16="http://schemas.microsoft.com/office/drawing/2014/main" val="3885387346"/>
                    </a:ext>
                  </a:extLst>
                </a:gridCol>
                <a:gridCol w="658368">
                  <a:extLst>
                    <a:ext uri="{9D8B030D-6E8A-4147-A177-3AD203B41FA5}">
                      <a16:colId xmlns:a16="http://schemas.microsoft.com/office/drawing/2014/main" val="1199346584"/>
                    </a:ext>
                  </a:extLst>
                </a:gridCol>
                <a:gridCol w="658368">
                  <a:extLst>
                    <a:ext uri="{9D8B030D-6E8A-4147-A177-3AD203B41FA5}">
                      <a16:colId xmlns:a16="http://schemas.microsoft.com/office/drawing/2014/main" val="2060916951"/>
                    </a:ext>
                  </a:extLst>
                </a:gridCol>
                <a:gridCol w="658368">
                  <a:extLst>
                    <a:ext uri="{9D8B030D-6E8A-4147-A177-3AD203B41FA5}">
                      <a16:colId xmlns:a16="http://schemas.microsoft.com/office/drawing/2014/main" val="1886696145"/>
                    </a:ext>
                  </a:extLst>
                </a:gridCol>
                <a:gridCol w="658368">
                  <a:extLst>
                    <a:ext uri="{9D8B030D-6E8A-4147-A177-3AD203B41FA5}">
                      <a16:colId xmlns:a16="http://schemas.microsoft.com/office/drawing/2014/main" val="2403098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775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16:16:00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51607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- 2018-04-09 11:33:06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there are multiple phone apps that can reduce or eliminate cell phone distractions while driving? Check out our blog for tips and resources for staying safer behind the wheel this Distracted Driving Awareness Month: https://goo.gl/Tg9QfN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081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- 2018-04-26 16:06:58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 and crafts, the kids participated in an exciting array of activities throughout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14992852"/>
                  </a:ext>
                </a:extLst>
              </a:tr>
            </a:tbl>
          </a:graphicData>
        </a:graphic>
      </p:graphicFrame>
      <p:sp>
        <p:nvSpPr>
          <p:cNvPr id="4" name="Text Placeholder 3">
            <a:extLst>
              <a:ext uri="{FF2B5EF4-FFF2-40B4-BE49-F238E27FC236}">
                <a16:creationId xmlns:a16="http://schemas.microsoft.com/office/drawing/2014/main" id="{E6D9FE91-98A1-4498-B6A7-2F09617F3AC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51069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A3D7B-A305-492E-8F5D-A87468D7FF2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6EE435BA-35D8-404D-81D8-A757A098DDF4}"/>
              </a:ext>
            </a:extLst>
          </p:cNvPr>
          <p:cNvGraphicFramePr>
            <a:graphicFrameLocks noGrp="1"/>
          </p:cNvGraphicFramePr>
          <p:nvPr>
            <p:ph type="chart" sz="quarter" idx="13"/>
            <p:extLst>
              <p:ext uri="{D42A27DB-BD31-4B8C-83A1-F6EECF244321}">
                <p14:modId xmlns:p14="http://schemas.microsoft.com/office/powerpoint/2010/main" val="1494058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94547E-F791-4BF5-AA53-9FAE724FC70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63F0790-333A-410E-9132-1E3B5098E9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08285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5EB5A-2145-4DED-A16B-6AC315B63AB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030F991-31F6-4656-AF67-B4C3780ACD88}"/>
              </a:ext>
            </a:extLst>
          </p:cNvPr>
          <p:cNvGraphicFramePr>
            <a:graphicFrameLocks noGrp="1"/>
          </p:cNvGraphicFramePr>
          <p:nvPr>
            <p:ph type="tbl" sz="quarter" idx="13"/>
            <p:extLst>
              <p:ext uri="{D42A27DB-BD31-4B8C-83A1-F6EECF244321}">
                <p14:modId xmlns:p14="http://schemas.microsoft.com/office/powerpoint/2010/main" val="3104655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746373085"/>
                    </a:ext>
                  </a:extLst>
                </a:gridCol>
                <a:gridCol w="493776">
                  <a:extLst>
                    <a:ext uri="{9D8B030D-6E8A-4147-A177-3AD203B41FA5}">
                      <a16:colId xmlns:a16="http://schemas.microsoft.com/office/drawing/2014/main" val="3246930900"/>
                    </a:ext>
                  </a:extLst>
                </a:gridCol>
                <a:gridCol w="493776">
                  <a:extLst>
                    <a:ext uri="{9D8B030D-6E8A-4147-A177-3AD203B41FA5}">
                      <a16:colId xmlns:a16="http://schemas.microsoft.com/office/drawing/2014/main" val="3865362384"/>
                    </a:ext>
                  </a:extLst>
                </a:gridCol>
                <a:gridCol w="493776">
                  <a:extLst>
                    <a:ext uri="{9D8B030D-6E8A-4147-A177-3AD203B41FA5}">
                      <a16:colId xmlns:a16="http://schemas.microsoft.com/office/drawing/2014/main" val="1928838521"/>
                    </a:ext>
                  </a:extLst>
                </a:gridCol>
                <a:gridCol w="493776">
                  <a:extLst>
                    <a:ext uri="{9D8B030D-6E8A-4147-A177-3AD203B41FA5}">
                      <a16:colId xmlns:a16="http://schemas.microsoft.com/office/drawing/2014/main" val="3438312600"/>
                    </a:ext>
                  </a:extLst>
                </a:gridCol>
                <a:gridCol w="493776">
                  <a:extLst>
                    <a:ext uri="{9D8B030D-6E8A-4147-A177-3AD203B41FA5}">
                      <a16:colId xmlns:a16="http://schemas.microsoft.com/office/drawing/2014/main" val="4123206427"/>
                    </a:ext>
                  </a:extLst>
                </a:gridCol>
                <a:gridCol w="493776">
                  <a:extLst>
                    <a:ext uri="{9D8B030D-6E8A-4147-A177-3AD203B41FA5}">
                      <a16:colId xmlns:a16="http://schemas.microsoft.com/office/drawing/2014/main" val="474205545"/>
                    </a:ext>
                  </a:extLst>
                </a:gridCol>
                <a:gridCol w="493776">
                  <a:extLst>
                    <a:ext uri="{9D8B030D-6E8A-4147-A177-3AD203B41FA5}">
                      <a16:colId xmlns:a16="http://schemas.microsoft.com/office/drawing/2014/main" val="684251182"/>
                    </a:ext>
                  </a:extLst>
                </a:gridCol>
                <a:gridCol w="493776">
                  <a:extLst>
                    <a:ext uri="{9D8B030D-6E8A-4147-A177-3AD203B41FA5}">
                      <a16:colId xmlns:a16="http://schemas.microsoft.com/office/drawing/2014/main" val="2407673184"/>
                    </a:ext>
                  </a:extLst>
                </a:gridCol>
                <a:gridCol w="493776">
                  <a:extLst>
                    <a:ext uri="{9D8B030D-6E8A-4147-A177-3AD203B41FA5}">
                      <a16:colId xmlns:a16="http://schemas.microsoft.com/office/drawing/2014/main" val="515141433"/>
                    </a:ext>
                  </a:extLst>
                </a:gridCol>
                <a:gridCol w="493776">
                  <a:extLst>
                    <a:ext uri="{9D8B030D-6E8A-4147-A177-3AD203B41FA5}">
                      <a16:colId xmlns:a16="http://schemas.microsoft.com/office/drawing/2014/main" val="3977006251"/>
                    </a:ext>
                  </a:extLst>
                </a:gridCol>
                <a:gridCol w="493776">
                  <a:extLst>
                    <a:ext uri="{9D8B030D-6E8A-4147-A177-3AD203B41FA5}">
                      <a16:colId xmlns:a16="http://schemas.microsoft.com/office/drawing/2014/main" val="3965409679"/>
                    </a:ext>
                  </a:extLst>
                </a:gridCol>
                <a:gridCol w="493776">
                  <a:extLst>
                    <a:ext uri="{9D8B030D-6E8A-4147-A177-3AD203B41FA5}">
                      <a16:colId xmlns:a16="http://schemas.microsoft.com/office/drawing/2014/main" val="3537738993"/>
                    </a:ext>
                  </a:extLst>
                </a:gridCol>
                <a:gridCol w="493776">
                  <a:extLst>
                    <a:ext uri="{9D8B030D-6E8A-4147-A177-3AD203B41FA5}">
                      <a16:colId xmlns:a16="http://schemas.microsoft.com/office/drawing/2014/main" val="245804171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69803631"/>
                  </a:ext>
                </a:extLst>
              </a:tr>
              <a:tr h="370840">
                <a:tc>
                  <a:txBody>
                    <a:bodyPr/>
                    <a:lstStyle/>
                    <a:p>
                      <a:r>
                        <a:rPr lang="en-US" sz="1000"/>
                        <a:t>@PHLYINS</a:t>
                      </a:r>
                    </a:p>
                  </a:txBody>
                  <a:tcPr/>
                </a:tc>
                <a:tc>
                  <a:txBody>
                    <a:bodyPr/>
                    <a:lstStyle/>
                    <a:p>
                      <a:r>
                        <a:rPr lang="en-US" sz="1000"/>
                        <a:t>2967</a:t>
                      </a:r>
                    </a:p>
                  </a:txBody>
                  <a:tcPr/>
                </a:tc>
                <a:tc>
                  <a:txBody>
                    <a:bodyPr/>
                    <a:lstStyle/>
                    <a:p>
                      <a:r>
                        <a:rPr lang="en-US" sz="1000"/>
                        <a:t>45</a:t>
                      </a:r>
                    </a:p>
                  </a:txBody>
                  <a:tcPr/>
                </a:tc>
                <a:tc>
                  <a:txBody>
                    <a:bodyPr/>
                    <a:lstStyle/>
                    <a:p>
                      <a:r>
                        <a:rPr lang="en-US" sz="1000"/>
                        <a:t>38</a:t>
                      </a:r>
                    </a:p>
                  </a:txBody>
                  <a:tcPr/>
                </a:tc>
                <a:tc>
                  <a:txBody>
                    <a:bodyPr/>
                    <a:lstStyle/>
                    <a:p>
                      <a:r>
                        <a:rPr lang="en-US" sz="1000"/>
                        <a:t>36</a:t>
                      </a:r>
                    </a:p>
                  </a:txBody>
                  <a:tcPr/>
                </a:tc>
                <a:tc>
                  <a:txBody>
                    <a:bodyPr/>
                    <a:lstStyle/>
                    <a:p>
                      <a:r>
                        <a:rPr lang="en-US" sz="1000"/>
                        <a:t>1</a:t>
                      </a:r>
                    </a:p>
                  </a:txBody>
                  <a:tcPr/>
                </a:tc>
                <a:tc>
                  <a:txBody>
                    <a:bodyPr/>
                    <a:lstStyle/>
                    <a:p>
                      <a:r>
                        <a:rPr lang="en-US" sz="1000"/>
                        <a:t>1</a:t>
                      </a:r>
                    </a:p>
                  </a:txBody>
                  <a:tcPr/>
                </a:tc>
                <a:tc>
                  <a:txBody>
                    <a:bodyPr/>
                    <a:lstStyle/>
                    <a:p>
                      <a:r>
                        <a:rPr lang="en-US" sz="1000"/>
                        <a:t>62</a:t>
                      </a:r>
                    </a:p>
                  </a:txBody>
                  <a:tcPr/>
                </a:tc>
                <a:tc>
                  <a:txBody>
                    <a:bodyPr/>
                    <a:lstStyle/>
                    <a:p>
                      <a:r>
                        <a:rPr lang="en-US" sz="1000"/>
                        <a:t>62</a:t>
                      </a:r>
                    </a:p>
                  </a:txBody>
                  <a:tcPr/>
                </a:tc>
                <a:tc>
                  <a:txBody>
                    <a:bodyPr/>
                    <a:lstStyle/>
                    <a:p>
                      <a:r>
                        <a:rPr lang="en-US" sz="1000"/>
                        <a:t>151</a:t>
                      </a:r>
                    </a:p>
                  </a:txBody>
                  <a:tcPr/>
                </a:tc>
                <a:tc>
                  <a:txBody>
                    <a:bodyPr/>
                    <a:lstStyle/>
                    <a:p>
                      <a:r>
                        <a:rPr lang="en-US" sz="1000"/>
                        <a:t>3</a:t>
                      </a:r>
                    </a:p>
                  </a:txBody>
                  <a:tcPr/>
                </a:tc>
                <a:tc>
                  <a:txBody>
                    <a:bodyPr/>
                    <a:lstStyle/>
                    <a:p>
                      <a:r>
                        <a:rPr lang="en-US" sz="1000"/>
                        <a:t>16</a:t>
                      </a:r>
                    </a:p>
                  </a:txBody>
                  <a:tcPr/>
                </a:tc>
                <a:tc>
                  <a:txBody>
                    <a:bodyPr/>
                    <a:lstStyle/>
                    <a:p>
                      <a:r>
                        <a:rPr lang="en-US" sz="1000"/>
                        <a:t>0.2038 %</a:t>
                      </a:r>
                    </a:p>
                  </a:txBody>
                  <a:tcPr/>
                </a:tc>
                <a:tc>
                  <a:txBody>
                    <a:bodyPr/>
                    <a:lstStyle/>
                    <a:p>
                      <a:r>
                        <a:rPr lang="en-US" sz="1000"/>
                        <a:t>0.0 %</a:t>
                      </a:r>
                    </a:p>
                  </a:txBody>
                  <a:tcPr/>
                </a:tc>
                <a:extLst>
                  <a:ext uri="{0D108BD9-81ED-4DB2-BD59-A6C34878D82A}">
                    <a16:rowId xmlns:a16="http://schemas.microsoft.com/office/drawing/2014/main" val="2093730890"/>
                  </a:ext>
                </a:extLst>
              </a:tr>
            </a:tbl>
          </a:graphicData>
        </a:graphic>
      </p:graphicFrame>
      <p:sp>
        <p:nvSpPr>
          <p:cNvPr id="4" name="Text Placeholder 3">
            <a:extLst>
              <a:ext uri="{FF2B5EF4-FFF2-40B4-BE49-F238E27FC236}">
                <a16:creationId xmlns:a16="http://schemas.microsoft.com/office/drawing/2014/main" id="{CB2F43CE-2C59-47F9-B510-2D386C46FF7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59359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6760-811E-4484-BA47-B850E9BD6601}"/>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280D1F0C-2D57-4C83-9F64-B1A8A9CC7F07}"/>
              </a:ext>
            </a:extLst>
          </p:cNvPr>
          <p:cNvGraphicFramePr>
            <a:graphicFrameLocks noGrp="1"/>
          </p:cNvGraphicFramePr>
          <p:nvPr>
            <p:ph type="chart" sz="quarter" idx="13"/>
            <p:extLst>
              <p:ext uri="{D42A27DB-BD31-4B8C-83A1-F6EECF244321}">
                <p14:modId xmlns:p14="http://schemas.microsoft.com/office/powerpoint/2010/main" val="3028799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AC5A8B-332E-43EA-84E1-E038A908F7B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E5995F3-D44F-43FC-BAFC-7A9960026F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42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CDCCA-F901-4F69-8FFD-51F36037469E}"/>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E5E00F3E-4ADA-4D62-9C0B-E478966528E1}"/>
              </a:ext>
            </a:extLst>
          </p:cNvPr>
          <p:cNvGraphicFramePr>
            <a:graphicFrameLocks noGrp="1"/>
          </p:cNvGraphicFramePr>
          <p:nvPr>
            <p:ph type="chart" sz="quarter" idx="13"/>
            <p:extLst>
              <p:ext uri="{D42A27DB-BD31-4B8C-83A1-F6EECF244321}">
                <p14:modId xmlns:p14="http://schemas.microsoft.com/office/powerpoint/2010/main" val="33151290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A8E53-0938-4B75-9975-30022A825A8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5F9F3A1-07C4-4205-AE99-992645439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5190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B30D5-6D70-4DC3-8560-B0BCF44D2AAB}"/>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9D5905E3-2657-4B5B-A66C-EBFCA27CCE5F}"/>
              </a:ext>
            </a:extLst>
          </p:cNvPr>
          <p:cNvGraphicFramePr>
            <a:graphicFrameLocks noGrp="1"/>
          </p:cNvGraphicFramePr>
          <p:nvPr>
            <p:ph type="chart" sz="quarter" idx="13"/>
            <p:extLst>
              <p:ext uri="{D42A27DB-BD31-4B8C-83A1-F6EECF244321}">
                <p14:modId xmlns:p14="http://schemas.microsoft.com/office/powerpoint/2010/main" val="2740157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4D23B-AEA5-4F43-9D72-81B408FD4BC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5CBEE09-3634-413A-81CC-C5644AA339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1629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534D9-4644-471B-811D-1C6EA8159242}"/>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7B01C62C-EA71-4BE3-A668-2C97C084CE12}"/>
              </a:ext>
            </a:extLst>
          </p:cNvPr>
          <p:cNvGraphicFramePr>
            <a:graphicFrameLocks noGrp="1"/>
          </p:cNvGraphicFramePr>
          <p:nvPr>
            <p:ph type="tbl" sz="quarter" idx="13"/>
            <p:extLst>
              <p:ext uri="{D42A27DB-BD31-4B8C-83A1-F6EECF244321}">
                <p14:modId xmlns:p14="http://schemas.microsoft.com/office/powerpoint/2010/main" val="2498930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66949065"/>
                    </a:ext>
                  </a:extLst>
                </a:gridCol>
                <a:gridCol w="1645920">
                  <a:extLst>
                    <a:ext uri="{9D8B030D-6E8A-4147-A177-3AD203B41FA5}">
                      <a16:colId xmlns:a16="http://schemas.microsoft.com/office/drawing/2014/main" val="3310777343"/>
                    </a:ext>
                  </a:extLst>
                </a:gridCol>
                <a:gridCol w="822960">
                  <a:extLst>
                    <a:ext uri="{9D8B030D-6E8A-4147-A177-3AD203B41FA5}">
                      <a16:colId xmlns:a16="http://schemas.microsoft.com/office/drawing/2014/main" val="1152504630"/>
                    </a:ext>
                  </a:extLst>
                </a:gridCol>
                <a:gridCol w="822960">
                  <a:extLst>
                    <a:ext uri="{9D8B030D-6E8A-4147-A177-3AD203B41FA5}">
                      <a16:colId xmlns:a16="http://schemas.microsoft.com/office/drawing/2014/main" val="2726601023"/>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864078620"/>
                  </a:ext>
                </a:extLst>
              </a:tr>
              <a:tr h="370840">
                <a:tc>
                  <a:txBody>
                    <a:bodyPr/>
                    <a:lstStyle/>
                    <a:p>
                      <a:r>
                        <a:rPr lang="en-US" sz="1000" b="1"/>
                        <a:t> @PHLYINS </a:t>
                      </a:r>
                      <a:r>
                        <a:rPr lang="en-US" sz="1000"/>
                        <a:t> was mentioned by </a:t>
                      </a:r>
                      <a:r>
                        <a:rPr lang="en-US" sz="1000" b="1"/>
                        <a:t> @BestBuddiesPHL - 2018-04-15 15:12:34 </a:t>
                      </a:r>
                      <a:r>
                        <a:rPr lang="en-US" sz="1000"/>
                        <a:t>
 Big THANKS to our friends from @PHLYINS for their awesome volunteer support at our High School Buddy Ball! We 💜… https://t.co/ZSujhqzlmJ</a:t>
                      </a:r>
                    </a:p>
                  </a:txBody>
                  <a:tcPr/>
                </a:tc>
                <a:tc>
                  <a:txBody>
                    <a:bodyPr/>
                    <a:lstStyle/>
                    <a:p>
                      <a:r>
                        <a:rPr lang="en-US" sz="1000"/>
                        <a:t>n/a</a:t>
                      </a:r>
                    </a:p>
                  </a:txBody>
                  <a:tcPr/>
                </a:tc>
                <a:tc>
                  <a:txBody>
                    <a:bodyPr/>
                    <a:lstStyle/>
                    <a:p>
                      <a:r>
                        <a:rPr lang="en-US" sz="1000"/>
                        <a:t>3</a:t>
                      </a:r>
                    </a:p>
                  </a:txBody>
                  <a:tcPr/>
                </a:tc>
                <a:tc>
                  <a:txBody>
                    <a:bodyPr/>
                    <a:lstStyle/>
                    <a:p>
                      <a:r>
                        <a:rPr lang="en-US" sz="1000"/>
                        <a:t>4</a:t>
                      </a:r>
                    </a:p>
                  </a:txBody>
                  <a:tcPr/>
                </a:tc>
                <a:extLst>
                  <a:ext uri="{0D108BD9-81ED-4DB2-BD59-A6C34878D82A}">
                    <a16:rowId xmlns:a16="http://schemas.microsoft.com/office/drawing/2014/main" val="1904562399"/>
                  </a:ext>
                </a:extLst>
              </a:tr>
              <a:tr h="370840">
                <a:tc>
                  <a:txBody>
                    <a:bodyPr/>
                    <a:lstStyle/>
                    <a:p>
                      <a:r>
                        <a:rPr lang="en-US" sz="1000" b="1"/>
                        <a:t> @PHLYINS </a:t>
                      </a:r>
                      <a:r>
                        <a:rPr lang="en-US" sz="1000"/>
                        <a:t> was mentioned by </a:t>
                      </a:r>
                      <a:r>
                        <a:rPr lang="en-US" sz="1000" b="1"/>
                        <a:t> @AIMSchool - 2018-04-15 16:51:50 </a:t>
                      </a:r>
                      <a:r>
                        <a:rPr lang="en-US" sz="1000"/>
                        <a:t>
 AIM for the Stars Gala countdown. Thanks to @PHLYINS for their Guiding Star sponsorship of our April 19th event.… https://t.co/tAjAlatMOp</a:t>
                      </a:r>
                    </a:p>
                  </a:txBody>
                  <a:tcPr/>
                </a:tc>
                <a:tc>
                  <a:txBody>
                    <a:bodyPr/>
                    <a:lstStyle/>
                    <a:p>
                      <a:r>
                        <a:rPr lang="en-US" sz="1000"/>
                        <a:t>n/a</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2125361577"/>
                  </a:ext>
                </a:extLst>
              </a:tr>
              <a:tr h="370840">
                <a:tc>
                  <a:txBody>
                    <a:bodyPr/>
                    <a:lstStyle/>
                    <a:p>
                      <a:r>
                        <a:rPr lang="en-US" sz="1000" b="1"/>
                        <a:t> @PHLYINS </a:t>
                      </a:r>
                      <a:r>
                        <a:rPr lang="en-US" sz="1000"/>
                        <a:t> was mentioned by </a:t>
                      </a:r>
                      <a:r>
                        <a:rPr lang="en-US" sz="1000" b="1"/>
                        <a:t> @CPBJEvents - 2018-04-12 08:39:45 </a:t>
                      </a:r>
                      <a:r>
                        <a:rPr lang="en-US" sz="1000"/>
                        <a:t>
 Thanks to our major sponsors First National Bank, @PHLYINS, @MDcpas, @Temple_HBG and @UPMCHealthPlan! Awards are ab… https://t.co/rGroXVYnpv</a:t>
                      </a:r>
                    </a:p>
                  </a:txBody>
                  <a:tcPr/>
                </a:tc>
                <a:tc>
                  <a:txBody>
                    <a:bodyPr/>
                    <a:lstStyle/>
                    <a:p>
                      <a:r>
                        <a:rPr lang="en-US" sz="1000"/>
                        <a:t>n/a</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3985105072"/>
                  </a:ext>
                </a:extLst>
              </a:tr>
              <a:tr h="370840">
                <a:tc>
                  <a:txBody>
                    <a:bodyPr/>
                    <a:lstStyle/>
                    <a:p>
                      <a:r>
                        <a:rPr lang="en-US" sz="1000" b="1"/>
                        <a:t> @PHLYINS </a:t>
                      </a:r>
                      <a:r>
                        <a:rPr lang="en-US" sz="1000"/>
                        <a:t> was mentioned by </a:t>
                      </a:r>
                      <a:r>
                        <a:rPr lang="en-US" sz="1000" b="1"/>
                        <a:t> @MarchofDimes_PA - 2018-04-27 13:01:04 </a:t>
                      </a:r>
                      <a:r>
                        <a:rPr lang="en-US" sz="1000"/>
                        <a:t>
 @PHLYINS &amp;amp; their sister company @TMNA_Services, fundraising efforts exceeded ,000 for Philadelphia's Run for Bab… https://t.co/kdt2bHd8az</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600852991"/>
                  </a:ext>
                </a:extLst>
              </a:tr>
              <a:tr h="370840">
                <a:tc>
                  <a:txBody>
                    <a:bodyPr/>
                    <a:lstStyle/>
                    <a:p>
                      <a:r>
                        <a:rPr lang="en-US" sz="1000" b="1"/>
                        <a:t> @PHLYINS </a:t>
                      </a:r>
                      <a:r>
                        <a:rPr lang="en-US" sz="1000"/>
                        <a:t> was mentioned by </a:t>
                      </a:r>
                      <a:r>
                        <a:rPr lang="en-US" sz="1000" b="1"/>
                        <a:t> @BestBuddiesPA - 2018-04-30 16:30:05 </a:t>
                      </a:r>
                      <a:r>
                        <a:rPr lang="en-US" sz="1000"/>
                        <a:t>
 @PHLYINS We are so grateful for all of our wonderful #TeamPHLY volunteers!  Their team work made our dream work! 💜</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250482681"/>
                  </a:ext>
                </a:extLst>
              </a:tr>
            </a:tbl>
          </a:graphicData>
        </a:graphic>
      </p:graphicFrame>
      <p:sp>
        <p:nvSpPr>
          <p:cNvPr id="4" name="Text Placeholder 3">
            <a:extLst>
              <a:ext uri="{FF2B5EF4-FFF2-40B4-BE49-F238E27FC236}">
                <a16:creationId xmlns:a16="http://schemas.microsoft.com/office/drawing/2014/main" id="{F6441B86-3E7E-40FB-8CB6-36C009C82ED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31206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F8E9D-4FD0-4B62-A9BC-DDFAECC15DC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175E0574-6620-4700-80FB-94E40D94EF22}"/>
              </a:ext>
            </a:extLst>
          </p:cNvPr>
          <p:cNvGraphicFramePr>
            <a:graphicFrameLocks noGrp="1"/>
          </p:cNvGraphicFramePr>
          <p:nvPr>
            <p:ph type="tbl" sz="quarter" idx="13"/>
            <p:extLst>
              <p:ext uri="{D42A27DB-BD31-4B8C-83A1-F6EECF244321}">
                <p14:modId xmlns:p14="http://schemas.microsoft.com/office/powerpoint/2010/main" val="422012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078249"/>
                    </a:ext>
                  </a:extLst>
                </a:gridCol>
                <a:gridCol w="2468880">
                  <a:extLst>
                    <a:ext uri="{9D8B030D-6E8A-4147-A177-3AD203B41FA5}">
                      <a16:colId xmlns:a16="http://schemas.microsoft.com/office/drawing/2014/main" val="2008939197"/>
                    </a:ext>
                  </a:extLst>
                </a:gridCol>
                <a:gridCol w="2468880">
                  <a:extLst>
                    <a:ext uri="{9D8B030D-6E8A-4147-A177-3AD203B41FA5}">
                      <a16:colId xmlns:a16="http://schemas.microsoft.com/office/drawing/2014/main" val="132696859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990909060"/>
                  </a:ext>
                </a:extLst>
              </a:tr>
              <a:tr h="370840">
                <a:tc>
                  <a:txBody>
                    <a:bodyPr/>
                    <a:lstStyle/>
                    <a:p>
                      <a:r>
                        <a:rPr lang="en-US" sz="1000" b="1"/>
                        <a:t>@MyHorizonIns</a:t>
                      </a:r>
                    </a:p>
                  </a:txBody>
                  <a:tcPr/>
                </a:tc>
                <a:tc>
                  <a:txBody>
                    <a:bodyPr/>
                    <a:lstStyle/>
                    <a:p>
                      <a:r>
                        <a:rPr lang="en-US" sz="1000"/>
                        <a:t>@PHLYINS (59)</a:t>
                      </a:r>
                    </a:p>
                  </a:txBody>
                  <a:tcPr/>
                </a:tc>
                <a:tc>
                  <a:txBody>
                    <a:bodyPr/>
                    <a:lstStyle/>
                    <a:p>
                      <a:r>
                        <a:rPr lang="en-US" sz="1000"/>
                        <a:t>59</a:t>
                      </a:r>
                    </a:p>
                  </a:txBody>
                  <a:tcPr/>
                </a:tc>
                <a:extLst>
                  <a:ext uri="{0D108BD9-81ED-4DB2-BD59-A6C34878D82A}">
                    <a16:rowId xmlns:a16="http://schemas.microsoft.com/office/drawing/2014/main" val="731267487"/>
                  </a:ext>
                </a:extLst>
              </a:tr>
              <a:tr h="370840">
                <a:tc>
                  <a:txBody>
                    <a:bodyPr/>
                    <a:lstStyle/>
                    <a:p>
                      <a:r>
                        <a:rPr lang="en-US" sz="1000" b="1"/>
                        <a:t>@SilversSteve</a:t>
                      </a:r>
                    </a:p>
                  </a:txBody>
                  <a:tcPr/>
                </a:tc>
                <a:tc>
                  <a:txBody>
                    <a:bodyPr/>
                    <a:lstStyle/>
                    <a:p>
                      <a:r>
                        <a:rPr lang="en-US" sz="1000"/>
                        <a:t>@PHLYINS (30)</a:t>
                      </a:r>
                    </a:p>
                  </a:txBody>
                  <a:tcPr/>
                </a:tc>
                <a:tc>
                  <a:txBody>
                    <a:bodyPr/>
                    <a:lstStyle/>
                    <a:p>
                      <a:r>
                        <a:rPr lang="en-US" sz="1000"/>
                        <a:t>30</a:t>
                      </a:r>
                    </a:p>
                  </a:txBody>
                  <a:tcPr/>
                </a:tc>
                <a:extLst>
                  <a:ext uri="{0D108BD9-81ED-4DB2-BD59-A6C34878D82A}">
                    <a16:rowId xmlns:a16="http://schemas.microsoft.com/office/drawing/2014/main" val="2711802225"/>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1159223484"/>
                  </a:ext>
                </a:extLst>
              </a:tr>
              <a:tr h="370840">
                <a:tc>
                  <a:txBody>
                    <a:bodyPr/>
                    <a:lstStyle/>
                    <a:p>
                      <a:r>
                        <a:rPr lang="en-US" sz="1000" b="1"/>
                        <a:t>@Regore2</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3633589252"/>
                  </a:ext>
                </a:extLst>
              </a:tr>
              <a:tr h="370840">
                <a:tc>
                  <a:txBody>
                    <a:bodyPr/>
                    <a:lstStyle/>
                    <a:p>
                      <a:r>
                        <a:rPr lang="en-US" sz="1000" b="1"/>
                        <a:t>@Bill_Procopio</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476696335"/>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958756434"/>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492949461"/>
                  </a:ext>
                </a:extLst>
              </a:tr>
              <a:tr h="370840">
                <a:tc>
                  <a:txBody>
                    <a:bodyPr/>
                    <a:lstStyle/>
                    <a:p>
                      <a:r>
                        <a:rPr lang="en-US" sz="1000" b="1"/>
                        <a:t>@Kevin_MorrisIns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209741424"/>
                  </a:ext>
                </a:extLst>
              </a:tr>
              <a:tr h="370840">
                <a:tc>
                  <a:txBody>
                    <a:bodyPr/>
                    <a:lstStyle/>
                    <a:p>
                      <a:r>
                        <a:rPr lang="en-US" sz="1000" b="1"/>
                        <a:t>@ChristinaVerish</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193017017"/>
                  </a:ext>
                </a:extLst>
              </a:tr>
              <a:tr h="370840">
                <a:tc>
                  <a:txBody>
                    <a:bodyPr/>
                    <a:lstStyle/>
                    <a:p>
                      <a:r>
                        <a:rPr lang="en-US" sz="1000" b="1"/>
                        <a:t>@treesareinbloom</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465157133"/>
                  </a:ext>
                </a:extLst>
              </a:tr>
            </a:tbl>
          </a:graphicData>
        </a:graphic>
      </p:graphicFrame>
      <p:sp>
        <p:nvSpPr>
          <p:cNvPr id="4" name="Text Placeholder 3">
            <a:extLst>
              <a:ext uri="{FF2B5EF4-FFF2-40B4-BE49-F238E27FC236}">
                <a16:creationId xmlns:a16="http://schemas.microsoft.com/office/drawing/2014/main" id="{DCFA383D-9E62-4AE2-8465-D081C3AE132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2792827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3B465-0F74-4322-A5E7-8FC6F97FAF22}"/>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226B5652-9B2C-4373-ACE0-D64E48645C52}"/>
              </a:ext>
            </a:extLst>
          </p:cNvPr>
          <p:cNvGraphicFramePr>
            <a:graphicFrameLocks noGrp="1"/>
          </p:cNvGraphicFramePr>
          <p:nvPr>
            <p:ph type="tbl" sz="quarter" idx="13"/>
            <p:extLst>
              <p:ext uri="{D42A27DB-BD31-4B8C-83A1-F6EECF244321}">
                <p14:modId xmlns:p14="http://schemas.microsoft.com/office/powerpoint/2010/main" val="1189102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42787605"/>
                    </a:ext>
                  </a:extLst>
                </a:gridCol>
                <a:gridCol w="822960">
                  <a:extLst>
                    <a:ext uri="{9D8B030D-6E8A-4147-A177-3AD203B41FA5}">
                      <a16:colId xmlns:a16="http://schemas.microsoft.com/office/drawing/2014/main" val="1020365633"/>
                    </a:ext>
                  </a:extLst>
                </a:gridCol>
                <a:gridCol w="822960">
                  <a:extLst>
                    <a:ext uri="{9D8B030D-6E8A-4147-A177-3AD203B41FA5}">
                      <a16:colId xmlns:a16="http://schemas.microsoft.com/office/drawing/2014/main" val="3061800956"/>
                    </a:ext>
                  </a:extLst>
                </a:gridCol>
                <a:gridCol w="822960">
                  <a:extLst>
                    <a:ext uri="{9D8B030D-6E8A-4147-A177-3AD203B41FA5}">
                      <a16:colId xmlns:a16="http://schemas.microsoft.com/office/drawing/2014/main" val="3007015768"/>
                    </a:ext>
                  </a:extLst>
                </a:gridCol>
                <a:gridCol w="822960">
                  <a:extLst>
                    <a:ext uri="{9D8B030D-6E8A-4147-A177-3AD203B41FA5}">
                      <a16:colId xmlns:a16="http://schemas.microsoft.com/office/drawing/2014/main" val="4105386398"/>
                    </a:ext>
                  </a:extLst>
                </a:gridCol>
                <a:gridCol w="822960">
                  <a:extLst>
                    <a:ext uri="{9D8B030D-6E8A-4147-A177-3AD203B41FA5}">
                      <a16:colId xmlns:a16="http://schemas.microsoft.com/office/drawing/2014/main" val="2284331661"/>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981676912"/>
                  </a:ext>
                </a:extLst>
              </a:tr>
              <a:tr h="370840">
                <a:tc>
                  <a:txBody>
                    <a:bodyPr/>
                    <a:lstStyle/>
                    <a:p>
                      <a:r>
                        <a:rPr lang="en-US" sz="1000" b="1"/>
                        <a:t> @PHLYINS - 2018-04-18 17:40:06 </a:t>
                      </a:r>
                      <a:r>
                        <a:rPr lang="en-US" sz="1000"/>
                        <a:t>
  #TEAMPHLY joined @BestBuddiesPA for a night of food, fun, and friendship when they volunteered to help at the #BestBuddies High School Buddy Ball! #ThinkPHLY #GiveBack https://t.co/otF5mfdes1</a:t>
                      </a:r>
                    </a:p>
                  </a:txBody>
                  <a:tcPr/>
                </a:tc>
                <a:tc>
                  <a:txBody>
                    <a:bodyPr/>
                    <a:lstStyle/>
                    <a:p>
                      <a:r>
                        <a:rPr lang="en-US" sz="1000"/>
                        <a:t>No</a:t>
                      </a:r>
                    </a:p>
                  </a:txBody>
                  <a:tcPr/>
                </a:tc>
                <a:tc>
                  <a:txBody>
                    <a:bodyPr/>
                    <a:lstStyle/>
                    <a:p>
                      <a:r>
                        <a:rPr lang="en-US" sz="1000"/>
                        <a:t>4</a:t>
                      </a:r>
                    </a:p>
                  </a:txBody>
                  <a:tcPr/>
                </a:tc>
                <a:tc>
                  <a:txBody>
                    <a:bodyPr/>
                    <a:lstStyle/>
                    <a:p>
                      <a:r>
                        <a:rPr lang="en-US" sz="1000"/>
                        <a:t>11</a:t>
                      </a:r>
                    </a:p>
                  </a:txBody>
                  <a:tcPr/>
                </a:tc>
                <a:tc>
                  <a:txBody>
                    <a:bodyPr/>
                    <a:lstStyle/>
                    <a:p>
                      <a:r>
                        <a:rPr lang="en-US" sz="1000"/>
                        <a:t>0</a:t>
                      </a:r>
                    </a:p>
                  </a:txBody>
                  <a:tcPr/>
                </a:tc>
                <a:tc>
                  <a:txBody>
                    <a:bodyPr/>
                    <a:lstStyle/>
                    <a:p>
                      <a:r>
                        <a:rPr lang="en-US" sz="1000"/>
                        <a:t>0.5090 %</a:t>
                      </a:r>
                    </a:p>
                  </a:txBody>
                  <a:tcPr/>
                </a:tc>
                <a:extLst>
                  <a:ext uri="{0D108BD9-81ED-4DB2-BD59-A6C34878D82A}">
                    <a16:rowId xmlns:a16="http://schemas.microsoft.com/office/drawing/2014/main" val="1040625693"/>
                  </a:ext>
                </a:extLst>
              </a:tr>
              <a:tr h="370840">
                <a:tc>
                  <a:txBody>
                    <a:bodyPr/>
                    <a:lstStyle/>
                    <a:p>
                      <a:r>
                        <a:rPr lang="en-US" sz="1000" b="1"/>
                        <a:t> @PHLYINS - 2018-04-03 16:20:08 </a:t>
                      </a:r>
                      <a:r>
                        <a:rPr lang="en-US" sz="1000"/>
                        <a:t>
  A little kindness can go a long way, especially for people facing #cancer. #TEAMPHLY volunteered at the AstraZeneca Hope Lodge of the @AmericanCancer Society, which offers free lodging to cancer patients. Home Office employees cleaned the facility &amp;amp; prepared rooms for new guests. https://t.co/hWmsXdCigO</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0.4444 %</a:t>
                      </a:r>
                    </a:p>
                  </a:txBody>
                  <a:tcPr/>
                </a:tc>
                <a:extLst>
                  <a:ext uri="{0D108BD9-81ED-4DB2-BD59-A6C34878D82A}">
                    <a16:rowId xmlns:a16="http://schemas.microsoft.com/office/drawing/2014/main" val="2807387614"/>
                  </a:ext>
                </a:extLst>
              </a:tr>
              <a:tr h="370840">
                <a:tc>
                  <a:txBody>
                    <a:bodyPr/>
                    <a:lstStyle/>
                    <a:p>
                      <a:r>
                        <a:rPr lang="en-US" sz="1000" b="1"/>
                        <a:t> @PHLYINS - 2018-04-16 09:34:58 </a:t>
                      </a:r>
                      <a:r>
                        <a:rPr lang="en-US" sz="1000"/>
                        <a:t>
  Vehicle crashes are the number one cause of workplace deaths - more than the number two and number three cause combined. Our #riskmanagement blog has steps individuals &amp;amp; organizations can take to address #distracteddriving: https://t.co/saTzeBqU5R #DistractedDrivingAwarenessMonth https://t.co/ZzP02hX7us</a:t>
                      </a:r>
                    </a:p>
                  </a:txBody>
                  <a:tcPr/>
                </a:tc>
                <a:tc>
                  <a:txBody>
                    <a:bodyPr/>
                    <a:lstStyle/>
                    <a:p>
                      <a:r>
                        <a:rPr lang="en-US" sz="1000"/>
                        <a:t>No</a:t>
                      </a:r>
                    </a:p>
                  </a:txBody>
                  <a:tcPr/>
                </a:tc>
                <a:tc>
                  <a:txBody>
                    <a:bodyPr/>
                    <a:lstStyle/>
                    <a:p>
                      <a:r>
                        <a:rPr lang="en-US" sz="1000"/>
                        <a:t>4</a:t>
                      </a:r>
                    </a:p>
                  </a:txBody>
                  <a:tcPr/>
                </a:tc>
                <a:tc>
                  <a:txBody>
                    <a:bodyPr/>
                    <a:lstStyle/>
                    <a:p>
                      <a:r>
                        <a:rPr lang="en-US" sz="1000"/>
                        <a:t>9</a:t>
                      </a:r>
                    </a:p>
                  </a:txBody>
                  <a:tcPr/>
                </a:tc>
                <a:tc>
                  <a:txBody>
                    <a:bodyPr/>
                    <a:lstStyle/>
                    <a:p>
                      <a:r>
                        <a:rPr lang="en-US" sz="1000"/>
                        <a:t>0</a:t>
                      </a:r>
                    </a:p>
                  </a:txBody>
                  <a:tcPr/>
                </a:tc>
                <a:tc>
                  <a:txBody>
                    <a:bodyPr/>
                    <a:lstStyle/>
                    <a:p>
                      <a:r>
                        <a:rPr lang="en-US" sz="1000"/>
                        <a:t>0.4414 %</a:t>
                      </a:r>
                    </a:p>
                  </a:txBody>
                  <a:tcPr/>
                </a:tc>
                <a:extLst>
                  <a:ext uri="{0D108BD9-81ED-4DB2-BD59-A6C34878D82A}">
                    <a16:rowId xmlns:a16="http://schemas.microsoft.com/office/drawing/2014/main" val="2132933415"/>
                  </a:ext>
                </a:extLst>
              </a:tr>
              <a:tr h="370840">
                <a:tc>
                  <a:txBody>
                    <a:bodyPr/>
                    <a:lstStyle/>
                    <a:p>
                      <a:r>
                        <a:rPr lang="en-US" sz="1000" b="1"/>
                        <a:t> @PHLYINS - 2018-04-30 16:12:05 </a:t>
                      </a:r>
                      <a:r>
                        <a:rPr lang="en-US" sz="1000"/>
                        <a:t>
  On Sunday, #TEAMPHLY volunteered to assist with event registration at the @BestBuddiesPA #Friendship Walk! Each year, the non-profit hosts an annual #walk to raise awareness &amp;amp; funds to support inclusion for individuals with intellectual &amp;amp; developmental disabilities. #ThinkPHLY https://t.co/KawF8YOSeq</a:t>
                      </a:r>
                    </a:p>
                  </a:txBody>
                  <a:tcPr/>
                </a:tc>
                <a:tc>
                  <a:txBody>
                    <a:bodyPr/>
                    <a:lstStyle/>
                    <a:p>
                      <a:r>
                        <a:rPr lang="en-US" sz="1000"/>
                        <a:t>No</a:t>
                      </a:r>
                    </a:p>
                  </a:txBody>
                  <a:tcPr/>
                </a:tc>
                <a:tc>
                  <a:txBody>
                    <a:bodyPr/>
                    <a:lstStyle/>
                    <a:p>
                      <a:r>
                        <a:rPr lang="en-US" sz="1000"/>
                        <a:t>3</a:t>
                      </a:r>
                    </a:p>
                  </a:txBody>
                  <a:tcPr/>
                </a:tc>
                <a:tc>
                  <a:txBody>
                    <a:bodyPr/>
                    <a:lstStyle/>
                    <a:p>
                      <a:r>
                        <a:rPr lang="en-US" sz="1000"/>
                        <a:t>8</a:t>
                      </a:r>
                    </a:p>
                  </a:txBody>
                  <a:tcPr/>
                </a:tc>
                <a:tc>
                  <a:txBody>
                    <a:bodyPr/>
                    <a:lstStyle/>
                    <a:p>
                      <a:r>
                        <a:rPr lang="en-US" sz="1000"/>
                        <a:t>1</a:t>
                      </a:r>
                    </a:p>
                  </a:txBody>
                  <a:tcPr/>
                </a:tc>
                <a:tc>
                  <a:txBody>
                    <a:bodyPr/>
                    <a:lstStyle/>
                    <a:p>
                      <a:r>
                        <a:rPr lang="en-US" sz="1000"/>
                        <a:t>0.4044 %</a:t>
                      </a:r>
                    </a:p>
                  </a:txBody>
                  <a:tcPr/>
                </a:tc>
                <a:extLst>
                  <a:ext uri="{0D108BD9-81ED-4DB2-BD59-A6C34878D82A}">
                    <a16:rowId xmlns:a16="http://schemas.microsoft.com/office/drawing/2014/main" val="1283331593"/>
                  </a:ext>
                </a:extLst>
              </a:tr>
              <a:tr h="370840">
                <a:tc>
                  <a:txBody>
                    <a:bodyPr/>
                    <a:lstStyle/>
                    <a:p>
                      <a:r>
                        <a:rPr lang="en-US" sz="1000" b="1"/>
                        <a:t> @PHLYINS - 2018-04-02 16:39:56 </a:t>
                      </a:r>
                      <a:r>
                        <a:rPr lang="en-US" sz="1000"/>
                        <a:t>
  Did you know simply talking on the phone can cause a driver to fail to see and process their surroundings? We're sharing tips and resources for staying safer behind the wheel this #DistractedDriving Awareness Month: https://t.co/033GQ5M4gO #justdrive https://t.co/W1PabWb86n</a:t>
                      </a:r>
                    </a:p>
                  </a:txBody>
                  <a:tcPr/>
                </a:tc>
                <a:tc>
                  <a:txBody>
                    <a:bodyPr/>
                    <a:lstStyle/>
                    <a:p>
                      <a:r>
                        <a:rPr lang="en-US" sz="1000"/>
                        <a:t>No</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0.3762 %</a:t>
                      </a:r>
                    </a:p>
                  </a:txBody>
                  <a:tcPr/>
                </a:tc>
                <a:extLst>
                  <a:ext uri="{0D108BD9-81ED-4DB2-BD59-A6C34878D82A}">
                    <a16:rowId xmlns:a16="http://schemas.microsoft.com/office/drawing/2014/main" val="3857027155"/>
                  </a:ext>
                </a:extLst>
              </a:tr>
            </a:tbl>
          </a:graphicData>
        </a:graphic>
      </p:graphicFrame>
      <p:sp>
        <p:nvSpPr>
          <p:cNvPr id="4" name="Text Placeholder 3">
            <a:extLst>
              <a:ext uri="{FF2B5EF4-FFF2-40B4-BE49-F238E27FC236}">
                <a16:creationId xmlns:a16="http://schemas.microsoft.com/office/drawing/2014/main" id="{8E6E8BF2-9471-42CA-978E-F1F69A67D11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54750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72DC-3C22-4C1E-BB31-3212623A316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BE679E2D-8FCF-4F64-87F0-58936469D0E2}"/>
              </a:ext>
            </a:extLst>
          </p:cNvPr>
          <p:cNvGraphicFramePr>
            <a:graphicFrameLocks noGrp="1"/>
          </p:cNvGraphicFramePr>
          <p:nvPr>
            <p:ph type="tbl" sz="quarter" idx="13"/>
            <p:extLst>
              <p:ext uri="{D42A27DB-BD31-4B8C-83A1-F6EECF244321}">
                <p14:modId xmlns:p14="http://schemas.microsoft.com/office/powerpoint/2010/main" val="2088263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58699661"/>
                    </a:ext>
                  </a:extLst>
                </a:gridCol>
                <a:gridCol w="1069848">
                  <a:extLst>
                    <a:ext uri="{9D8B030D-6E8A-4147-A177-3AD203B41FA5}">
                      <a16:colId xmlns:a16="http://schemas.microsoft.com/office/drawing/2014/main" val="881087082"/>
                    </a:ext>
                  </a:extLst>
                </a:gridCol>
                <a:gridCol w="1069848">
                  <a:extLst>
                    <a:ext uri="{9D8B030D-6E8A-4147-A177-3AD203B41FA5}">
                      <a16:colId xmlns:a16="http://schemas.microsoft.com/office/drawing/2014/main" val="5125404"/>
                    </a:ext>
                  </a:extLst>
                </a:gridCol>
                <a:gridCol w="1069848">
                  <a:extLst>
                    <a:ext uri="{9D8B030D-6E8A-4147-A177-3AD203B41FA5}">
                      <a16:colId xmlns:a16="http://schemas.microsoft.com/office/drawing/2014/main" val="1217310294"/>
                    </a:ext>
                  </a:extLst>
                </a:gridCol>
                <a:gridCol w="1069848">
                  <a:extLst>
                    <a:ext uri="{9D8B030D-6E8A-4147-A177-3AD203B41FA5}">
                      <a16:colId xmlns:a16="http://schemas.microsoft.com/office/drawing/2014/main" val="575553839"/>
                    </a:ext>
                  </a:extLst>
                </a:gridCol>
                <a:gridCol w="1069848">
                  <a:extLst>
                    <a:ext uri="{9D8B030D-6E8A-4147-A177-3AD203B41FA5}">
                      <a16:colId xmlns:a16="http://schemas.microsoft.com/office/drawing/2014/main" val="4127966047"/>
                    </a:ext>
                  </a:extLst>
                </a:gridCol>
                <a:gridCol w="1069848">
                  <a:extLst>
                    <a:ext uri="{9D8B030D-6E8A-4147-A177-3AD203B41FA5}">
                      <a16:colId xmlns:a16="http://schemas.microsoft.com/office/drawing/2014/main" val="37871268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387731855"/>
                  </a:ext>
                </a:extLst>
              </a:tr>
              <a:tr h="370840">
                <a:tc>
                  <a:txBody>
                    <a:bodyPr/>
                    <a:lstStyle/>
                    <a:p>
                      <a:r>
                        <a:rPr lang="en-US" sz="1000"/>
                        <a:t>Philadelphia Insurance Companies</a:t>
                      </a:r>
                    </a:p>
                  </a:txBody>
                  <a:tcPr/>
                </a:tc>
                <a:tc>
                  <a:txBody>
                    <a:bodyPr/>
                    <a:lstStyle/>
                    <a:p>
                      <a:r>
                        <a:rPr lang="en-US" sz="1000"/>
                        <a:t>14487</a:t>
                      </a:r>
                    </a:p>
                  </a:txBody>
                  <a:tcPr/>
                </a:tc>
                <a:tc>
                  <a:txBody>
                    <a:bodyPr/>
                    <a:lstStyle/>
                    <a:p>
                      <a:r>
                        <a:rPr lang="en-US" sz="1000"/>
                        <a:t>254</a:t>
                      </a:r>
                    </a:p>
                  </a:txBody>
                  <a:tcPr/>
                </a:tc>
                <a:tc>
                  <a:txBody>
                    <a:bodyPr/>
                    <a:lstStyle/>
                    <a:p>
                      <a:r>
                        <a:rPr lang="en-US" sz="1000"/>
                        <a:t>23</a:t>
                      </a:r>
                    </a:p>
                  </a:txBody>
                  <a:tcPr/>
                </a:tc>
                <a:tc>
                  <a:txBody>
                    <a:bodyPr/>
                    <a:lstStyle/>
                    <a:p>
                      <a:r>
                        <a:rPr lang="en-US" sz="1000"/>
                        <a:t>908</a:t>
                      </a:r>
                    </a:p>
                  </a:txBody>
                  <a:tcPr/>
                </a:tc>
                <a:tc>
                  <a:txBody>
                    <a:bodyPr/>
                    <a:lstStyle/>
                    <a:p>
                      <a:r>
                        <a:rPr lang="en-US" sz="1000"/>
                        <a:t>6</a:t>
                      </a:r>
                    </a:p>
                  </a:txBody>
                  <a:tcPr/>
                </a:tc>
                <a:tc>
                  <a:txBody>
                    <a:bodyPr/>
                    <a:lstStyle/>
                    <a:p>
                      <a:r>
                        <a:rPr lang="en-US" sz="1000"/>
                        <a:t>0.2767 %</a:t>
                      </a:r>
                    </a:p>
                  </a:txBody>
                  <a:tcPr/>
                </a:tc>
                <a:extLst>
                  <a:ext uri="{0D108BD9-81ED-4DB2-BD59-A6C34878D82A}">
                    <a16:rowId xmlns:a16="http://schemas.microsoft.com/office/drawing/2014/main" val="2959021245"/>
                  </a:ext>
                </a:extLst>
              </a:tr>
            </a:tbl>
          </a:graphicData>
        </a:graphic>
      </p:graphicFrame>
      <p:sp>
        <p:nvSpPr>
          <p:cNvPr id="4" name="Text Placeholder 3">
            <a:extLst>
              <a:ext uri="{FF2B5EF4-FFF2-40B4-BE49-F238E27FC236}">
                <a16:creationId xmlns:a16="http://schemas.microsoft.com/office/drawing/2014/main" id="{722E96AC-6444-4A87-A7F2-009EA68D4E6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818397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00A17-2762-4FDD-AB7B-962C119E5B65}"/>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6820ED75-9D06-42CC-ADB5-2D8876F16A61}"/>
              </a:ext>
            </a:extLst>
          </p:cNvPr>
          <p:cNvGraphicFramePr>
            <a:graphicFrameLocks noGrp="1"/>
          </p:cNvGraphicFramePr>
          <p:nvPr>
            <p:ph type="chart" sz="quarter" idx="13"/>
            <p:extLst>
              <p:ext uri="{D42A27DB-BD31-4B8C-83A1-F6EECF244321}">
                <p14:modId xmlns:p14="http://schemas.microsoft.com/office/powerpoint/2010/main" val="2706155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9EF8A8-F2B0-4396-8883-531A0858561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04E5742-8407-4025-A779-49B1051CC9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383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2E08C-4FA3-4CD5-9BE8-DF2A3D3D61B0}"/>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2274566F-E93C-4C3F-912F-E91F7E51AD11}"/>
              </a:ext>
            </a:extLst>
          </p:cNvPr>
          <p:cNvGraphicFramePr>
            <a:graphicFrameLocks noGrp="1"/>
          </p:cNvGraphicFramePr>
          <p:nvPr>
            <p:ph type="chart" sz="quarter" idx="13"/>
            <p:extLst>
              <p:ext uri="{D42A27DB-BD31-4B8C-83A1-F6EECF244321}">
                <p14:modId xmlns:p14="http://schemas.microsoft.com/office/powerpoint/2010/main" val="3733183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5D36DA-AD8C-4A4D-ACA4-E428E3859CF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AD8C401-0016-44E6-9F67-8FD8BDE877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73657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E5EC9-E39B-434C-AE95-CBF403E76544}"/>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D506867B-5009-496F-BE46-2E6664ED3BDD}"/>
              </a:ext>
            </a:extLst>
          </p:cNvPr>
          <p:cNvGraphicFramePr>
            <a:graphicFrameLocks noGrp="1"/>
          </p:cNvGraphicFramePr>
          <p:nvPr>
            <p:ph type="tbl" sz="quarter" idx="13"/>
            <p:extLst>
              <p:ext uri="{D42A27DB-BD31-4B8C-83A1-F6EECF244321}">
                <p14:modId xmlns:p14="http://schemas.microsoft.com/office/powerpoint/2010/main" val="525768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57632504"/>
                    </a:ext>
                  </a:extLst>
                </a:gridCol>
                <a:gridCol w="987552">
                  <a:extLst>
                    <a:ext uri="{9D8B030D-6E8A-4147-A177-3AD203B41FA5}">
                      <a16:colId xmlns:a16="http://schemas.microsoft.com/office/drawing/2014/main" val="1524828708"/>
                    </a:ext>
                  </a:extLst>
                </a:gridCol>
                <a:gridCol w="987552">
                  <a:extLst>
                    <a:ext uri="{9D8B030D-6E8A-4147-A177-3AD203B41FA5}">
                      <a16:colId xmlns:a16="http://schemas.microsoft.com/office/drawing/2014/main" val="3222298899"/>
                    </a:ext>
                  </a:extLst>
                </a:gridCol>
                <a:gridCol w="987552">
                  <a:extLst>
                    <a:ext uri="{9D8B030D-6E8A-4147-A177-3AD203B41FA5}">
                      <a16:colId xmlns:a16="http://schemas.microsoft.com/office/drawing/2014/main" val="1552058421"/>
                    </a:ext>
                  </a:extLst>
                </a:gridCol>
                <a:gridCol w="987552">
                  <a:extLst>
                    <a:ext uri="{9D8B030D-6E8A-4147-A177-3AD203B41FA5}">
                      <a16:colId xmlns:a16="http://schemas.microsoft.com/office/drawing/2014/main" val="789141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- 2018-04-13 13:10:21 </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PHLY welcomed 48 new employees from across the country to the Home Office for our New Hire Training. The training program is aimed at introducing new employees to the PHLY culture, our products, and our services, and includes various educational workshops to help them adjust to their new roles. Here’s a snapshot of our newest team members after they successfully completed the program. Welcome to the team!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285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- 2018-04-03 16:21:44 </a:t>
                      </a:r>
                      <a:r>
                        <a:rPr kumimoji="0" lang="en-US" sz="1000" b="0" i="0" u="none" strike="noStrike" kern="1200" cap="none" spc="0" normalizeH="0" baseline="0" noProof="0">
                          <a:ln>
                            <a:noFill/>
                          </a:ln>
                          <a:solidFill>
                            <a:prstClr val="black"/>
                          </a:solidFill>
                          <a:effectLst/>
                          <a:uLnTx/>
                          <a:uFillTx/>
                          <a:latin typeface="+mn-lt"/>
                          <a:ea typeface="+mn-ea"/>
                          <a:cs typeface="+mn-cs"/>
                        </a:rPr>
                        <a:t>
  A little kindness can go a long way, especially for people facing cancer. Home Office employees teamed up at the AstraZeneca Hope Lodge of the American Cancer Society, which offers free accommodations for cancer patients being treated in the Philadelphia area. To help the patients feel more at home, #TEAMPHLY volunteered to clean the facility and prepare rooms for new guests.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18156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- 2018-04-10 18:21:04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 Hire Training, a program designed to introduce our newest team members to the PHLY culture. The first day of the training ended with a PHLY Product Expo at the Hilton Hotel, which gives new employees an opportunity to interact with PHLY’s product specialists and learn more about our services. Fun activities, raffles, and smiles all around also highlighted the 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8989725"/>
                  </a:ext>
                </a:extLst>
              </a:tr>
            </a:tbl>
          </a:graphicData>
        </a:graphic>
      </p:graphicFrame>
      <p:sp>
        <p:nvSpPr>
          <p:cNvPr id="4" name="Text Placeholder 3">
            <a:extLst>
              <a:ext uri="{FF2B5EF4-FFF2-40B4-BE49-F238E27FC236}">
                <a16:creationId xmlns:a16="http://schemas.microsoft.com/office/drawing/2014/main" id="{A04428F4-73EE-4F90-9E33-9E96BFF1CE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19273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485B2-B853-4DB4-AC2C-5B586F34A643}"/>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43008F16-CF6E-4D62-8998-DD62F0FB4A2E}"/>
              </a:ext>
            </a:extLst>
          </p:cNvPr>
          <p:cNvGraphicFramePr>
            <a:graphicFrameLocks noGrp="1"/>
          </p:cNvGraphicFramePr>
          <p:nvPr>
            <p:ph type="tbl" sz="quarter" idx="13"/>
            <p:extLst>
              <p:ext uri="{D42A27DB-BD31-4B8C-83A1-F6EECF244321}">
                <p14:modId xmlns:p14="http://schemas.microsoft.com/office/powerpoint/2010/main" val="4244653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9585714"/>
                    </a:ext>
                  </a:extLst>
                </a:gridCol>
                <a:gridCol w="987552">
                  <a:extLst>
                    <a:ext uri="{9D8B030D-6E8A-4147-A177-3AD203B41FA5}">
                      <a16:colId xmlns:a16="http://schemas.microsoft.com/office/drawing/2014/main" val="1359734595"/>
                    </a:ext>
                  </a:extLst>
                </a:gridCol>
                <a:gridCol w="987552">
                  <a:extLst>
                    <a:ext uri="{9D8B030D-6E8A-4147-A177-3AD203B41FA5}">
                      <a16:colId xmlns:a16="http://schemas.microsoft.com/office/drawing/2014/main" val="1902989089"/>
                    </a:ext>
                  </a:extLst>
                </a:gridCol>
                <a:gridCol w="987552">
                  <a:extLst>
                    <a:ext uri="{9D8B030D-6E8A-4147-A177-3AD203B41FA5}">
                      <a16:colId xmlns:a16="http://schemas.microsoft.com/office/drawing/2014/main" val="1171322212"/>
                    </a:ext>
                  </a:extLst>
                </a:gridCol>
                <a:gridCol w="987552">
                  <a:extLst>
                    <a:ext uri="{9D8B030D-6E8A-4147-A177-3AD203B41FA5}">
                      <a16:colId xmlns:a16="http://schemas.microsoft.com/office/drawing/2014/main" val="945887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631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- 2018-04-17 11:47:56 </a:t>
                      </a:r>
                      <a:r>
                        <a:rPr kumimoji="0" lang="en-US" sz="1000" b="0" i="0" u="none" strike="noStrike" kern="1200" cap="none" spc="0" normalizeH="0" baseline="0" noProof="0">
                          <a:ln>
                            <a:noFill/>
                          </a:ln>
                          <a:solidFill>
                            <a:prstClr val="black"/>
                          </a:solidFill>
                          <a:effectLst/>
                          <a:uLnTx/>
                          <a:uFillTx/>
                          <a:latin typeface="+mn-lt"/>
                          <a:ea typeface="+mn-ea"/>
                          <a:cs typeface="+mn-cs"/>
                        </a:rPr>
                        <a:t>
  #TEAMPHLY is supporting #TeamJefferson in the Eagles Autism Challenge - a one-day bike ride and family-friendly 5K run/walk in support of autism research. Yesterda, PHLY Chairman and Team Jefferson co-captain Jamie Maguire teamed up with Home Office employees and staff from the #EaglesAutismChallenge for a kickoff event in our Health &amp; Wellness Center. The Challenge raises awareness about autism as well as funds for innovative research and programs to help unlock the mystery of the disorder. The kickoff event included a raffle for a helmet signed by the Philadelphia Eagles and additional prizes for playing a fun game of Quarterback Touchdown!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5186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- 2018-04-05 17:15:15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Plano, TX joined the fight against hunger by teaming up with North Texas Food Bank, a non-profit relief organization that provides access to more than 190,000 meals each day for hungry children, seniors, and families in North Texas. #TEAMPHLY spent a day helping neighbors in need by sorting and packaging food donations in the facility’s distribution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67985012"/>
                  </a:ext>
                </a:extLst>
              </a:tr>
            </a:tbl>
          </a:graphicData>
        </a:graphic>
      </p:graphicFrame>
      <p:sp>
        <p:nvSpPr>
          <p:cNvPr id="4" name="Text Placeholder 3">
            <a:extLst>
              <a:ext uri="{FF2B5EF4-FFF2-40B4-BE49-F238E27FC236}">
                <a16:creationId xmlns:a16="http://schemas.microsoft.com/office/drawing/2014/main" id="{913CFFFF-C231-4EE9-9CDC-0206A91D4D5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67921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7025E-94C8-4D68-8AE0-E80FA069023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C640ECA-9C5B-473A-A43C-82B1BB15D003}"/>
              </a:ext>
            </a:extLst>
          </p:cNvPr>
          <p:cNvGraphicFramePr>
            <a:graphicFrameLocks noGrp="1"/>
          </p:cNvGraphicFramePr>
          <p:nvPr>
            <p:ph type="tbl" sz="quarter" idx="13"/>
            <p:extLst>
              <p:ext uri="{D42A27DB-BD31-4B8C-83A1-F6EECF244321}">
                <p14:modId xmlns:p14="http://schemas.microsoft.com/office/powerpoint/2010/main" val="32305970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2656071"/>
                    </a:ext>
                  </a:extLst>
                </a:gridCol>
                <a:gridCol w="699516">
                  <a:extLst>
                    <a:ext uri="{9D8B030D-6E8A-4147-A177-3AD203B41FA5}">
                      <a16:colId xmlns:a16="http://schemas.microsoft.com/office/drawing/2014/main" val="3813817014"/>
                    </a:ext>
                  </a:extLst>
                </a:gridCol>
                <a:gridCol w="699516">
                  <a:extLst>
                    <a:ext uri="{9D8B030D-6E8A-4147-A177-3AD203B41FA5}">
                      <a16:colId xmlns:a16="http://schemas.microsoft.com/office/drawing/2014/main" val="2592062906"/>
                    </a:ext>
                  </a:extLst>
                </a:gridCol>
                <a:gridCol w="658368">
                  <a:extLst>
                    <a:ext uri="{9D8B030D-6E8A-4147-A177-3AD203B41FA5}">
                      <a16:colId xmlns:a16="http://schemas.microsoft.com/office/drawing/2014/main" val="3656522167"/>
                    </a:ext>
                  </a:extLst>
                </a:gridCol>
                <a:gridCol w="658368">
                  <a:extLst>
                    <a:ext uri="{9D8B030D-6E8A-4147-A177-3AD203B41FA5}">
                      <a16:colId xmlns:a16="http://schemas.microsoft.com/office/drawing/2014/main" val="3368744421"/>
                    </a:ext>
                  </a:extLst>
                </a:gridCol>
                <a:gridCol w="658368">
                  <a:extLst>
                    <a:ext uri="{9D8B030D-6E8A-4147-A177-3AD203B41FA5}">
                      <a16:colId xmlns:a16="http://schemas.microsoft.com/office/drawing/2014/main" val="3206412250"/>
                    </a:ext>
                  </a:extLst>
                </a:gridCol>
                <a:gridCol w="699516">
                  <a:extLst>
                    <a:ext uri="{9D8B030D-6E8A-4147-A177-3AD203B41FA5}">
                      <a16:colId xmlns:a16="http://schemas.microsoft.com/office/drawing/2014/main" val="1738941638"/>
                    </a:ext>
                  </a:extLst>
                </a:gridCol>
                <a:gridCol w="699516">
                  <a:extLst>
                    <a:ext uri="{9D8B030D-6E8A-4147-A177-3AD203B41FA5}">
                      <a16:colId xmlns:a16="http://schemas.microsoft.com/office/drawing/2014/main" val="3561665963"/>
                    </a:ext>
                  </a:extLst>
                </a:gridCol>
                <a:gridCol w="699516">
                  <a:extLst>
                    <a:ext uri="{9D8B030D-6E8A-4147-A177-3AD203B41FA5}">
                      <a16:colId xmlns:a16="http://schemas.microsoft.com/office/drawing/2014/main" val="723032521"/>
                    </a:ext>
                  </a:extLst>
                </a:gridCol>
                <a:gridCol w="658368">
                  <a:extLst>
                    <a:ext uri="{9D8B030D-6E8A-4147-A177-3AD203B41FA5}">
                      <a16:colId xmlns:a16="http://schemas.microsoft.com/office/drawing/2014/main" val="140607653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74361299"/>
                  </a:ext>
                </a:extLst>
              </a:tr>
              <a:tr h="370840">
                <a:tc>
                  <a:txBody>
                    <a:bodyPr/>
                    <a:lstStyle/>
                    <a:p>
                      <a:r>
                        <a:rPr lang="en-US" sz="1000"/>
                        <a:t>phlyinsurance</a:t>
                      </a:r>
                    </a:p>
                  </a:txBody>
                  <a:tcPr/>
                </a:tc>
                <a:tc>
                  <a:txBody>
                    <a:bodyPr/>
                    <a:lstStyle/>
                    <a:p>
                      <a:r>
                        <a:rPr lang="en-US" sz="1000"/>
                        <a:t>958</a:t>
                      </a:r>
                    </a:p>
                  </a:txBody>
                  <a:tcPr/>
                </a:tc>
                <a:tc>
                  <a:txBody>
                    <a:bodyPr/>
                    <a:lstStyle/>
                    <a:p>
                      <a:r>
                        <a:rPr lang="en-US" sz="1000"/>
                        <a:t>45</a:t>
                      </a:r>
                    </a:p>
                  </a:txBody>
                  <a:tcPr/>
                </a:tc>
                <a:tc>
                  <a:txBody>
                    <a:bodyPr/>
                    <a:lstStyle/>
                    <a:p>
                      <a:r>
                        <a:rPr lang="en-US" sz="1000"/>
                        <a:t>15</a:t>
                      </a:r>
                    </a:p>
                  </a:txBody>
                  <a:tcPr/>
                </a:tc>
                <a:tc>
                  <a:txBody>
                    <a:bodyPr/>
                    <a:lstStyle/>
                    <a:p>
                      <a:r>
                        <a:rPr lang="en-US" sz="1000"/>
                        <a:t>6</a:t>
                      </a:r>
                    </a:p>
                  </a:txBody>
                  <a:tcPr/>
                </a:tc>
                <a:tc>
                  <a:txBody>
                    <a:bodyPr/>
                    <a:lstStyle/>
                    <a:p>
                      <a:r>
                        <a:rPr lang="en-US" sz="1000"/>
                        <a:t>2</a:t>
                      </a:r>
                    </a:p>
                  </a:txBody>
                  <a:tcPr/>
                </a:tc>
                <a:tc>
                  <a:txBody>
                    <a:bodyPr/>
                    <a:lstStyle/>
                    <a:p>
                      <a:r>
                        <a:rPr lang="en-US" sz="1000"/>
                        <a:t>23</a:t>
                      </a:r>
                    </a:p>
                  </a:txBody>
                  <a:tcPr/>
                </a:tc>
                <a:tc>
                  <a:txBody>
                    <a:bodyPr/>
                    <a:lstStyle/>
                    <a:p>
                      <a:r>
                        <a:rPr lang="en-US" sz="1000"/>
                        <a:t>1297</a:t>
                      </a:r>
                    </a:p>
                  </a:txBody>
                  <a:tcPr/>
                </a:tc>
                <a:tc>
                  <a:txBody>
                    <a:bodyPr/>
                    <a:lstStyle/>
                    <a:p>
                      <a:r>
                        <a:rPr lang="en-US" sz="1000"/>
                        <a:t>22</a:t>
                      </a:r>
                    </a:p>
                  </a:txBody>
                  <a:tcPr/>
                </a:tc>
                <a:tc>
                  <a:txBody>
                    <a:bodyPr/>
                    <a:lstStyle/>
                    <a:p>
                      <a:r>
                        <a:rPr lang="en-US" sz="1000"/>
                        <a:t>6.1335 %</a:t>
                      </a:r>
                    </a:p>
                  </a:txBody>
                  <a:tcPr/>
                </a:tc>
                <a:extLst>
                  <a:ext uri="{0D108BD9-81ED-4DB2-BD59-A6C34878D82A}">
                    <a16:rowId xmlns:a16="http://schemas.microsoft.com/office/drawing/2014/main" val="3322418905"/>
                  </a:ext>
                </a:extLst>
              </a:tr>
            </a:tbl>
          </a:graphicData>
        </a:graphic>
      </p:graphicFrame>
      <p:sp>
        <p:nvSpPr>
          <p:cNvPr id="4" name="Text Placeholder 3">
            <a:extLst>
              <a:ext uri="{FF2B5EF4-FFF2-40B4-BE49-F238E27FC236}">
                <a16:creationId xmlns:a16="http://schemas.microsoft.com/office/drawing/2014/main" id="{B6274CB3-06EE-4F96-B1FB-E643810590E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632400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3004A-AFA2-44F3-8460-830A46D2D590}"/>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26F1239F-B7F6-40DF-9B24-EF729C01D5CF}"/>
              </a:ext>
            </a:extLst>
          </p:cNvPr>
          <p:cNvGraphicFramePr>
            <a:graphicFrameLocks noGrp="1"/>
          </p:cNvGraphicFramePr>
          <p:nvPr>
            <p:ph type="chart" sz="quarter" idx="13"/>
            <p:extLst>
              <p:ext uri="{D42A27DB-BD31-4B8C-83A1-F6EECF244321}">
                <p14:modId xmlns:p14="http://schemas.microsoft.com/office/powerpoint/2010/main" val="1140818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D1345F-B3DA-4CCB-9382-836CBC71D9F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FB2C565-F89E-4F34-9D61-3A527E7B2C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2798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A38DF-BF09-4675-A5DD-F3A025970DA2}"/>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31280770-2A9D-44EA-9582-9BBC62399730}"/>
              </a:ext>
            </a:extLst>
          </p:cNvPr>
          <p:cNvGraphicFramePr>
            <a:graphicFrameLocks noGrp="1"/>
          </p:cNvGraphicFramePr>
          <p:nvPr>
            <p:ph type="chart" sz="quarter" idx="13"/>
            <p:extLst>
              <p:ext uri="{D42A27DB-BD31-4B8C-83A1-F6EECF244321}">
                <p14:modId xmlns:p14="http://schemas.microsoft.com/office/powerpoint/2010/main" val="479721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4CD25B-9846-4BD3-BEB6-4696CF1F79F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6A8ED88-E580-44DE-91BA-5E91A088A8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8614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5CFBC-1D6E-43D1-BF3C-09E08A731324}"/>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635DD7EE-34A6-45FE-B4A6-49CE60924C53}"/>
              </a:ext>
            </a:extLst>
          </p:cNvPr>
          <p:cNvGraphicFramePr>
            <a:graphicFrameLocks noGrp="1"/>
          </p:cNvGraphicFramePr>
          <p:nvPr>
            <p:ph type="tbl" sz="quarter" idx="13"/>
            <p:extLst>
              <p:ext uri="{D42A27DB-BD31-4B8C-83A1-F6EECF244321}">
                <p14:modId xmlns:p14="http://schemas.microsoft.com/office/powerpoint/2010/main" val="42038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69784321"/>
                    </a:ext>
                  </a:extLst>
                </a:gridCol>
                <a:gridCol w="987552">
                  <a:extLst>
                    <a:ext uri="{9D8B030D-6E8A-4147-A177-3AD203B41FA5}">
                      <a16:colId xmlns:a16="http://schemas.microsoft.com/office/drawing/2014/main" val="2162859677"/>
                    </a:ext>
                  </a:extLst>
                </a:gridCol>
                <a:gridCol w="987552">
                  <a:extLst>
                    <a:ext uri="{9D8B030D-6E8A-4147-A177-3AD203B41FA5}">
                      <a16:colId xmlns:a16="http://schemas.microsoft.com/office/drawing/2014/main" val="4091504851"/>
                    </a:ext>
                  </a:extLst>
                </a:gridCol>
                <a:gridCol w="987552">
                  <a:extLst>
                    <a:ext uri="{9D8B030D-6E8A-4147-A177-3AD203B41FA5}">
                      <a16:colId xmlns:a16="http://schemas.microsoft.com/office/drawing/2014/main" val="2490026415"/>
                    </a:ext>
                  </a:extLst>
                </a:gridCol>
                <a:gridCol w="987552">
                  <a:extLst>
                    <a:ext uri="{9D8B030D-6E8A-4147-A177-3AD203B41FA5}">
                      <a16:colId xmlns:a16="http://schemas.microsoft.com/office/drawing/2014/main" val="3573775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10914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- 2018-04-26 15:31:46 </a:t>
                      </a:r>
                      <a:r>
                        <a:rPr kumimoji="0" lang="en-US" sz="1000" b="0" i="0" u="none" strike="noStrike" kern="1200" cap="none" spc="0" normalizeH="0" baseline="0" noProof="0">
                          <a:ln>
                            <a:noFill/>
                          </a:ln>
                          <a:solidFill>
                            <a:prstClr val="black"/>
                          </a:solidFill>
                          <a:effectLst/>
                          <a:uLnTx/>
                          <a:uFillTx/>
                          <a:latin typeface="+mn-lt"/>
                          <a:ea typeface="+mn-ea"/>
                          <a:cs typeface="+mn-cs"/>
                        </a:rPr>
                        <a:t>
 Today, we celebrated #TakeYourChildToWorkDay by welcoming a group of #TEAMPHLY’s #children at the Home Office! Our young guests were introduced to the #workplace and caught a glimpse of their parent’s daily #worklife. From #learning about #insurance to DIY #artsandcrafts, the #kids participated in an #exciting array of activities throughout the day! 🙌🏼#ThinkPHLY #futureleaders #insurancelife #childrenarethefuture #kidsareawesome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4494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- 2018-04-10 17:46:23 </a:t>
                      </a:r>
                      <a:r>
                        <a:rPr kumimoji="0" lang="en-US" sz="1000" b="0" i="0" u="none" strike="noStrike" kern="1200" cap="none" spc="0" normalizeH="0" baseline="0" noProof="0">
                          <a:ln>
                            <a:noFill/>
                          </a:ln>
                          <a:solidFill>
                            <a:prstClr val="black"/>
                          </a:solidFill>
                          <a:effectLst/>
                          <a:uLnTx/>
                          <a:uFillTx/>
                          <a:latin typeface="+mn-lt"/>
                          <a:ea typeface="+mn-ea"/>
                          <a:cs typeface="+mn-cs"/>
                        </a:rPr>
                        <a:t>
 Each year, #TEAMPHLY welcomes new employees from across the country to the Home Office for #NewHire Training, a program designed to introduce our newest team members to the PHLY #culture. The first day of the #training ended with a #PHLY Product #Expo at the #HiltonHotel, which gives new employees an opportunity to interact with PHLY’s product specialists and learn more about our services. #Fun activities, raffles, and smiles all around also highlighted the event! 😃🙌🏼 #ThinkPHLY #NHTExpo18 #insurance #insurancelife #hiring #career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74945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- 2018-04-03 16:29:09 </a:t>
                      </a:r>
                      <a:r>
                        <a:rPr kumimoji="0" lang="en-US" sz="1000" b="0" i="0" u="none" strike="noStrike" kern="1200" cap="none" spc="0" normalizeH="0" baseline="0" noProof="0">
                          <a:ln>
                            <a:noFill/>
                          </a:ln>
                          <a:solidFill>
                            <a:prstClr val="black"/>
                          </a:solidFill>
                          <a:effectLst/>
                          <a:uLnTx/>
                          <a:uFillTx/>
                          <a:latin typeface="+mn-lt"/>
                          <a:ea typeface="+mn-ea"/>
                          <a:cs typeface="+mn-cs"/>
                        </a:rPr>
                        <a:t>
 A little #kindness can go a long way, especially for people facing #cancer. Home Office employees teamed up at the AstraZeneca #HopeLodge of the @americancancersociety, which offers free accommodations for #cancerpatients being treated in the #Philadelphia area. To help the patients feel more at home, #TEAMPHLY volunteered to clean the facility and prepare rooms for new guests. #ThinkPHLY #insurance #americancancersociety #cancersucks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9511933"/>
                  </a:ext>
                </a:extLst>
              </a:tr>
            </a:tbl>
          </a:graphicData>
        </a:graphic>
      </p:graphicFrame>
      <p:sp>
        <p:nvSpPr>
          <p:cNvPr id="4" name="Text Placeholder 3">
            <a:extLst>
              <a:ext uri="{FF2B5EF4-FFF2-40B4-BE49-F238E27FC236}">
                <a16:creationId xmlns:a16="http://schemas.microsoft.com/office/drawing/2014/main" id="{3BDB75B6-D72B-44B4-BCD5-036EB148E5A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5265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7D608-664F-4A17-B093-EF6508B7F37B}"/>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1D7B3143-A7AD-47E3-B4D6-DB3F312C1009}"/>
              </a:ext>
            </a:extLst>
          </p:cNvPr>
          <p:cNvGraphicFramePr>
            <a:graphicFrameLocks noGrp="1"/>
          </p:cNvGraphicFramePr>
          <p:nvPr>
            <p:ph type="tbl" sz="quarter" idx="13"/>
            <p:extLst>
              <p:ext uri="{D42A27DB-BD31-4B8C-83A1-F6EECF244321}">
                <p14:modId xmlns:p14="http://schemas.microsoft.com/office/powerpoint/2010/main" val="1243275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82367752"/>
                    </a:ext>
                  </a:extLst>
                </a:gridCol>
                <a:gridCol w="987552">
                  <a:extLst>
                    <a:ext uri="{9D8B030D-6E8A-4147-A177-3AD203B41FA5}">
                      <a16:colId xmlns:a16="http://schemas.microsoft.com/office/drawing/2014/main" val="3356253492"/>
                    </a:ext>
                  </a:extLst>
                </a:gridCol>
                <a:gridCol w="987552">
                  <a:extLst>
                    <a:ext uri="{9D8B030D-6E8A-4147-A177-3AD203B41FA5}">
                      <a16:colId xmlns:a16="http://schemas.microsoft.com/office/drawing/2014/main" val="529469259"/>
                    </a:ext>
                  </a:extLst>
                </a:gridCol>
                <a:gridCol w="987552">
                  <a:extLst>
                    <a:ext uri="{9D8B030D-6E8A-4147-A177-3AD203B41FA5}">
                      <a16:colId xmlns:a16="http://schemas.microsoft.com/office/drawing/2014/main" val="2574798801"/>
                    </a:ext>
                  </a:extLst>
                </a:gridCol>
                <a:gridCol w="987552">
                  <a:extLst>
                    <a:ext uri="{9D8B030D-6E8A-4147-A177-3AD203B41FA5}">
                      <a16:colId xmlns:a16="http://schemas.microsoft.com/office/drawing/2014/main" val="2664452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627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- 2018-04-25 17:08:40 </a:t>
                      </a:r>
                      <a:r>
                        <a:rPr kumimoji="0" lang="en-US" sz="1000" b="0" i="0" u="none" strike="noStrike" kern="1200" cap="none" spc="0" normalizeH="0" baseline="0" noProof="0">
                          <a:ln>
                            <a:noFill/>
                          </a:ln>
                          <a:solidFill>
                            <a:prstClr val="black"/>
                          </a:solidFill>
                          <a:effectLst/>
                          <a:uLnTx/>
                          <a:uFillTx/>
                          <a:latin typeface="+mn-lt"/>
                          <a:ea typeface="+mn-ea"/>
                          <a:cs typeface="+mn-cs"/>
                        </a:rPr>
                        <a:t>
 A little rain in #BalaCynwyd didn’t stop #TEAMPHLY from lacing up their sneakers and hitting the pavement for #NationalWalkAtLunchDay! During their #lunch hour, #PHLY employees teamed up with our sister company @tmna_services for a #fun #scavengerwalk around the Home Office’s campus. All PHLY employees were encouraged to participate in a group or solo #walk today and several of our field offices also organized walks. Here's a look at our walkers from the Home Office and our field offices. #ThinkPHLY #insurance #walkatlunch #health #wellnesswednesday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1424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- 2018-04-11 16:43:15 </a:t>
                      </a:r>
                      <a:r>
                        <a:rPr kumimoji="0" lang="en-US" sz="1000" b="0" i="0" u="none" strike="noStrike" kern="1200" cap="none" spc="0" normalizeH="0" baseline="0" noProof="0">
                          <a:ln>
                            <a:noFill/>
                          </a:ln>
                          <a:solidFill>
                            <a:prstClr val="black"/>
                          </a:solidFill>
                          <a:effectLst/>
                          <a:uLnTx/>
                          <a:uFillTx/>
                          <a:latin typeface="+mn-lt"/>
                          <a:ea typeface="+mn-ea"/>
                          <a:cs typeface="+mn-cs"/>
                        </a:rPr>
                        <a:t>
 Yesterday, we kicked off the first day of #NewHire Training at the Home Office. After a full day of introductions, educational workshops, and a #PHLY Product #Expo, our newest team members participated in a #fun #teambuilding #volunteer event where they assembled wagons and filled them with treats for our partner @amdiabetesassn (ADA). All wagons were donated to ADA Camps, which help give #kids living with #diabetes a traditional #camp experience while being monitored by #health care professionals in a safe environment! 😊👍🏼 #ThinkPHLY #TEAMPHLY #insurance  #diabetesawareness #giveback #community #charity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2135443"/>
                  </a:ext>
                </a:extLst>
              </a:tr>
            </a:tbl>
          </a:graphicData>
        </a:graphic>
      </p:graphicFrame>
      <p:sp>
        <p:nvSpPr>
          <p:cNvPr id="4" name="Text Placeholder 3">
            <a:extLst>
              <a:ext uri="{FF2B5EF4-FFF2-40B4-BE49-F238E27FC236}">
                <a16:creationId xmlns:a16="http://schemas.microsoft.com/office/drawing/2014/main" id="{D0E5B177-85DC-4A8B-81CF-E09629CBE1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223778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885</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2018-05-07T20:22:42Z</dcterms:created>
  <dcterms:modified xsi:type="dcterms:W3CDTF">2018-05-07T20:23:24Z</dcterms:modified>
</cp:coreProperties>
</file>