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43160</c:v>
                </c:pt>
              </c:numCache>
            </c:numRef>
          </c:cat>
          <c:val>
            <c:numRef>
              <c:f>Sheet1!$B$2</c:f>
              <c:numCache>
                <c:formatCode>General</c:formatCode>
                <c:ptCount val="1"/>
                <c:pt idx="0">
                  <c:v>3484</c:v>
                </c:pt>
              </c:numCache>
            </c:numRef>
          </c:val>
          <c:extLst>
            <c:ext xmlns:c16="http://schemas.microsoft.com/office/drawing/2014/chart" uri="{C3380CC4-5D6E-409C-BE32-E72D297353CC}">
              <c16:uniqueId val="{00000000-A94F-4939-AB1E-2F0E80BDAC99}"/>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43160</c:v>
                </c:pt>
              </c:numCache>
            </c:numRef>
          </c:cat>
          <c:val>
            <c:numRef>
              <c:f>Sheet1!$C$2</c:f>
              <c:numCache>
                <c:formatCode>General</c:formatCode>
                <c:ptCount val="1"/>
                <c:pt idx="0">
                  <c:v>2922</c:v>
                </c:pt>
              </c:numCache>
            </c:numRef>
          </c:val>
          <c:extLst>
            <c:ext xmlns:c16="http://schemas.microsoft.com/office/drawing/2014/chart" uri="{C3380CC4-5D6E-409C-BE32-E72D297353CC}">
              <c16:uniqueId val="{00000001-A94F-4939-AB1E-2F0E80BDAC99}"/>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43160</c:v>
                </c:pt>
              </c:numCache>
            </c:numRef>
          </c:cat>
          <c:val>
            <c:numRef>
              <c:f>Sheet1!$D$2</c:f>
              <c:numCache>
                <c:formatCode>General</c:formatCode>
                <c:ptCount val="1"/>
                <c:pt idx="0">
                  <c:v>0</c:v>
                </c:pt>
              </c:numCache>
            </c:numRef>
          </c:val>
          <c:extLst>
            <c:ext xmlns:c16="http://schemas.microsoft.com/office/drawing/2014/chart" uri="{C3380CC4-5D6E-409C-BE32-E72D297353CC}">
              <c16:uniqueId val="{00000002-A94F-4939-AB1E-2F0E80BDAC99}"/>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43160</c:v>
                </c:pt>
              </c:numCache>
            </c:numRef>
          </c:cat>
          <c:val>
            <c:numRef>
              <c:f>Sheet1!$E$2</c:f>
              <c:numCache>
                <c:formatCode>General</c:formatCode>
                <c:ptCount val="1"/>
                <c:pt idx="0">
                  <c:v>0</c:v>
                </c:pt>
              </c:numCache>
            </c:numRef>
          </c:val>
          <c:extLst>
            <c:ext xmlns:c16="http://schemas.microsoft.com/office/drawing/2014/chart" uri="{C3380CC4-5D6E-409C-BE32-E72D297353CC}">
              <c16:uniqueId val="{00000003-A94F-4939-AB1E-2F0E80BDAC99}"/>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43160</c:v>
                </c:pt>
              </c:numCache>
            </c:numRef>
          </c:cat>
          <c:val>
            <c:numRef>
              <c:f>Sheet1!$F$2</c:f>
              <c:numCache>
                <c:formatCode>General</c:formatCode>
                <c:ptCount val="1"/>
                <c:pt idx="0">
                  <c:v>14233</c:v>
                </c:pt>
              </c:numCache>
            </c:numRef>
          </c:val>
          <c:extLst>
            <c:ext xmlns:c16="http://schemas.microsoft.com/office/drawing/2014/chart" uri="{C3380CC4-5D6E-409C-BE32-E72D297353CC}">
              <c16:uniqueId val="{00000004-A94F-4939-AB1E-2F0E80BDAC99}"/>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43160</c:v>
                </c:pt>
              </c:numCache>
            </c:numRef>
          </c:cat>
          <c:val>
            <c:numRef>
              <c:f>Sheet1!$G$2</c:f>
              <c:numCache>
                <c:formatCode>General</c:formatCode>
                <c:ptCount val="1"/>
                <c:pt idx="0">
                  <c:v>913</c:v>
                </c:pt>
              </c:numCache>
            </c:numRef>
          </c:val>
          <c:extLst>
            <c:ext xmlns:c16="http://schemas.microsoft.com/office/drawing/2014/chart" uri="{C3380CC4-5D6E-409C-BE32-E72D297353CC}">
              <c16:uniqueId val="{00000005-A94F-4939-AB1E-2F0E80BDAC99}"/>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43160</c:v>
                </c:pt>
              </c:numCache>
            </c:numRef>
          </c:cat>
          <c:val>
            <c:numRef>
              <c:f>Sheet1!$H$2</c:f>
              <c:numCache>
                <c:formatCode>General</c:formatCode>
                <c:ptCount val="1"/>
                <c:pt idx="0">
                  <c:v>0</c:v>
                </c:pt>
              </c:numCache>
            </c:numRef>
          </c:val>
          <c:extLst>
            <c:ext xmlns:c16="http://schemas.microsoft.com/office/drawing/2014/chart" uri="{C3380CC4-5D6E-409C-BE32-E72D297353CC}">
              <c16:uniqueId val="{00000006-A94F-4939-AB1E-2F0E80BDAC99}"/>
            </c:ext>
          </c:extLst>
        </c:ser>
        <c:dLbls>
          <c:showLegendKey val="0"/>
          <c:showVal val="0"/>
          <c:showCatName val="0"/>
          <c:showSerName val="0"/>
          <c:showPercent val="0"/>
          <c:showBubbleSize val="0"/>
        </c:dLbls>
        <c:gapWidth val="219"/>
        <c:overlap val="-27"/>
        <c:axId val="248991736"/>
        <c:axId val="248992064"/>
      </c:barChart>
      <c:dateAx>
        <c:axId val="24899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92064"/>
        <c:crosses val="autoZero"/>
        <c:auto val="1"/>
        <c:lblOffset val="100"/>
        <c:baseTimeUnit val="days"/>
      </c:dateAx>
      <c:valAx>
        <c:axId val="24899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9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15</c:v>
                </c:pt>
              </c:numCache>
            </c:numRef>
          </c:val>
          <c:extLst>
            <c:ext xmlns:c16="http://schemas.microsoft.com/office/drawing/2014/chart" uri="{C3380CC4-5D6E-409C-BE32-E72D297353CC}">
              <c16:uniqueId val="{00000000-4968-429E-9518-E8726909B6CC}"/>
            </c:ext>
          </c:extLst>
        </c:ser>
        <c:dLbls>
          <c:showLegendKey val="0"/>
          <c:showVal val="0"/>
          <c:showCatName val="0"/>
          <c:showSerName val="0"/>
          <c:showPercent val="0"/>
          <c:showBubbleSize val="0"/>
        </c:dLbls>
        <c:gapWidth val="219"/>
        <c:overlap val="-27"/>
        <c:axId val="292445768"/>
        <c:axId val="292446096"/>
      </c:barChart>
      <c:dateAx>
        <c:axId val="29244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46096"/>
        <c:crosses val="autoZero"/>
        <c:auto val="1"/>
        <c:lblOffset val="100"/>
        <c:baseTimeUnit val="months"/>
      </c:dateAx>
      <c:valAx>
        <c:axId val="29244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4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132-4C37-99BE-C844E34B4F47}"/>
            </c:ext>
          </c:extLst>
        </c:ser>
        <c:dLbls>
          <c:showLegendKey val="0"/>
          <c:showVal val="0"/>
          <c:showCatName val="0"/>
          <c:showSerName val="0"/>
          <c:showPercent val="0"/>
          <c:showBubbleSize val="0"/>
        </c:dLbls>
        <c:gapWidth val="219"/>
        <c:overlap val="-27"/>
        <c:axId val="177914936"/>
        <c:axId val="177920184"/>
      </c:barChart>
      <c:dateAx>
        <c:axId val="17791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920184"/>
        <c:crosses val="autoZero"/>
        <c:auto val="1"/>
        <c:lblOffset val="100"/>
        <c:baseTimeUnit val="months"/>
      </c:dateAx>
      <c:valAx>
        <c:axId val="17792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91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141956</c:v>
                </c:pt>
              </c:numCache>
            </c:numRef>
          </c:val>
          <c:extLst>
            <c:ext xmlns:c16="http://schemas.microsoft.com/office/drawing/2014/chart" uri="{C3380CC4-5D6E-409C-BE32-E72D297353CC}">
              <c16:uniqueId val="{00000000-CE17-4125-B42A-55BD3328D7D0}"/>
            </c:ext>
          </c:extLst>
        </c:ser>
        <c:dLbls>
          <c:showLegendKey val="0"/>
          <c:showVal val="0"/>
          <c:showCatName val="0"/>
          <c:showSerName val="0"/>
          <c:showPercent val="0"/>
          <c:showBubbleSize val="0"/>
        </c:dLbls>
        <c:gapWidth val="219"/>
        <c:overlap val="-27"/>
        <c:axId val="250114216"/>
        <c:axId val="250116512"/>
      </c:barChart>
      <c:dateAx>
        <c:axId val="250114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16512"/>
        <c:crosses val="autoZero"/>
        <c:auto val="1"/>
        <c:lblOffset val="100"/>
        <c:baseTimeUnit val="months"/>
      </c:dateAx>
      <c:valAx>
        <c:axId val="25011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1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63</c:v>
                </c:pt>
                <c:pt idx="2">
                  <c:v>360</c:v>
                </c:pt>
                <c:pt idx="3">
                  <c:v>465</c:v>
                </c:pt>
                <c:pt idx="4">
                  <c:v>528</c:v>
                </c:pt>
                <c:pt idx="5">
                  <c:v>425</c:v>
                </c:pt>
                <c:pt idx="6">
                  <c:v>176</c:v>
                </c:pt>
              </c:numCache>
            </c:numRef>
          </c:val>
          <c:extLst>
            <c:ext xmlns:c16="http://schemas.microsoft.com/office/drawing/2014/chart" uri="{C3380CC4-5D6E-409C-BE32-E72D297353CC}">
              <c16:uniqueId val="{00000000-24C9-42D5-8C97-282E8824792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65</c:v>
                </c:pt>
                <c:pt idx="2">
                  <c:v>277</c:v>
                </c:pt>
                <c:pt idx="3">
                  <c:v>356</c:v>
                </c:pt>
                <c:pt idx="4">
                  <c:v>296</c:v>
                </c:pt>
                <c:pt idx="5">
                  <c:v>260</c:v>
                </c:pt>
                <c:pt idx="6">
                  <c:v>157</c:v>
                </c:pt>
              </c:numCache>
            </c:numRef>
          </c:val>
          <c:extLst>
            <c:ext xmlns:c16="http://schemas.microsoft.com/office/drawing/2014/chart" uri="{C3380CC4-5D6E-409C-BE32-E72D297353CC}">
              <c16:uniqueId val="{00000001-24C9-42D5-8C97-282E88247928}"/>
            </c:ext>
          </c:extLst>
        </c:ser>
        <c:dLbls>
          <c:showLegendKey val="0"/>
          <c:showVal val="0"/>
          <c:showCatName val="0"/>
          <c:showSerName val="0"/>
          <c:showPercent val="0"/>
          <c:showBubbleSize val="0"/>
        </c:dLbls>
        <c:gapWidth val="219"/>
        <c:overlap val="-27"/>
        <c:axId val="306776376"/>
        <c:axId val="306776704"/>
      </c:barChart>
      <c:catAx>
        <c:axId val="30677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76704"/>
        <c:crosses val="autoZero"/>
        <c:auto val="1"/>
        <c:lblAlgn val="ctr"/>
        <c:lblOffset val="100"/>
        <c:noMultiLvlLbl val="0"/>
      </c:catAx>
      <c:valAx>
        <c:axId val="30677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7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15</c:v>
                </c:pt>
              </c:numCache>
            </c:numRef>
          </c:val>
          <c:extLst>
            <c:ext xmlns:c16="http://schemas.microsoft.com/office/drawing/2014/chart" uri="{C3380CC4-5D6E-409C-BE32-E72D297353CC}">
              <c16:uniqueId val="{00000000-49D9-4DD6-BBEF-C5DD041F43E0}"/>
            </c:ext>
          </c:extLst>
        </c:ser>
        <c:dLbls>
          <c:showLegendKey val="0"/>
          <c:showVal val="0"/>
          <c:showCatName val="0"/>
          <c:showSerName val="0"/>
          <c:showPercent val="0"/>
          <c:showBubbleSize val="0"/>
        </c:dLbls>
        <c:gapWidth val="219"/>
        <c:overlap val="-27"/>
        <c:axId val="349642968"/>
        <c:axId val="349642312"/>
      </c:barChart>
      <c:dateAx>
        <c:axId val="34964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42312"/>
        <c:crosses val="autoZero"/>
        <c:auto val="1"/>
        <c:lblOffset val="100"/>
        <c:baseTimeUnit val="months"/>
      </c:dateAx>
      <c:valAx>
        <c:axId val="34964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4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D98-4AD1-89E3-D5AC903D976B}"/>
            </c:ext>
          </c:extLst>
        </c:ser>
        <c:dLbls>
          <c:showLegendKey val="0"/>
          <c:showVal val="0"/>
          <c:showCatName val="0"/>
          <c:showSerName val="0"/>
          <c:showPercent val="0"/>
          <c:showBubbleSize val="0"/>
        </c:dLbls>
        <c:gapWidth val="219"/>
        <c:overlap val="-27"/>
        <c:axId val="349639688"/>
        <c:axId val="349640016"/>
      </c:barChart>
      <c:dateAx>
        <c:axId val="34963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40016"/>
        <c:crosses val="autoZero"/>
        <c:auto val="1"/>
        <c:lblOffset val="100"/>
        <c:baseTimeUnit val="months"/>
      </c:dateAx>
      <c:valAx>
        <c:axId val="34964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3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305-448D-9E39-12251ED733EE}"/>
            </c:ext>
          </c:extLst>
        </c:ser>
        <c:dLbls>
          <c:showLegendKey val="0"/>
          <c:showVal val="0"/>
          <c:showCatName val="0"/>
          <c:showSerName val="0"/>
          <c:showPercent val="0"/>
          <c:showBubbleSize val="0"/>
        </c:dLbls>
        <c:gapWidth val="219"/>
        <c:overlap val="-27"/>
        <c:axId val="349648216"/>
        <c:axId val="349646904"/>
      </c:barChart>
      <c:dateAx>
        <c:axId val="349648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46904"/>
        <c:crosses val="autoZero"/>
        <c:auto val="1"/>
        <c:lblOffset val="100"/>
        <c:baseTimeUnit val="months"/>
      </c:dateAx>
      <c:valAx>
        <c:axId val="34964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4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101</c:v>
                </c:pt>
              </c:numCache>
            </c:numRef>
          </c:val>
          <c:extLst>
            <c:ext xmlns:c16="http://schemas.microsoft.com/office/drawing/2014/chart" uri="{C3380CC4-5D6E-409C-BE32-E72D297353CC}">
              <c16:uniqueId val="{00000000-EB1B-4456-95B5-58C701A6B944}"/>
            </c:ext>
          </c:extLst>
        </c:ser>
        <c:dLbls>
          <c:showLegendKey val="0"/>
          <c:showVal val="0"/>
          <c:showCatName val="0"/>
          <c:showSerName val="0"/>
          <c:showPercent val="0"/>
          <c:showBubbleSize val="0"/>
        </c:dLbls>
        <c:gapWidth val="219"/>
        <c:overlap val="-27"/>
        <c:axId val="253709432"/>
        <c:axId val="253709760"/>
      </c:barChart>
      <c:dateAx>
        <c:axId val="25370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09760"/>
        <c:crosses val="autoZero"/>
        <c:auto val="1"/>
        <c:lblOffset val="100"/>
        <c:baseTimeUnit val="months"/>
      </c:dateAx>
      <c:valAx>
        <c:axId val="25370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0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35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DAE-41E9-A0D3-B952D7EBE95F}"/>
            </c:ext>
          </c:extLst>
        </c:ser>
        <c:dLbls>
          <c:showLegendKey val="0"/>
          <c:showVal val="0"/>
          <c:showCatName val="0"/>
          <c:showSerName val="0"/>
          <c:showPercent val="0"/>
          <c:showBubbleSize val="0"/>
        </c:dLbls>
        <c:gapWidth val="219"/>
        <c:overlap val="-27"/>
        <c:axId val="253719928"/>
        <c:axId val="253723208"/>
      </c:barChart>
      <c:dateAx>
        <c:axId val="25371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23208"/>
        <c:crosses val="autoZero"/>
        <c:auto val="1"/>
        <c:lblOffset val="100"/>
        <c:baseTimeUnit val="months"/>
      </c:dateAx>
      <c:valAx>
        <c:axId val="25372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1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19</c:v>
                </c:pt>
              </c:numCache>
            </c:numRef>
          </c:val>
          <c:extLst>
            <c:ext xmlns:c16="http://schemas.microsoft.com/office/drawing/2014/chart" uri="{C3380CC4-5D6E-409C-BE32-E72D297353CC}">
              <c16:uniqueId val="{00000000-AB47-4A9E-A8FE-DF97B7C1B598}"/>
            </c:ext>
          </c:extLst>
        </c:ser>
        <c:dLbls>
          <c:showLegendKey val="0"/>
          <c:showVal val="0"/>
          <c:showCatName val="0"/>
          <c:showSerName val="0"/>
          <c:showPercent val="0"/>
          <c:showBubbleSize val="0"/>
        </c:dLbls>
        <c:gapWidth val="219"/>
        <c:overlap val="-27"/>
        <c:axId val="359613160"/>
        <c:axId val="359613488"/>
      </c:barChart>
      <c:dateAx>
        <c:axId val="35961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3488"/>
        <c:crosses val="autoZero"/>
        <c:auto val="1"/>
        <c:lblOffset val="100"/>
        <c:baseTimeUnit val="months"/>
      </c:dateAx>
      <c:valAx>
        <c:axId val="35961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1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73</c:v>
                </c:pt>
                <c:pt idx="2">
                  <c:v>66</c:v>
                </c:pt>
                <c:pt idx="3">
                  <c:v>72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235-4D1C-AB51-BEA786D215F2}"/>
            </c:ext>
          </c:extLst>
        </c:ser>
        <c:dLbls>
          <c:showLegendKey val="0"/>
          <c:showVal val="0"/>
          <c:showCatName val="0"/>
          <c:showSerName val="0"/>
          <c:showPercent val="0"/>
          <c:showBubbleSize val="0"/>
        </c:dLbls>
        <c:gapWidth val="219"/>
        <c:overlap val="-27"/>
        <c:axId val="359588560"/>
        <c:axId val="296624216"/>
      </c:barChart>
      <c:dateAx>
        <c:axId val="35958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24216"/>
        <c:crosses val="autoZero"/>
        <c:auto val="1"/>
        <c:lblOffset val="100"/>
        <c:baseTimeUnit val="months"/>
      </c:dateAx>
      <c:valAx>
        <c:axId val="29662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F023F-DE30-407D-9A4B-1D56F0C8AB4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91E4E88-B558-4B62-8E43-DE316F3E999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63352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99A3-55A3-4512-9050-4788A9AE99D8}"/>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2E67A6ED-F4AB-4269-9B07-0C923272762A}"/>
              </a:ext>
            </a:extLst>
          </p:cNvPr>
          <p:cNvGraphicFramePr>
            <a:graphicFrameLocks noGrp="1"/>
          </p:cNvGraphicFramePr>
          <p:nvPr>
            <p:ph type="chart" sz="quarter" idx="13"/>
            <p:extLst>
              <p:ext uri="{D42A27DB-BD31-4B8C-83A1-F6EECF244321}">
                <p14:modId xmlns:p14="http://schemas.microsoft.com/office/powerpoint/2010/main" val="3694308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B0E73-C2E5-47DC-BA84-24F333AD72F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9AF8819-52DF-4BF9-A64D-36A464F2B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1758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B4936-F6BF-4E40-A0BC-5DF34DC55F12}"/>
              </a:ext>
            </a:extLst>
          </p:cNvPr>
          <p:cNvSpPr>
            <a:spLocks noGrp="1"/>
          </p:cNvSpPr>
          <p:nvPr>
            <p:ph type="title"/>
          </p:nvPr>
        </p:nvSpPr>
        <p:spPr/>
        <p:txBody>
          <a:bodyPr/>
          <a:lstStyle/>
          <a:p>
            <a:r>
              <a:rPr lang="en-US"/>
              <a:t>Facebook Key Metrics</a:t>
            </a:r>
          </a:p>
        </p:txBody>
      </p:sp>
      <p:graphicFrame>
        <p:nvGraphicFramePr>
          <p:cNvPr id="5" name="Table Placeholder 4">
            <a:extLst>
              <a:ext uri="{FF2B5EF4-FFF2-40B4-BE49-F238E27FC236}">
                <a16:creationId xmlns:a16="http://schemas.microsoft.com/office/drawing/2014/main" id="{949786C0-B453-448E-A712-B3A94434825E}"/>
              </a:ext>
            </a:extLst>
          </p:cNvPr>
          <p:cNvGraphicFramePr>
            <a:graphicFrameLocks noGrp="1"/>
          </p:cNvGraphicFramePr>
          <p:nvPr>
            <p:ph type="tbl" sz="quarter" idx="13"/>
            <p:extLst>
              <p:ext uri="{D42A27DB-BD31-4B8C-83A1-F6EECF244321}">
                <p14:modId xmlns:p14="http://schemas.microsoft.com/office/powerpoint/2010/main" val="2963731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67782204"/>
                    </a:ext>
                  </a:extLst>
                </a:gridCol>
                <a:gridCol w="740664">
                  <a:extLst>
                    <a:ext uri="{9D8B030D-6E8A-4147-A177-3AD203B41FA5}">
                      <a16:colId xmlns:a16="http://schemas.microsoft.com/office/drawing/2014/main" val="1476555189"/>
                    </a:ext>
                  </a:extLst>
                </a:gridCol>
                <a:gridCol w="740664">
                  <a:extLst>
                    <a:ext uri="{9D8B030D-6E8A-4147-A177-3AD203B41FA5}">
                      <a16:colId xmlns:a16="http://schemas.microsoft.com/office/drawing/2014/main" val="786308026"/>
                    </a:ext>
                  </a:extLst>
                </a:gridCol>
                <a:gridCol w="740664">
                  <a:extLst>
                    <a:ext uri="{9D8B030D-6E8A-4147-A177-3AD203B41FA5}">
                      <a16:colId xmlns:a16="http://schemas.microsoft.com/office/drawing/2014/main" val="2645898320"/>
                    </a:ext>
                  </a:extLst>
                </a:gridCol>
                <a:gridCol w="740664">
                  <a:extLst>
                    <a:ext uri="{9D8B030D-6E8A-4147-A177-3AD203B41FA5}">
                      <a16:colId xmlns:a16="http://schemas.microsoft.com/office/drawing/2014/main" val="2554711249"/>
                    </a:ext>
                  </a:extLst>
                </a:gridCol>
                <a:gridCol w="740664">
                  <a:extLst>
                    <a:ext uri="{9D8B030D-6E8A-4147-A177-3AD203B41FA5}">
                      <a16:colId xmlns:a16="http://schemas.microsoft.com/office/drawing/2014/main" val="3823286663"/>
                    </a:ext>
                  </a:extLst>
                </a:gridCol>
                <a:gridCol w="740664">
                  <a:extLst>
                    <a:ext uri="{9D8B030D-6E8A-4147-A177-3AD203B41FA5}">
                      <a16:colId xmlns:a16="http://schemas.microsoft.com/office/drawing/2014/main" val="1751186912"/>
                    </a:ext>
                  </a:extLst>
                </a:gridCol>
                <a:gridCol w="740664">
                  <a:extLst>
                    <a:ext uri="{9D8B030D-6E8A-4147-A177-3AD203B41FA5}">
                      <a16:colId xmlns:a16="http://schemas.microsoft.com/office/drawing/2014/main" val="1635944713"/>
                    </a:ext>
                  </a:extLst>
                </a:gridCol>
                <a:gridCol w="740664">
                  <a:extLst>
                    <a:ext uri="{9D8B030D-6E8A-4147-A177-3AD203B41FA5}">
                      <a16:colId xmlns:a16="http://schemas.microsoft.com/office/drawing/2014/main" val="1804012068"/>
                    </a:ext>
                  </a:extLst>
                </a:gridCol>
                <a:gridCol w="740664">
                  <a:extLst>
                    <a:ext uri="{9D8B030D-6E8A-4147-A177-3AD203B41FA5}">
                      <a16:colId xmlns:a16="http://schemas.microsoft.com/office/drawing/2014/main" val="17446499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24978233"/>
                  </a:ext>
                </a:extLst>
              </a:tr>
              <a:tr h="370840">
                <a:tc>
                  <a:txBody>
                    <a:bodyPr/>
                    <a:lstStyle/>
                    <a:p>
                      <a:r>
                        <a:rPr lang="en-US" sz="1000"/>
                        <a:t>Philadelphia Insurance Companies</a:t>
                      </a:r>
                    </a:p>
                  </a:txBody>
                  <a:tcPr/>
                </a:tc>
                <a:tc>
                  <a:txBody>
                    <a:bodyPr/>
                    <a:lstStyle/>
                    <a:p>
                      <a:r>
                        <a:rPr lang="en-US" sz="1000"/>
                        <a:t>3484</a:t>
                      </a:r>
                    </a:p>
                  </a:txBody>
                  <a:tcPr/>
                </a:tc>
                <a:tc>
                  <a:txBody>
                    <a:bodyPr/>
                    <a:lstStyle/>
                    <a:p>
                      <a:r>
                        <a:rPr lang="en-US" sz="1000"/>
                        <a:t>34</a:t>
                      </a:r>
                    </a:p>
                  </a:txBody>
                  <a:tcPr/>
                </a:tc>
                <a:tc>
                  <a:txBody>
                    <a:bodyPr/>
                    <a:lstStyle/>
                    <a:p>
                      <a:r>
                        <a:rPr lang="en-US" sz="1000"/>
                        <a:t>35</a:t>
                      </a:r>
                    </a:p>
                  </a:txBody>
                  <a:tcPr/>
                </a:tc>
                <a:tc>
                  <a:txBody>
                    <a:bodyPr/>
                    <a:lstStyle/>
                    <a:p>
                      <a:r>
                        <a:rPr lang="en-US" sz="1000"/>
                        <a:t>613</a:t>
                      </a:r>
                    </a:p>
                  </a:txBody>
                  <a:tcPr/>
                </a:tc>
                <a:tc>
                  <a:txBody>
                    <a:bodyPr/>
                    <a:lstStyle/>
                    <a:p>
                      <a:r>
                        <a:rPr lang="en-US" sz="1000"/>
                        <a:t>15</a:t>
                      </a:r>
                    </a:p>
                  </a:txBody>
                  <a:tcPr/>
                </a:tc>
                <a:tc>
                  <a:txBody>
                    <a:bodyPr/>
                    <a:lstStyle/>
                    <a:p>
                      <a:r>
                        <a:rPr lang="en-US" sz="1000"/>
                        <a:t>88</a:t>
                      </a:r>
                    </a:p>
                  </a:txBody>
                  <a:tcPr/>
                </a:tc>
                <a:tc>
                  <a:txBody>
                    <a:bodyPr/>
                    <a:lstStyle/>
                    <a:p>
                      <a:r>
                        <a:rPr lang="en-US" sz="1000"/>
                        <a:t>0</a:t>
                      </a:r>
                    </a:p>
                  </a:txBody>
                  <a:tcPr/>
                </a:tc>
                <a:tc>
                  <a:txBody>
                    <a:bodyPr/>
                    <a:lstStyle/>
                    <a:p>
                      <a:r>
                        <a:rPr lang="en-US" sz="1000"/>
                        <a:t>0.5901%</a:t>
                      </a:r>
                    </a:p>
                  </a:txBody>
                  <a:tcPr/>
                </a:tc>
                <a:tc>
                  <a:txBody>
                    <a:bodyPr/>
                    <a:lstStyle/>
                    <a:p>
                      <a:r>
                        <a:rPr lang="en-US" sz="1000"/>
                        <a:t>0.0%</a:t>
                      </a:r>
                    </a:p>
                  </a:txBody>
                  <a:tcPr/>
                </a:tc>
                <a:extLst>
                  <a:ext uri="{0D108BD9-81ED-4DB2-BD59-A6C34878D82A}">
                    <a16:rowId xmlns:a16="http://schemas.microsoft.com/office/drawing/2014/main" val="64819590"/>
                  </a:ext>
                </a:extLst>
              </a:tr>
            </a:tbl>
          </a:graphicData>
        </a:graphic>
      </p:graphicFrame>
      <p:sp>
        <p:nvSpPr>
          <p:cNvPr id="4" name="Text Placeholder 3">
            <a:extLst>
              <a:ext uri="{FF2B5EF4-FFF2-40B4-BE49-F238E27FC236}">
                <a16:creationId xmlns:a16="http://schemas.microsoft.com/office/drawing/2014/main" id="{EA726C29-3E6A-43E0-83FB-D70E32DBFF9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92731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EA446-E85C-44CF-A834-6A7CAA4F87D9}"/>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1C0E66A-A8AD-4489-A5BF-7A45CB1ED6F3}"/>
              </a:ext>
            </a:extLst>
          </p:cNvPr>
          <p:cNvGraphicFramePr>
            <a:graphicFrameLocks noGrp="1"/>
          </p:cNvGraphicFramePr>
          <p:nvPr>
            <p:ph type="chart" sz="quarter" idx="13"/>
            <p:extLst>
              <p:ext uri="{D42A27DB-BD31-4B8C-83A1-F6EECF244321}">
                <p14:modId xmlns:p14="http://schemas.microsoft.com/office/powerpoint/2010/main" val="896080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94A629-07E7-404B-8CAD-6B30CE0131D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4393736-F3C6-4460-827D-3A1744CEDD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75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153A5-7144-440E-9B40-5788FAF20A1E}"/>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623761F0-D68E-4C34-BF8B-FFE5A7875F54}"/>
              </a:ext>
            </a:extLst>
          </p:cNvPr>
          <p:cNvGraphicFramePr>
            <a:graphicFrameLocks noGrp="1"/>
          </p:cNvGraphicFramePr>
          <p:nvPr>
            <p:ph type="chart" sz="quarter" idx="13"/>
            <p:extLst>
              <p:ext uri="{D42A27DB-BD31-4B8C-83A1-F6EECF244321}">
                <p14:modId xmlns:p14="http://schemas.microsoft.com/office/powerpoint/2010/main" val="3822666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79FDE5-743A-48AD-A1B5-348AA827E93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807A605-E5F3-4E80-AB75-5EC2AB9D08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6457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D856-D6F9-4FAC-BDCA-3EB42982AD5E}"/>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8D0F46FF-F87D-4EE0-A211-BCFB5DE83D4B}"/>
              </a:ext>
            </a:extLst>
          </p:cNvPr>
          <p:cNvGraphicFramePr>
            <a:graphicFrameLocks noGrp="1"/>
          </p:cNvGraphicFramePr>
          <p:nvPr>
            <p:ph type="chart" sz="quarter" idx="13"/>
            <p:extLst>
              <p:ext uri="{D42A27DB-BD31-4B8C-83A1-F6EECF244321}">
                <p14:modId xmlns:p14="http://schemas.microsoft.com/office/powerpoint/2010/main" val="1823024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54712-7966-48B2-8122-64FAB767D06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31F624B-1390-45DC-9D99-83096B2AF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5337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40AC0-3007-468F-A2C7-8FEE7136024D}"/>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054C97C0-135B-4E63-B9A5-52A6F89325A1}"/>
              </a:ext>
            </a:extLst>
          </p:cNvPr>
          <p:cNvGraphicFramePr>
            <a:graphicFrameLocks noGrp="1"/>
          </p:cNvGraphicFramePr>
          <p:nvPr>
            <p:ph type="tbl" sz="quarter" idx="13"/>
            <p:extLst>
              <p:ext uri="{D42A27DB-BD31-4B8C-83A1-F6EECF244321}">
                <p14:modId xmlns:p14="http://schemas.microsoft.com/office/powerpoint/2010/main" val="322838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7413758"/>
                    </a:ext>
                  </a:extLst>
                </a:gridCol>
                <a:gridCol w="658368">
                  <a:extLst>
                    <a:ext uri="{9D8B030D-6E8A-4147-A177-3AD203B41FA5}">
                      <a16:colId xmlns:a16="http://schemas.microsoft.com/office/drawing/2014/main" val="3060660575"/>
                    </a:ext>
                  </a:extLst>
                </a:gridCol>
                <a:gridCol w="658368">
                  <a:extLst>
                    <a:ext uri="{9D8B030D-6E8A-4147-A177-3AD203B41FA5}">
                      <a16:colId xmlns:a16="http://schemas.microsoft.com/office/drawing/2014/main" val="2907712596"/>
                    </a:ext>
                  </a:extLst>
                </a:gridCol>
                <a:gridCol w="658368">
                  <a:extLst>
                    <a:ext uri="{9D8B030D-6E8A-4147-A177-3AD203B41FA5}">
                      <a16:colId xmlns:a16="http://schemas.microsoft.com/office/drawing/2014/main" val="2216438294"/>
                    </a:ext>
                  </a:extLst>
                </a:gridCol>
                <a:gridCol w="658368">
                  <a:extLst>
                    <a:ext uri="{9D8B030D-6E8A-4147-A177-3AD203B41FA5}">
                      <a16:colId xmlns:a16="http://schemas.microsoft.com/office/drawing/2014/main" val="2353259066"/>
                    </a:ext>
                  </a:extLst>
                </a:gridCol>
                <a:gridCol w="658368">
                  <a:extLst>
                    <a:ext uri="{9D8B030D-6E8A-4147-A177-3AD203B41FA5}">
                      <a16:colId xmlns:a16="http://schemas.microsoft.com/office/drawing/2014/main" val="1079755170"/>
                    </a:ext>
                  </a:extLst>
                </a:gridCol>
                <a:gridCol w="658368">
                  <a:extLst>
                    <a:ext uri="{9D8B030D-6E8A-4147-A177-3AD203B41FA5}">
                      <a16:colId xmlns:a16="http://schemas.microsoft.com/office/drawing/2014/main" val="2604568602"/>
                    </a:ext>
                  </a:extLst>
                </a:gridCol>
                <a:gridCol w="658368">
                  <a:extLst>
                    <a:ext uri="{9D8B030D-6E8A-4147-A177-3AD203B41FA5}">
                      <a16:colId xmlns:a16="http://schemas.microsoft.com/office/drawing/2014/main" val="421251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802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- 2018-03-05 10:37:42</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agents and customers who supported the #PHLY80KTREES initiative by going paperless - your support helped us reach our goal to fund the planting of 80,000 trees in partnership with Arbor Day Foundation for a third year! PHLY employees returned to Bastrop, TX to plant a portion of the trees with Texas Parks and Wildlife over two days in January. Check out the video to see the impact on the community and our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149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- 2018-03-09 16:09:01</a:t>
                      </a:r>
                      <a:r>
                        <a:rPr kumimoji="0" lang="en-US" sz="1000" b="0" i="0" u="none" strike="noStrike" kern="1200" cap="none" spc="0" normalizeH="0" baseline="0" noProof="0">
                          <a:ln>
                            <a:noFill/>
                          </a:ln>
                          <a:solidFill>
                            <a:prstClr val="black"/>
                          </a:solidFill>
                          <a:effectLst/>
                          <a:uLnTx/>
                          <a:uFillTx/>
                          <a:latin typeface="+mn-lt"/>
                          <a:ea typeface="+mn-ea"/>
                          <a:cs typeface="+mn-cs"/>
                        </a:rPr>
                        <a:t>
#TEAMPHLY is proud to be named a winner in the US Insurance Awards’ Community Outreach Project of the Year category for our partnership with Best Buddies! The Business Insurance Award recognizes a successful community outreach project that supports a local community. In 2015, PHLY made a three-year commitment to fund the expansion of Best Buddies Pennsylvania’s middle school chapters, with a goal to launch 24 new chapters by year-end 2018 which will serve more than 1,000 students with intellectual and developmental disabilities. We’re excited to accept this award and we’re extremely proud of the way our employees have embraced the organization and the buddies. In addition, we would like to congratulate our sister company, Tokio Marine America, for being nominated in the same category and named a finalist! #USInsAwards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5121340"/>
                  </a:ext>
                </a:extLst>
              </a:tr>
            </a:tbl>
          </a:graphicData>
        </a:graphic>
      </p:graphicFrame>
      <p:sp>
        <p:nvSpPr>
          <p:cNvPr id="4" name="Text Placeholder 3">
            <a:extLst>
              <a:ext uri="{FF2B5EF4-FFF2-40B4-BE49-F238E27FC236}">
                <a16:creationId xmlns:a16="http://schemas.microsoft.com/office/drawing/2014/main" id="{9EF39926-0052-4C07-985C-282688AFB1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3399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61957-64DB-4D91-B482-4987BD31FD55}"/>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E0491577-2B0A-4A4B-ABE1-CD6BACD945D1}"/>
              </a:ext>
            </a:extLst>
          </p:cNvPr>
          <p:cNvGraphicFramePr>
            <a:graphicFrameLocks noGrp="1"/>
          </p:cNvGraphicFramePr>
          <p:nvPr>
            <p:ph type="tbl" sz="quarter" idx="13"/>
            <p:extLst>
              <p:ext uri="{D42A27DB-BD31-4B8C-83A1-F6EECF244321}">
                <p14:modId xmlns:p14="http://schemas.microsoft.com/office/powerpoint/2010/main" val="2179376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511618"/>
                    </a:ext>
                  </a:extLst>
                </a:gridCol>
                <a:gridCol w="658368">
                  <a:extLst>
                    <a:ext uri="{9D8B030D-6E8A-4147-A177-3AD203B41FA5}">
                      <a16:colId xmlns:a16="http://schemas.microsoft.com/office/drawing/2014/main" val="252311549"/>
                    </a:ext>
                  </a:extLst>
                </a:gridCol>
                <a:gridCol w="658368">
                  <a:extLst>
                    <a:ext uri="{9D8B030D-6E8A-4147-A177-3AD203B41FA5}">
                      <a16:colId xmlns:a16="http://schemas.microsoft.com/office/drawing/2014/main" val="443403348"/>
                    </a:ext>
                  </a:extLst>
                </a:gridCol>
                <a:gridCol w="658368">
                  <a:extLst>
                    <a:ext uri="{9D8B030D-6E8A-4147-A177-3AD203B41FA5}">
                      <a16:colId xmlns:a16="http://schemas.microsoft.com/office/drawing/2014/main" val="698382771"/>
                    </a:ext>
                  </a:extLst>
                </a:gridCol>
                <a:gridCol w="658368">
                  <a:extLst>
                    <a:ext uri="{9D8B030D-6E8A-4147-A177-3AD203B41FA5}">
                      <a16:colId xmlns:a16="http://schemas.microsoft.com/office/drawing/2014/main" val="1744544194"/>
                    </a:ext>
                  </a:extLst>
                </a:gridCol>
                <a:gridCol w="658368">
                  <a:extLst>
                    <a:ext uri="{9D8B030D-6E8A-4147-A177-3AD203B41FA5}">
                      <a16:colId xmlns:a16="http://schemas.microsoft.com/office/drawing/2014/main" val="908138831"/>
                    </a:ext>
                  </a:extLst>
                </a:gridCol>
                <a:gridCol w="658368">
                  <a:extLst>
                    <a:ext uri="{9D8B030D-6E8A-4147-A177-3AD203B41FA5}">
                      <a16:colId xmlns:a16="http://schemas.microsoft.com/office/drawing/2014/main" val="3664425227"/>
                    </a:ext>
                  </a:extLst>
                </a:gridCol>
                <a:gridCol w="658368">
                  <a:extLst>
                    <a:ext uri="{9D8B030D-6E8A-4147-A177-3AD203B41FA5}">
                      <a16:colId xmlns:a16="http://schemas.microsoft.com/office/drawing/2014/main" val="300236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618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- 2018-03-28 17:09:10</a:t>
                      </a:r>
                      <a:r>
                        <a:rPr kumimoji="0" lang="en-US" sz="1000" b="0" i="0" u="none" strike="noStrike" kern="1200" cap="none" spc="0" normalizeH="0" baseline="0" noProof="0">
                          <a:ln>
                            <a:noFill/>
                          </a:ln>
                          <a:solidFill>
                            <a:prstClr val="black"/>
                          </a:solidFill>
                          <a:effectLst/>
                          <a:uLnTx/>
                          <a:uFillTx/>
                          <a:latin typeface="+mn-lt"/>
                          <a:ea typeface="+mn-ea"/>
                          <a:cs typeface="+mn-cs"/>
                        </a:rPr>
                        <a:t>
Today, #TEAMPHLY made every mile count as they pedaled together during a Spin-a-thon to raise awareness and money for the March of Dimes! Home Office employees teamed up in PHLY’s Health and Wellness Center for a fun-filled cycling event where riders pedaled on stationary bikes non-stop for 6 hours. PHLY surpassed the goal of riding a total of 1,000 miles and raised $4,000 to help the March of Dimes fund research and programs that help give babies a healthy 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343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- 2018-03-15 16:54:28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Top Workplaces in the Philadelphia region for the 9th consecutive year! Last night, PHLY’s HR team attended the Philly.com Top Workplaces Awards dinner and we’re excited to be ranked #9 in the large companies category. Visit PHLY.com/careers to learn more about what it’s like to work at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10219479"/>
                  </a:ext>
                </a:extLst>
              </a:tr>
            </a:tbl>
          </a:graphicData>
        </a:graphic>
      </p:graphicFrame>
      <p:sp>
        <p:nvSpPr>
          <p:cNvPr id="4" name="Text Placeholder 3">
            <a:extLst>
              <a:ext uri="{FF2B5EF4-FFF2-40B4-BE49-F238E27FC236}">
                <a16:creationId xmlns:a16="http://schemas.microsoft.com/office/drawing/2014/main" id="{FE6C5BC8-9920-4FF5-8FE3-15AB444B6AB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65617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DD328-64BC-43BD-95CE-6B47F4BDD0F9}"/>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70D09295-F107-430C-9D4E-972889C04B06}"/>
              </a:ext>
            </a:extLst>
          </p:cNvPr>
          <p:cNvGraphicFramePr>
            <a:graphicFrameLocks noGrp="1"/>
          </p:cNvGraphicFramePr>
          <p:nvPr>
            <p:ph type="tbl" sz="quarter" idx="13"/>
            <p:extLst>
              <p:ext uri="{D42A27DB-BD31-4B8C-83A1-F6EECF244321}">
                <p14:modId xmlns:p14="http://schemas.microsoft.com/office/powerpoint/2010/main" val="2978570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6245042"/>
                    </a:ext>
                  </a:extLst>
                </a:gridCol>
                <a:gridCol w="658368">
                  <a:extLst>
                    <a:ext uri="{9D8B030D-6E8A-4147-A177-3AD203B41FA5}">
                      <a16:colId xmlns:a16="http://schemas.microsoft.com/office/drawing/2014/main" val="94699739"/>
                    </a:ext>
                  </a:extLst>
                </a:gridCol>
                <a:gridCol w="658368">
                  <a:extLst>
                    <a:ext uri="{9D8B030D-6E8A-4147-A177-3AD203B41FA5}">
                      <a16:colId xmlns:a16="http://schemas.microsoft.com/office/drawing/2014/main" val="2224873631"/>
                    </a:ext>
                  </a:extLst>
                </a:gridCol>
                <a:gridCol w="658368">
                  <a:extLst>
                    <a:ext uri="{9D8B030D-6E8A-4147-A177-3AD203B41FA5}">
                      <a16:colId xmlns:a16="http://schemas.microsoft.com/office/drawing/2014/main" val="1100878007"/>
                    </a:ext>
                  </a:extLst>
                </a:gridCol>
                <a:gridCol w="658368">
                  <a:extLst>
                    <a:ext uri="{9D8B030D-6E8A-4147-A177-3AD203B41FA5}">
                      <a16:colId xmlns:a16="http://schemas.microsoft.com/office/drawing/2014/main" val="71501284"/>
                    </a:ext>
                  </a:extLst>
                </a:gridCol>
                <a:gridCol w="658368">
                  <a:extLst>
                    <a:ext uri="{9D8B030D-6E8A-4147-A177-3AD203B41FA5}">
                      <a16:colId xmlns:a16="http://schemas.microsoft.com/office/drawing/2014/main" val="4066902782"/>
                    </a:ext>
                  </a:extLst>
                </a:gridCol>
                <a:gridCol w="658368">
                  <a:extLst>
                    <a:ext uri="{9D8B030D-6E8A-4147-A177-3AD203B41FA5}">
                      <a16:colId xmlns:a16="http://schemas.microsoft.com/office/drawing/2014/main" val="1525478464"/>
                    </a:ext>
                  </a:extLst>
                </a:gridCol>
                <a:gridCol w="658368">
                  <a:extLst>
                    <a:ext uri="{9D8B030D-6E8A-4147-A177-3AD203B41FA5}">
                      <a16:colId xmlns:a16="http://schemas.microsoft.com/office/drawing/2014/main" val="3378580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438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- 2018-03-16 16:11:00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PHLY has an office in Plano, Texas? While we’re headquartered outside of Philadelphia, we have more than 50 offices spread across the country and we always have interesting opportunities available! Situated among shaded walking trails and a lake, here’s a peek at our Plano office located within The Campus at Legacy. 
We’re currently looking for Claims professionals to join #TEAMPHLY in Plano. Visit PHLY.com/careers to view all of our current openings and mention your friends below if they’re looking for a 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5110761"/>
                  </a:ext>
                </a:extLst>
              </a:tr>
            </a:tbl>
          </a:graphicData>
        </a:graphic>
      </p:graphicFrame>
      <p:sp>
        <p:nvSpPr>
          <p:cNvPr id="4" name="Text Placeholder 3">
            <a:extLst>
              <a:ext uri="{FF2B5EF4-FFF2-40B4-BE49-F238E27FC236}">
                <a16:creationId xmlns:a16="http://schemas.microsoft.com/office/drawing/2014/main" id="{CB43567D-4F0F-43E3-9D8F-A80094523E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67699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1CB88-241C-4B12-8480-C510CC73108D}"/>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67567D5A-9EC5-4479-9365-44E23EF59EC6}"/>
              </a:ext>
            </a:extLst>
          </p:cNvPr>
          <p:cNvGraphicFramePr>
            <a:graphicFrameLocks noGrp="1"/>
          </p:cNvGraphicFramePr>
          <p:nvPr>
            <p:ph type="chart" sz="quarter" idx="13"/>
            <p:extLst>
              <p:ext uri="{D42A27DB-BD31-4B8C-83A1-F6EECF244321}">
                <p14:modId xmlns:p14="http://schemas.microsoft.com/office/powerpoint/2010/main" val="3113917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B731C-02F3-4CFA-84EE-18300983789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2A06E7A-7041-4567-B153-F33FD1F69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033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5B8C7-D9C9-42FF-A532-C0CD0F18A448}"/>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595C8F9A-1938-4CCC-B5D5-27B46213A2E8}"/>
              </a:ext>
            </a:extLst>
          </p:cNvPr>
          <p:cNvGraphicFramePr>
            <a:graphicFrameLocks noGrp="1"/>
          </p:cNvGraphicFramePr>
          <p:nvPr>
            <p:ph type="tbl" sz="quarter" idx="13"/>
            <p:extLst>
              <p:ext uri="{D42A27DB-BD31-4B8C-83A1-F6EECF244321}">
                <p14:modId xmlns:p14="http://schemas.microsoft.com/office/powerpoint/2010/main" val="314147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85259778"/>
                    </a:ext>
                  </a:extLst>
                </a:gridCol>
                <a:gridCol w="493776">
                  <a:extLst>
                    <a:ext uri="{9D8B030D-6E8A-4147-A177-3AD203B41FA5}">
                      <a16:colId xmlns:a16="http://schemas.microsoft.com/office/drawing/2014/main" val="3630535783"/>
                    </a:ext>
                  </a:extLst>
                </a:gridCol>
                <a:gridCol w="493776">
                  <a:extLst>
                    <a:ext uri="{9D8B030D-6E8A-4147-A177-3AD203B41FA5}">
                      <a16:colId xmlns:a16="http://schemas.microsoft.com/office/drawing/2014/main" val="905144960"/>
                    </a:ext>
                  </a:extLst>
                </a:gridCol>
                <a:gridCol w="493776">
                  <a:extLst>
                    <a:ext uri="{9D8B030D-6E8A-4147-A177-3AD203B41FA5}">
                      <a16:colId xmlns:a16="http://schemas.microsoft.com/office/drawing/2014/main" val="1845401278"/>
                    </a:ext>
                  </a:extLst>
                </a:gridCol>
                <a:gridCol w="493776">
                  <a:extLst>
                    <a:ext uri="{9D8B030D-6E8A-4147-A177-3AD203B41FA5}">
                      <a16:colId xmlns:a16="http://schemas.microsoft.com/office/drawing/2014/main" val="1269314549"/>
                    </a:ext>
                  </a:extLst>
                </a:gridCol>
                <a:gridCol w="493776">
                  <a:extLst>
                    <a:ext uri="{9D8B030D-6E8A-4147-A177-3AD203B41FA5}">
                      <a16:colId xmlns:a16="http://schemas.microsoft.com/office/drawing/2014/main" val="1962843402"/>
                    </a:ext>
                  </a:extLst>
                </a:gridCol>
                <a:gridCol w="493776">
                  <a:extLst>
                    <a:ext uri="{9D8B030D-6E8A-4147-A177-3AD203B41FA5}">
                      <a16:colId xmlns:a16="http://schemas.microsoft.com/office/drawing/2014/main" val="3868985391"/>
                    </a:ext>
                  </a:extLst>
                </a:gridCol>
                <a:gridCol w="493776">
                  <a:extLst>
                    <a:ext uri="{9D8B030D-6E8A-4147-A177-3AD203B41FA5}">
                      <a16:colId xmlns:a16="http://schemas.microsoft.com/office/drawing/2014/main" val="511824309"/>
                    </a:ext>
                  </a:extLst>
                </a:gridCol>
                <a:gridCol w="493776">
                  <a:extLst>
                    <a:ext uri="{9D8B030D-6E8A-4147-A177-3AD203B41FA5}">
                      <a16:colId xmlns:a16="http://schemas.microsoft.com/office/drawing/2014/main" val="774077614"/>
                    </a:ext>
                  </a:extLst>
                </a:gridCol>
                <a:gridCol w="493776">
                  <a:extLst>
                    <a:ext uri="{9D8B030D-6E8A-4147-A177-3AD203B41FA5}">
                      <a16:colId xmlns:a16="http://schemas.microsoft.com/office/drawing/2014/main" val="1497075857"/>
                    </a:ext>
                  </a:extLst>
                </a:gridCol>
                <a:gridCol w="493776">
                  <a:extLst>
                    <a:ext uri="{9D8B030D-6E8A-4147-A177-3AD203B41FA5}">
                      <a16:colId xmlns:a16="http://schemas.microsoft.com/office/drawing/2014/main" val="4290829399"/>
                    </a:ext>
                  </a:extLst>
                </a:gridCol>
                <a:gridCol w="493776">
                  <a:extLst>
                    <a:ext uri="{9D8B030D-6E8A-4147-A177-3AD203B41FA5}">
                      <a16:colId xmlns:a16="http://schemas.microsoft.com/office/drawing/2014/main" val="3338293574"/>
                    </a:ext>
                  </a:extLst>
                </a:gridCol>
                <a:gridCol w="493776">
                  <a:extLst>
                    <a:ext uri="{9D8B030D-6E8A-4147-A177-3AD203B41FA5}">
                      <a16:colId xmlns:a16="http://schemas.microsoft.com/office/drawing/2014/main" val="1045369549"/>
                    </a:ext>
                  </a:extLst>
                </a:gridCol>
                <a:gridCol w="493776">
                  <a:extLst>
                    <a:ext uri="{9D8B030D-6E8A-4147-A177-3AD203B41FA5}">
                      <a16:colId xmlns:a16="http://schemas.microsoft.com/office/drawing/2014/main" val="5488130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20044917"/>
                  </a:ext>
                </a:extLst>
              </a:tr>
              <a:tr h="370840">
                <a:tc>
                  <a:txBody>
                    <a:bodyPr/>
                    <a:lstStyle/>
                    <a:p>
                      <a:r>
                        <a:rPr lang="en-US" sz="1000"/>
                        <a:t>@PHLYINS</a:t>
                      </a:r>
                    </a:p>
                  </a:txBody>
                  <a:tcPr/>
                </a:tc>
                <a:tc>
                  <a:txBody>
                    <a:bodyPr/>
                    <a:lstStyle/>
                    <a:p>
                      <a:r>
                        <a:rPr lang="en-US" sz="1000"/>
                        <a:t>2922</a:t>
                      </a:r>
                    </a:p>
                  </a:txBody>
                  <a:tcPr/>
                </a:tc>
                <a:tc>
                  <a:txBody>
                    <a:bodyPr/>
                    <a:lstStyle/>
                    <a:p>
                      <a:r>
                        <a:rPr lang="en-US" sz="1000"/>
                        <a:t>22</a:t>
                      </a:r>
                    </a:p>
                  </a:txBody>
                  <a:tcPr/>
                </a:tc>
                <a:tc>
                  <a:txBody>
                    <a:bodyPr/>
                    <a:lstStyle/>
                    <a:p>
                      <a:r>
                        <a:rPr lang="en-US" sz="1000"/>
                        <a:t>46</a:t>
                      </a:r>
                    </a:p>
                  </a:txBody>
                  <a:tcPr/>
                </a:tc>
                <a:tc>
                  <a:txBody>
                    <a:bodyPr/>
                    <a:lstStyle/>
                    <a:p>
                      <a:r>
                        <a:rPr lang="en-US" sz="1000"/>
                        <a:t>38</a:t>
                      </a:r>
                    </a:p>
                  </a:txBody>
                  <a:tcPr/>
                </a:tc>
                <a:tc>
                  <a:txBody>
                    <a:bodyPr/>
                    <a:lstStyle/>
                    <a:p>
                      <a:r>
                        <a:rPr lang="en-US" sz="1000"/>
                        <a:t>8</a:t>
                      </a:r>
                    </a:p>
                  </a:txBody>
                  <a:tcPr/>
                </a:tc>
                <a:tc>
                  <a:txBody>
                    <a:bodyPr/>
                    <a:lstStyle/>
                    <a:p>
                      <a:r>
                        <a:rPr lang="en-US" sz="1000"/>
                        <a:t>0</a:t>
                      </a:r>
                    </a:p>
                  </a:txBody>
                  <a:tcPr/>
                </a:tc>
                <a:tc>
                  <a:txBody>
                    <a:bodyPr/>
                    <a:lstStyle/>
                    <a:p>
                      <a:r>
                        <a:rPr lang="en-US" sz="1000"/>
                        <a:t>60</a:t>
                      </a:r>
                    </a:p>
                  </a:txBody>
                  <a:tcPr/>
                </a:tc>
                <a:tc>
                  <a:txBody>
                    <a:bodyPr/>
                    <a:lstStyle/>
                    <a:p>
                      <a:r>
                        <a:rPr lang="en-US" sz="1000"/>
                        <a:t>60</a:t>
                      </a:r>
                    </a:p>
                  </a:txBody>
                  <a:tcPr/>
                </a:tc>
                <a:tc>
                  <a:txBody>
                    <a:bodyPr/>
                    <a:lstStyle/>
                    <a:p>
                      <a:r>
                        <a:rPr lang="en-US" sz="1000"/>
                        <a:t>102</a:t>
                      </a:r>
                    </a:p>
                  </a:txBody>
                  <a:tcPr/>
                </a:tc>
                <a:tc>
                  <a:txBody>
                    <a:bodyPr/>
                    <a:lstStyle/>
                    <a:p>
                      <a:r>
                        <a:rPr lang="en-US" sz="1000"/>
                        <a:t>0</a:t>
                      </a:r>
                    </a:p>
                  </a:txBody>
                  <a:tcPr/>
                </a:tc>
                <a:tc>
                  <a:txBody>
                    <a:bodyPr/>
                    <a:lstStyle/>
                    <a:p>
                      <a:r>
                        <a:rPr lang="en-US" sz="1000"/>
                        <a:t>38</a:t>
                      </a:r>
                    </a:p>
                  </a:txBody>
                  <a:tcPr/>
                </a:tc>
                <a:tc>
                  <a:txBody>
                    <a:bodyPr/>
                    <a:lstStyle/>
                    <a:p>
                      <a:r>
                        <a:rPr lang="en-US" sz="1000"/>
                        <a:t>0.1464%</a:t>
                      </a:r>
                    </a:p>
                  </a:txBody>
                  <a:tcPr/>
                </a:tc>
                <a:tc>
                  <a:txBody>
                    <a:bodyPr/>
                    <a:lstStyle/>
                    <a:p>
                      <a:r>
                        <a:rPr lang="en-US" sz="1000"/>
                        <a:t>0.0%</a:t>
                      </a:r>
                    </a:p>
                  </a:txBody>
                  <a:tcPr/>
                </a:tc>
                <a:extLst>
                  <a:ext uri="{0D108BD9-81ED-4DB2-BD59-A6C34878D82A}">
                    <a16:rowId xmlns:a16="http://schemas.microsoft.com/office/drawing/2014/main" val="1190562484"/>
                  </a:ext>
                </a:extLst>
              </a:tr>
            </a:tbl>
          </a:graphicData>
        </a:graphic>
      </p:graphicFrame>
      <p:sp>
        <p:nvSpPr>
          <p:cNvPr id="4" name="Text Placeholder 3">
            <a:extLst>
              <a:ext uri="{FF2B5EF4-FFF2-40B4-BE49-F238E27FC236}">
                <a16:creationId xmlns:a16="http://schemas.microsoft.com/office/drawing/2014/main" id="{AC4CA19E-17D6-4173-93A6-24EB4064A65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9797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A012-920C-4F5A-BCAA-90AB29236232}"/>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B810E37D-5D6F-4254-B909-416F02270C2A}"/>
              </a:ext>
            </a:extLst>
          </p:cNvPr>
          <p:cNvGraphicFramePr>
            <a:graphicFrameLocks noGrp="1"/>
          </p:cNvGraphicFramePr>
          <p:nvPr>
            <p:ph type="chart" sz="quarter" idx="13"/>
            <p:extLst>
              <p:ext uri="{D42A27DB-BD31-4B8C-83A1-F6EECF244321}">
                <p14:modId xmlns:p14="http://schemas.microsoft.com/office/powerpoint/2010/main" val="975358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51B3B-F9FA-4DA9-8B3C-902DDE7D232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2A419CC-1074-4A5B-9861-630F6692B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168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12926-350C-4155-94CA-11030C61A873}"/>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863BA277-0F4F-40DC-A3DB-DEE1560DCF7F}"/>
              </a:ext>
            </a:extLst>
          </p:cNvPr>
          <p:cNvGraphicFramePr>
            <a:graphicFrameLocks noGrp="1"/>
          </p:cNvGraphicFramePr>
          <p:nvPr>
            <p:ph type="chart" sz="quarter" idx="13"/>
            <p:extLst>
              <p:ext uri="{D42A27DB-BD31-4B8C-83A1-F6EECF244321}">
                <p14:modId xmlns:p14="http://schemas.microsoft.com/office/powerpoint/2010/main" val="3002728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70484F-BFC7-41EA-A62A-F552743303A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217DFFF-6115-4926-8115-95713C3E1D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370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A2C34-CEEA-4393-BA5C-0E7CA74648B0}"/>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659071BE-94EF-4D90-9C1D-ABACD78B8087}"/>
              </a:ext>
            </a:extLst>
          </p:cNvPr>
          <p:cNvGraphicFramePr>
            <a:graphicFrameLocks noGrp="1"/>
          </p:cNvGraphicFramePr>
          <p:nvPr>
            <p:ph type="chart" sz="quarter" idx="13"/>
            <p:extLst>
              <p:ext uri="{D42A27DB-BD31-4B8C-83A1-F6EECF244321}">
                <p14:modId xmlns:p14="http://schemas.microsoft.com/office/powerpoint/2010/main" val="3553777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DC28C9-E162-4205-A621-11F99B9602D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7D6A217-CC07-4387-98E5-F7ED1AB13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2685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4AFC1-E97C-474C-900B-B1505436F62E}"/>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1E09287F-BE05-43F0-891A-90D77A417C0A}"/>
              </a:ext>
            </a:extLst>
          </p:cNvPr>
          <p:cNvGraphicFramePr>
            <a:graphicFrameLocks noGrp="1"/>
          </p:cNvGraphicFramePr>
          <p:nvPr>
            <p:ph type="tbl" sz="quarter" idx="13"/>
            <p:extLst>
              <p:ext uri="{D42A27DB-BD31-4B8C-83A1-F6EECF244321}">
                <p14:modId xmlns:p14="http://schemas.microsoft.com/office/powerpoint/2010/main" val="234385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61262974"/>
                    </a:ext>
                  </a:extLst>
                </a:gridCol>
                <a:gridCol w="1645920">
                  <a:extLst>
                    <a:ext uri="{9D8B030D-6E8A-4147-A177-3AD203B41FA5}">
                      <a16:colId xmlns:a16="http://schemas.microsoft.com/office/drawing/2014/main" val="3682057312"/>
                    </a:ext>
                  </a:extLst>
                </a:gridCol>
                <a:gridCol w="822960">
                  <a:extLst>
                    <a:ext uri="{9D8B030D-6E8A-4147-A177-3AD203B41FA5}">
                      <a16:colId xmlns:a16="http://schemas.microsoft.com/office/drawing/2014/main" val="3855293886"/>
                    </a:ext>
                  </a:extLst>
                </a:gridCol>
                <a:gridCol w="822960">
                  <a:extLst>
                    <a:ext uri="{9D8B030D-6E8A-4147-A177-3AD203B41FA5}">
                      <a16:colId xmlns:a16="http://schemas.microsoft.com/office/drawing/2014/main" val="46056673"/>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2955280969"/>
                  </a:ext>
                </a:extLst>
              </a:tr>
              <a:tr h="370840">
                <a:tc>
                  <a:txBody>
                    <a:bodyPr/>
                    <a:lstStyle/>
                    <a:p>
                      <a:r>
                        <a:rPr lang="en-US" sz="1000" b="1"/>
                        <a:t>@PHLYINS</a:t>
                      </a:r>
                      <a:r>
                        <a:rPr lang="en-US" sz="1000"/>
                        <a:t> was mentioned by </a:t>
                      </a:r>
                      <a:r>
                        <a:rPr lang="en-US" sz="1000" b="1"/>
                        <a:t>@NHLFlyers - 2018-03-16 11:38:12</a:t>
                      </a:r>
                      <a:r>
                        <a:rPr lang="en-US" sz="1000"/>
                        <a:t>
Stick taps for Ron Reid, our @PHLYINS Community Teammate! Ron works at @ArchwayPrograms, a private school that prov… https://t.co/2g3vvYVCaA</a:t>
                      </a:r>
                    </a:p>
                  </a:txBody>
                  <a:tcPr/>
                </a:tc>
                <a:tc>
                  <a:txBody>
                    <a:bodyPr/>
                    <a:lstStyle/>
                    <a:p>
                      <a:r>
                        <a:rPr lang="en-US" sz="1000"/>
                        <a:t>n/a</a:t>
                      </a:r>
                    </a:p>
                  </a:txBody>
                  <a:tcPr/>
                </a:tc>
                <a:tc>
                  <a:txBody>
                    <a:bodyPr/>
                    <a:lstStyle/>
                    <a:p>
                      <a:r>
                        <a:rPr lang="en-US" sz="1000"/>
                        <a:t>8</a:t>
                      </a:r>
                    </a:p>
                  </a:txBody>
                  <a:tcPr/>
                </a:tc>
                <a:tc>
                  <a:txBody>
                    <a:bodyPr/>
                    <a:lstStyle/>
                    <a:p>
                      <a:r>
                        <a:rPr lang="en-US" sz="1000"/>
                        <a:t>41</a:t>
                      </a:r>
                    </a:p>
                  </a:txBody>
                  <a:tcPr/>
                </a:tc>
                <a:extLst>
                  <a:ext uri="{0D108BD9-81ED-4DB2-BD59-A6C34878D82A}">
                    <a16:rowId xmlns:a16="http://schemas.microsoft.com/office/drawing/2014/main" val="1887141107"/>
                  </a:ext>
                </a:extLst>
              </a:tr>
              <a:tr h="370840">
                <a:tc>
                  <a:txBody>
                    <a:bodyPr/>
                    <a:lstStyle/>
                    <a:p>
                      <a:r>
                        <a:rPr lang="en-US" sz="1000" b="1"/>
                        <a:t>@PHLYINS</a:t>
                      </a:r>
                      <a:r>
                        <a:rPr lang="en-US" sz="1000"/>
                        <a:t> was mentioned by </a:t>
                      </a:r>
                      <a:r>
                        <a:rPr lang="en-US" sz="1000" b="1"/>
                        <a:t>@NHLFlyers - 2018-03-26 14:26:35</a:t>
                      </a:r>
                      <a:r>
                        <a:rPr lang="en-US" sz="1000"/>
                        <a:t>
Congratulations to Kathryn Wallace, our @PHLYINS Community Teammate! Kathryn is a physical therapist who consistent… https://t.co/FHqAMDBLnz</a:t>
                      </a:r>
                    </a:p>
                  </a:txBody>
                  <a:tcPr/>
                </a:tc>
                <a:tc>
                  <a:txBody>
                    <a:bodyPr/>
                    <a:lstStyle/>
                    <a:p>
                      <a:r>
                        <a:rPr lang="en-US" sz="1000"/>
                        <a:t>n/a</a:t>
                      </a:r>
                    </a:p>
                  </a:txBody>
                  <a:tcPr/>
                </a:tc>
                <a:tc>
                  <a:txBody>
                    <a:bodyPr/>
                    <a:lstStyle/>
                    <a:p>
                      <a:r>
                        <a:rPr lang="en-US" sz="1000"/>
                        <a:t>5</a:t>
                      </a:r>
                    </a:p>
                  </a:txBody>
                  <a:tcPr/>
                </a:tc>
                <a:tc>
                  <a:txBody>
                    <a:bodyPr/>
                    <a:lstStyle/>
                    <a:p>
                      <a:r>
                        <a:rPr lang="en-US" sz="1000"/>
                        <a:t>27</a:t>
                      </a:r>
                    </a:p>
                  </a:txBody>
                  <a:tcPr/>
                </a:tc>
                <a:extLst>
                  <a:ext uri="{0D108BD9-81ED-4DB2-BD59-A6C34878D82A}">
                    <a16:rowId xmlns:a16="http://schemas.microsoft.com/office/drawing/2014/main" val="881834842"/>
                  </a:ext>
                </a:extLst>
              </a:tr>
              <a:tr h="370840">
                <a:tc>
                  <a:txBody>
                    <a:bodyPr/>
                    <a:lstStyle/>
                    <a:p>
                      <a:r>
                        <a:rPr lang="en-US" sz="1000" b="1"/>
                        <a:t>@PHLYINS</a:t>
                      </a:r>
                      <a:r>
                        <a:rPr lang="en-US" sz="1000"/>
                        <a:t> was mentioned by </a:t>
                      </a:r>
                      <a:r>
                        <a:rPr lang="en-US" sz="1000" b="1"/>
                        <a:t>@NHLFlyers - 2018-03-02 13:10:04</a:t>
                      </a:r>
                      <a:r>
                        <a:rPr lang="en-US" sz="1000"/>
                        <a:t>
Meet John Simone, our @PHLYINS Community Teammate! John supports and helps foster growth of student athletes at Mer… https://t.co/Ty9wRckkvd</a:t>
                      </a:r>
                    </a:p>
                  </a:txBody>
                  <a:tcPr/>
                </a:tc>
                <a:tc>
                  <a:txBody>
                    <a:bodyPr/>
                    <a:lstStyle/>
                    <a:p>
                      <a:r>
                        <a:rPr lang="en-US" sz="1000"/>
                        <a:t>03/05/2018 21:28:21</a:t>
                      </a:r>
                    </a:p>
                  </a:txBody>
                  <a:tcPr/>
                </a:tc>
                <a:tc>
                  <a:txBody>
                    <a:bodyPr/>
                    <a:lstStyle/>
                    <a:p>
                      <a:r>
                        <a:rPr lang="en-US" sz="1000"/>
                        <a:t>3</a:t>
                      </a:r>
                    </a:p>
                  </a:txBody>
                  <a:tcPr/>
                </a:tc>
                <a:tc>
                  <a:txBody>
                    <a:bodyPr/>
                    <a:lstStyle/>
                    <a:p>
                      <a:r>
                        <a:rPr lang="en-US" sz="1000"/>
                        <a:t>17</a:t>
                      </a:r>
                    </a:p>
                  </a:txBody>
                  <a:tcPr/>
                </a:tc>
                <a:extLst>
                  <a:ext uri="{0D108BD9-81ED-4DB2-BD59-A6C34878D82A}">
                    <a16:rowId xmlns:a16="http://schemas.microsoft.com/office/drawing/2014/main" val="908189709"/>
                  </a:ext>
                </a:extLst>
              </a:tr>
              <a:tr h="370840">
                <a:tc>
                  <a:txBody>
                    <a:bodyPr/>
                    <a:lstStyle/>
                    <a:p>
                      <a:r>
                        <a:rPr lang="en-US" sz="1000" b="1"/>
                        <a:t>@PHLYINS</a:t>
                      </a:r>
                      <a:r>
                        <a:rPr lang="en-US" sz="1000"/>
                        <a:t> was mentioned by </a:t>
                      </a:r>
                      <a:r>
                        <a:rPr lang="en-US" sz="1000" b="1"/>
                        <a:t>@lawrencehallorg - 2018-03-09 17:05:41</a:t>
                      </a:r>
                      <a:r>
                        <a:rPr lang="en-US" sz="1000"/>
                        <a:t>
Shout out to our generous event sponsors including: LM Catering &amp;amp; Events @StratosphereNet @WinstonLaw @PHLYINS… https://t.co/K6SeTvWO5G</a:t>
                      </a:r>
                    </a:p>
                  </a:txBody>
                  <a:tcPr/>
                </a:tc>
                <a:tc>
                  <a:txBody>
                    <a:bodyPr/>
                    <a:lstStyle/>
                    <a:p>
                      <a:r>
                        <a:rPr lang="en-US" sz="1000"/>
                        <a:t>n/a</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4172744819"/>
                  </a:ext>
                </a:extLst>
              </a:tr>
              <a:tr h="370840">
                <a:tc>
                  <a:txBody>
                    <a:bodyPr/>
                    <a:lstStyle/>
                    <a:p>
                      <a:r>
                        <a:rPr lang="en-US" sz="1000" b="1"/>
                        <a:t>@PHLYINS</a:t>
                      </a:r>
                      <a:r>
                        <a:rPr lang="en-US" sz="1000"/>
                        <a:t> was mentioned by </a:t>
                      </a:r>
                      <a:r>
                        <a:rPr lang="en-US" sz="1000" b="1"/>
                        <a:t>@BusInsMagazine - 2018-03-08 21:09:30</a:t>
                      </a:r>
                      <a:r>
                        <a:rPr lang="en-US" sz="1000"/>
                        <a:t>
Congratulations to @PHLYINS, for the win in the Community Outreach Project of the Year (Volunteer + Donations) cate… https://t.co/RCbnpiAmdb</a:t>
                      </a:r>
                    </a:p>
                  </a:txBody>
                  <a:tcPr/>
                </a:tc>
                <a:tc>
                  <a:txBody>
                    <a:bodyPr/>
                    <a:lstStyle/>
                    <a:p>
                      <a:r>
                        <a:rPr lang="en-US" sz="1000"/>
                        <a:t>03/09/2018 20:35:09</a:t>
                      </a:r>
                    </a:p>
                  </a:txBody>
                  <a:tcPr/>
                </a:tc>
                <a:tc>
                  <a:txBody>
                    <a:bodyPr/>
                    <a:lstStyle/>
                    <a:p>
                      <a:r>
                        <a:rPr lang="en-US" sz="1000"/>
                        <a:t>2</a:t>
                      </a:r>
                    </a:p>
                  </a:txBody>
                  <a:tcPr/>
                </a:tc>
                <a:tc>
                  <a:txBody>
                    <a:bodyPr/>
                    <a:lstStyle/>
                    <a:p>
                      <a:r>
                        <a:rPr lang="en-US" sz="1000"/>
                        <a:t>4</a:t>
                      </a:r>
                    </a:p>
                  </a:txBody>
                  <a:tcPr/>
                </a:tc>
                <a:extLst>
                  <a:ext uri="{0D108BD9-81ED-4DB2-BD59-A6C34878D82A}">
                    <a16:rowId xmlns:a16="http://schemas.microsoft.com/office/drawing/2014/main" val="4122190800"/>
                  </a:ext>
                </a:extLst>
              </a:tr>
            </a:tbl>
          </a:graphicData>
        </a:graphic>
      </p:graphicFrame>
      <p:sp>
        <p:nvSpPr>
          <p:cNvPr id="4" name="Text Placeholder 3">
            <a:extLst>
              <a:ext uri="{FF2B5EF4-FFF2-40B4-BE49-F238E27FC236}">
                <a16:creationId xmlns:a16="http://schemas.microsoft.com/office/drawing/2014/main" id="{55D06C2D-AB79-4DCF-AF9F-617FB476AC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55673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24CB5-D748-4F55-BE8D-E989879A4361}"/>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12A8C115-AB68-44A9-BDC4-65505BA3CFE1}"/>
              </a:ext>
            </a:extLst>
          </p:cNvPr>
          <p:cNvGraphicFramePr>
            <a:graphicFrameLocks noGrp="1"/>
          </p:cNvGraphicFramePr>
          <p:nvPr>
            <p:ph type="tbl" sz="quarter" idx="13"/>
            <p:extLst>
              <p:ext uri="{D42A27DB-BD31-4B8C-83A1-F6EECF244321}">
                <p14:modId xmlns:p14="http://schemas.microsoft.com/office/powerpoint/2010/main" val="421756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4870220"/>
                    </a:ext>
                  </a:extLst>
                </a:gridCol>
                <a:gridCol w="2468880">
                  <a:extLst>
                    <a:ext uri="{9D8B030D-6E8A-4147-A177-3AD203B41FA5}">
                      <a16:colId xmlns:a16="http://schemas.microsoft.com/office/drawing/2014/main" val="649105512"/>
                    </a:ext>
                  </a:extLst>
                </a:gridCol>
                <a:gridCol w="2468880">
                  <a:extLst>
                    <a:ext uri="{9D8B030D-6E8A-4147-A177-3AD203B41FA5}">
                      <a16:colId xmlns:a16="http://schemas.microsoft.com/office/drawing/2014/main" val="254944020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189596796"/>
                  </a:ext>
                </a:extLst>
              </a:tr>
              <a:tr h="370840">
                <a:tc>
                  <a:txBody>
                    <a:bodyPr/>
                    <a:lstStyle/>
                    <a:p>
                      <a:r>
                        <a:rPr lang="en-US" sz="1000"/>
                        <a:t>@SilversSteve</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817630302"/>
                  </a:ext>
                </a:extLst>
              </a:tr>
              <a:tr h="370840">
                <a:tc>
                  <a:txBody>
                    <a:bodyPr/>
                    <a:lstStyle/>
                    <a:p>
                      <a:r>
                        <a:rPr lang="en-US" sz="1000"/>
                        <a:t>@MargueriteTort</a:t>
                      </a:r>
                    </a:p>
                  </a:txBody>
                  <a:tcPr/>
                </a:tc>
                <a:tc>
                  <a:txBody>
                    <a:bodyPr/>
                    <a:lstStyle/>
                    <a:p>
                      <a:r>
                        <a:rPr lang="en-US" sz="1000"/>
                        <a:t>@PHLYINS (25)</a:t>
                      </a:r>
                    </a:p>
                  </a:txBody>
                  <a:tcPr/>
                </a:tc>
                <a:tc>
                  <a:txBody>
                    <a:bodyPr/>
                    <a:lstStyle/>
                    <a:p>
                      <a:r>
                        <a:rPr lang="en-US" sz="1000"/>
                        <a:t>25</a:t>
                      </a:r>
                    </a:p>
                  </a:txBody>
                  <a:tcPr/>
                </a:tc>
                <a:extLst>
                  <a:ext uri="{0D108BD9-81ED-4DB2-BD59-A6C34878D82A}">
                    <a16:rowId xmlns:a16="http://schemas.microsoft.com/office/drawing/2014/main" val="1151692918"/>
                  </a:ext>
                </a:extLst>
              </a:tr>
              <a:tr h="370840">
                <a:tc>
                  <a:txBody>
                    <a:bodyPr/>
                    <a:lstStyle/>
                    <a:p>
                      <a:r>
                        <a:rPr lang="en-US" sz="1000"/>
                        <a:t>@MyHorizonIns</a:t>
                      </a:r>
                    </a:p>
                  </a:txBody>
                  <a:tcPr/>
                </a:tc>
                <a:tc>
                  <a:txBody>
                    <a:bodyPr/>
                    <a:lstStyle/>
                    <a:p>
                      <a:r>
                        <a:rPr lang="en-US" sz="1000"/>
                        <a:t>@PHLYINS (23)</a:t>
                      </a:r>
                    </a:p>
                  </a:txBody>
                  <a:tcPr/>
                </a:tc>
                <a:tc>
                  <a:txBody>
                    <a:bodyPr/>
                    <a:lstStyle/>
                    <a:p>
                      <a:r>
                        <a:rPr lang="en-US" sz="1000"/>
                        <a:t>23</a:t>
                      </a:r>
                    </a:p>
                  </a:txBody>
                  <a:tcPr/>
                </a:tc>
                <a:extLst>
                  <a:ext uri="{0D108BD9-81ED-4DB2-BD59-A6C34878D82A}">
                    <a16:rowId xmlns:a16="http://schemas.microsoft.com/office/drawing/2014/main" val="3534795879"/>
                  </a:ext>
                </a:extLst>
              </a:tr>
              <a:tr h="370840">
                <a:tc>
                  <a:txBody>
                    <a:bodyPr/>
                    <a:lstStyle/>
                    <a:p>
                      <a:r>
                        <a:rPr lang="en-US" sz="1000"/>
                        <a:t>@Regore2</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2952770609"/>
                  </a:ext>
                </a:extLst>
              </a:tr>
              <a:tr h="370840">
                <a:tc>
                  <a:txBody>
                    <a:bodyPr/>
                    <a:lstStyle/>
                    <a:p>
                      <a:r>
                        <a:rPr lang="en-US" sz="1000"/>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423230486"/>
                  </a:ext>
                </a:extLst>
              </a:tr>
              <a:tr h="370840">
                <a:tc>
                  <a:txBody>
                    <a:bodyPr/>
                    <a:lstStyle/>
                    <a:p>
                      <a:r>
                        <a:rPr lang="en-US" sz="1000"/>
                        <a:t>@Bill_Procopio</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682581864"/>
                  </a:ext>
                </a:extLst>
              </a:tr>
              <a:tr h="370840">
                <a:tc>
                  <a:txBody>
                    <a:bodyPr/>
                    <a:lstStyle/>
                    <a:p>
                      <a:r>
                        <a:rPr lang="en-US" sz="1000"/>
                        <a:t>@treesareinbloom</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816026245"/>
                  </a:ext>
                </a:extLst>
              </a:tr>
              <a:tr h="370840">
                <a:tc>
                  <a:txBody>
                    <a:bodyPr/>
                    <a:lstStyle/>
                    <a:p>
                      <a:r>
                        <a:rPr lang="en-US" sz="1000"/>
                        <a:t>@BusInsMagazine</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965388322"/>
                  </a:ext>
                </a:extLst>
              </a:tr>
              <a:tr h="370840">
                <a:tc>
                  <a:txBody>
                    <a:bodyPr/>
                    <a:lstStyle/>
                    <a:p>
                      <a:r>
                        <a:rPr lang="en-US" sz="1000"/>
                        <a:t>@Loanne526</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105100657"/>
                  </a:ext>
                </a:extLst>
              </a:tr>
              <a:tr h="370840">
                <a:tc>
                  <a:txBody>
                    <a:bodyPr/>
                    <a:lstStyle/>
                    <a:p>
                      <a:r>
                        <a:rPr lang="en-US" sz="1000"/>
                        <a:t>@ChristinaVerish</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042180385"/>
                  </a:ext>
                </a:extLst>
              </a:tr>
            </a:tbl>
          </a:graphicData>
        </a:graphic>
      </p:graphicFrame>
      <p:sp>
        <p:nvSpPr>
          <p:cNvPr id="4" name="Text Placeholder 3">
            <a:extLst>
              <a:ext uri="{FF2B5EF4-FFF2-40B4-BE49-F238E27FC236}">
                <a16:creationId xmlns:a16="http://schemas.microsoft.com/office/drawing/2014/main" id="{15F573DE-5FAE-4D64-8367-7D9A114F703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24255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E29B-0653-4B8B-9674-98B723FD90C3}"/>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CA4B1DF3-69AE-455E-953B-FEFCBC97F807}"/>
              </a:ext>
            </a:extLst>
          </p:cNvPr>
          <p:cNvGraphicFramePr>
            <a:graphicFrameLocks noGrp="1"/>
          </p:cNvGraphicFramePr>
          <p:nvPr>
            <p:ph type="tbl" sz="quarter" idx="13"/>
            <p:extLst>
              <p:ext uri="{D42A27DB-BD31-4B8C-83A1-F6EECF244321}">
                <p14:modId xmlns:p14="http://schemas.microsoft.com/office/powerpoint/2010/main" val="284725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1083991"/>
                    </a:ext>
                  </a:extLst>
                </a:gridCol>
                <a:gridCol w="822960">
                  <a:extLst>
                    <a:ext uri="{9D8B030D-6E8A-4147-A177-3AD203B41FA5}">
                      <a16:colId xmlns:a16="http://schemas.microsoft.com/office/drawing/2014/main" val="352145103"/>
                    </a:ext>
                  </a:extLst>
                </a:gridCol>
                <a:gridCol w="822960">
                  <a:extLst>
                    <a:ext uri="{9D8B030D-6E8A-4147-A177-3AD203B41FA5}">
                      <a16:colId xmlns:a16="http://schemas.microsoft.com/office/drawing/2014/main" val="527390815"/>
                    </a:ext>
                  </a:extLst>
                </a:gridCol>
                <a:gridCol w="822960">
                  <a:extLst>
                    <a:ext uri="{9D8B030D-6E8A-4147-A177-3AD203B41FA5}">
                      <a16:colId xmlns:a16="http://schemas.microsoft.com/office/drawing/2014/main" val="1314363438"/>
                    </a:ext>
                  </a:extLst>
                </a:gridCol>
                <a:gridCol w="822960">
                  <a:extLst>
                    <a:ext uri="{9D8B030D-6E8A-4147-A177-3AD203B41FA5}">
                      <a16:colId xmlns:a16="http://schemas.microsoft.com/office/drawing/2014/main" val="805618380"/>
                    </a:ext>
                  </a:extLst>
                </a:gridCol>
                <a:gridCol w="822960">
                  <a:extLst>
                    <a:ext uri="{9D8B030D-6E8A-4147-A177-3AD203B41FA5}">
                      <a16:colId xmlns:a16="http://schemas.microsoft.com/office/drawing/2014/main" val="125764490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993791830"/>
                  </a:ext>
                </a:extLst>
              </a:tr>
              <a:tr h="370840">
                <a:tc>
                  <a:txBody>
                    <a:bodyPr/>
                    <a:lstStyle/>
                    <a:p>
                      <a:r>
                        <a:rPr lang="en-US" sz="1000" b="1"/>
                        <a:t>@PHLYINS - 2018-03-09 15:35:09</a:t>
                      </a:r>
                      <a:r>
                        <a:rPr lang="en-US" sz="1000"/>
                        <a:t>
#TEAMPHLY proudly accepted an award in the @BusInsMagazine #USInsAwards Community Outreach Project of the Year category! We were honored for our @BestBuddiesPA partnership which includes funding the expansion of their middle school chapters &amp;amp; employee engagement with the buddies! https://t.co/y7MnF3Ormp</a:t>
                      </a:r>
                    </a:p>
                  </a:txBody>
                  <a:tcPr/>
                </a:tc>
                <a:tc>
                  <a:txBody>
                    <a:bodyPr/>
                    <a:lstStyle/>
                    <a:p>
                      <a:r>
                        <a:rPr lang="en-US" sz="1000"/>
                        <a:t>No</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0.4477%</a:t>
                      </a:r>
                    </a:p>
                  </a:txBody>
                  <a:tcPr/>
                </a:tc>
                <a:extLst>
                  <a:ext uri="{0D108BD9-81ED-4DB2-BD59-A6C34878D82A}">
                    <a16:rowId xmlns:a16="http://schemas.microsoft.com/office/drawing/2014/main" val="3245825319"/>
                  </a:ext>
                </a:extLst>
              </a:tr>
              <a:tr h="370840">
                <a:tc>
                  <a:txBody>
                    <a:bodyPr/>
                    <a:lstStyle/>
                    <a:p>
                      <a:r>
                        <a:rPr lang="en-US" sz="1000" b="1"/>
                        <a:t>@PHLYINS - 2018-03-28 17:13:13</a:t>
                      </a:r>
                      <a:r>
                        <a:rPr lang="en-US" sz="1000"/>
                        <a:t>
#TEAMPHLY made every mile count as they pedaled together during a Spin-a-thon to raise awareness &amp;amp; money for the @MarchofDimes! #PHLY surpassed the goal of riding a total of 1,000 miles &amp;amp; raised $4,000 to help fund research &amp;amp; programs that help give babies a healthy start. https://t.co/Z8Cvq2UiKk</a:t>
                      </a:r>
                    </a:p>
                  </a:txBody>
                  <a:tcPr/>
                </a:tc>
                <a:tc>
                  <a:txBody>
                    <a:bodyPr/>
                    <a:lstStyle/>
                    <a:p>
                      <a:r>
                        <a:rPr lang="en-US" sz="1000"/>
                        <a:t>No</a:t>
                      </a:r>
                    </a:p>
                  </a:txBody>
                  <a:tcPr/>
                </a:tc>
                <a:tc>
                  <a:txBody>
                    <a:bodyPr/>
                    <a:lstStyle/>
                    <a:p>
                      <a:r>
                        <a:rPr lang="en-US" sz="1000"/>
                        <a:t>3</a:t>
                      </a:r>
                    </a:p>
                  </a:txBody>
                  <a:tcPr/>
                </a:tc>
                <a:tc>
                  <a:txBody>
                    <a:bodyPr/>
                    <a:lstStyle/>
                    <a:p>
                      <a:r>
                        <a:rPr lang="en-US" sz="1000"/>
                        <a:t>9</a:t>
                      </a:r>
                    </a:p>
                  </a:txBody>
                  <a:tcPr/>
                </a:tc>
                <a:tc>
                  <a:txBody>
                    <a:bodyPr/>
                    <a:lstStyle/>
                    <a:p>
                      <a:r>
                        <a:rPr lang="en-US" sz="1000"/>
                        <a:t>0</a:t>
                      </a:r>
                    </a:p>
                  </a:txBody>
                  <a:tcPr/>
                </a:tc>
                <a:tc>
                  <a:txBody>
                    <a:bodyPr/>
                    <a:lstStyle/>
                    <a:p>
                      <a:r>
                        <a:rPr lang="en-US" sz="1000"/>
                        <a:t>0.4112%</a:t>
                      </a:r>
                    </a:p>
                  </a:txBody>
                  <a:tcPr/>
                </a:tc>
                <a:extLst>
                  <a:ext uri="{0D108BD9-81ED-4DB2-BD59-A6C34878D82A}">
                    <a16:rowId xmlns:a16="http://schemas.microsoft.com/office/drawing/2014/main" val="2473158287"/>
                  </a:ext>
                </a:extLst>
              </a:tr>
              <a:tr h="370840">
                <a:tc>
                  <a:txBody>
                    <a:bodyPr/>
                    <a:lstStyle/>
                    <a:p>
                      <a:r>
                        <a:rPr lang="en-US" sz="1000" b="1"/>
                        <a:t>@PHLYINS - 2018-03-14 15:44:18</a:t>
                      </a:r>
                      <a:r>
                        <a:rPr lang="en-US" sz="1000"/>
                        <a:t>
In honor of #PiDay, Home Office employees increased the circumference of their waistbands with pizza and a variety of delicious baked pies! #TEAMPHLY https://t.co/Jr0y0b8rpp</a:t>
                      </a:r>
                    </a:p>
                  </a:txBody>
                  <a:tcPr/>
                </a:tc>
                <a:tc>
                  <a:txBody>
                    <a:bodyPr/>
                    <a:lstStyle/>
                    <a:p>
                      <a:r>
                        <a:rPr lang="en-US" sz="1000"/>
                        <a:t>No</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0.3096%</a:t>
                      </a:r>
                    </a:p>
                  </a:txBody>
                  <a:tcPr/>
                </a:tc>
                <a:extLst>
                  <a:ext uri="{0D108BD9-81ED-4DB2-BD59-A6C34878D82A}">
                    <a16:rowId xmlns:a16="http://schemas.microsoft.com/office/drawing/2014/main" val="2011240418"/>
                  </a:ext>
                </a:extLst>
              </a:tr>
              <a:tr h="370840">
                <a:tc>
                  <a:txBody>
                    <a:bodyPr/>
                    <a:lstStyle/>
                    <a:p>
                      <a:r>
                        <a:rPr lang="en-US" sz="1000" b="1"/>
                        <a:t>@PHLYINS - 2018-03-12 17:55:09</a:t>
                      </a:r>
                      <a:r>
                        <a:rPr lang="en-US" sz="1000"/>
                        <a:t>
Campus Wrap-Up: #TEAMPHLY has been busy! From East Coast to West Coast, we’ve attended #career fairs at @saintjosephs, @TempleUniv, @OleMissRebels, @stmarysca, @usfca, &amp;amp; @VanguardU. Thanks to everyone who stopped by our booth to learn more about #insurance careers! #ThinkPHLY https://t.co/IrGOEbpYxg</a:t>
                      </a:r>
                    </a:p>
                  </a:txBody>
                  <a:tcPr/>
                </a:tc>
                <a:tc>
                  <a:txBody>
                    <a:bodyPr/>
                    <a:lstStyle/>
                    <a:p>
                      <a:r>
                        <a:rPr lang="en-US" sz="1000"/>
                        <a:t>No</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0.2754%</a:t>
                      </a:r>
                    </a:p>
                  </a:txBody>
                  <a:tcPr/>
                </a:tc>
                <a:extLst>
                  <a:ext uri="{0D108BD9-81ED-4DB2-BD59-A6C34878D82A}">
                    <a16:rowId xmlns:a16="http://schemas.microsoft.com/office/drawing/2014/main" val="2708724669"/>
                  </a:ext>
                </a:extLst>
              </a:tr>
              <a:tr h="370840">
                <a:tc>
                  <a:txBody>
                    <a:bodyPr/>
                    <a:lstStyle/>
                    <a:p>
                      <a:r>
                        <a:rPr lang="en-US" sz="1000" b="1"/>
                        <a:t>@PHLYINS - 2018-03-01 15:29:03</a:t>
                      </a:r>
                      <a:r>
                        <a:rPr lang="en-US" sz="1000"/>
                        <a:t>
Twenty-four employees from our Commercial Lines Division (CLD) teamed up in our Home Office for the CLD Field #Underwriting Management Team Meeting. The annual meeting brought together department managers to discuss various topics, gain feedback, &amp;amp; energize the team! #TEAMPHLY https://t.co/YeU1HevPFj</a:t>
                      </a:r>
                    </a:p>
                  </a:txBody>
                  <a:tcPr/>
                </a:tc>
                <a:tc>
                  <a:txBody>
                    <a:bodyPr/>
                    <a:lstStyle/>
                    <a:p>
                      <a:r>
                        <a:rPr lang="en-US" sz="1000"/>
                        <a:t>No</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0.2413%</a:t>
                      </a:r>
                    </a:p>
                  </a:txBody>
                  <a:tcPr/>
                </a:tc>
                <a:extLst>
                  <a:ext uri="{0D108BD9-81ED-4DB2-BD59-A6C34878D82A}">
                    <a16:rowId xmlns:a16="http://schemas.microsoft.com/office/drawing/2014/main" val="2547872101"/>
                  </a:ext>
                </a:extLst>
              </a:tr>
            </a:tbl>
          </a:graphicData>
        </a:graphic>
      </p:graphicFrame>
      <p:sp>
        <p:nvSpPr>
          <p:cNvPr id="4" name="Text Placeholder 3">
            <a:extLst>
              <a:ext uri="{FF2B5EF4-FFF2-40B4-BE49-F238E27FC236}">
                <a16:creationId xmlns:a16="http://schemas.microsoft.com/office/drawing/2014/main" id="{170A8996-9CBE-4814-8006-4F307659759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50553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8AD11-5883-4AA1-9C80-3D46E2FB62FC}"/>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0F1EB1CD-118C-432D-BA17-C1B1851D65E7}"/>
              </a:ext>
            </a:extLst>
          </p:cNvPr>
          <p:cNvGraphicFramePr>
            <a:graphicFrameLocks noGrp="1"/>
          </p:cNvGraphicFramePr>
          <p:nvPr>
            <p:ph type="tbl" sz="quarter" idx="13"/>
            <p:extLst>
              <p:ext uri="{D42A27DB-BD31-4B8C-83A1-F6EECF244321}">
                <p14:modId xmlns:p14="http://schemas.microsoft.com/office/powerpoint/2010/main" val="393638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2831285"/>
                    </a:ext>
                  </a:extLst>
                </a:gridCol>
                <a:gridCol w="1069848">
                  <a:extLst>
                    <a:ext uri="{9D8B030D-6E8A-4147-A177-3AD203B41FA5}">
                      <a16:colId xmlns:a16="http://schemas.microsoft.com/office/drawing/2014/main" val="625179481"/>
                    </a:ext>
                  </a:extLst>
                </a:gridCol>
                <a:gridCol w="1069848">
                  <a:extLst>
                    <a:ext uri="{9D8B030D-6E8A-4147-A177-3AD203B41FA5}">
                      <a16:colId xmlns:a16="http://schemas.microsoft.com/office/drawing/2014/main" val="2976625649"/>
                    </a:ext>
                  </a:extLst>
                </a:gridCol>
                <a:gridCol w="1069848">
                  <a:extLst>
                    <a:ext uri="{9D8B030D-6E8A-4147-A177-3AD203B41FA5}">
                      <a16:colId xmlns:a16="http://schemas.microsoft.com/office/drawing/2014/main" val="117463529"/>
                    </a:ext>
                  </a:extLst>
                </a:gridCol>
                <a:gridCol w="1069848">
                  <a:extLst>
                    <a:ext uri="{9D8B030D-6E8A-4147-A177-3AD203B41FA5}">
                      <a16:colId xmlns:a16="http://schemas.microsoft.com/office/drawing/2014/main" val="769451517"/>
                    </a:ext>
                  </a:extLst>
                </a:gridCol>
                <a:gridCol w="1069848">
                  <a:extLst>
                    <a:ext uri="{9D8B030D-6E8A-4147-A177-3AD203B41FA5}">
                      <a16:colId xmlns:a16="http://schemas.microsoft.com/office/drawing/2014/main" val="2896183650"/>
                    </a:ext>
                  </a:extLst>
                </a:gridCol>
                <a:gridCol w="1069848">
                  <a:extLst>
                    <a:ext uri="{9D8B030D-6E8A-4147-A177-3AD203B41FA5}">
                      <a16:colId xmlns:a16="http://schemas.microsoft.com/office/drawing/2014/main" val="4884311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33409645"/>
                  </a:ext>
                </a:extLst>
              </a:tr>
              <a:tr h="370840">
                <a:tc>
                  <a:txBody>
                    <a:bodyPr/>
                    <a:lstStyle/>
                    <a:p>
                      <a:r>
                        <a:rPr lang="en-US" sz="1000"/>
                        <a:t>Philadelphia Insurance Companies</a:t>
                      </a:r>
                    </a:p>
                  </a:txBody>
                  <a:tcPr/>
                </a:tc>
                <a:tc>
                  <a:txBody>
                    <a:bodyPr/>
                    <a:lstStyle/>
                    <a:p>
                      <a:r>
                        <a:rPr lang="en-US" sz="1000"/>
                        <a:t>14233</a:t>
                      </a:r>
                    </a:p>
                  </a:txBody>
                  <a:tcPr/>
                </a:tc>
                <a:tc>
                  <a:txBody>
                    <a:bodyPr/>
                    <a:lstStyle/>
                    <a:p>
                      <a:r>
                        <a:rPr lang="en-US" sz="1000"/>
                        <a:t>190</a:t>
                      </a:r>
                    </a:p>
                  </a:txBody>
                  <a:tcPr/>
                </a:tc>
                <a:tc>
                  <a:txBody>
                    <a:bodyPr/>
                    <a:lstStyle/>
                    <a:p>
                      <a:r>
                        <a:rPr lang="en-US" sz="1000"/>
                        <a:t>26</a:t>
                      </a:r>
                    </a:p>
                  </a:txBody>
                  <a:tcPr/>
                </a:tc>
                <a:tc>
                  <a:txBody>
                    <a:bodyPr/>
                    <a:lstStyle/>
                    <a:p>
                      <a:r>
                        <a:rPr lang="en-US" sz="1000"/>
                        <a:t>976</a:t>
                      </a:r>
                    </a:p>
                  </a:txBody>
                  <a:tcPr/>
                </a:tc>
                <a:tc>
                  <a:txBody>
                    <a:bodyPr/>
                    <a:lstStyle/>
                    <a:p>
                      <a:r>
                        <a:rPr lang="en-US" sz="1000"/>
                        <a:t>12</a:t>
                      </a:r>
                    </a:p>
                  </a:txBody>
                  <a:tcPr/>
                </a:tc>
                <a:tc>
                  <a:txBody>
                    <a:bodyPr/>
                    <a:lstStyle/>
                    <a:p>
                      <a:r>
                        <a:rPr lang="en-US" sz="1000"/>
                        <a:t>0.2688%</a:t>
                      </a:r>
                    </a:p>
                  </a:txBody>
                  <a:tcPr/>
                </a:tc>
                <a:extLst>
                  <a:ext uri="{0D108BD9-81ED-4DB2-BD59-A6C34878D82A}">
                    <a16:rowId xmlns:a16="http://schemas.microsoft.com/office/drawing/2014/main" val="2706622534"/>
                  </a:ext>
                </a:extLst>
              </a:tr>
            </a:tbl>
          </a:graphicData>
        </a:graphic>
      </p:graphicFrame>
      <p:sp>
        <p:nvSpPr>
          <p:cNvPr id="4" name="Text Placeholder 3">
            <a:extLst>
              <a:ext uri="{FF2B5EF4-FFF2-40B4-BE49-F238E27FC236}">
                <a16:creationId xmlns:a16="http://schemas.microsoft.com/office/drawing/2014/main" id="{22D8D801-EE78-4D96-80EB-4DF1CEFF05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41909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13C02-048A-4D18-80E0-1D5369542C9F}"/>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E379C324-7768-4AB2-818D-628A2939987C}"/>
              </a:ext>
            </a:extLst>
          </p:cNvPr>
          <p:cNvGraphicFramePr>
            <a:graphicFrameLocks noGrp="1"/>
          </p:cNvGraphicFramePr>
          <p:nvPr>
            <p:ph type="chart" sz="quarter" idx="13"/>
            <p:extLst>
              <p:ext uri="{D42A27DB-BD31-4B8C-83A1-F6EECF244321}">
                <p14:modId xmlns:p14="http://schemas.microsoft.com/office/powerpoint/2010/main" val="863470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36AAE-6614-4D33-A264-6D14B63D227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5F27A9C-F09F-4EF3-A408-B7FB723A2B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029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860FF-FFC4-490D-B89B-963487B2BDEC}"/>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4E29B41D-8701-4BC9-BFBC-F07441587E0A}"/>
              </a:ext>
            </a:extLst>
          </p:cNvPr>
          <p:cNvGraphicFramePr>
            <a:graphicFrameLocks noGrp="1"/>
          </p:cNvGraphicFramePr>
          <p:nvPr>
            <p:ph type="chart" sz="quarter" idx="13"/>
            <p:extLst>
              <p:ext uri="{D42A27DB-BD31-4B8C-83A1-F6EECF244321}">
                <p14:modId xmlns:p14="http://schemas.microsoft.com/office/powerpoint/2010/main" val="2046392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EEF537-4132-44E8-84B1-1856111B77B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F187904-D689-48AC-BE9F-7DAB4D3304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485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EFC77-C8FB-4A51-BCC2-CDA90A8058DF}"/>
              </a:ext>
            </a:extLst>
          </p:cNvPr>
          <p:cNvSpPr>
            <a:spLocks noGrp="1"/>
          </p:cNvSpPr>
          <p:nvPr>
            <p:ph type="title"/>
          </p:nvPr>
        </p:nvSpPr>
        <p:spPr/>
        <p:txBody>
          <a:bodyPr/>
          <a:lstStyle/>
          <a:p>
            <a:r>
              <a:rPr lang="en-US"/>
              <a:t>LinkedIn Updates Table - 1 of 3</a:t>
            </a:r>
          </a:p>
        </p:txBody>
      </p:sp>
      <p:graphicFrame>
        <p:nvGraphicFramePr>
          <p:cNvPr id="5" name="Table Placeholder 4">
            <a:extLst>
              <a:ext uri="{FF2B5EF4-FFF2-40B4-BE49-F238E27FC236}">
                <a16:creationId xmlns:a16="http://schemas.microsoft.com/office/drawing/2014/main" id="{D84D9740-EB03-45A0-8BAB-2DF9ED16F740}"/>
              </a:ext>
            </a:extLst>
          </p:cNvPr>
          <p:cNvGraphicFramePr>
            <a:graphicFrameLocks noGrp="1"/>
          </p:cNvGraphicFramePr>
          <p:nvPr>
            <p:ph type="tbl" sz="quarter" idx="13"/>
            <p:extLst>
              <p:ext uri="{D42A27DB-BD31-4B8C-83A1-F6EECF244321}">
                <p14:modId xmlns:p14="http://schemas.microsoft.com/office/powerpoint/2010/main" val="155811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0026572"/>
                    </a:ext>
                  </a:extLst>
                </a:gridCol>
                <a:gridCol w="987552">
                  <a:extLst>
                    <a:ext uri="{9D8B030D-6E8A-4147-A177-3AD203B41FA5}">
                      <a16:colId xmlns:a16="http://schemas.microsoft.com/office/drawing/2014/main" val="3537530863"/>
                    </a:ext>
                  </a:extLst>
                </a:gridCol>
                <a:gridCol w="987552">
                  <a:extLst>
                    <a:ext uri="{9D8B030D-6E8A-4147-A177-3AD203B41FA5}">
                      <a16:colId xmlns:a16="http://schemas.microsoft.com/office/drawing/2014/main" val="2480446317"/>
                    </a:ext>
                  </a:extLst>
                </a:gridCol>
                <a:gridCol w="987552">
                  <a:extLst>
                    <a:ext uri="{9D8B030D-6E8A-4147-A177-3AD203B41FA5}">
                      <a16:colId xmlns:a16="http://schemas.microsoft.com/office/drawing/2014/main" val="184716954"/>
                    </a:ext>
                  </a:extLst>
                </a:gridCol>
                <a:gridCol w="987552">
                  <a:extLst>
                    <a:ext uri="{9D8B030D-6E8A-4147-A177-3AD203B41FA5}">
                      <a16:colId xmlns:a16="http://schemas.microsoft.com/office/drawing/2014/main" val="3190688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658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- 2018-03-01 15:26:20</a:t>
                      </a:r>
                      <a:r>
                        <a:rPr kumimoji="0" lang="en-US" sz="1000" b="0" i="0" u="none" strike="noStrike" kern="1200" cap="none" spc="0" normalizeH="0" baseline="0" noProof="0">
                          <a:ln>
                            <a:noFill/>
                          </a:ln>
                          <a:solidFill>
                            <a:prstClr val="black"/>
                          </a:solidFill>
                          <a:effectLst/>
                          <a:uLnTx/>
                          <a:uFillTx/>
                          <a:latin typeface="+mn-lt"/>
                          <a:ea typeface="+mn-ea"/>
                          <a:cs typeface="+mn-cs"/>
                        </a:rPr>
                        <a:t>
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936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- 2018-03-15 17:12:29</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Top Workplaces in the Philadelphia region for the 9th consecutive year! Last night, PHLY’s HR team attended the Philly.com Top Workplaces Awards dinner and we’re excited to be ranked #9 in the large companies category. In addition, we would like to congratulate our sister company, TMNA Services, LLC. (TMNAS), for ranking #19 in the midsize company category! Visit PHLY.com/careers to learn more about what it’s like to work at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6385935"/>
                  </a:ext>
                </a:extLst>
              </a:tr>
            </a:tbl>
          </a:graphicData>
        </a:graphic>
      </p:graphicFrame>
      <p:sp>
        <p:nvSpPr>
          <p:cNvPr id="4" name="Text Placeholder 3">
            <a:extLst>
              <a:ext uri="{FF2B5EF4-FFF2-40B4-BE49-F238E27FC236}">
                <a16:creationId xmlns:a16="http://schemas.microsoft.com/office/drawing/2014/main" id="{85C9E54C-7DC0-47F4-84C0-36653326508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48960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D7E6-7718-49D4-899B-77367B15E1CC}"/>
              </a:ext>
            </a:extLst>
          </p:cNvPr>
          <p:cNvSpPr>
            <a:spLocks noGrp="1"/>
          </p:cNvSpPr>
          <p:nvPr>
            <p:ph type="title"/>
          </p:nvPr>
        </p:nvSpPr>
        <p:spPr/>
        <p:txBody>
          <a:bodyPr/>
          <a:lstStyle/>
          <a:p>
            <a:r>
              <a:rPr lang="en-US"/>
              <a:t>LinkedIn Updates Table - 2 of 3</a:t>
            </a:r>
          </a:p>
        </p:txBody>
      </p:sp>
      <p:graphicFrame>
        <p:nvGraphicFramePr>
          <p:cNvPr id="5" name="Table Placeholder 4">
            <a:extLst>
              <a:ext uri="{FF2B5EF4-FFF2-40B4-BE49-F238E27FC236}">
                <a16:creationId xmlns:a16="http://schemas.microsoft.com/office/drawing/2014/main" id="{E96FE6FC-94A8-44E8-9414-DDD9F4353FA1}"/>
              </a:ext>
            </a:extLst>
          </p:cNvPr>
          <p:cNvGraphicFramePr>
            <a:graphicFrameLocks noGrp="1"/>
          </p:cNvGraphicFramePr>
          <p:nvPr>
            <p:ph type="tbl" sz="quarter" idx="13"/>
            <p:extLst>
              <p:ext uri="{D42A27DB-BD31-4B8C-83A1-F6EECF244321}">
                <p14:modId xmlns:p14="http://schemas.microsoft.com/office/powerpoint/2010/main" val="1246202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50754102"/>
                    </a:ext>
                  </a:extLst>
                </a:gridCol>
                <a:gridCol w="987552">
                  <a:extLst>
                    <a:ext uri="{9D8B030D-6E8A-4147-A177-3AD203B41FA5}">
                      <a16:colId xmlns:a16="http://schemas.microsoft.com/office/drawing/2014/main" val="1321738090"/>
                    </a:ext>
                  </a:extLst>
                </a:gridCol>
                <a:gridCol w="987552">
                  <a:extLst>
                    <a:ext uri="{9D8B030D-6E8A-4147-A177-3AD203B41FA5}">
                      <a16:colId xmlns:a16="http://schemas.microsoft.com/office/drawing/2014/main" val="2554791735"/>
                    </a:ext>
                  </a:extLst>
                </a:gridCol>
                <a:gridCol w="987552">
                  <a:extLst>
                    <a:ext uri="{9D8B030D-6E8A-4147-A177-3AD203B41FA5}">
                      <a16:colId xmlns:a16="http://schemas.microsoft.com/office/drawing/2014/main" val="3997916263"/>
                    </a:ext>
                  </a:extLst>
                </a:gridCol>
                <a:gridCol w="987552">
                  <a:extLst>
                    <a:ext uri="{9D8B030D-6E8A-4147-A177-3AD203B41FA5}">
                      <a16:colId xmlns:a16="http://schemas.microsoft.com/office/drawing/2014/main" val="1853061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051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- 2018-03-09 13:08:29</a:t>
                      </a:r>
                      <a:r>
                        <a:rPr kumimoji="0" lang="en-US" sz="1000" b="0" i="0" u="none" strike="noStrike" kern="1200" cap="none" spc="0" normalizeH="0" baseline="0" noProof="0">
                          <a:ln>
                            <a:noFill/>
                          </a:ln>
                          <a:solidFill>
                            <a:prstClr val="black"/>
                          </a:solidFill>
                          <a:effectLst/>
                          <a:uLnTx/>
                          <a:uFillTx/>
                          <a:latin typeface="+mn-lt"/>
                          <a:ea typeface="+mn-ea"/>
                          <a:cs typeface="+mn-cs"/>
                        </a:rPr>
                        <a:t>
#TEAMPHLY is proud to be named a winner in the US Insurance Awards’ Community Outreach Project of the Year category for our partnership with Best Buddies! The Business Insurance Award recognizes a successful community outreach project that supports a local community. In 2015, PHLY made a three-year commitment to fund the expansion of Best Buddies Pennsylvania’s middle school chapters, with a goal to launch 24 new chapters by year-end 2018 which will serve more than 1,000 students with intellectual and developmental disabilities. We’re excited to accept this award and we’re extremely proud of the way our employees have embraced the organization and the buddies. In addition, we would like to congratulate our sister company, Tokio Marine America, for being nominated in the same category and named a finalist! #USInsAwards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8915560"/>
                  </a:ext>
                </a:extLst>
              </a:tr>
            </a:tbl>
          </a:graphicData>
        </a:graphic>
      </p:graphicFrame>
      <p:sp>
        <p:nvSpPr>
          <p:cNvPr id="4" name="Text Placeholder 3">
            <a:extLst>
              <a:ext uri="{FF2B5EF4-FFF2-40B4-BE49-F238E27FC236}">
                <a16:creationId xmlns:a16="http://schemas.microsoft.com/office/drawing/2014/main" id="{B8E44068-0243-4B41-9307-27A1CDF9679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08949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69A35-AE98-4972-920B-264E12C569CE}"/>
              </a:ext>
            </a:extLst>
          </p:cNvPr>
          <p:cNvSpPr>
            <a:spLocks noGrp="1"/>
          </p:cNvSpPr>
          <p:nvPr>
            <p:ph type="title"/>
          </p:nvPr>
        </p:nvSpPr>
        <p:spPr/>
        <p:txBody>
          <a:bodyPr/>
          <a:lstStyle/>
          <a:p>
            <a:r>
              <a:rPr lang="en-US"/>
              <a:t>LinkedIn Updates Table - 3 of 3</a:t>
            </a:r>
          </a:p>
        </p:txBody>
      </p:sp>
      <p:graphicFrame>
        <p:nvGraphicFramePr>
          <p:cNvPr id="5" name="Table Placeholder 4">
            <a:extLst>
              <a:ext uri="{FF2B5EF4-FFF2-40B4-BE49-F238E27FC236}">
                <a16:creationId xmlns:a16="http://schemas.microsoft.com/office/drawing/2014/main" id="{01BFA40D-7AC5-4DB7-8772-ED36759381D5}"/>
              </a:ext>
            </a:extLst>
          </p:cNvPr>
          <p:cNvGraphicFramePr>
            <a:graphicFrameLocks noGrp="1"/>
          </p:cNvGraphicFramePr>
          <p:nvPr>
            <p:ph type="tbl" sz="quarter" idx="13"/>
            <p:extLst>
              <p:ext uri="{D42A27DB-BD31-4B8C-83A1-F6EECF244321}">
                <p14:modId xmlns:p14="http://schemas.microsoft.com/office/powerpoint/2010/main" val="1679436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91739181"/>
                    </a:ext>
                  </a:extLst>
                </a:gridCol>
                <a:gridCol w="987552">
                  <a:extLst>
                    <a:ext uri="{9D8B030D-6E8A-4147-A177-3AD203B41FA5}">
                      <a16:colId xmlns:a16="http://schemas.microsoft.com/office/drawing/2014/main" val="4243212832"/>
                    </a:ext>
                  </a:extLst>
                </a:gridCol>
                <a:gridCol w="987552">
                  <a:extLst>
                    <a:ext uri="{9D8B030D-6E8A-4147-A177-3AD203B41FA5}">
                      <a16:colId xmlns:a16="http://schemas.microsoft.com/office/drawing/2014/main" val="1547659589"/>
                    </a:ext>
                  </a:extLst>
                </a:gridCol>
                <a:gridCol w="987552">
                  <a:extLst>
                    <a:ext uri="{9D8B030D-6E8A-4147-A177-3AD203B41FA5}">
                      <a16:colId xmlns:a16="http://schemas.microsoft.com/office/drawing/2014/main" val="3915381486"/>
                    </a:ext>
                  </a:extLst>
                </a:gridCol>
                <a:gridCol w="987552">
                  <a:extLst>
                    <a:ext uri="{9D8B030D-6E8A-4147-A177-3AD203B41FA5}">
                      <a16:colId xmlns:a16="http://schemas.microsoft.com/office/drawing/2014/main" val="3321267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513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- 2018-03-22 15:59:17</a:t>
                      </a:r>
                      <a:r>
                        <a:rPr kumimoji="0" lang="en-US" sz="1000" b="0" i="0" u="none" strike="noStrike" kern="1200" cap="none" spc="0" normalizeH="0" baseline="0" noProof="0">
                          <a:ln>
                            <a:noFill/>
                          </a:ln>
                          <a:solidFill>
                            <a:prstClr val="black"/>
                          </a:solidFill>
                          <a:effectLst/>
                          <a:uLnTx/>
                          <a:uFillTx/>
                          <a:latin typeface="+mn-lt"/>
                          <a:ea typeface="+mn-ea"/>
                          <a:cs typeface="+mn-cs"/>
                        </a:rPr>
                        <a:t>
When choosing a job, culture matters. Over the last nine years, PHLY has received 20 top workplace awards and been named one of the "Best Places to Work in Insurance" since 2010. At PHLY, we understand that the environment you work in is as important as the job you do. Through partnerships with charitable organizations, causes, and events – giving is part of who we are. We value teamwork, we inspire engagement and passion in all of our employees, and we know how to have a little fun at work too. 
Want to become part of our team? We’re currently looking for Claims professionals to join #TEAMPHLY in Plano, TX.  Here’s an inside look at a day in the life in Plano! Visit PHLY.com/careers to view all of our current openings and mention your friends below if they're looking for a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8908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- 2018-03-16 16:47:24</a:t>
                      </a:r>
                      <a:r>
                        <a:rPr kumimoji="0" lang="en-US" sz="1000" b="0" i="0" u="none" strike="noStrike" kern="1200" cap="none" spc="0" normalizeH="0" baseline="0" noProof="0">
                          <a:ln>
                            <a:noFill/>
                          </a:ln>
                          <a:solidFill>
                            <a:prstClr val="black"/>
                          </a:solidFill>
                          <a:effectLst/>
                          <a:uLnTx/>
                          <a:uFillTx/>
                          <a:latin typeface="+mn-lt"/>
                          <a:ea typeface="+mn-ea"/>
                          <a:cs typeface="+mn-cs"/>
                        </a:rPr>
                        <a:t>
Did you know PHLY has an office in Plano, Texas? While we’re headquartered outside of Philadelphia, we have more than 50 offices spread across the country and we always have interesting opportunities available! Situated among shaded walking trails and a lake, here’s a peek at our Plano office located within The Campus at Legacy. 
We’re currently looking for Claims professionals to join #TEAMPHLY in Plano. Visit PHLY.com/careers to view all of our current openings and mention your friends below if they’re looking for a 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3127493"/>
                  </a:ext>
                </a:extLst>
              </a:tr>
            </a:tbl>
          </a:graphicData>
        </a:graphic>
      </p:graphicFrame>
      <p:sp>
        <p:nvSpPr>
          <p:cNvPr id="4" name="Text Placeholder 3">
            <a:extLst>
              <a:ext uri="{FF2B5EF4-FFF2-40B4-BE49-F238E27FC236}">
                <a16:creationId xmlns:a16="http://schemas.microsoft.com/office/drawing/2014/main" id="{FA8F2D44-009C-4F9C-9DB8-9417683F5E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34036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B3A24-901F-4EFF-AF15-DEAF58A09FE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AD890283-F3D3-4302-9953-0AB035EBB274}"/>
              </a:ext>
            </a:extLst>
          </p:cNvPr>
          <p:cNvGraphicFramePr>
            <a:graphicFrameLocks noGrp="1"/>
          </p:cNvGraphicFramePr>
          <p:nvPr>
            <p:ph type="tbl" sz="quarter" idx="13"/>
            <p:extLst>
              <p:ext uri="{D42A27DB-BD31-4B8C-83A1-F6EECF244321}">
                <p14:modId xmlns:p14="http://schemas.microsoft.com/office/powerpoint/2010/main" val="163860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6318096"/>
                    </a:ext>
                  </a:extLst>
                </a:gridCol>
                <a:gridCol w="699516">
                  <a:extLst>
                    <a:ext uri="{9D8B030D-6E8A-4147-A177-3AD203B41FA5}">
                      <a16:colId xmlns:a16="http://schemas.microsoft.com/office/drawing/2014/main" val="3287621781"/>
                    </a:ext>
                  </a:extLst>
                </a:gridCol>
                <a:gridCol w="699516">
                  <a:extLst>
                    <a:ext uri="{9D8B030D-6E8A-4147-A177-3AD203B41FA5}">
                      <a16:colId xmlns:a16="http://schemas.microsoft.com/office/drawing/2014/main" val="3169817885"/>
                    </a:ext>
                  </a:extLst>
                </a:gridCol>
                <a:gridCol w="658368">
                  <a:extLst>
                    <a:ext uri="{9D8B030D-6E8A-4147-A177-3AD203B41FA5}">
                      <a16:colId xmlns:a16="http://schemas.microsoft.com/office/drawing/2014/main" val="2453549244"/>
                    </a:ext>
                  </a:extLst>
                </a:gridCol>
                <a:gridCol w="658368">
                  <a:extLst>
                    <a:ext uri="{9D8B030D-6E8A-4147-A177-3AD203B41FA5}">
                      <a16:colId xmlns:a16="http://schemas.microsoft.com/office/drawing/2014/main" val="2944326229"/>
                    </a:ext>
                  </a:extLst>
                </a:gridCol>
                <a:gridCol w="658368">
                  <a:extLst>
                    <a:ext uri="{9D8B030D-6E8A-4147-A177-3AD203B41FA5}">
                      <a16:colId xmlns:a16="http://schemas.microsoft.com/office/drawing/2014/main" val="2691771269"/>
                    </a:ext>
                  </a:extLst>
                </a:gridCol>
                <a:gridCol w="699516">
                  <a:extLst>
                    <a:ext uri="{9D8B030D-6E8A-4147-A177-3AD203B41FA5}">
                      <a16:colId xmlns:a16="http://schemas.microsoft.com/office/drawing/2014/main" val="3099337899"/>
                    </a:ext>
                  </a:extLst>
                </a:gridCol>
                <a:gridCol w="699516">
                  <a:extLst>
                    <a:ext uri="{9D8B030D-6E8A-4147-A177-3AD203B41FA5}">
                      <a16:colId xmlns:a16="http://schemas.microsoft.com/office/drawing/2014/main" val="671610930"/>
                    </a:ext>
                  </a:extLst>
                </a:gridCol>
                <a:gridCol w="699516">
                  <a:extLst>
                    <a:ext uri="{9D8B030D-6E8A-4147-A177-3AD203B41FA5}">
                      <a16:colId xmlns:a16="http://schemas.microsoft.com/office/drawing/2014/main" val="1099593520"/>
                    </a:ext>
                  </a:extLst>
                </a:gridCol>
                <a:gridCol w="658368">
                  <a:extLst>
                    <a:ext uri="{9D8B030D-6E8A-4147-A177-3AD203B41FA5}">
                      <a16:colId xmlns:a16="http://schemas.microsoft.com/office/drawing/2014/main" val="3819575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39792879"/>
                  </a:ext>
                </a:extLst>
              </a:tr>
              <a:tr h="370840">
                <a:tc>
                  <a:txBody>
                    <a:bodyPr/>
                    <a:lstStyle/>
                    <a:p>
                      <a:r>
                        <a:rPr lang="en-US" sz="1000"/>
                        <a:t>phlyinsurance</a:t>
                      </a:r>
                    </a:p>
                  </a:txBody>
                  <a:tcPr/>
                </a:tc>
                <a:tc>
                  <a:txBody>
                    <a:bodyPr/>
                    <a:lstStyle/>
                    <a:p>
                      <a:r>
                        <a:rPr lang="en-US" sz="1000"/>
                        <a:t>913</a:t>
                      </a:r>
                    </a:p>
                  </a:txBody>
                  <a:tcPr/>
                </a:tc>
                <a:tc>
                  <a:txBody>
                    <a:bodyPr/>
                    <a:lstStyle/>
                    <a:p>
                      <a:r>
                        <a:rPr lang="en-US" sz="1000"/>
                        <a:t>35</a:t>
                      </a:r>
                    </a:p>
                  </a:txBody>
                  <a:tcPr/>
                </a:tc>
                <a:tc>
                  <a:txBody>
                    <a:bodyPr/>
                    <a:lstStyle/>
                    <a:p>
                      <a:r>
                        <a:rPr lang="en-US" sz="1000"/>
                        <a:t>15</a:t>
                      </a:r>
                    </a:p>
                  </a:txBody>
                  <a:tcPr/>
                </a:tc>
                <a:tc>
                  <a:txBody>
                    <a:bodyPr/>
                    <a:lstStyle/>
                    <a:p>
                      <a:r>
                        <a:rPr lang="en-US" sz="1000"/>
                        <a:t>6</a:t>
                      </a:r>
                    </a:p>
                  </a:txBody>
                  <a:tcPr/>
                </a:tc>
                <a:tc>
                  <a:txBody>
                    <a:bodyPr/>
                    <a:lstStyle/>
                    <a:p>
                      <a:r>
                        <a:rPr lang="en-US" sz="1000"/>
                        <a:t>4</a:t>
                      </a:r>
                    </a:p>
                  </a:txBody>
                  <a:tcPr/>
                </a:tc>
                <a:tc>
                  <a:txBody>
                    <a:bodyPr/>
                    <a:lstStyle/>
                    <a:p>
                      <a:r>
                        <a:rPr lang="en-US" sz="1000"/>
                        <a:t>25</a:t>
                      </a:r>
                    </a:p>
                  </a:txBody>
                  <a:tcPr/>
                </a:tc>
                <a:tc>
                  <a:txBody>
                    <a:bodyPr/>
                    <a:lstStyle/>
                    <a:p>
                      <a:r>
                        <a:rPr lang="en-US" sz="1000"/>
                        <a:t>1221</a:t>
                      </a:r>
                    </a:p>
                  </a:txBody>
                  <a:tcPr/>
                </a:tc>
                <a:tc>
                  <a:txBody>
                    <a:bodyPr/>
                    <a:lstStyle/>
                    <a:p>
                      <a:r>
                        <a:rPr lang="en-US" sz="1000"/>
                        <a:t>33</a:t>
                      </a:r>
                    </a:p>
                  </a:txBody>
                  <a:tcPr/>
                </a:tc>
                <a:tc>
                  <a:txBody>
                    <a:bodyPr/>
                    <a:lstStyle/>
                    <a:p>
                      <a:r>
                        <a:rPr lang="en-US" sz="1000"/>
                        <a:t>5.6045%</a:t>
                      </a:r>
                    </a:p>
                  </a:txBody>
                  <a:tcPr/>
                </a:tc>
                <a:extLst>
                  <a:ext uri="{0D108BD9-81ED-4DB2-BD59-A6C34878D82A}">
                    <a16:rowId xmlns:a16="http://schemas.microsoft.com/office/drawing/2014/main" val="3141523226"/>
                  </a:ext>
                </a:extLst>
              </a:tr>
            </a:tbl>
          </a:graphicData>
        </a:graphic>
      </p:graphicFrame>
      <p:sp>
        <p:nvSpPr>
          <p:cNvPr id="4" name="Text Placeholder 3">
            <a:extLst>
              <a:ext uri="{FF2B5EF4-FFF2-40B4-BE49-F238E27FC236}">
                <a16:creationId xmlns:a16="http://schemas.microsoft.com/office/drawing/2014/main" id="{443DDADB-0298-4802-8F7D-590E5E85821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73127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88785-C8F2-4D82-A20A-6575A97128B9}"/>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7E1AAA5B-8AE6-46F4-96F3-F691F51A9A3E}"/>
              </a:ext>
            </a:extLst>
          </p:cNvPr>
          <p:cNvGraphicFramePr>
            <a:graphicFrameLocks noGrp="1"/>
          </p:cNvGraphicFramePr>
          <p:nvPr>
            <p:ph type="chart" sz="quarter" idx="13"/>
            <p:extLst>
              <p:ext uri="{D42A27DB-BD31-4B8C-83A1-F6EECF244321}">
                <p14:modId xmlns:p14="http://schemas.microsoft.com/office/powerpoint/2010/main" val="944333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D1D158-4196-4752-8391-219922A82FB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0712C50-5B17-4FC8-BFA8-53E924692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6940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597D-F271-4825-B843-19AE9AA0768F}"/>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7ADDCE52-D584-4A2D-8E0F-61EC35AEF348}"/>
              </a:ext>
            </a:extLst>
          </p:cNvPr>
          <p:cNvGraphicFramePr>
            <a:graphicFrameLocks noGrp="1"/>
          </p:cNvGraphicFramePr>
          <p:nvPr>
            <p:ph type="chart" sz="quarter" idx="13"/>
            <p:extLst>
              <p:ext uri="{D42A27DB-BD31-4B8C-83A1-F6EECF244321}">
                <p14:modId xmlns:p14="http://schemas.microsoft.com/office/powerpoint/2010/main" val="4281119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147E90-C70A-416C-9C3C-657E945A97E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EC451F6-AE7D-42D1-ADF7-7A6EB0940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108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3747-A350-486E-B6D1-330726EBC1E7}"/>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C1D65DAE-36D6-46BF-BAB2-D83A1AEA3107}"/>
              </a:ext>
            </a:extLst>
          </p:cNvPr>
          <p:cNvGraphicFramePr>
            <a:graphicFrameLocks noGrp="1"/>
          </p:cNvGraphicFramePr>
          <p:nvPr>
            <p:ph type="tbl" sz="quarter" idx="13"/>
            <p:extLst>
              <p:ext uri="{D42A27DB-BD31-4B8C-83A1-F6EECF244321}">
                <p14:modId xmlns:p14="http://schemas.microsoft.com/office/powerpoint/2010/main" val="188818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65886423"/>
                    </a:ext>
                  </a:extLst>
                </a:gridCol>
                <a:gridCol w="987552">
                  <a:extLst>
                    <a:ext uri="{9D8B030D-6E8A-4147-A177-3AD203B41FA5}">
                      <a16:colId xmlns:a16="http://schemas.microsoft.com/office/drawing/2014/main" val="2680529126"/>
                    </a:ext>
                  </a:extLst>
                </a:gridCol>
                <a:gridCol w="987552">
                  <a:extLst>
                    <a:ext uri="{9D8B030D-6E8A-4147-A177-3AD203B41FA5}">
                      <a16:colId xmlns:a16="http://schemas.microsoft.com/office/drawing/2014/main" val="591519352"/>
                    </a:ext>
                  </a:extLst>
                </a:gridCol>
                <a:gridCol w="987552">
                  <a:extLst>
                    <a:ext uri="{9D8B030D-6E8A-4147-A177-3AD203B41FA5}">
                      <a16:colId xmlns:a16="http://schemas.microsoft.com/office/drawing/2014/main" val="2491651006"/>
                    </a:ext>
                  </a:extLst>
                </a:gridCol>
                <a:gridCol w="987552">
                  <a:extLst>
                    <a:ext uri="{9D8B030D-6E8A-4147-A177-3AD203B41FA5}">
                      <a16:colId xmlns:a16="http://schemas.microsoft.com/office/drawing/2014/main" val="2288946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904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- 2018-03-01 16:25:58</a:t>
                      </a:r>
                      <a:r>
                        <a:rPr kumimoji="0" lang="en-US" sz="1000" b="0" i="0" u="none" strike="noStrike" kern="1200" cap="none" spc="0" normalizeH="0" baseline="0" noProof="0">
                          <a:ln>
                            <a:noFill/>
                          </a:ln>
                          <a:solidFill>
                            <a:prstClr val="black"/>
                          </a:solidFill>
                          <a:effectLst/>
                          <a:uLnTx/>
                          <a:uFillTx/>
                          <a:latin typeface="+mn-lt"/>
                          <a:ea typeface="+mn-ea"/>
                          <a:cs typeface="+mn-cs"/>
                        </a:rPr>
                        <a:t>
#TEAMPHLY partnered with the @marchofdimes to raise #awareness about the effects of premature birth. Home Office employees attended an open house in our #Fitness Center to learn how to get involved with the #MarchofDimes and to sign up for the 2018 Walk and Run for #Babies in April! 👶🏻👏🏼 @beabetteryouphlygym #ThinkPHLY #insurance #preemie #marchforbabies #fundraiser #community #philly #health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931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- 2018-03-28 16:40:36</a:t>
                      </a:r>
                      <a:r>
                        <a:rPr kumimoji="0" lang="en-US" sz="1000" b="0" i="0" u="none" strike="noStrike" kern="1200" cap="none" spc="0" normalizeH="0" baseline="0" noProof="0">
                          <a:ln>
                            <a:noFill/>
                          </a:ln>
                          <a:solidFill>
                            <a:prstClr val="black"/>
                          </a:solidFill>
                          <a:effectLst/>
                          <a:uLnTx/>
                          <a:uFillTx/>
                          <a:latin typeface="+mn-lt"/>
                          <a:ea typeface="+mn-ea"/>
                          <a:cs typeface="+mn-cs"/>
                        </a:rPr>
                        <a:t>
Today, #TEAMPHLY made every mile count as they pedaled together during a #spinathon to raise #awareness and money for the @marchofdimes! Home Office employees teamed up in PHLY’s #Health and #Wellness Center for a #fun-filled #cycling event where riders pedaled on stationary #bikes non-stop for 6 hours. #PHLY surpassed the goal of riding a total of 1,000 miles and raised $4,000 to help the #marchofdimes fund research and programs that help give #babies a #healthy start. 🚴🏻‍♂️👏🏼 #ThinkPHLY #insurance #spinning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7993025"/>
                  </a:ext>
                </a:extLst>
              </a:tr>
            </a:tbl>
          </a:graphicData>
        </a:graphic>
      </p:graphicFrame>
      <p:sp>
        <p:nvSpPr>
          <p:cNvPr id="4" name="Text Placeholder 3">
            <a:extLst>
              <a:ext uri="{FF2B5EF4-FFF2-40B4-BE49-F238E27FC236}">
                <a16:creationId xmlns:a16="http://schemas.microsoft.com/office/drawing/2014/main" id="{0FFDAF82-96B3-4EE2-9027-9C4F2A15811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24514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41E20-504A-48EF-8007-922B6F0596CF}"/>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6087CD03-8F79-48CD-BDA7-96A5CA9C1DE8}"/>
              </a:ext>
            </a:extLst>
          </p:cNvPr>
          <p:cNvGraphicFramePr>
            <a:graphicFrameLocks noGrp="1"/>
          </p:cNvGraphicFramePr>
          <p:nvPr>
            <p:ph type="tbl" sz="quarter" idx="13"/>
            <p:extLst>
              <p:ext uri="{D42A27DB-BD31-4B8C-83A1-F6EECF244321}">
                <p14:modId xmlns:p14="http://schemas.microsoft.com/office/powerpoint/2010/main" val="324669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7383946"/>
                    </a:ext>
                  </a:extLst>
                </a:gridCol>
                <a:gridCol w="987552">
                  <a:extLst>
                    <a:ext uri="{9D8B030D-6E8A-4147-A177-3AD203B41FA5}">
                      <a16:colId xmlns:a16="http://schemas.microsoft.com/office/drawing/2014/main" val="2652204300"/>
                    </a:ext>
                  </a:extLst>
                </a:gridCol>
                <a:gridCol w="987552">
                  <a:extLst>
                    <a:ext uri="{9D8B030D-6E8A-4147-A177-3AD203B41FA5}">
                      <a16:colId xmlns:a16="http://schemas.microsoft.com/office/drawing/2014/main" val="191775255"/>
                    </a:ext>
                  </a:extLst>
                </a:gridCol>
                <a:gridCol w="987552">
                  <a:extLst>
                    <a:ext uri="{9D8B030D-6E8A-4147-A177-3AD203B41FA5}">
                      <a16:colId xmlns:a16="http://schemas.microsoft.com/office/drawing/2014/main" val="305621908"/>
                    </a:ext>
                  </a:extLst>
                </a:gridCol>
                <a:gridCol w="987552">
                  <a:extLst>
                    <a:ext uri="{9D8B030D-6E8A-4147-A177-3AD203B41FA5}">
                      <a16:colId xmlns:a16="http://schemas.microsoft.com/office/drawing/2014/main" val="59760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820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- 2018-03-09 15:25:27</a:t>
                      </a:r>
                      <a:r>
                        <a:rPr kumimoji="0" lang="en-US" sz="1000" b="0" i="0" u="none" strike="noStrike" kern="1200" cap="none" spc="0" normalizeH="0" baseline="0" noProof="0">
                          <a:ln>
                            <a:noFill/>
                          </a:ln>
                          <a:solidFill>
                            <a:prstClr val="black"/>
                          </a:solidFill>
                          <a:effectLst/>
                          <a:uLnTx/>
                          <a:uFillTx/>
                          <a:latin typeface="+mn-lt"/>
                          <a:ea typeface="+mn-ea"/>
                          <a:cs typeface="+mn-cs"/>
                        </a:rPr>
                        <a:t>
#TEAMPHLY is proud to be named a #winner in the US #Insurance Awards’ Community Outreach Project of the Year category for our partnership with Best Buddies! The #BusinessInsurance Award recognizes a #successful #communityoutreach project that supports a local #community. In 2015, #PHLY made a three-year commitment to fund the expansion of @bestbuddiesphilly's #middleschool chapters, with a goal to launch 24 new chapters by year-end 2018 which will serve more than 1,000 students with intellectual and developmental disabilities. We’re excited to accept this #award and we’re extremely proud of the way our employees have embraced the organization and the buddies. In addition, we would like to congratulate our sister company, @tmamerica, for being nominated in the same category and named a finalist! 🏆👏🏼 #USInsAwards #ThinkPHLY #insurancework #bestbuddies #giveback #goodcause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348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- 2018-03-15 16:50:33</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recognized as one of the #TopWorkplaces in the #Philadelphia region for the 9th consecutive year! Last night, PHLY’s HR team attended the Philly.com Top Workplaces #Awards dinner and we’re excited to be ranked #9 in the large companies category. In addition, we would like to congratulate our sister company, @TMNA_Services, for ranking #19 in the midsize company category! 👏🏼 Visit PHLY.com/careers to learn more about what it’s like to work at PHLY. 😃 #ThinkPHLY #TEAMPHLY #GoodCompany #insurance #award #success #insurancework #careergoals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94159989"/>
                  </a:ext>
                </a:extLst>
              </a:tr>
            </a:tbl>
          </a:graphicData>
        </a:graphic>
      </p:graphicFrame>
      <p:sp>
        <p:nvSpPr>
          <p:cNvPr id="4" name="Text Placeholder 3">
            <a:extLst>
              <a:ext uri="{FF2B5EF4-FFF2-40B4-BE49-F238E27FC236}">
                <a16:creationId xmlns:a16="http://schemas.microsoft.com/office/drawing/2014/main" id="{014DBDD9-233C-4400-B73F-6C42B9A5637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23269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741D-51EE-4C2D-922E-551A1EB67AD4}"/>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3338E4B7-E6C8-44BC-A428-4405F45A671E}"/>
              </a:ext>
            </a:extLst>
          </p:cNvPr>
          <p:cNvGraphicFramePr>
            <a:graphicFrameLocks noGrp="1"/>
          </p:cNvGraphicFramePr>
          <p:nvPr>
            <p:ph type="tbl" sz="quarter" idx="13"/>
            <p:extLst>
              <p:ext uri="{D42A27DB-BD31-4B8C-83A1-F6EECF244321}">
                <p14:modId xmlns:p14="http://schemas.microsoft.com/office/powerpoint/2010/main" val="195168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56823874"/>
                    </a:ext>
                  </a:extLst>
                </a:gridCol>
                <a:gridCol w="987552">
                  <a:extLst>
                    <a:ext uri="{9D8B030D-6E8A-4147-A177-3AD203B41FA5}">
                      <a16:colId xmlns:a16="http://schemas.microsoft.com/office/drawing/2014/main" val="2002057292"/>
                    </a:ext>
                  </a:extLst>
                </a:gridCol>
                <a:gridCol w="987552">
                  <a:extLst>
                    <a:ext uri="{9D8B030D-6E8A-4147-A177-3AD203B41FA5}">
                      <a16:colId xmlns:a16="http://schemas.microsoft.com/office/drawing/2014/main" val="2942638874"/>
                    </a:ext>
                  </a:extLst>
                </a:gridCol>
                <a:gridCol w="987552">
                  <a:extLst>
                    <a:ext uri="{9D8B030D-6E8A-4147-A177-3AD203B41FA5}">
                      <a16:colId xmlns:a16="http://schemas.microsoft.com/office/drawing/2014/main" val="2367289961"/>
                    </a:ext>
                  </a:extLst>
                </a:gridCol>
                <a:gridCol w="987552">
                  <a:extLst>
                    <a:ext uri="{9D8B030D-6E8A-4147-A177-3AD203B41FA5}">
                      <a16:colId xmlns:a16="http://schemas.microsoft.com/office/drawing/2014/main" val="222152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697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- 2018-03-12 16:15:42</a:t>
                      </a:r>
                      <a:r>
                        <a:rPr kumimoji="0" lang="en-US" sz="1000" b="0" i="0" u="none" strike="noStrike" kern="1200" cap="none" spc="0" normalizeH="0" baseline="0" noProof="0">
                          <a:ln>
                            <a:noFill/>
                          </a:ln>
                          <a:solidFill>
                            <a:prstClr val="black"/>
                          </a:solidFill>
                          <a:effectLst/>
                          <a:uLnTx/>
                          <a:uFillTx/>
                          <a:latin typeface="+mn-lt"/>
                          <a:ea typeface="+mn-ea"/>
                          <a:cs typeface="+mn-cs"/>
                        </a:rPr>
                        <a:t>
#Campus Wrap-Up: #TEAMPHLY has been busy! From #eastcoast to #westcoast, we’ve attended campus #career fairs at @saintjosephs, @templeuniv, @olemiss, @stmarysca, @usfca, and @vanguardu. #Thanks to everyone who stopped by our booth to learn more about #insurance careers! If you couldn’t attend, visit PHLY.com/careers to view all of our #internship opportunities. #ThinkPHLY #PHLY #intern #careerfair #college #futureleaders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7826058"/>
                  </a:ext>
                </a:extLst>
              </a:tr>
            </a:tbl>
          </a:graphicData>
        </a:graphic>
      </p:graphicFrame>
      <p:sp>
        <p:nvSpPr>
          <p:cNvPr id="4" name="Text Placeholder 3">
            <a:extLst>
              <a:ext uri="{FF2B5EF4-FFF2-40B4-BE49-F238E27FC236}">
                <a16:creationId xmlns:a16="http://schemas.microsoft.com/office/drawing/2014/main" id="{B99B54B6-52BD-43FB-888F-D6B069CD87B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085424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836</Words>
  <Application>Microsoft Office PowerPoint</Application>
  <PresentationFormat>On-screen Show (4:3)</PresentationFormat>
  <Paragraphs>389</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PHLY Social Media</vt:lpstr>
      <vt:lpstr>Overall Audience</vt:lpstr>
      <vt:lpstr>Facebook Key Metrics</vt:lpstr>
      <vt:lpstr>Facebook Fans Change</vt:lpstr>
      <vt:lpstr>Average Interactions Per Facebook Post</vt:lpstr>
      <vt:lpstr>Facebook Impressions</vt:lpstr>
      <vt:lpstr>Facebook Own Posts Table - 1 of 3</vt:lpstr>
      <vt:lpstr>Facebook Own Posts Table - 2 of 3</vt:lpstr>
      <vt:lpstr>Facebook Own Posts Table - 3 of 3</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 - 1 of 3</vt:lpstr>
      <vt:lpstr>LinkedIn Updates Table - 2 of 3</vt:lpstr>
      <vt:lpstr>LinkedIn Updates Table - 3 of 3</vt:lpstr>
      <vt:lpstr>Instagram Key Metrics Table</vt:lpstr>
      <vt:lpstr>Instagram Followers Change</vt:lpstr>
      <vt:lpstr>Average Interactions Per Instagram Post</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2018-04-13T15:35:03Z</dcterms:created>
  <dcterms:modified xsi:type="dcterms:W3CDTF">2018-04-13T15:35:51Z</dcterms:modified>
</cp:coreProperties>
</file>