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9" r:id="rId22"/>
    <p:sldId id="280" r:id="rId23"/>
    <p:sldId id="281" r:id="rId24"/>
    <p:sldId id="282"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43160</c:v>
                </c:pt>
              </c:numCache>
            </c:numRef>
          </c:cat>
          <c:val>
            <c:numRef>
              <c:f>Sheet1!$B$2</c:f>
              <c:numCache>
                <c:formatCode>General</c:formatCode>
                <c:ptCount val="1"/>
                <c:pt idx="0">
                  <c:v>3484</c:v>
                </c:pt>
              </c:numCache>
            </c:numRef>
          </c:val>
          <c:extLst>
            <c:ext xmlns:c16="http://schemas.microsoft.com/office/drawing/2014/chart" uri="{C3380CC4-5D6E-409C-BE32-E72D297353CC}">
              <c16:uniqueId val="{00000000-668E-4F69-B4DF-8783F231B6DA}"/>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43160</c:v>
                </c:pt>
              </c:numCache>
            </c:numRef>
          </c:cat>
          <c:val>
            <c:numRef>
              <c:f>Sheet1!$C$2</c:f>
              <c:numCache>
                <c:formatCode>General</c:formatCode>
                <c:ptCount val="1"/>
                <c:pt idx="0">
                  <c:v>2922</c:v>
                </c:pt>
              </c:numCache>
            </c:numRef>
          </c:val>
          <c:extLst>
            <c:ext xmlns:c16="http://schemas.microsoft.com/office/drawing/2014/chart" uri="{C3380CC4-5D6E-409C-BE32-E72D297353CC}">
              <c16:uniqueId val="{00000001-668E-4F69-B4DF-8783F231B6DA}"/>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43160</c:v>
                </c:pt>
              </c:numCache>
            </c:numRef>
          </c:cat>
          <c:val>
            <c:numRef>
              <c:f>Sheet1!$D$2</c:f>
              <c:numCache>
                <c:formatCode>General</c:formatCode>
                <c:ptCount val="1"/>
                <c:pt idx="0">
                  <c:v>0</c:v>
                </c:pt>
              </c:numCache>
            </c:numRef>
          </c:val>
          <c:extLst>
            <c:ext xmlns:c16="http://schemas.microsoft.com/office/drawing/2014/chart" uri="{C3380CC4-5D6E-409C-BE32-E72D297353CC}">
              <c16:uniqueId val="{00000002-668E-4F69-B4DF-8783F231B6DA}"/>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43160</c:v>
                </c:pt>
              </c:numCache>
            </c:numRef>
          </c:cat>
          <c:val>
            <c:numRef>
              <c:f>Sheet1!$E$2</c:f>
              <c:numCache>
                <c:formatCode>General</c:formatCode>
                <c:ptCount val="1"/>
                <c:pt idx="0">
                  <c:v>0</c:v>
                </c:pt>
              </c:numCache>
            </c:numRef>
          </c:val>
          <c:extLst>
            <c:ext xmlns:c16="http://schemas.microsoft.com/office/drawing/2014/chart" uri="{C3380CC4-5D6E-409C-BE32-E72D297353CC}">
              <c16:uniqueId val="{00000003-668E-4F69-B4DF-8783F231B6DA}"/>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43160</c:v>
                </c:pt>
              </c:numCache>
            </c:numRef>
          </c:cat>
          <c:val>
            <c:numRef>
              <c:f>Sheet1!$F$2</c:f>
              <c:numCache>
                <c:formatCode>General</c:formatCode>
                <c:ptCount val="1"/>
                <c:pt idx="0">
                  <c:v>14233</c:v>
                </c:pt>
              </c:numCache>
            </c:numRef>
          </c:val>
          <c:extLst>
            <c:ext xmlns:c16="http://schemas.microsoft.com/office/drawing/2014/chart" uri="{C3380CC4-5D6E-409C-BE32-E72D297353CC}">
              <c16:uniqueId val="{00000004-668E-4F69-B4DF-8783F231B6DA}"/>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43160</c:v>
                </c:pt>
              </c:numCache>
            </c:numRef>
          </c:cat>
          <c:val>
            <c:numRef>
              <c:f>Sheet1!$G$2</c:f>
              <c:numCache>
                <c:formatCode>General</c:formatCode>
                <c:ptCount val="1"/>
                <c:pt idx="0">
                  <c:v>913</c:v>
                </c:pt>
              </c:numCache>
            </c:numRef>
          </c:val>
          <c:extLst>
            <c:ext xmlns:c16="http://schemas.microsoft.com/office/drawing/2014/chart" uri="{C3380CC4-5D6E-409C-BE32-E72D297353CC}">
              <c16:uniqueId val="{00000005-668E-4F69-B4DF-8783F231B6DA}"/>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43160</c:v>
                </c:pt>
              </c:numCache>
            </c:numRef>
          </c:cat>
          <c:val>
            <c:numRef>
              <c:f>Sheet1!$H$2</c:f>
              <c:numCache>
                <c:formatCode>General</c:formatCode>
                <c:ptCount val="1"/>
                <c:pt idx="0">
                  <c:v>0</c:v>
                </c:pt>
              </c:numCache>
            </c:numRef>
          </c:val>
          <c:extLst>
            <c:ext xmlns:c16="http://schemas.microsoft.com/office/drawing/2014/chart" uri="{C3380CC4-5D6E-409C-BE32-E72D297353CC}">
              <c16:uniqueId val="{00000006-668E-4F69-B4DF-8783F231B6DA}"/>
            </c:ext>
          </c:extLst>
        </c:ser>
        <c:dLbls>
          <c:showLegendKey val="0"/>
          <c:showVal val="0"/>
          <c:showCatName val="0"/>
          <c:showSerName val="0"/>
          <c:showPercent val="0"/>
          <c:showBubbleSize val="0"/>
        </c:dLbls>
        <c:gapWidth val="219"/>
        <c:overlap val="-27"/>
        <c:axId val="245828248"/>
        <c:axId val="245827592"/>
      </c:barChart>
      <c:dateAx>
        <c:axId val="245828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827592"/>
        <c:crosses val="autoZero"/>
        <c:auto val="1"/>
        <c:lblOffset val="100"/>
        <c:baseTimeUnit val="days"/>
      </c:dateAx>
      <c:valAx>
        <c:axId val="245827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82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55</c:v>
                </c:pt>
                <c:pt idx="1">
                  <c:v>30</c:v>
                </c:pt>
                <c:pt idx="2">
                  <c:v>34</c:v>
                </c:pt>
              </c:numCache>
            </c:numRef>
          </c:val>
          <c:extLst>
            <c:ext xmlns:c16="http://schemas.microsoft.com/office/drawing/2014/chart" uri="{C3380CC4-5D6E-409C-BE32-E72D297353CC}">
              <c16:uniqueId val="{00000000-F419-47FB-8E98-BAE394E9AADB}"/>
            </c:ext>
          </c:extLst>
        </c:ser>
        <c:dLbls>
          <c:showLegendKey val="0"/>
          <c:showVal val="0"/>
          <c:showCatName val="0"/>
          <c:showSerName val="0"/>
          <c:showPercent val="0"/>
          <c:showBubbleSize val="0"/>
        </c:dLbls>
        <c:gapWidth val="219"/>
        <c:overlap val="-27"/>
        <c:axId val="289539048"/>
        <c:axId val="289539376"/>
      </c:barChart>
      <c:dateAx>
        <c:axId val="289539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39376"/>
        <c:crosses val="autoZero"/>
        <c:auto val="1"/>
        <c:lblOffset val="100"/>
        <c:baseTimeUnit val="months"/>
      </c:dateAx>
      <c:valAx>
        <c:axId val="28953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3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20</c:v>
                </c:pt>
                <c:pt idx="1">
                  <c:v>25</c:v>
                </c:pt>
                <c:pt idx="2">
                  <c:v>20</c:v>
                </c:pt>
              </c:numCache>
            </c:numRef>
          </c:val>
          <c:extLst>
            <c:ext xmlns:c16="http://schemas.microsoft.com/office/drawing/2014/chart" uri="{C3380CC4-5D6E-409C-BE32-E72D297353CC}">
              <c16:uniqueId val="{00000000-1C98-46C5-ACA6-E220772090C0}"/>
            </c:ext>
          </c:extLst>
        </c:ser>
        <c:dLbls>
          <c:showLegendKey val="0"/>
          <c:showVal val="0"/>
          <c:showCatName val="0"/>
          <c:showSerName val="0"/>
          <c:showPercent val="0"/>
          <c:showBubbleSize val="0"/>
        </c:dLbls>
        <c:gapWidth val="219"/>
        <c:overlap val="-27"/>
        <c:axId val="295794824"/>
        <c:axId val="295795152"/>
      </c:barChart>
      <c:dateAx>
        <c:axId val="295794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95152"/>
        <c:crosses val="autoZero"/>
        <c:auto val="1"/>
        <c:lblOffset val="100"/>
        <c:baseTimeUnit val="months"/>
      </c:dateAx>
      <c:valAx>
        <c:axId val="29579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9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35</c:v>
                </c:pt>
                <c:pt idx="1">
                  <c:v>32</c:v>
                </c:pt>
                <c:pt idx="2">
                  <c:v>22</c:v>
                </c:pt>
              </c:numCache>
            </c:numRef>
          </c:val>
          <c:extLst>
            <c:ext xmlns:c16="http://schemas.microsoft.com/office/drawing/2014/chart" uri="{C3380CC4-5D6E-409C-BE32-E72D297353CC}">
              <c16:uniqueId val="{00000000-0F79-49B6-BC24-824A81906B06}"/>
            </c:ext>
          </c:extLst>
        </c:ser>
        <c:dLbls>
          <c:showLegendKey val="0"/>
          <c:showVal val="0"/>
          <c:showCatName val="0"/>
          <c:showSerName val="0"/>
          <c:showPercent val="0"/>
          <c:showBubbleSize val="0"/>
        </c:dLbls>
        <c:gapWidth val="219"/>
        <c:overlap val="-27"/>
        <c:axId val="343119536"/>
        <c:axId val="343124128"/>
      </c:barChart>
      <c:dateAx>
        <c:axId val="343119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24128"/>
        <c:crosses val="autoZero"/>
        <c:auto val="1"/>
        <c:lblOffset val="100"/>
        <c:baseTimeUnit val="months"/>
      </c:dateAx>
      <c:valAx>
        <c:axId val="34312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19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6</c:v>
                </c:pt>
                <c:pt idx="1">
                  <c:v>5</c:v>
                </c:pt>
                <c:pt idx="2">
                  <c:v>4</c:v>
                </c:pt>
              </c:numCache>
            </c:numRef>
          </c:val>
          <c:extLst>
            <c:ext xmlns:c16="http://schemas.microsoft.com/office/drawing/2014/chart" uri="{C3380CC4-5D6E-409C-BE32-E72D297353CC}">
              <c16:uniqueId val="{00000000-B492-4A6C-93D2-275277FA8A6D}"/>
            </c:ext>
          </c:extLst>
        </c:ser>
        <c:dLbls>
          <c:showLegendKey val="0"/>
          <c:showVal val="0"/>
          <c:showCatName val="0"/>
          <c:showSerName val="0"/>
          <c:showPercent val="0"/>
          <c:showBubbleSize val="0"/>
        </c:dLbls>
        <c:gapWidth val="219"/>
        <c:overlap val="-27"/>
        <c:axId val="343118880"/>
        <c:axId val="343118552"/>
      </c:barChart>
      <c:dateAx>
        <c:axId val="343118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18552"/>
        <c:crosses val="autoZero"/>
        <c:auto val="1"/>
        <c:lblOffset val="100"/>
        <c:baseTimeUnit val="months"/>
      </c:dateAx>
      <c:valAx>
        <c:axId val="343118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1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5C7-47B0-9171-EEBDC4B1A884}"/>
            </c:ext>
          </c:extLst>
        </c:ser>
        <c:dLbls>
          <c:showLegendKey val="0"/>
          <c:showVal val="0"/>
          <c:showCatName val="0"/>
          <c:showSerName val="0"/>
          <c:showPercent val="0"/>
          <c:showBubbleSize val="0"/>
        </c:dLbls>
        <c:gapWidth val="219"/>
        <c:overlap val="-27"/>
        <c:axId val="343132328"/>
        <c:axId val="343132984"/>
      </c:barChart>
      <c:dateAx>
        <c:axId val="343132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32984"/>
        <c:crosses val="autoZero"/>
        <c:auto val="1"/>
        <c:lblOffset val="100"/>
        <c:baseTimeUnit val="months"/>
      </c:dateAx>
      <c:valAx>
        <c:axId val="343132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3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287</c:v>
                </c:pt>
                <c:pt idx="1">
                  <c:v>260</c:v>
                </c:pt>
                <c:pt idx="2">
                  <c:v>190</c:v>
                </c:pt>
              </c:numCache>
            </c:numRef>
          </c:val>
          <c:extLst>
            <c:ext xmlns:c16="http://schemas.microsoft.com/office/drawing/2014/chart" uri="{C3380CC4-5D6E-409C-BE32-E72D297353CC}">
              <c16:uniqueId val="{00000000-A9DE-43EE-8C1A-B3E433FCB160}"/>
            </c:ext>
          </c:extLst>
        </c:ser>
        <c:dLbls>
          <c:showLegendKey val="0"/>
          <c:showVal val="0"/>
          <c:showCatName val="0"/>
          <c:showSerName val="0"/>
          <c:showPercent val="0"/>
          <c:showBubbleSize val="0"/>
        </c:dLbls>
        <c:gapWidth val="219"/>
        <c:overlap val="-27"/>
        <c:axId val="343705144"/>
        <c:axId val="343704488"/>
      </c:barChart>
      <c:dateAx>
        <c:axId val="343705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704488"/>
        <c:crosses val="autoZero"/>
        <c:auto val="1"/>
        <c:lblOffset val="100"/>
        <c:baseTimeUnit val="months"/>
      </c:dateAx>
      <c:valAx>
        <c:axId val="343704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70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38</c:v>
                </c:pt>
                <c:pt idx="1">
                  <c:v>42</c:v>
                </c:pt>
                <c:pt idx="2">
                  <c:v>38</c:v>
                </c:pt>
              </c:numCache>
            </c:numRef>
          </c:val>
          <c:extLst>
            <c:ext xmlns:c16="http://schemas.microsoft.com/office/drawing/2014/chart" uri="{C3380CC4-5D6E-409C-BE32-E72D297353CC}">
              <c16:uniqueId val="{00000000-6AEB-44F6-87DB-4F42E37CE018}"/>
            </c:ext>
          </c:extLst>
        </c:ser>
        <c:dLbls>
          <c:showLegendKey val="0"/>
          <c:showVal val="0"/>
          <c:showCatName val="0"/>
          <c:showSerName val="0"/>
          <c:showPercent val="0"/>
          <c:showBubbleSize val="0"/>
        </c:dLbls>
        <c:gapWidth val="219"/>
        <c:overlap val="-27"/>
        <c:axId val="343707112"/>
        <c:axId val="343708096"/>
      </c:barChart>
      <c:dateAx>
        <c:axId val="343707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708096"/>
        <c:crosses val="autoZero"/>
        <c:auto val="1"/>
        <c:lblOffset val="100"/>
        <c:baseTimeUnit val="months"/>
      </c:dateAx>
      <c:valAx>
        <c:axId val="343708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707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62</c:v>
                </c:pt>
                <c:pt idx="1">
                  <c:v>23</c:v>
                </c:pt>
                <c:pt idx="2">
                  <c:v>35</c:v>
                </c:pt>
              </c:numCache>
            </c:numRef>
          </c:val>
          <c:extLst>
            <c:ext xmlns:c16="http://schemas.microsoft.com/office/drawing/2014/chart" uri="{C3380CC4-5D6E-409C-BE32-E72D297353CC}">
              <c16:uniqueId val="{00000000-C8C5-4CA4-9475-007A93DA65CC}"/>
            </c:ext>
          </c:extLst>
        </c:ser>
        <c:dLbls>
          <c:showLegendKey val="0"/>
          <c:showVal val="0"/>
          <c:showCatName val="0"/>
          <c:showSerName val="0"/>
          <c:showPercent val="0"/>
          <c:showBubbleSize val="0"/>
        </c:dLbls>
        <c:gapWidth val="219"/>
        <c:overlap val="-27"/>
        <c:axId val="355718832"/>
        <c:axId val="355725392"/>
      </c:barChart>
      <c:dateAx>
        <c:axId val="355718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25392"/>
        <c:crosses val="autoZero"/>
        <c:auto val="1"/>
        <c:lblOffset val="100"/>
        <c:baseTimeUnit val="months"/>
      </c:dateAx>
      <c:valAx>
        <c:axId val="35572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1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84</c:v>
                </c:pt>
                <c:pt idx="1">
                  <c:v>73</c:v>
                </c:pt>
                <c:pt idx="2">
                  <c:v>66</c:v>
                </c:pt>
              </c:numCache>
            </c:numRef>
          </c:val>
          <c:extLst>
            <c:ext xmlns:c16="http://schemas.microsoft.com/office/drawing/2014/chart" uri="{C3380CC4-5D6E-409C-BE32-E72D297353CC}">
              <c16:uniqueId val="{00000000-B328-4DA6-A533-D181D6D2B333}"/>
            </c:ext>
          </c:extLst>
        </c:ser>
        <c:dLbls>
          <c:showLegendKey val="0"/>
          <c:showVal val="0"/>
          <c:showCatName val="0"/>
          <c:showSerName val="0"/>
          <c:showPercent val="0"/>
          <c:showBubbleSize val="0"/>
        </c:dLbls>
        <c:gapWidth val="219"/>
        <c:overlap val="-27"/>
        <c:axId val="355728672"/>
        <c:axId val="355728016"/>
      </c:barChart>
      <c:dateAx>
        <c:axId val="355728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28016"/>
        <c:crosses val="autoZero"/>
        <c:auto val="1"/>
        <c:lblOffset val="100"/>
        <c:baseTimeUnit val="months"/>
      </c:dateAx>
      <c:valAx>
        <c:axId val="35572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28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Philadelphia Insurance Companies</c:v>
                </c:pt>
              </c:strCache>
            </c:strRef>
          </c:cat>
          <c:val>
            <c:numRef>
              <c:f>Sheet1!$B$2</c:f>
              <c:numCache>
                <c:formatCode>General</c:formatCode>
                <c:ptCount val="1"/>
                <c:pt idx="0">
                  <c:v>2055</c:v>
                </c:pt>
              </c:numCache>
            </c:numRef>
          </c:val>
          <c:extLst>
            <c:ext xmlns:c16="http://schemas.microsoft.com/office/drawing/2014/chart" uri="{C3380CC4-5D6E-409C-BE32-E72D297353CC}">
              <c16:uniqueId val="{00000000-5AC8-4337-BC1D-11DB89E618C0}"/>
            </c:ext>
          </c:extLst>
        </c:ser>
        <c:dLbls>
          <c:showLegendKey val="0"/>
          <c:showVal val="0"/>
          <c:showCatName val="0"/>
          <c:showSerName val="0"/>
          <c:showPercent val="0"/>
          <c:showBubbleSize val="0"/>
        </c:dLbls>
        <c:gapWidth val="219"/>
        <c:overlap val="-27"/>
        <c:axId val="299544880"/>
        <c:axId val="299545208"/>
      </c:barChart>
      <c:catAx>
        <c:axId val="299544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545208"/>
        <c:crosses val="autoZero"/>
        <c:auto val="1"/>
        <c:lblAlgn val="ctr"/>
        <c:lblOffset val="100"/>
        <c:noMultiLvlLbl val="0"/>
      </c:catAx>
      <c:valAx>
        <c:axId val="29954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54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@PHLYINS</c:v>
                </c:pt>
              </c:strCache>
            </c:strRef>
          </c:cat>
          <c:val>
            <c:numRef>
              <c:f>Sheet1!$B$2</c:f>
              <c:numCache>
                <c:formatCode>General</c:formatCode>
                <c:ptCount val="1"/>
                <c:pt idx="0">
                  <c:v>571</c:v>
                </c:pt>
              </c:numCache>
            </c:numRef>
          </c:val>
          <c:extLst>
            <c:ext xmlns:c16="http://schemas.microsoft.com/office/drawing/2014/chart" uri="{C3380CC4-5D6E-409C-BE32-E72D297353CC}">
              <c16:uniqueId val="{00000000-AF92-4FFB-BC35-3E6DE0976A21}"/>
            </c:ext>
          </c:extLst>
        </c:ser>
        <c:dLbls>
          <c:showLegendKey val="0"/>
          <c:showVal val="0"/>
          <c:showCatName val="0"/>
          <c:showSerName val="0"/>
          <c:showPercent val="0"/>
          <c:showBubbleSize val="0"/>
        </c:dLbls>
        <c:gapWidth val="219"/>
        <c:overlap val="-27"/>
        <c:axId val="299552096"/>
        <c:axId val="299547504"/>
      </c:barChart>
      <c:catAx>
        <c:axId val="29955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547504"/>
        <c:crosses val="autoZero"/>
        <c:auto val="1"/>
        <c:lblAlgn val="ctr"/>
        <c:lblOffset val="100"/>
        <c:noMultiLvlLbl val="0"/>
      </c:catAx>
      <c:valAx>
        <c:axId val="299547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55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phlyinsurance</c:v>
                </c:pt>
              </c:strCache>
            </c:strRef>
          </c:cat>
          <c:val>
            <c:numRef>
              <c:f>Sheet1!$B$2</c:f>
              <c:numCache>
                <c:formatCode>General</c:formatCode>
                <c:ptCount val="1"/>
                <c:pt idx="0">
                  <c:v>3717</c:v>
                </c:pt>
              </c:numCache>
            </c:numRef>
          </c:val>
          <c:extLst>
            <c:ext xmlns:c16="http://schemas.microsoft.com/office/drawing/2014/chart" uri="{C3380CC4-5D6E-409C-BE32-E72D297353CC}">
              <c16:uniqueId val="{00000000-6CEB-43AC-89A5-B3B609B08861}"/>
            </c:ext>
          </c:extLst>
        </c:ser>
        <c:dLbls>
          <c:showLegendKey val="0"/>
          <c:showVal val="0"/>
          <c:showCatName val="0"/>
          <c:showSerName val="0"/>
          <c:showPercent val="0"/>
          <c:showBubbleSize val="0"/>
        </c:dLbls>
        <c:gapWidth val="219"/>
        <c:overlap val="-27"/>
        <c:axId val="355741792"/>
        <c:axId val="355746712"/>
      </c:barChart>
      <c:catAx>
        <c:axId val="35574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46712"/>
        <c:crosses val="autoZero"/>
        <c:auto val="1"/>
        <c:lblAlgn val="ctr"/>
        <c:lblOffset val="100"/>
        <c:noMultiLvlLbl val="0"/>
      </c:catAx>
      <c:valAx>
        <c:axId val="35574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4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Philadelphia Insurance Companies</c:v>
                </c:pt>
              </c:strCache>
            </c:strRef>
          </c:cat>
          <c:val>
            <c:numRef>
              <c:f>Sheet1!$B$2</c:f>
              <c:numCache>
                <c:formatCode>General</c:formatCode>
                <c:ptCount val="1"/>
                <c:pt idx="0">
                  <c:v>3124</c:v>
                </c:pt>
              </c:numCache>
            </c:numRef>
          </c:val>
          <c:extLst>
            <c:ext xmlns:c16="http://schemas.microsoft.com/office/drawing/2014/chart" uri="{C3380CC4-5D6E-409C-BE32-E72D297353CC}">
              <c16:uniqueId val="{00000000-FAFD-42B2-A7E6-96E5BE75CB1E}"/>
            </c:ext>
          </c:extLst>
        </c:ser>
        <c:dLbls>
          <c:showLegendKey val="0"/>
          <c:showVal val="0"/>
          <c:showCatName val="0"/>
          <c:showSerName val="0"/>
          <c:showPercent val="0"/>
          <c:showBubbleSize val="0"/>
        </c:dLbls>
        <c:gapWidth val="219"/>
        <c:overlap val="-27"/>
        <c:axId val="295790888"/>
        <c:axId val="295791216"/>
      </c:barChart>
      <c:catAx>
        <c:axId val="295790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91216"/>
        <c:crosses val="autoZero"/>
        <c:auto val="1"/>
        <c:lblAlgn val="ctr"/>
        <c:lblOffset val="100"/>
        <c:noMultiLvlLbl val="0"/>
      </c:catAx>
      <c:valAx>
        <c:axId val="295791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9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D3220-87F3-494E-83B5-41C327CAB98C}"/>
              </a:ext>
            </a:extLst>
          </p:cNvPr>
          <p:cNvSpPr>
            <a:spLocks noGrp="1"/>
          </p:cNvSpPr>
          <p:nvPr>
            <p:ph type="ctrTitle"/>
          </p:nvPr>
        </p:nvSpPr>
        <p:spPr/>
        <p:txBody>
          <a:bodyPr/>
          <a:lstStyle/>
          <a:p>
            <a:r>
              <a:rPr lang="en-US"/>
              <a:t>PHLY Social Media_Quarterly</a:t>
            </a:r>
          </a:p>
        </p:txBody>
      </p:sp>
      <p:sp>
        <p:nvSpPr>
          <p:cNvPr id="3" name="Subtitle 2">
            <a:extLst>
              <a:ext uri="{FF2B5EF4-FFF2-40B4-BE49-F238E27FC236}">
                <a16:creationId xmlns:a16="http://schemas.microsoft.com/office/drawing/2014/main" id="{E75D1EE6-1DC7-48CD-B06B-CD116B78AAA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841304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92F2F-F84B-40C1-A043-1F4FDB4BE11C}"/>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B1D25252-EBA7-49AD-AA52-60610CFF178E}"/>
              </a:ext>
            </a:extLst>
          </p:cNvPr>
          <p:cNvGraphicFramePr>
            <a:graphicFrameLocks noGrp="1"/>
          </p:cNvGraphicFramePr>
          <p:nvPr>
            <p:ph type="chart" sz="quarter" idx="13"/>
            <p:extLst>
              <p:ext uri="{D42A27DB-BD31-4B8C-83A1-F6EECF244321}">
                <p14:modId xmlns:p14="http://schemas.microsoft.com/office/powerpoint/2010/main" val="2545316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608810-9D3A-452A-9F16-05563FDBCD5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F591130-E7FE-4981-A73C-1E466B2F6F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63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03DF3-5D81-4729-8337-A7BCF09E0021}"/>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1C539BAB-ACF4-48E5-8BBE-F5D3B9AF6159}"/>
              </a:ext>
            </a:extLst>
          </p:cNvPr>
          <p:cNvGraphicFramePr>
            <a:graphicFrameLocks noGrp="1"/>
          </p:cNvGraphicFramePr>
          <p:nvPr>
            <p:ph type="tbl" sz="quarter" idx="13"/>
            <p:extLst>
              <p:ext uri="{D42A27DB-BD31-4B8C-83A1-F6EECF244321}">
                <p14:modId xmlns:p14="http://schemas.microsoft.com/office/powerpoint/2010/main" val="3082798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657501792"/>
                    </a:ext>
                  </a:extLst>
                </a:gridCol>
                <a:gridCol w="304495">
                  <a:extLst>
                    <a:ext uri="{9D8B030D-6E8A-4147-A177-3AD203B41FA5}">
                      <a16:colId xmlns:a16="http://schemas.microsoft.com/office/drawing/2014/main" val="3874096187"/>
                    </a:ext>
                  </a:extLst>
                </a:gridCol>
                <a:gridCol w="304495">
                  <a:extLst>
                    <a:ext uri="{9D8B030D-6E8A-4147-A177-3AD203B41FA5}">
                      <a16:colId xmlns:a16="http://schemas.microsoft.com/office/drawing/2014/main" val="903767155"/>
                    </a:ext>
                  </a:extLst>
                </a:gridCol>
                <a:gridCol w="304495">
                  <a:extLst>
                    <a:ext uri="{9D8B030D-6E8A-4147-A177-3AD203B41FA5}">
                      <a16:colId xmlns:a16="http://schemas.microsoft.com/office/drawing/2014/main" val="2185455266"/>
                    </a:ext>
                  </a:extLst>
                </a:gridCol>
                <a:gridCol w="304495">
                  <a:extLst>
                    <a:ext uri="{9D8B030D-6E8A-4147-A177-3AD203B41FA5}">
                      <a16:colId xmlns:a16="http://schemas.microsoft.com/office/drawing/2014/main" val="925468052"/>
                    </a:ext>
                  </a:extLst>
                </a:gridCol>
                <a:gridCol w="304495">
                  <a:extLst>
                    <a:ext uri="{9D8B030D-6E8A-4147-A177-3AD203B41FA5}">
                      <a16:colId xmlns:a16="http://schemas.microsoft.com/office/drawing/2014/main" val="2038193982"/>
                    </a:ext>
                  </a:extLst>
                </a:gridCol>
                <a:gridCol w="304495">
                  <a:extLst>
                    <a:ext uri="{9D8B030D-6E8A-4147-A177-3AD203B41FA5}">
                      <a16:colId xmlns:a16="http://schemas.microsoft.com/office/drawing/2014/main" val="2915532320"/>
                    </a:ext>
                  </a:extLst>
                </a:gridCol>
                <a:gridCol w="304495">
                  <a:extLst>
                    <a:ext uri="{9D8B030D-6E8A-4147-A177-3AD203B41FA5}">
                      <a16:colId xmlns:a16="http://schemas.microsoft.com/office/drawing/2014/main" val="3995386436"/>
                    </a:ext>
                  </a:extLst>
                </a:gridCol>
                <a:gridCol w="304495">
                  <a:extLst>
                    <a:ext uri="{9D8B030D-6E8A-4147-A177-3AD203B41FA5}">
                      <a16:colId xmlns:a16="http://schemas.microsoft.com/office/drawing/2014/main" val="3187469102"/>
                    </a:ext>
                  </a:extLst>
                </a:gridCol>
                <a:gridCol w="304495">
                  <a:extLst>
                    <a:ext uri="{9D8B030D-6E8A-4147-A177-3AD203B41FA5}">
                      <a16:colId xmlns:a16="http://schemas.microsoft.com/office/drawing/2014/main" val="2350435298"/>
                    </a:ext>
                  </a:extLst>
                </a:gridCol>
                <a:gridCol w="304495">
                  <a:extLst>
                    <a:ext uri="{9D8B030D-6E8A-4147-A177-3AD203B41FA5}">
                      <a16:colId xmlns:a16="http://schemas.microsoft.com/office/drawing/2014/main" val="492136363"/>
                    </a:ext>
                  </a:extLst>
                </a:gridCol>
                <a:gridCol w="304495">
                  <a:extLst>
                    <a:ext uri="{9D8B030D-6E8A-4147-A177-3AD203B41FA5}">
                      <a16:colId xmlns:a16="http://schemas.microsoft.com/office/drawing/2014/main" val="2631577378"/>
                    </a:ext>
                  </a:extLst>
                </a:gridCol>
                <a:gridCol w="304495">
                  <a:extLst>
                    <a:ext uri="{9D8B030D-6E8A-4147-A177-3AD203B41FA5}">
                      <a16:colId xmlns:a16="http://schemas.microsoft.com/office/drawing/2014/main" val="1583880201"/>
                    </a:ext>
                  </a:extLst>
                </a:gridCol>
                <a:gridCol w="304495">
                  <a:extLst>
                    <a:ext uri="{9D8B030D-6E8A-4147-A177-3AD203B41FA5}">
                      <a16:colId xmlns:a16="http://schemas.microsoft.com/office/drawing/2014/main" val="1962036834"/>
                    </a:ext>
                  </a:extLst>
                </a:gridCol>
                <a:gridCol w="304495">
                  <a:extLst>
                    <a:ext uri="{9D8B030D-6E8A-4147-A177-3AD203B41FA5}">
                      <a16:colId xmlns:a16="http://schemas.microsoft.com/office/drawing/2014/main" val="104914537"/>
                    </a:ext>
                  </a:extLst>
                </a:gridCol>
                <a:gridCol w="304495">
                  <a:extLst>
                    <a:ext uri="{9D8B030D-6E8A-4147-A177-3AD203B41FA5}">
                      <a16:colId xmlns:a16="http://schemas.microsoft.com/office/drawing/2014/main" val="505512304"/>
                    </a:ext>
                  </a:extLst>
                </a:gridCol>
                <a:gridCol w="304495">
                  <a:extLst>
                    <a:ext uri="{9D8B030D-6E8A-4147-A177-3AD203B41FA5}">
                      <a16:colId xmlns:a16="http://schemas.microsoft.com/office/drawing/2014/main" val="3407994716"/>
                    </a:ext>
                  </a:extLst>
                </a:gridCol>
                <a:gridCol w="304495">
                  <a:extLst>
                    <a:ext uri="{9D8B030D-6E8A-4147-A177-3AD203B41FA5}">
                      <a16:colId xmlns:a16="http://schemas.microsoft.com/office/drawing/2014/main" val="3328515440"/>
                    </a:ext>
                  </a:extLst>
                </a:gridCol>
                <a:gridCol w="304495">
                  <a:extLst>
                    <a:ext uri="{9D8B030D-6E8A-4147-A177-3AD203B41FA5}">
                      <a16:colId xmlns:a16="http://schemas.microsoft.com/office/drawing/2014/main" val="1751460015"/>
                    </a:ext>
                  </a:extLst>
                </a:gridCol>
                <a:gridCol w="304495">
                  <a:extLst>
                    <a:ext uri="{9D8B030D-6E8A-4147-A177-3AD203B41FA5}">
                      <a16:colId xmlns:a16="http://schemas.microsoft.com/office/drawing/2014/main" val="25194927"/>
                    </a:ext>
                  </a:extLst>
                </a:gridCol>
                <a:gridCol w="304495">
                  <a:extLst>
                    <a:ext uri="{9D8B030D-6E8A-4147-A177-3AD203B41FA5}">
                      <a16:colId xmlns:a16="http://schemas.microsoft.com/office/drawing/2014/main" val="1780068879"/>
                    </a:ext>
                  </a:extLst>
                </a:gridCol>
                <a:gridCol w="304495">
                  <a:extLst>
                    <a:ext uri="{9D8B030D-6E8A-4147-A177-3AD203B41FA5}">
                      <a16:colId xmlns:a16="http://schemas.microsoft.com/office/drawing/2014/main" val="2120635406"/>
                    </a:ext>
                  </a:extLst>
                </a:gridCol>
                <a:gridCol w="304495">
                  <a:extLst>
                    <a:ext uri="{9D8B030D-6E8A-4147-A177-3AD203B41FA5}">
                      <a16:colId xmlns:a16="http://schemas.microsoft.com/office/drawing/2014/main" val="175132914"/>
                    </a:ext>
                  </a:extLst>
                </a:gridCol>
                <a:gridCol w="304495">
                  <a:extLst>
                    <a:ext uri="{9D8B030D-6E8A-4147-A177-3AD203B41FA5}">
                      <a16:colId xmlns:a16="http://schemas.microsoft.com/office/drawing/2014/main" val="1852887267"/>
                    </a:ext>
                  </a:extLst>
                </a:gridCol>
                <a:gridCol w="304495">
                  <a:extLst>
                    <a:ext uri="{9D8B030D-6E8A-4147-A177-3AD203B41FA5}">
                      <a16:colId xmlns:a16="http://schemas.microsoft.com/office/drawing/2014/main" val="94074610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76379523"/>
                  </a:ext>
                </a:extLst>
              </a:tr>
              <a:tr h="370840">
                <a:tc>
                  <a:txBody>
                    <a:bodyPr/>
                    <a:lstStyle/>
                    <a:p>
                      <a:r>
                        <a:rPr lang="en-US" sz="1000"/>
                        <a:t>Philadelphia Insurance Companies</a:t>
                      </a:r>
                    </a:p>
                  </a:txBody>
                  <a:tcPr/>
                </a:tc>
                <a:tc>
                  <a:txBody>
                    <a:bodyPr/>
                    <a:lstStyle/>
                    <a:p>
                      <a:r>
                        <a:rPr lang="en-US" sz="1000"/>
                        <a:t>3484</a:t>
                      </a:r>
                    </a:p>
                  </a:txBody>
                  <a:tcPr/>
                </a:tc>
                <a:tc>
                  <a:txBody>
                    <a:bodyPr/>
                    <a:lstStyle/>
                    <a:p>
                      <a:r>
                        <a:rPr lang="en-US" sz="1000"/>
                        <a:t>119</a:t>
                      </a:r>
                    </a:p>
                  </a:txBody>
                  <a:tcPr/>
                </a:tc>
                <a:tc>
                  <a:txBody>
                    <a:bodyPr/>
                    <a:lstStyle/>
                    <a:p>
                      <a:r>
                        <a:rPr lang="en-US" sz="1000"/>
                        <a:t>3484</a:t>
                      </a:r>
                    </a:p>
                  </a:txBody>
                  <a:tcPr/>
                </a:tc>
                <a:tc>
                  <a:txBody>
                    <a:bodyPr/>
                    <a:lstStyle/>
                    <a:p>
                      <a:r>
                        <a:rPr lang="en-US" sz="1000"/>
                        <a:t>119</a:t>
                      </a:r>
                    </a:p>
                  </a:txBody>
                  <a:tcPr/>
                </a:tc>
                <a:tc>
                  <a:txBody>
                    <a:bodyPr/>
                    <a:lstStyle/>
                    <a:p>
                      <a:r>
                        <a:rPr lang="en-US" sz="1000"/>
                        <a:t>92</a:t>
                      </a:r>
                    </a:p>
                  </a:txBody>
                  <a:tcPr/>
                </a:tc>
                <a:tc>
                  <a:txBody>
                    <a:bodyPr/>
                    <a:lstStyle/>
                    <a:p>
                      <a:r>
                        <a:rPr lang="en-US" sz="1000"/>
                        <a:t>14</a:t>
                      </a:r>
                    </a:p>
                  </a:txBody>
                  <a:tcPr/>
                </a:tc>
                <a:tc>
                  <a:txBody>
                    <a:bodyPr/>
                    <a:lstStyle/>
                    <a:p>
                      <a:r>
                        <a:rPr lang="en-US" sz="1000"/>
                        <a:t>66</a:t>
                      </a:r>
                    </a:p>
                  </a:txBody>
                  <a:tcPr/>
                </a:tc>
                <a:tc>
                  <a:txBody>
                    <a:bodyPr/>
                    <a:lstStyle/>
                    <a:p>
                      <a:r>
                        <a:rPr lang="en-US" sz="1000"/>
                        <a:t>0</a:t>
                      </a:r>
                    </a:p>
                  </a:txBody>
                  <a:tcPr/>
                </a:tc>
                <a:tc>
                  <a:txBody>
                    <a:bodyPr/>
                    <a:lstStyle/>
                    <a:p>
                      <a:r>
                        <a:rPr lang="en-US" sz="1000"/>
                        <a:t>12</a:t>
                      </a:r>
                    </a:p>
                  </a:txBody>
                  <a:tcPr/>
                </a:tc>
                <a:tc>
                  <a:txBody>
                    <a:bodyPr/>
                    <a:lstStyle/>
                    <a:p>
                      <a:r>
                        <a:rPr lang="en-US" sz="1000"/>
                        <a:t>1766</a:t>
                      </a:r>
                    </a:p>
                  </a:txBody>
                  <a:tcPr/>
                </a:tc>
                <a:tc>
                  <a:txBody>
                    <a:bodyPr/>
                    <a:lstStyle/>
                    <a:p>
                      <a:r>
                        <a:rPr lang="en-US" sz="1000"/>
                        <a:t>0</a:t>
                      </a:r>
                    </a:p>
                  </a:txBody>
                  <a:tcPr/>
                </a:tc>
                <a:tc>
                  <a:txBody>
                    <a:bodyPr/>
                    <a:lstStyle/>
                    <a:p>
                      <a:r>
                        <a:rPr lang="en-US" sz="1000"/>
                        <a:t>1706</a:t>
                      </a:r>
                    </a:p>
                  </a:txBody>
                  <a:tcPr/>
                </a:tc>
                <a:tc>
                  <a:txBody>
                    <a:bodyPr/>
                    <a:lstStyle/>
                    <a:p>
                      <a:r>
                        <a:rPr lang="en-US" sz="1000"/>
                        <a:t>57</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29</a:t>
                      </a:r>
                    </a:p>
                  </a:txBody>
                  <a:tcPr/>
                </a:tc>
                <a:tc>
                  <a:txBody>
                    <a:bodyPr/>
                    <a:lstStyle/>
                    <a:p>
                      <a:r>
                        <a:rPr lang="en-US" sz="1000"/>
                        <a:t>260</a:t>
                      </a:r>
                    </a:p>
                  </a:txBody>
                  <a:tcPr/>
                </a:tc>
                <a:tc>
                  <a:txBody>
                    <a:bodyPr/>
                    <a:lstStyle/>
                    <a:p>
                      <a:r>
                        <a:rPr lang="en-US" sz="1000"/>
                        <a:t>2055</a:t>
                      </a:r>
                    </a:p>
                  </a:txBody>
                  <a:tcPr/>
                </a:tc>
                <a:tc>
                  <a:txBody>
                    <a:bodyPr/>
                    <a:lstStyle/>
                    <a:p>
                      <a:r>
                        <a:rPr lang="en-US" sz="1000"/>
                        <a:t>1</a:t>
                      </a:r>
                    </a:p>
                  </a:txBody>
                  <a:tcPr/>
                </a:tc>
                <a:tc>
                  <a:txBody>
                    <a:bodyPr/>
                    <a:lstStyle/>
                    <a:p>
                      <a:r>
                        <a:rPr lang="en-US" sz="1000"/>
                        <a:t>0</a:t>
                      </a:r>
                    </a:p>
                  </a:txBody>
                  <a:tcPr/>
                </a:tc>
                <a:tc>
                  <a:txBody>
                    <a:bodyPr/>
                    <a:lstStyle/>
                    <a:p>
                      <a:r>
                        <a:rPr lang="en-US" sz="1000"/>
                        <a:t>0.6524%</a:t>
                      </a:r>
                    </a:p>
                  </a:txBody>
                  <a:tcPr/>
                </a:tc>
                <a:tc>
                  <a:txBody>
                    <a:bodyPr/>
                    <a:lstStyle/>
                    <a:p>
                      <a:r>
                        <a:rPr lang="en-US" sz="1000"/>
                        <a:t>0.0%</a:t>
                      </a:r>
                    </a:p>
                  </a:txBody>
                  <a:tcPr/>
                </a:tc>
                <a:extLst>
                  <a:ext uri="{0D108BD9-81ED-4DB2-BD59-A6C34878D82A}">
                    <a16:rowId xmlns:a16="http://schemas.microsoft.com/office/drawing/2014/main" val="498262507"/>
                  </a:ext>
                </a:extLst>
              </a:tr>
            </a:tbl>
          </a:graphicData>
        </a:graphic>
      </p:graphicFrame>
      <p:sp>
        <p:nvSpPr>
          <p:cNvPr id="4" name="Text Placeholder 3">
            <a:extLst>
              <a:ext uri="{FF2B5EF4-FFF2-40B4-BE49-F238E27FC236}">
                <a16:creationId xmlns:a16="http://schemas.microsoft.com/office/drawing/2014/main" id="{4F6BEA2B-1F3E-4A36-A1CC-0A0BCE8FC8D5}"/>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709157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CF467-3DDE-488B-A19E-6FC13220B12F}"/>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40D9CE09-8B66-4732-B07C-3ADDF6029002}"/>
              </a:ext>
            </a:extLst>
          </p:cNvPr>
          <p:cNvGraphicFramePr>
            <a:graphicFrameLocks noGrp="1"/>
          </p:cNvGraphicFramePr>
          <p:nvPr>
            <p:ph type="chart" sz="quarter" idx="13"/>
            <p:extLst>
              <p:ext uri="{D42A27DB-BD31-4B8C-83A1-F6EECF244321}">
                <p14:modId xmlns:p14="http://schemas.microsoft.com/office/powerpoint/2010/main" val="2289575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4A6539-62D6-4208-8EAD-5C6193F1B1DF}"/>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93DC3AB6-1437-4F5C-B25E-BE612368AE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1150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7EC62-A812-4C88-973A-481A62ABD3FD}"/>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9E3615B3-D247-476D-A243-D995736ECC0A}"/>
              </a:ext>
            </a:extLst>
          </p:cNvPr>
          <p:cNvGraphicFramePr>
            <a:graphicFrameLocks noGrp="1"/>
          </p:cNvGraphicFramePr>
          <p:nvPr>
            <p:ph type="chart" sz="quarter" idx="13"/>
            <p:extLst>
              <p:ext uri="{D42A27DB-BD31-4B8C-83A1-F6EECF244321}">
                <p14:modId xmlns:p14="http://schemas.microsoft.com/office/powerpoint/2010/main" val="2736399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3956CD-E177-4144-BE8A-181411D4D380}"/>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D4E99225-B6DC-44B0-A717-3078988A58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6368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81D80-36BE-4C46-84FC-AE5E0150D38F}"/>
              </a:ext>
            </a:extLst>
          </p:cNvPr>
          <p:cNvSpPr>
            <a:spLocks noGrp="1"/>
          </p:cNvSpPr>
          <p:nvPr>
            <p:ph type="title"/>
          </p:nvPr>
        </p:nvSpPr>
        <p:spPr/>
        <p:txBody>
          <a:bodyPr/>
          <a:lstStyle/>
          <a:p>
            <a:r>
              <a:rPr lang="en-US"/>
              <a:t>Facebook Own Posts Table - 1 of 2</a:t>
            </a:r>
          </a:p>
        </p:txBody>
      </p:sp>
      <p:graphicFrame>
        <p:nvGraphicFramePr>
          <p:cNvPr id="5" name="Table Placeholder 4">
            <a:extLst>
              <a:ext uri="{FF2B5EF4-FFF2-40B4-BE49-F238E27FC236}">
                <a16:creationId xmlns:a16="http://schemas.microsoft.com/office/drawing/2014/main" id="{74E299F3-E4B9-4CEA-9FE1-1FD5C8F6BBC0}"/>
              </a:ext>
            </a:extLst>
          </p:cNvPr>
          <p:cNvGraphicFramePr>
            <a:graphicFrameLocks noGrp="1"/>
          </p:cNvGraphicFramePr>
          <p:nvPr>
            <p:ph type="tbl" sz="quarter" idx="13"/>
            <p:extLst>
              <p:ext uri="{D42A27DB-BD31-4B8C-83A1-F6EECF244321}">
                <p14:modId xmlns:p14="http://schemas.microsoft.com/office/powerpoint/2010/main" val="390348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2083735"/>
                    </a:ext>
                  </a:extLst>
                </a:gridCol>
                <a:gridCol w="658368">
                  <a:extLst>
                    <a:ext uri="{9D8B030D-6E8A-4147-A177-3AD203B41FA5}">
                      <a16:colId xmlns:a16="http://schemas.microsoft.com/office/drawing/2014/main" val="4153772439"/>
                    </a:ext>
                  </a:extLst>
                </a:gridCol>
                <a:gridCol w="658368">
                  <a:extLst>
                    <a:ext uri="{9D8B030D-6E8A-4147-A177-3AD203B41FA5}">
                      <a16:colId xmlns:a16="http://schemas.microsoft.com/office/drawing/2014/main" val="2263370537"/>
                    </a:ext>
                  </a:extLst>
                </a:gridCol>
                <a:gridCol w="658368">
                  <a:extLst>
                    <a:ext uri="{9D8B030D-6E8A-4147-A177-3AD203B41FA5}">
                      <a16:colId xmlns:a16="http://schemas.microsoft.com/office/drawing/2014/main" val="4141233596"/>
                    </a:ext>
                  </a:extLst>
                </a:gridCol>
                <a:gridCol w="658368">
                  <a:extLst>
                    <a:ext uri="{9D8B030D-6E8A-4147-A177-3AD203B41FA5}">
                      <a16:colId xmlns:a16="http://schemas.microsoft.com/office/drawing/2014/main" val="1401385806"/>
                    </a:ext>
                  </a:extLst>
                </a:gridCol>
                <a:gridCol w="658368">
                  <a:extLst>
                    <a:ext uri="{9D8B030D-6E8A-4147-A177-3AD203B41FA5}">
                      <a16:colId xmlns:a16="http://schemas.microsoft.com/office/drawing/2014/main" val="483091235"/>
                    </a:ext>
                  </a:extLst>
                </a:gridCol>
                <a:gridCol w="658368">
                  <a:extLst>
                    <a:ext uri="{9D8B030D-6E8A-4147-A177-3AD203B41FA5}">
                      <a16:colId xmlns:a16="http://schemas.microsoft.com/office/drawing/2014/main" val="4238232641"/>
                    </a:ext>
                  </a:extLst>
                </a:gridCol>
                <a:gridCol w="658368">
                  <a:extLst>
                    <a:ext uri="{9D8B030D-6E8A-4147-A177-3AD203B41FA5}">
                      <a16:colId xmlns:a16="http://schemas.microsoft.com/office/drawing/2014/main" val="1646044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8001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- 2018-01-11 16:19:03</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teamwork and dibble bars, 50 PHLY employees restored several thousand trees over the past two days to an area in Bastrop, Texas that was devastated by wildfire! In the past three years, PHLY has funded the planting of 240,000 trees in forests nationwide through our partnership with Arbor Day Foundation.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20156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- 2018-03-05 10:37:42</a:t>
                      </a:r>
                      <a:r>
                        <a:rPr kumimoji="0" lang="en-US" sz="1000" b="0" i="0" u="none" strike="noStrike" kern="1200" cap="none" spc="0" normalizeH="0" baseline="0" noProof="0">
                          <a:ln>
                            <a:noFill/>
                          </a:ln>
                          <a:solidFill>
                            <a:prstClr val="black"/>
                          </a:solidFill>
                          <a:effectLst/>
                          <a:uLnTx/>
                          <a:uFillTx/>
                          <a:latin typeface="+mn-lt"/>
                          <a:ea typeface="+mn-ea"/>
                          <a:cs typeface="+mn-cs"/>
                        </a:rPr>
                        <a:t>
Thank you to our agents and customers who supported the #PHLY80KTREES initiative by going paperless - your support helped us reach our goal to fund the planting of 80,000 trees in partnership with Arbor Day Foundation for a third year! PHLY employees returned to Bastrop, TX to plant a portion of the trees with Texas Parks and Wildlife over two days in January. Check out the video to see the impact on the community and our employees.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16561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- 2018-02-04 22:52:20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NFL Champion Philadelphia Eagles!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40452219"/>
                  </a:ext>
                </a:extLst>
              </a:tr>
            </a:tbl>
          </a:graphicData>
        </a:graphic>
      </p:graphicFrame>
      <p:sp>
        <p:nvSpPr>
          <p:cNvPr id="4" name="Text Placeholder 3">
            <a:extLst>
              <a:ext uri="{FF2B5EF4-FFF2-40B4-BE49-F238E27FC236}">
                <a16:creationId xmlns:a16="http://schemas.microsoft.com/office/drawing/2014/main" id="{F45FCC58-71EA-4D59-BA75-DA2F850A0C51}"/>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476572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D3742-B857-43A8-BC07-25CC2E56F176}"/>
              </a:ext>
            </a:extLst>
          </p:cNvPr>
          <p:cNvSpPr>
            <a:spLocks noGrp="1"/>
          </p:cNvSpPr>
          <p:nvPr>
            <p:ph type="title"/>
          </p:nvPr>
        </p:nvSpPr>
        <p:spPr/>
        <p:txBody>
          <a:bodyPr/>
          <a:lstStyle/>
          <a:p>
            <a:r>
              <a:rPr lang="en-US"/>
              <a:t>Facebook Own Posts Table - 2 of 2</a:t>
            </a:r>
          </a:p>
        </p:txBody>
      </p:sp>
      <p:graphicFrame>
        <p:nvGraphicFramePr>
          <p:cNvPr id="5" name="Table Placeholder 4">
            <a:extLst>
              <a:ext uri="{FF2B5EF4-FFF2-40B4-BE49-F238E27FC236}">
                <a16:creationId xmlns:a16="http://schemas.microsoft.com/office/drawing/2014/main" id="{3AE7DF79-D22E-412B-8A11-156AD9440CCE}"/>
              </a:ext>
            </a:extLst>
          </p:cNvPr>
          <p:cNvGraphicFramePr>
            <a:graphicFrameLocks noGrp="1"/>
          </p:cNvGraphicFramePr>
          <p:nvPr>
            <p:ph type="tbl" sz="quarter" idx="13"/>
            <p:extLst>
              <p:ext uri="{D42A27DB-BD31-4B8C-83A1-F6EECF244321}">
                <p14:modId xmlns:p14="http://schemas.microsoft.com/office/powerpoint/2010/main" val="924042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51837480"/>
                    </a:ext>
                  </a:extLst>
                </a:gridCol>
                <a:gridCol w="658368">
                  <a:extLst>
                    <a:ext uri="{9D8B030D-6E8A-4147-A177-3AD203B41FA5}">
                      <a16:colId xmlns:a16="http://schemas.microsoft.com/office/drawing/2014/main" val="498785842"/>
                    </a:ext>
                  </a:extLst>
                </a:gridCol>
                <a:gridCol w="658368">
                  <a:extLst>
                    <a:ext uri="{9D8B030D-6E8A-4147-A177-3AD203B41FA5}">
                      <a16:colId xmlns:a16="http://schemas.microsoft.com/office/drawing/2014/main" val="967480089"/>
                    </a:ext>
                  </a:extLst>
                </a:gridCol>
                <a:gridCol w="658368">
                  <a:extLst>
                    <a:ext uri="{9D8B030D-6E8A-4147-A177-3AD203B41FA5}">
                      <a16:colId xmlns:a16="http://schemas.microsoft.com/office/drawing/2014/main" val="279237987"/>
                    </a:ext>
                  </a:extLst>
                </a:gridCol>
                <a:gridCol w="658368">
                  <a:extLst>
                    <a:ext uri="{9D8B030D-6E8A-4147-A177-3AD203B41FA5}">
                      <a16:colId xmlns:a16="http://schemas.microsoft.com/office/drawing/2014/main" val="3261638006"/>
                    </a:ext>
                  </a:extLst>
                </a:gridCol>
                <a:gridCol w="658368">
                  <a:extLst>
                    <a:ext uri="{9D8B030D-6E8A-4147-A177-3AD203B41FA5}">
                      <a16:colId xmlns:a16="http://schemas.microsoft.com/office/drawing/2014/main" val="409067906"/>
                    </a:ext>
                  </a:extLst>
                </a:gridCol>
                <a:gridCol w="658368">
                  <a:extLst>
                    <a:ext uri="{9D8B030D-6E8A-4147-A177-3AD203B41FA5}">
                      <a16:colId xmlns:a16="http://schemas.microsoft.com/office/drawing/2014/main" val="525550989"/>
                    </a:ext>
                  </a:extLst>
                </a:gridCol>
                <a:gridCol w="658368">
                  <a:extLst>
                    <a:ext uri="{9D8B030D-6E8A-4147-A177-3AD203B41FA5}">
                      <a16:colId xmlns:a16="http://schemas.microsoft.com/office/drawing/2014/main" val="4149598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2008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- 2018-01-04 16:33:01</a:t>
                      </a:r>
                      <a:r>
                        <a:rPr kumimoji="0" lang="en-US" sz="1000" b="0" i="0" u="none" strike="noStrike" kern="1200" cap="none" spc="0" normalizeH="0" baseline="0" noProof="0">
                          <a:ln>
                            <a:noFill/>
                          </a:ln>
                          <a:solidFill>
                            <a:prstClr val="black"/>
                          </a:solidFill>
                          <a:effectLst/>
                          <a:uLnTx/>
                          <a:uFillTx/>
                          <a:latin typeface="+mn-lt"/>
                          <a:ea typeface="+mn-ea"/>
                          <a:cs typeface="+mn-cs"/>
                        </a:rPr>
                        <a:t>
Last year, 50 PHLY employees from offices across the country gathered near Austin, TX to participate in a two-day tree planting mission. This project was part of PHLY’s efforts, in partnership with the Arbor Day Foundation, to plant 80,000 trees in areas severely damaged by wildfires and other natural disasters. Next week, a new group of employees is heading to Texas to plant more trees in Bastrop State Park. As we prepare for our third tree planting trip, we’re sharing a throwback video of last year’s reforestation efforts. Stay tuned for photos and updates on next week's exciting volunteer initiative by following along on Facebook, Twitter, and Instagram! #PHLY80KTREES #ThrowbackThursday
https://youtu.be/lHYle-bD77k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9159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- 2018-01-10 18:11:10</a:t>
                      </a:r>
                      <a:r>
                        <a:rPr kumimoji="0" lang="en-US" sz="1000" b="0" i="0" u="none" strike="noStrike" kern="1200" cap="none" spc="0" normalizeH="0" baseline="0" noProof="0">
                          <a:ln>
                            <a:noFill/>
                          </a:ln>
                          <a:solidFill>
                            <a:prstClr val="black"/>
                          </a:solidFill>
                          <a:effectLst/>
                          <a:uLnTx/>
                          <a:uFillTx/>
                          <a:latin typeface="+mn-lt"/>
                          <a:ea typeface="+mn-ea"/>
                          <a:cs typeface="+mn-cs"/>
                        </a:rPr>
                        <a:t>
50 PHLY employees from offices across the country joined Texas Parks and Wildlife today to begin a two-day tree planting mission in Bastrop State Park. Located 32 miles east of Austin, the planting area was severely damaged by a wildfire in 2011. This project is part of PHLY’s efforts to plant 80,000 trees this year in partnership with Arbor Day Foundation.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9324312"/>
                  </a:ext>
                </a:extLst>
              </a:tr>
            </a:tbl>
          </a:graphicData>
        </a:graphic>
      </p:graphicFrame>
      <p:sp>
        <p:nvSpPr>
          <p:cNvPr id="4" name="Text Placeholder 3">
            <a:extLst>
              <a:ext uri="{FF2B5EF4-FFF2-40B4-BE49-F238E27FC236}">
                <a16:creationId xmlns:a16="http://schemas.microsoft.com/office/drawing/2014/main" id="{A0709756-3853-45D8-A467-9AB5E2028AC0}"/>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097873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81FB8-0AFA-40E6-B369-FBD8103C8313}"/>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65C5A313-7395-4370-8DDE-AF798FE67217}"/>
              </a:ext>
            </a:extLst>
          </p:cNvPr>
          <p:cNvGraphicFramePr>
            <a:graphicFrameLocks noGrp="1"/>
          </p:cNvGraphicFramePr>
          <p:nvPr>
            <p:ph type="tbl" sz="quarter" idx="13"/>
            <p:extLst>
              <p:ext uri="{D42A27DB-BD31-4B8C-83A1-F6EECF244321}">
                <p14:modId xmlns:p14="http://schemas.microsoft.com/office/powerpoint/2010/main" val="3516704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87093797"/>
                    </a:ext>
                  </a:extLst>
                </a:gridCol>
                <a:gridCol w="493776">
                  <a:extLst>
                    <a:ext uri="{9D8B030D-6E8A-4147-A177-3AD203B41FA5}">
                      <a16:colId xmlns:a16="http://schemas.microsoft.com/office/drawing/2014/main" val="3942620373"/>
                    </a:ext>
                  </a:extLst>
                </a:gridCol>
                <a:gridCol w="493776">
                  <a:extLst>
                    <a:ext uri="{9D8B030D-6E8A-4147-A177-3AD203B41FA5}">
                      <a16:colId xmlns:a16="http://schemas.microsoft.com/office/drawing/2014/main" val="3830795312"/>
                    </a:ext>
                  </a:extLst>
                </a:gridCol>
                <a:gridCol w="493776">
                  <a:extLst>
                    <a:ext uri="{9D8B030D-6E8A-4147-A177-3AD203B41FA5}">
                      <a16:colId xmlns:a16="http://schemas.microsoft.com/office/drawing/2014/main" val="607599784"/>
                    </a:ext>
                  </a:extLst>
                </a:gridCol>
                <a:gridCol w="493776">
                  <a:extLst>
                    <a:ext uri="{9D8B030D-6E8A-4147-A177-3AD203B41FA5}">
                      <a16:colId xmlns:a16="http://schemas.microsoft.com/office/drawing/2014/main" val="1706622979"/>
                    </a:ext>
                  </a:extLst>
                </a:gridCol>
                <a:gridCol w="493776">
                  <a:extLst>
                    <a:ext uri="{9D8B030D-6E8A-4147-A177-3AD203B41FA5}">
                      <a16:colId xmlns:a16="http://schemas.microsoft.com/office/drawing/2014/main" val="1726659648"/>
                    </a:ext>
                  </a:extLst>
                </a:gridCol>
                <a:gridCol w="493776">
                  <a:extLst>
                    <a:ext uri="{9D8B030D-6E8A-4147-A177-3AD203B41FA5}">
                      <a16:colId xmlns:a16="http://schemas.microsoft.com/office/drawing/2014/main" val="1163112793"/>
                    </a:ext>
                  </a:extLst>
                </a:gridCol>
                <a:gridCol w="493776">
                  <a:extLst>
                    <a:ext uri="{9D8B030D-6E8A-4147-A177-3AD203B41FA5}">
                      <a16:colId xmlns:a16="http://schemas.microsoft.com/office/drawing/2014/main" val="783258882"/>
                    </a:ext>
                  </a:extLst>
                </a:gridCol>
                <a:gridCol w="493776">
                  <a:extLst>
                    <a:ext uri="{9D8B030D-6E8A-4147-A177-3AD203B41FA5}">
                      <a16:colId xmlns:a16="http://schemas.microsoft.com/office/drawing/2014/main" val="3595473890"/>
                    </a:ext>
                  </a:extLst>
                </a:gridCol>
                <a:gridCol w="493776">
                  <a:extLst>
                    <a:ext uri="{9D8B030D-6E8A-4147-A177-3AD203B41FA5}">
                      <a16:colId xmlns:a16="http://schemas.microsoft.com/office/drawing/2014/main" val="3454092182"/>
                    </a:ext>
                  </a:extLst>
                </a:gridCol>
                <a:gridCol w="493776">
                  <a:extLst>
                    <a:ext uri="{9D8B030D-6E8A-4147-A177-3AD203B41FA5}">
                      <a16:colId xmlns:a16="http://schemas.microsoft.com/office/drawing/2014/main" val="2936958567"/>
                    </a:ext>
                  </a:extLst>
                </a:gridCol>
                <a:gridCol w="493776">
                  <a:extLst>
                    <a:ext uri="{9D8B030D-6E8A-4147-A177-3AD203B41FA5}">
                      <a16:colId xmlns:a16="http://schemas.microsoft.com/office/drawing/2014/main" val="2309826023"/>
                    </a:ext>
                  </a:extLst>
                </a:gridCol>
                <a:gridCol w="493776">
                  <a:extLst>
                    <a:ext uri="{9D8B030D-6E8A-4147-A177-3AD203B41FA5}">
                      <a16:colId xmlns:a16="http://schemas.microsoft.com/office/drawing/2014/main" val="123260935"/>
                    </a:ext>
                  </a:extLst>
                </a:gridCol>
                <a:gridCol w="493776">
                  <a:extLst>
                    <a:ext uri="{9D8B030D-6E8A-4147-A177-3AD203B41FA5}">
                      <a16:colId xmlns:a16="http://schemas.microsoft.com/office/drawing/2014/main" val="38672056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05312389"/>
                  </a:ext>
                </a:extLst>
              </a:tr>
              <a:tr h="370840">
                <a:tc>
                  <a:txBody>
                    <a:bodyPr/>
                    <a:lstStyle/>
                    <a:p>
                      <a:r>
                        <a:rPr lang="en-US" sz="1000"/>
                        <a:t>@PHLYINS</a:t>
                      </a:r>
                    </a:p>
                  </a:txBody>
                  <a:tcPr/>
                </a:tc>
                <a:tc>
                  <a:txBody>
                    <a:bodyPr/>
                    <a:lstStyle/>
                    <a:p>
                      <a:r>
                        <a:rPr lang="en-US" sz="1000"/>
                        <a:t>2922</a:t>
                      </a:r>
                    </a:p>
                  </a:txBody>
                  <a:tcPr/>
                </a:tc>
                <a:tc>
                  <a:txBody>
                    <a:bodyPr/>
                    <a:lstStyle/>
                    <a:p>
                      <a:r>
                        <a:rPr lang="en-US" sz="1000"/>
                        <a:t>89</a:t>
                      </a:r>
                    </a:p>
                  </a:txBody>
                  <a:tcPr/>
                </a:tc>
                <a:tc>
                  <a:txBody>
                    <a:bodyPr/>
                    <a:lstStyle/>
                    <a:p>
                      <a:r>
                        <a:rPr lang="en-US" sz="1000"/>
                        <a:t>123</a:t>
                      </a:r>
                    </a:p>
                  </a:txBody>
                  <a:tcPr/>
                </a:tc>
                <a:tc>
                  <a:txBody>
                    <a:bodyPr/>
                    <a:lstStyle/>
                    <a:p>
                      <a:r>
                        <a:rPr lang="en-US" sz="1000"/>
                        <a:t>110</a:t>
                      </a:r>
                    </a:p>
                  </a:txBody>
                  <a:tcPr/>
                </a:tc>
                <a:tc>
                  <a:txBody>
                    <a:bodyPr/>
                    <a:lstStyle/>
                    <a:p>
                      <a:r>
                        <a:rPr lang="en-US" sz="1000"/>
                        <a:t>12</a:t>
                      </a:r>
                    </a:p>
                  </a:txBody>
                  <a:tcPr/>
                </a:tc>
                <a:tc>
                  <a:txBody>
                    <a:bodyPr/>
                    <a:lstStyle/>
                    <a:p>
                      <a:r>
                        <a:rPr lang="en-US" sz="1000"/>
                        <a:t>1</a:t>
                      </a:r>
                    </a:p>
                  </a:txBody>
                  <a:tcPr/>
                </a:tc>
                <a:tc>
                  <a:txBody>
                    <a:bodyPr/>
                    <a:lstStyle/>
                    <a:p>
                      <a:r>
                        <a:rPr lang="en-US" sz="1000"/>
                        <a:t>167</a:t>
                      </a:r>
                    </a:p>
                  </a:txBody>
                  <a:tcPr/>
                </a:tc>
                <a:tc>
                  <a:txBody>
                    <a:bodyPr/>
                    <a:lstStyle/>
                    <a:p>
                      <a:r>
                        <a:rPr lang="en-US" sz="1000"/>
                        <a:t>167</a:t>
                      </a:r>
                    </a:p>
                  </a:txBody>
                  <a:tcPr/>
                </a:tc>
                <a:tc>
                  <a:txBody>
                    <a:bodyPr/>
                    <a:lstStyle/>
                    <a:p>
                      <a:r>
                        <a:rPr lang="en-US" sz="1000"/>
                        <a:t>399</a:t>
                      </a:r>
                    </a:p>
                  </a:txBody>
                  <a:tcPr/>
                </a:tc>
                <a:tc>
                  <a:txBody>
                    <a:bodyPr/>
                    <a:lstStyle/>
                    <a:p>
                      <a:r>
                        <a:rPr lang="en-US" sz="1000"/>
                        <a:t>5</a:t>
                      </a:r>
                    </a:p>
                  </a:txBody>
                  <a:tcPr/>
                </a:tc>
                <a:tc>
                  <a:txBody>
                    <a:bodyPr/>
                    <a:lstStyle/>
                    <a:p>
                      <a:r>
                        <a:rPr lang="en-US" sz="1000"/>
                        <a:t>76</a:t>
                      </a:r>
                    </a:p>
                  </a:txBody>
                  <a:tcPr/>
                </a:tc>
                <a:tc>
                  <a:txBody>
                    <a:bodyPr/>
                    <a:lstStyle/>
                    <a:p>
                      <a:r>
                        <a:rPr lang="en-US" sz="1000"/>
                        <a:t>0.1804%</a:t>
                      </a:r>
                    </a:p>
                  </a:txBody>
                  <a:tcPr/>
                </a:tc>
                <a:tc>
                  <a:txBody>
                    <a:bodyPr/>
                    <a:lstStyle/>
                    <a:p>
                      <a:r>
                        <a:rPr lang="en-US" sz="1000"/>
                        <a:t>0.0%</a:t>
                      </a:r>
                    </a:p>
                  </a:txBody>
                  <a:tcPr/>
                </a:tc>
                <a:extLst>
                  <a:ext uri="{0D108BD9-81ED-4DB2-BD59-A6C34878D82A}">
                    <a16:rowId xmlns:a16="http://schemas.microsoft.com/office/drawing/2014/main" val="2834613982"/>
                  </a:ext>
                </a:extLst>
              </a:tr>
            </a:tbl>
          </a:graphicData>
        </a:graphic>
      </p:graphicFrame>
      <p:sp>
        <p:nvSpPr>
          <p:cNvPr id="4" name="Text Placeholder 3">
            <a:extLst>
              <a:ext uri="{FF2B5EF4-FFF2-40B4-BE49-F238E27FC236}">
                <a16:creationId xmlns:a16="http://schemas.microsoft.com/office/drawing/2014/main" id="{D380B974-364C-4520-9FF2-42972E9D0111}"/>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84882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C167F-8CC3-4848-B737-62F0E4638E03}"/>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1D85C3A5-CB80-4F4B-BDCD-160A918C8768}"/>
              </a:ext>
            </a:extLst>
          </p:cNvPr>
          <p:cNvGraphicFramePr>
            <a:graphicFrameLocks noGrp="1"/>
          </p:cNvGraphicFramePr>
          <p:nvPr>
            <p:ph type="chart" sz="quarter" idx="13"/>
            <p:extLst>
              <p:ext uri="{D42A27DB-BD31-4B8C-83A1-F6EECF244321}">
                <p14:modId xmlns:p14="http://schemas.microsoft.com/office/powerpoint/2010/main" val="3775206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2AA742-A364-4C63-8216-0B1B62340C52}"/>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0F402007-43CA-4A63-8E35-7C20C8CCC1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8818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FFFD-CD14-4AE0-83F5-E158113EB5AB}"/>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10338715-CC72-4A78-9C74-6DF5581EC12D}"/>
              </a:ext>
            </a:extLst>
          </p:cNvPr>
          <p:cNvGraphicFramePr>
            <a:graphicFrameLocks noGrp="1"/>
          </p:cNvGraphicFramePr>
          <p:nvPr>
            <p:ph type="chart" sz="quarter" idx="13"/>
            <p:extLst>
              <p:ext uri="{D42A27DB-BD31-4B8C-83A1-F6EECF244321}">
                <p14:modId xmlns:p14="http://schemas.microsoft.com/office/powerpoint/2010/main" val="3264844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50339C-4D3C-45F3-BC89-F287151B9DE9}"/>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1F0C2786-5612-4516-B58B-9ABEC341B0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5035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65F82-7EEC-42D3-8F78-0AF46B276D96}"/>
              </a:ext>
            </a:extLst>
          </p:cNvPr>
          <p:cNvSpPr>
            <a:spLocks noGrp="1"/>
          </p:cNvSpPr>
          <p:nvPr>
            <p:ph type="title"/>
          </p:nvPr>
        </p:nvSpPr>
        <p:spPr/>
        <p:txBody>
          <a:bodyPr/>
          <a:lstStyle/>
          <a:p>
            <a:r>
              <a:rPr lang="en-US"/>
              <a:t>PHLY Twitter Mentions</a:t>
            </a:r>
          </a:p>
        </p:txBody>
      </p:sp>
      <p:graphicFrame>
        <p:nvGraphicFramePr>
          <p:cNvPr id="6" name="Chart Placeholder 5">
            <a:extLst>
              <a:ext uri="{FF2B5EF4-FFF2-40B4-BE49-F238E27FC236}">
                <a16:creationId xmlns:a16="http://schemas.microsoft.com/office/drawing/2014/main" id="{A24B6539-F2CF-43E9-8EA6-66ACBEFE2225}"/>
              </a:ext>
            </a:extLst>
          </p:cNvPr>
          <p:cNvGraphicFramePr>
            <a:graphicFrameLocks noGrp="1"/>
          </p:cNvGraphicFramePr>
          <p:nvPr>
            <p:ph type="chart" sz="quarter" idx="13"/>
            <p:extLst>
              <p:ext uri="{D42A27DB-BD31-4B8C-83A1-F6EECF244321}">
                <p14:modId xmlns:p14="http://schemas.microsoft.com/office/powerpoint/2010/main" val="232879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9CCDB1-F252-4C9F-B3DC-AAB7AD229F8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5E54494-5D63-4209-86A6-24C638C632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1458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84FF0-BB09-43C6-8B93-AD680E3D2529}"/>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7587EB0A-128A-4479-B704-0C2576742F38}"/>
              </a:ext>
            </a:extLst>
          </p:cNvPr>
          <p:cNvGraphicFramePr>
            <a:graphicFrameLocks noGrp="1"/>
          </p:cNvGraphicFramePr>
          <p:nvPr>
            <p:ph type="tbl" sz="quarter" idx="13"/>
            <p:extLst>
              <p:ext uri="{D42A27DB-BD31-4B8C-83A1-F6EECF244321}">
                <p14:modId xmlns:p14="http://schemas.microsoft.com/office/powerpoint/2010/main" val="919028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41512983"/>
                    </a:ext>
                  </a:extLst>
                </a:gridCol>
                <a:gridCol w="822960">
                  <a:extLst>
                    <a:ext uri="{9D8B030D-6E8A-4147-A177-3AD203B41FA5}">
                      <a16:colId xmlns:a16="http://schemas.microsoft.com/office/drawing/2014/main" val="2466117353"/>
                    </a:ext>
                  </a:extLst>
                </a:gridCol>
                <a:gridCol w="822960">
                  <a:extLst>
                    <a:ext uri="{9D8B030D-6E8A-4147-A177-3AD203B41FA5}">
                      <a16:colId xmlns:a16="http://schemas.microsoft.com/office/drawing/2014/main" val="3644893110"/>
                    </a:ext>
                  </a:extLst>
                </a:gridCol>
                <a:gridCol w="822960">
                  <a:extLst>
                    <a:ext uri="{9D8B030D-6E8A-4147-A177-3AD203B41FA5}">
                      <a16:colId xmlns:a16="http://schemas.microsoft.com/office/drawing/2014/main" val="2067858853"/>
                    </a:ext>
                  </a:extLst>
                </a:gridCol>
                <a:gridCol w="822960">
                  <a:extLst>
                    <a:ext uri="{9D8B030D-6E8A-4147-A177-3AD203B41FA5}">
                      <a16:colId xmlns:a16="http://schemas.microsoft.com/office/drawing/2014/main" val="801303052"/>
                    </a:ext>
                  </a:extLst>
                </a:gridCol>
                <a:gridCol w="822960">
                  <a:extLst>
                    <a:ext uri="{9D8B030D-6E8A-4147-A177-3AD203B41FA5}">
                      <a16:colId xmlns:a16="http://schemas.microsoft.com/office/drawing/2014/main" val="2757024958"/>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503146317"/>
                  </a:ext>
                </a:extLst>
              </a:tr>
              <a:tr h="370840">
                <a:tc>
                  <a:txBody>
                    <a:bodyPr/>
                    <a:lstStyle/>
                    <a:p>
                      <a:r>
                        <a:rPr lang="en-US" sz="1000" b="1"/>
                        <a:t>@PHLYINS - 2018-01-10 12:52:40</a:t>
                      </a:r>
                      <a:r>
                        <a:rPr lang="en-US" sz="1000"/>
                        <a:t>
50 PHLY employees from across the country are in Texas today joining @TPWDparks to plant trees as 
part of our #PHLY80KTREES campaign in partnership with @arborday! #txstateparks https://t.co/6WD6mJRyVa</a:t>
                      </a:r>
                    </a:p>
                  </a:txBody>
                  <a:tcPr/>
                </a:tc>
                <a:tc>
                  <a:txBody>
                    <a:bodyPr/>
                    <a:lstStyle/>
                    <a:p>
                      <a:r>
                        <a:rPr lang="en-US" sz="1000"/>
                        <a:t>No</a:t>
                      </a:r>
                    </a:p>
                  </a:txBody>
                  <a:tcPr/>
                </a:tc>
                <a:tc>
                  <a:txBody>
                    <a:bodyPr/>
                    <a:lstStyle/>
                    <a:p>
                      <a:r>
                        <a:rPr lang="en-US" sz="1000"/>
                        <a:t>9</a:t>
                      </a:r>
                    </a:p>
                  </a:txBody>
                  <a:tcPr/>
                </a:tc>
                <a:tc>
                  <a:txBody>
                    <a:bodyPr/>
                    <a:lstStyle/>
                    <a:p>
                      <a:r>
                        <a:rPr lang="en-US" sz="1000"/>
                        <a:t>20</a:t>
                      </a:r>
                    </a:p>
                  </a:txBody>
                  <a:tcPr/>
                </a:tc>
                <a:tc>
                  <a:txBody>
                    <a:bodyPr/>
                    <a:lstStyle/>
                    <a:p>
                      <a:r>
                        <a:rPr lang="en-US" sz="1000"/>
                        <a:t>0</a:t>
                      </a:r>
                    </a:p>
                  </a:txBody>
                  <a:tcPr/>
                </a:tc>
                <a:tc>
                  <a:txBody>
                    <a:bodyPr/>
                    <a:lstStyle/>
                    <a:p>
                      <a:r>
                        <a:rPr lang="en-US" sz="1000"/>
                        <a:t>1.0204%</a:t>
                      </a:r>
                    </a:p>
                  </a:txBody>
                  <a:tcPr/>
                </a:tc>
                <a:extLst>
                  <a:ext uri="{0D108BD9-81ED-4DB2-BD59-A6C34878D82A}">
                    <a16:rowId xmlns:a16="http://schemas.microsoft.com/office/drawing/2014/main" val="1096347585"/>
                  </a:ext>
                </a:extLst>
              </a:tr>
              <a:tr h="370840">
                <a:tc>
                  <a:txBody>
                    <a:bodyPr/>
                    <a:lstStyle/>
                    <a:p>
                      <a:r>
                        <a:rPr lang="en-US" sz="1000" b="1"/>
                        <a:t>@PHLYINS - 2018-01-11 16:28:34</a:t>
                      </a:r>
                      <a:r>
                        <a:rPr lang="en-US" sz="1000"/>
                        <a:t>
That's a wrap - #TEAMPHLY planted several thousand trees over two days in #Texas with @TPWDparks! The planting kicked off our mission to plant 80,000 trees this year in partnership with @arborday. #PHLY80KTREES #txstateparks #reforestation https://t.co/63X95P1KYx</a:t>
                      </a:r>
                    </a:p>
                  </a:txBody>
                  <a:tcPr/>
                </a:tc>
                <a:tc>
                  <a:txBody>
                    <a:bodyPr/>
                    <a:lstStyle/>
                    <a:p>
                      <a:r>
                        <a:rPr lang="en-US" sz="1000"/>
                        <a:t>No</a:t>
                      </a:r>
                    </a:p>
                  </a:txBody>
                  <a:tcPr/>
                </a:tc>
                <a:tc>
                  <a:txBody>
                    <a:bodyPr/>
                    <a:lstStyle/>
                    <a:p>
                      <a:r>
                        <a:rPr lang="en-US" sz="1000"/>
                        <a:t>2</a:t>
                      </a:r>
                    </a:p>
                  </a:txBody>
                  <a:tcPr/>
                </a:tc>
                <a:tc>
                  <a:txBody>
                    <a:bodyPr/>
                    <a:lstStyle/>
                    <a:p>
                      <a:r>
                        <a:rPr lang="en-US" sz="1000"/>
                        <a:t>20</a:t>
                      </a:r>
                    </a:p>
                  </a:txBody>
                  <a:tcPr/>
                </a:tc>
                <a:tc>
                  <a:txBody>
                    <a:bodyPr/>
                    <a:lstStyle/>
                    <a:p>
                      <a:r>
                        <a:rPr lang="en-US" sz="1000"/>
                        <a:t>1</a:t>
                      </a:r>
                    </a:p>
                  </a:txBody>
                  <a:tcPr/>
                </a:tc>
                <a:tc>
                  <a:txBody>
                    <a:bodyPr/>
                    <a:lstStyle/>
                    <a:p>
                      <a:r>
                        <a:rPr lang="en-US" sz="1000"/>
                        <a:t>0.8090%</a:t>
                      </a:r>
                    </a:p>
                  </a:txBody>
                  <a:tcPr/>
                </a:tc>
                <a:extLst>
                  <a:ext uri="{0D108BD9-81ED-4DB2-BD59-A6C34878D82A}">
                    <a16:rowId xmlns:a16="http://schemas.microsoft.com/office/drawing/2014/main" val="1552348471"/>
                  </a:ext>
                </a:extLst>
              </a:tr>
              <a:tr h="370840">
                <a:tc>
                  <a:txBody>
                    <a:bodyPr/>
                    <a:lstStyle/>
                    <a:p>
                      <a:r>
                        <a:rPr lang="en-US" sz="1000" b="1"/>
                        <a:t>@PHLYINS - 2018-01-09 19:09:38</a:t>
                      </a:r>
                      <a:r>
                        <a:rPr lang="en-US" sz="1000"/>
                        <a:t>
#TEAMPHLY arrived in #Bastrop, Texas today to plant trees in partnership with @arborday and @TPWDparks over the next two days. Follow #PHLY80KTREES for photos &amp;amp; updates! https://t.co/bH2Hub4nni</a:t>
                      </a:r>
                    </a:p>
                  </a:txBody>
                  <a:tcPr/>
                </a:tc>
                <a:tc>
                  <a:txBody>
                    <a:bodyPr/>
                    <a:lstStyle/>
                    <a:p>
                      <a:r>
                        <a:rPr lang="en-US" sz="1000"/>
                        <a:t>No</a:t>
                      </a:r>
                    </a:p>
                  </a:txBody>
                  <a:tcPr/>
                </a:tc>
                <a:tc>
                  <a:txBody>
                    <a:bodyPr/>
                    <a:lstStyle/>
                    <a:p>
                      <a:r>
                        <a:rPr lang="en-US" sz="1000"/>
                        <a:t>8</a:t>
                      </a:r>
                    </a:p>
                  </a:txBody>
                  <a:tcPr/>
                </a:tc>
                <a:tc>
                  <a:txBody>
                    <a:bodyPr/>
                    <a:lstStyle/>
                    <a:p>
                      <a:r>
                        <a:rPr lang="en-US" sz="1000"/>
                        <a:t>14</a:t>
                      </a:r>
                    </a:p>
                  </a:txBody>
                  <a:tcPr/>
                </a:tc>
                <a:tc>
                  <a:txBody>
                    <a:bodyPr/>
                    <a:lstStyle/>
                    <a:p>
                      <a:r>
                        <a:rPr lang="en-US" sz="1000"/>
                        <a:t>0</a:t>
                      </a:r>
                    </a:p>
                  </a:txBody>
                  <a:tcPr/>
                </a:tc>
                <a:tc>
                  <a:txBody>
                    <a:bodyPr/>
                    <a:lstStyle/>
                    <a:p>
                      <a:r>
                        <a:rPr lang="en-US" sz="1000"/>
                        <a:t>0.7746%</a:t>
                      </a:r>
                    </a:p>
                  </a:txBody>
                  <a:tcPr/>
                </a:tc>
                <a:extLst>
                  <a:ext uri="{0D108BD9-81ED-4DB2-BD59-A6C34878D82A}">
                    <a16:rowId xmlns:a16="http://schemas.microsoft.com/office/drawing/2014/main" val="409147515"/>
                  </a:ext>
                </a:extLst>
              </a:tr>
              <a:tr h="370840">
                <a:tc>
                  <a:txBody>
                    <a:bodyPr/>
                    <a:lstStyle/>
                    <a:p>
                      <a:r>
                        <a:rPr lang="en-US" sz="1000" b="1"/>
                        <a:t>@PHLYINS - 2018-01-04 16:45:53</a:t>
                      </a:r>
                      <a:r>
                        <a:rPr lang="en-US" sz="1000"/>
                        <a:t>
We're proud to partner with @arborday to plant 80K trees for a 3rd year! As we prepare for next week's planting trip to #Texas, we're sharing a #ThrowbackVideo of last year's efforts. Stay tuned for photos &amp;amp; updates from this year's initiative! #PHLY80KTREES #ThrowbackThursday https://t.co/t2X4q6IyKG</a:t>
                      </a:r>
                    </a:p>
                  </a:txBody>
                  <a:tcPr/>
                </a:tc>
                <a:tc>
                  <a:txBody>
                    <a:bodyPr/>
                    <a:lstStyle/>
                    <a:p>
                      <a:r>
                        <a:rPr lang="en-US" sz="1000"/>
                        <a:t>No</a:t>
                      </a:r>
                    </a:p>
                  </a:txBody>
                  <a:tcPr/>
                </a:tc>
                <a:tc>
                  <a:txBody>
                    <a:bodyPr/>
                    <a:lstStyle/>
                    <a:p>
                      <a:r>
                        <a:rPr lang="en-US" sz="1000"/>
                        <a:t>5</a:t>
                      </a:r>
                    </a:p>
                  </a:txBody>
                  <a:tcPr/>
                </a:tc>
                <a:tc>
                  <a:txBody>
                    <a:bodyPr/>
                    <a:lstStyle/>
                    <a:p>
                      <a:r>
                        <a:rPr lang="en-US" sz="1000"/>
                        <a:t>14</a:t>
                      </a:r>
                    </a:p>
                  </a:txBody>
                  <a:tcPr/>
                </a:tc>
                <a:tc>
                  <a:txBody>
                    <a:bodyPr/>
                    <a:lstStyle/>
                    <a:p>
                      <a:r>
                        <a:rPr lang="en-US" sz="1000"/>
                        <a:t>0</a:t>
                      </a:r>
                    </a:p>
                  </a:txBody>
                  <a:tcPr/>
                </a:tc>
                <a:tc>
                  <a:txBody>
                    <a:bodyPr/>
                    <a:lstStyle/>
                    <a:p>
                      <a:r>
                        <a:rPr lang="en-US" sz="1000"/>
                        <a:t>0.6697%</a:t>
                      </a:r>
                    </a:p>
                  </a:txBody>
                  <a:tcPr/>
                </a:tc>
                <a:extLst>
                  <a:ext uri="{0D108BD9-81ED-4DB2-BD59-A6C34878D82A}">
                    <a16:rowId xmlns:a16="http://schemas.microsoft.com/office/drawing/2014/main" val="2844343724"/>
                  </a:ext>
                </a:extLst>
              </a:tr>
              <a:tr h="370840">
                <a:tc>
                  <a:txBody>
                    <a:bodyPr/>
                    <a:lstStyle/>
                    <a:p>
                      <a:r>
                        <a:rPr lang="en-US" sz="1000" b="1"/>
                        <a:t>@PHLYINS - 2018-02-15 16:58:39</a:t>
                      </a:r>
                      <a:r>
                        <a:rPr lang="en-US" sz="1000"/>
                        <a:t>
#TEAMPHLY was at @saintjosephs today for the Spring Career Fair! If you weren't able to stop by our booth, visit https://t.co/yVoF4ZgPMj to learn more about #insurance careers and view all of our internship opportunities! #InsuranceCareersMonth #sjucareerfair https://t.co/LyeSR635xa</a:t>
                      </a:r>
                    </a:p>
                  </a:txBody>
                  <a:tcPr/>
                </a:tc>
                <a:tc>
                  <a:txBody>
                    <a:bodyPr/>
                    <a:lstStyle/>
                    <a:p>
                      <a:r>
                        <a:rPr lang="en-US" sz="1000"/>
                        <a:t>No</a:t>
                      </a:r>
                    </a:p>
                  </a:txBody>
                  <a:tcPr/>
                </a:tc>
                <a:tc>
                  <a:txBody>
                    <a:bodyPr/>
                    <a:lstStyle/>
                    <a:p>
                      <a:r>
                        <a:rPr lang="en-US" sz="1000"/>
                        <a:t>6</a:t>
                      </a:r>
                    </a:p>
                  </a:txBody>
                  <a:tcPr/>
                </a:tc>
                <a:tc>
                  <a:txBody>
                    <a:bodyPr/>
                    <a:lstStyle/>
                    <a:p>
                      <a:r>
                        <a:rPr lang="en-US" sz="1000"/>
                        <a:t>11</a:t>
                      </a:r>
                    </a:p>
                  </a:txBody>
                  <a:tcPr/>
                </a:tc>
                <a:tc>
                  <a:txBody>
                    <a:bodyPr/>
                    <a:lstStyle/>
                    <a:p>
                      <a:r>
                        <a:rPr lang="en-US" sz="1000"/>
                        <a:t>0</a:t>
                      </a:r>
                    </a:p>
                  </a:txBody>
                  <a:tcPr/>
                </a:tc>
                <a:tc>
                  <a:txBody>
                    <a:bodyPr/>
                    <a:lstStyle/>
                    <a:p>
                      <a:r>
                        <a:rPr lang="en-US" sz="1000"/>
                        <a:t>0.5882%</a:t>
                      </a:r>
                    </a:p>
                  </a:txBody>
                  <a:tcPr/>
                </a:tc>
                <a:extLst>
                  <a:ext uri="{0D108BD9-81ED-4DB2-BD59-A6C34878D82A}">
                    <a16:rowId xmlns:a16="http://schemas.microsoft.com/office/drawing/2014/main" val="3538315164"/>
                  </a:ext>
                </a:extLst>
              </a:tr>
            </a:tbl>
          </a:graphicData>
        </a:graphic>
      </p:graphicFrame>
      <p:sp>
        <p:nvSpPr>
          <p:cNvPr id="4" name="Text Placeholder 3">
            <a:extLst>
              <a:ext uri="{FF2B5EF4-FFF2-40B4-BE49-F238E27FC236}">
                <a16:creationId xmlns:a16="http://schemas.microsoft.com/office/drawing/2014/main" id="{6E107EA9-D796-47DB-82DA-7543226A77D4}"/>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380353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EC062-FE4E-4789-BD13-655470F78C65}"/>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D8487228-4806-424C-948B-ABF71802D96F}"/>
              </a:ext>
            </a:extLst>
          </p:cNvPr>
          <p:cNvGraphicFramePr>
            <a:graphicFrameLocks noGrp="1"/>
          </p:cNvGraphicFramePr>
          <p:nvPr>
            <p:ph type="tbl" sz="quarter" idx="13"/>
            <p:extLst>
              <p:ext uri="{D42A27DB-BD31-4B8C-83A1-F6EECF244321}">
                <p14:modId xmlns:p14="http://schemas.microsoft.com/office/powerpoint/2010/main" val="107136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01432552"/>
                    </a:ext>
                  </a:extLst>
                </a:gridCol>
                <a:gridCol w="1069848">
                  <a:extLst>
                    <a:ext uri="{9D8B030D-6E8A-4147-A177-3AD203B41FA5}">
                      <a16:colId xmlns:a16="http://schemas.microsoft.com/office/drawing/2014/main" val="3628786275"/>
                    </a:ext>
                  </a:extLst>
                </a:gridCol>
                <a:gridCol w="1069848">
                  <a:extLst>
                    <a:ext uri="{9D8B030D-6E8A-4147-A177-3AD203B41FA5}">
                      <a16:colId xmlns:a16="http://schemas.microsoft.com/office/drawing/2014/main" val="2809109272"/>
                    </a:ext>
                  </a:extLst>
                </a:gridCol>
                <a:gridCol w="1069848">
                  <a:extLst>
                    <a:ext uri="{9D8B030D-6E8A-4147-A177-3AD203B41FA5}">
                      <a16:colId xmlns:a16="http://schemas.microsoft.com/office/drawing/2014/main" val="3258569501"/>
                    </a:ext>
                  </a:extLst>
                </a:gridCol>
                <a:gridCol w="1069848">
                  <a:extLst>
                    <a:ext uri="{9D8B030D-6E8A-4147-A177-3AD203B41FA5}">
                      <a16:colId xmlns:a16="http://schemas.microsoft.com/office/drawing/2014/main" val="3917735843"/>
                    </a:ext>
                  </a:extLst>
                </a:gridCol>
                <a:gridCol w="1069848">
                  <a:extLst>
                    <a:ext uri="{9D8B030D-6E8A-4147-A177-3AD203B41FA5}">
                      <a16:colId xmlns:a16="http://schemas.microsoft.com/office/drawing/2014/main" val="2046328787"/>
                    </a:ext>
                  </a:extLst>
                </a:gridCol>
                <a:gridCol w="1069848">
                  <a:extLst>
                    <a:ext uri="{9D8B030D-6E8A-4147-A177-3AD203B41FA5}">
                      <a16:colId xmlns:a16="http://schemas.microsoft.com/office/drawing/2014/main" val="28503029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22422904"/>
                  </a:ext>
                </a:extLst>
              </a:tr>
              <a:tr h="370840">
                <a:tc>
                  <a:txBody>
                    <a:bodyPr/>
                    <a:lstStyle/>
                    <a:p>
                      <a:r>
                        <a:rPr lang="en-US" sz="1000"/>
                        <a:t>Philadelphia Insurance Companies</a:t>
                      </a:r>
                    </a:p>
                  </a:txBody>
                  <a:tcPr/>
                </a:tc>
                <a:tc>
                  <a:txBody>
                    <a:bodyPr/>
                    <a:lstStyle/>
                    <a:p>
                      <a:r>
                        <a:rPr lang="en-US" sz="1000"/>
                        <a:t>14233</a:t>
                      </a:r>
                    </a:p>
                  </a:txBody>
                  <a:tcPr/>
                </a:tc>
                <a:tc>
                  <a:txBody>
                    <a:bodyPr/>
                    <a:lstStyle/>
                    <a:p>
                      <a:r>
                        <a:rPr lang="en-US" sz="1000"/>
                        <a:t>737</a:t>
                      </a:r>
                    </a:p>
                  </a:txBody>
                  <a:tcPr/>
                </a:tc>
                <a:tc>
                  <a:txBody>
                    <a:bodyPr/>
                    <a:lstStyle/>
                    <a:p>
                      <a:r>
                        <a:rPr lang="en-US" sz="1000"/>
                        <a:t>79</a:t>
                      </a:r>
                    </a:p>
                  </a:txBody>
                  <a:tcPr/>
                </a:tc>
                <a:tc>
                  <a:txBody>
                    <a:bodyPr/>
                    <a:lstStyle/>
                    <a:p>
                      <a:r>
                        <a:rPr lang="en-US" sz="1000"/>
                        <a:t>3087</a:t>
                      </a:r>
                    </a:p>
                  </a:txBody>
                  <a:tcPr/>
                </a:tc>
                <a:tc>
                  <a:txBody>
                    <a:bodyPr/>
                    <a:lstStyle/>
                    <a:p>
                      <a:r>
                        <a:rPr lang="en-US" sz="1000"/>
                        <a:t>37</a:t>
                      </a:r>
                    </a:p>
                  </a:txBody>
                  <a:tcPr/>
                </a:tc>
                <a:tc>
                  <a:txBody>
                    <a:bodyPr/>
                    <a:lstStyle/>
                    <a:p>
                      <a:r>
                        <a:rPr lang="en-US" sz="1000"/>
                        <a:t>0.2852%</a:t>
                      </a:r>
                    </a:p>
                  </a:txBody>
                  <a:tcPr/>
                </a:tc>
                <a:extLst>
                  <a:ext uri="{0D108BD9-81ED-4DB2-BD59-A6C34878D82A}">
                    <a16:rowId xmlns:a16="http://schemas.microsoft.com/office/drawing/2014/main" val="3650131426"/>
                  </a:ext>
                </a:extLst>
              </a:tr>
            </a:tbl>
          </a:graphicData>
        </a:graphic>
      </p:graphicFrame>
      <p:sp>
        <p:nvSpPr>
          <p:cNvPr id="4" name="Text Placeholder 3">
            <a:extLst>
              <a:ext uri="{FF2B5EF4-FFF2-40B4-BE49-F238E27FC236}">
                <a16:creationId xmlns:a16="http://schemas.microsoft.com/office/drawing/2014/main" id="{B6F9D929-EB8A-45B8-9F74-DC14CCF07D31}"/>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968431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4D1FB-36F0-4C38-B156-D494BFA6661F}"/>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3E456736-616F-4E7A-AB87-5BBA62C5437E}"/>
              </a:ext>
            </a:extLst>
          </p:cNvPr>
          <p:cNvGraphicFramePr>
            <a:graphicFrameLocks noGrp="1"/>
          </p:cNvGraphicFramePr>
          <p:nvPr>
            <p:ph type="chart" sz="quarter" idx="13"/>
            <p:extLst>
              <p:ext uri="{D42A27DB-BD31-4B8C-83A1-F6EECF244321}">
                <p14:modId xmlns:p14="http://schemas.microsoft.com/office/powerpoint/2010/main" val="3612634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5B7D64-2191-4AA9-B27C-84FCAE16497F}"/>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626C287C-EDA5-4E2F-829B-962863E5BB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8730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ABC01-FC7F-4285-B08C-17D4CA207D0C}"/>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A936FC0E-5532-48C7-9608-B5F5ADF37797}"/>
              </a:ext>
            </a:extLst>
          </p:cNvPr>
          <p:cNvGraphicFramePr>
            <a:graphicFrameLocks noGrp="1"/>
          </p:cNvGraphicFramePr>
          <p:nvPr>
            <p:ph type="chart" sz="quarter" idx="13"/>
            <p:extLst>
              <p:ext uri="{D42A27DB-BD31-4B8C-83A1-F6EECF244321}">
                <p14:modId xmlns:p14="http://schemas.microsoft.com/office/powerpoint/2010/main" val="2063970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8E7D23-02EB-4F4C-BF77-FCF608C396E1}"/>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AA073042-4755-4D75-8E62-ADE9EF960D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5705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315D9-17C7-4D48-B76B-467535B9FFA2}"/>
              </a:ext>
            </a:extLst>
          </p:cNvPr>
          <p:cNvSpPr>
            <a:spLocks noGrp="1"/>
          </p:cNvSpPr>
          <p:nvPr>
            <p:ph type="title"/>
          </p:nvPr>
        </p:nvSpPr>
        <p:spPr/>
        <p:txBody>
          <a:bodyPr/>
          <a:lstStyle/>
          <a:p>
            <a:r>
              <a:rPr lang="en-US"/>
              <a:t>LinkedIn Updates Table - 1 of 2</a:t>
            </a:r>
          </a:p>
        </p:txBody>
      </p:sp>
      <p:graphicFrame>
        <p:nvGraphicFramePr>
          <p:cNvPr id="5" name="Table Placeholder 4">
            <a:extLst>
              <a:ext uri="{FF2B5EF4-FFF2-40B4-BE49-F238E27FC236}">
                <a16:creationId xmlns:a16="http://schemas.microsoft.com/office/drawing/2014/main" id="{A2ACE7DC-E273-4183-8DBC-3B953A913E7D}"/>
              </a:ext>
            </a:extLst>
          </p:cNvPr>
          <p:cNvGraphicFramePr>
            <a:graphicFrameLocks noGrp="1"/>
          </p:cNvGraphicFramePr>
          <p:nvPr>
            <p:ph type="tbl" sz="quarter" idx="13"/>
            <p:extLst>
              <p:ext uri="{D42A27DB-BD31-4B8C-83A1-F6EECF244321}">
                <p14:modId xmlns:p14="http://schemas.microsoft.com/office/powerpoint/2010/main" val="117468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41853834"/>
                    </a:ext>
                  </a:extLst>
                </a:gridCol>
                <a:gridCol w="987552">
                  <a:extLst>
                    <a:ext uri="{9D8B030D-6E8A-4147-A177-3AD203B41FA5}">
                      <a16:colId xmlns:a16="http://schemas.microsoft.com/office/drawing/2014/main" val="73942344"/>
                    </a:ext>
                  </a:extLst>
                </a:gridCol>
                <a:gridCol w="987552">
                  <a:extLst>
                    <a:ext uri="{9D8B030D-6E8A-4147-A177-3AD203B41FA5}">
                      <a16:colId xmlns:a16="http://schemas.microsoft.com/office/drawing/2014/main" val="1480695125"/>
                    </a:ext>
                  </a:extLst>
                </a:gridCol>
                <a:gridCol w="987552">
                  <a:extLst>
                    <a:ext uri="{9D8B030D-6E8A-4147-A177-3AD203B41FA5}">
                      <a16:colId xmlns:a16="http://schemas.microsoft.com/office/drawing/2014/main" val="4201444341"/>
                    </a:ext>
                  </a:extLst>
                </a:gridCol>
                <a:gridCol w="987552">
                  <a:extLst>
                    <a:ext uri="{9D8B030D-6E8A-4147-A177-3AD203B41FA5}">
                      <a16:colId xmlns:a16="http://schemas.microsoft.com/office/drawing/2014/main" val="4145795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6551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- 2018-03-01 15:26:20</a:t>
                      </a:r>
                      <a:r>
                        <a:rPr kumimoji="0" lang="en-US" sz="1000" b="0" i="0" u="none" strike="noStrike" kern="1200" cap="none" spc="0" normalizeH="0" baseline="0" noProof="0">
                          <a:ln>
                            <a:noFill/>
                          </a:ln>
                          <a:solidFill>
                            <a:prstClr val="black"/>
                          </a:solidFill>
                          <a:effectLst/>
                          <a:uLnTx/>
                          <a:uFillTx/>
                          <a:latin typeface="+mn-lt"/>
                          <a:ea typeface="+mn-ea"/>
                          <a:cs typeface="+mn-cs"/>
                        </a:rPr>
                        <a:t>
Twenty-four employees from our Commercial Lines Division (CLD) teamed up in our Home Office for the CLD Field Underwriting Management Team Meeting. The annual kick-off meeting brought together department managers to discuss various topics, gain valuable feedback, and energize the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2292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- 2018-01-10 18:18:51</a:t>
                      </a:r>
                      <a:r>
                        <a:rPr kumimoji="0" lang="en-US" sz="1000" b="0" i="0" u="none" strike="noStrike" kern="1200" cap="none" spc="0" normalizeH="0" baseline="0" noProof="0">
                          <a:ln>
                            <a:noFill/>
                          </a:ln>
                          <a:solidFill>
                            <a:prstClr val="black"/>
                          </a:solidFill>
                          <a:effectLst/>
                          <a:uLnTx/>
                          <a:uFillTx/>
                          <a:latin typeface="+mn-lt"/>
                          <a:ea typeface="+mn-ea"/>
                          <a:cs typeface="+mn-cs"/>
                        </a:rPr>
                        <a:t>
50 PHLY employees from offices across the country joined Texas Parks and Wildlife today to begin a two-day tree planting mission in Bastrop State Park. Located 32 miles east of Austin, the planting area was severely damaged by a wildfire in 2011. This project is part of PHLY’s efforts to plant 80,000 trees this year in partnership with Arbor Day Foundation. Follow us on Facebook, Twitter, and Instagram for more photos and updates on this exciting volunteer effort.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5191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- 2018-01-11 17:59:06</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teamwork and dibble bars, 50 PHLY employees restored several thousand trees over the past two days to an area in Bastrop, Texas that was devastated by wildfire! In the past three years, PHLY has funded the planting of 240,000 trees in forests nationwide through our partnership with Arbor Day Foundation.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6476200"/>
                  </a:ext>
                </a:extLst>
              </a:tr>
            </a:tbl>
          </a:graphicData>
        </a:graphic>
      </p:graphicFrame>
      <p:sp>
        <p:nvSpPr>
          <p:cNvPr id="4" name="Text Placeholder 3">
            <a:extLst>
              <a:ext uri="{FF2B5EF4-FFF2-40B4-BE49-F238E27FC236}">
                <a16:creationId xmlns:a16="http://schemas.microsoft.com/office/drawing/2014/main" id="{6BDCF612-8BDB-4456-A825-8423EB9B8354}"/>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6093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4AF30-38A6-46B2-9CC6-663A3B7B5E59}"/>
              </a:ext>
            </a:extLst>
          </p:cNvPr>
          <p:cNvSpPr>
            <a:spLocks noGrp="1"/>
          </p:cNvSpPr>
          <p:nvPr>
            <p:ph type="title"/>
          </p:nvPr>
        </p:nvSpPr>
        <p:spPr/>
        <p:txBody>
          <a:bodyPr/>
          <a:lstStyle/>
          <a:p>
            <a:r>
              <a:rPr lang="en-US"/>
              <a:t>LinkedIn Updates Table - 2 of 2</a:t>
            </a:r>
          </a:p>
        </p:txBody>
      </p:sp>
      <p:graphicFrame>
        <p:nvGraphicFramePr>
          <p:cNvPr id="5" name="Table Placeholder 4">
            <a:extLst>
              <a:ext uri="{FF2B5EF4-FFF2-40B4-BE49-F238E27FC236}">
                <a16:creationId xmlns:a16="http://schemas.microsoft.com/office/drawing/2014/main" id="{D9B30DFB-B534-4702-9201-74365DABEF61}"/>
              </a:ext>
            </a:extLst>
          </p:cNvPr>
          <p:cNvGraphicFramePr>
            <a:graphicFrameLocks noGrp="1"/>
          </p:cNvGraphicFramePr>
          <p:nvPr>
            <p:ph type="tbl" sz="quarter" idx="13"/>
            <p:extLst>
              <p:ext uri="{D42A27DB-BD31-4B8C-83A1-F6EECF244321}">
                <p14:modId xmlns:p14="http://schemas.microsoft.com/office/powerpoint/2010/main" val="108190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29946746"/>
                    </a:ext>
                  </a:extLst>
                </a:gridCol>
                <a:gridCol w="987552">
                  <a:extLst>
                    <a:ext uri="{9D8B030D-6E8A-4147-A177-3AD203B41FA5}">
                      <a16:colId xmlns:a16="http://schemas.microsoft.com/office/drawing/2014/main" val="244287851"/>
                    </a:ext>
                  </a:extLst>
                </a:gridCol>
                <a:gridCol w="987552">
                  <a:extLst>
                    <a:ext uri="{9D8B030D-6E8A-4147-A177-3AD203B41FA5}">
                      <a16:colId xmlns:a16="http://schemas.microsoft.com/office/drawing/2014/main" val="1909153034"/>
                    </a:ext>
                  </a:extLst>
                </a:gridCol>
                <a:gridCol w="987552">
                  <a:extLst>
                    <a:ext uri="{9D8B030D-6E8A-4147-A177-3AD203B41FA5}">
                      <a16:colId xmlns:a16="http://schemas.microsoft.com/office/drawing/2014/main" val="2252029950"/>
                    </a:ext>
                  </a:extLst>
                </a:gridCol>
                <a:gridCol w="987552">
                  <a:extLst>
                    <a:ext uri="{9D8B030D-6E8A-4147-A177-3AD203B41FA5}">
                      <a16:colId xmlns:a16="http://schemas.microsoft.com/office/drawing/2014/main" val="3766311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2462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- 2018-03-15 17:12:29</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recognized as one of the Top Workplaces in the Philadelphia region for the 9th consecutive year! Last night, PHLY’s HR team attended the Philly.com Top Workplaces Awards dinner and we’re excited to be ranked #9 in the large companies category. In addition, we would like to congratulate our sister company, TMNA Services, LLC. (TMNAS), for ranking #19 in the midsize company category! Visit PHLY.com/careers to learn more about what it’s like to work at 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7594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- 2018-03-09 13:08:29</a:t>
                      </a:r>
                      <a:r>
                        <a:rPr kumimoji="0" lang="en-US" sz="1000" b="0" i="0" u="none" strike="noStrike" kern="1200" cap="none" spc="0" normalizeH="0" baseline="0" noProof="0">
                          <a:ln>
                            <a:noFill/>
                          </a:ln>
                          <a:solidFill>
                            <a:prstClr val="black"/>
                          </a:solidFill>
                          <a:effectLst/>
                          <a:uLnTx/>
                          <a:uFillTx/>
                          <a:latin typeface="+mn-lt"/>
                          <a:ea typeface="+mn-ea"/>
                          <a:cs typeface="+mn-cs"/>
                        </a:rPr>
                        <a:t>
#TEAMPHLY is proud to be named a winner in the US Insurance Awards’ Community Outreach Project of the Year category for our partnership with Best Buddies! The Business Insurance Award recognizes a successful community outreach project that supports a local community. In 2015, PHLY made a three-year commitment to fund the expansion of Best Buddies Pennsylvania’s middle school chapters, with a goal to launch 24 new chapters by year-end 2018 which will serve more than 1,000 students with intellectual and developmental disabilities. We’re excited to accept this award and we’re extremely proud of the way our employees have embraced the organization and the buddies. In addition, we would like to congratulate our sister company, Tokio Marine America, for being nominated in the same category and named a finalist! #USInsAwards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997182"/>
                  </a:ext>
                </a:extLst>
              </a:tr>
            </a:tbl>
          </a:graphicData>
        </a:graphic>
      </p:graphicFrame>
      <p:sp>
        <p:nvSpPr>
          <p:cNvPr id="4" name="Text Placeholder 3">
            <a:extLst>
              <a:ext uri="{FF2B5EF4-FFF2-40B4-BE49-F238E27FC236}">
                <a16:creationId xmlns:a16="http://schemas.microsoft.com/office/drawing/2014/main" id="{BAB157C8-37C3-4E80-A274-7BCE3DD0DB3E}"/>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761614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B9214-E343-472F-9799-D243AC27EE54}"/>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D716A81D-495D-4052-8801-79CEB9ECDFFE}"/>
              </a:ext>
            </a:extLst>
          </p:cNvPr>
          <p:cNvGraphicFramePr>
            <a:graphicFrameLocks noGrp="1"/>
          </p:cNvGraphicFramePr>
          <p:nvPr>
            <p:ph type="tbl" sz="quarter" idx="13"/>
            <p:extLst>
              <p:ext uri="{D42A27DB-BD31-4B8C-83A1-F6EECF244321}">
                <p14:modId xmlns:p14="http://schemas.microsoft.com/office/powerpoint/2010/main" val="597798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92422414"/>
                    </a:ext>
                  </a:extLst>
                </a:gridCol>
                <a:gridCol w="699516">
                  <a:extLst>
                    <a:ext uri="{9D8B030D-6E8A-4147-A177-3AD203B41FA5}">
                      <a16:colId xmlns:a16="http://schemas.microsoft.com/office/drawing/2014/main" val="1032625084"/>
                    </a:ext>
                  </a:extLst>
                </a:gridCol>
                <a:gridCol w="699516">
                  <a:extLst>
                    <a:ext uri="{9D8B030D-6E8A-4147-A177-3AD203B41FA5}">
                      <a16:colId xmlns:a16="http://schemas.microsoft.com/office/drawing/2014/main" val="438259890"/>
                    </a:ext>
                  </a:extLst>
                </a:gridCol>
                <a:gridCol w="658368">
                  <a:extLst>
                    <a:ext uri="{9D8B030D-6E8A-4147-A177-3AD203B41FA5}">
                      <a16:colId xmlns:a16="http://schemas.microsoft.com/office/drawing/2014/main" val="107885875"/>
                    </a:ext>
                  </a:extLst>
                </a:gridCol>
                <a:gridCol w="658368">
                  <a:extLst>
                    <a:ext uri="{9D8B030D-6E8A-4147-A177-3AD203B41FA5}">
                      <a16:colId xmlns:a16="http://schemas.microsoft.com/office/drawing/2014/main" val="2719525830"/>
                    </a:ext>
                  </a:extLst>
                </a:gridCol>
                <a:gridCol w="658368">
                  <a:extLst>
                    <a:ext uri="{9D8B030D-6E8A-4147-A177-3AD203B41FA5}">
                      <a16:colId xmlns:a16="http://schemas.microsoft.com/office/drawing/2014/main" val="3912711859"/>
                    </a:ext>
                  </a:extLst>
                </a:gridCol>
                <a:gridCol w="699516">
                  <a:extLst>
                    <a:ext uri="{9D8B030D-6E8A-4147-A177-3AD203B41FA5}">
                      <a16:colId xmlns:a16="http://schemas.microsoft.com/office/drawing/2014/main" val="958022324"/>
                    </a:ext>
                  </a:extLst>
                </a:gridCol>
                <a:gridCol w="699516">
                  <a:extLst>
                    <a:ext uri="{9D8B030D-6E8A-4147-A177-3AD203B41FA5}">
                      <a16:colId xmlns:a16="http://schemas.microsoft.com/office/drawing/2014/main" val="2749587979"/>
                    </a:ext>
                  </a:extLst>
                </a:gridCol>
                <a:gridCol w="699516">
                  <a:extLst>
                    <a:ext uri="{9D8B030D-6E8A-4147-A177-3AD203B41FA5}">
                      <a16:colId xmlns:a16="http://schemas.microsoft.com/office/drawing/2014/main" val="3775210992"/>
                    </a:ext>
                  </a:extLst>
                </a:gridCol>
                <a:gridCol w="658368">
                  <a:extLst>
                    <a:ext uri="{9D8B030D-6E8A-4147-A177-3AD203B41FA5}">
                      <a16:colId xmlns:a16="http://schemas.microsoft.com/office/drawing/2014/main" val="46883165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15427475"/>
                  </a:ext>
                </a:extLst>
              </a:tr>
              <a:tr h="370840">
                <a:tc>
                  <a:txBody>
                    <a:bodyPr/>
                    <a:lstStyle/>
                    <a:p>
                      <a:r>
                        <a:rPr lang="en-US" sz="1000"/>
                        <a:t>phlyinsurance</a:t>
                      </a:r>
                    </a:p>
                  </a:txBody>
                  <a:tcPr/>
                </a:tc>
                <a:tc>
                  <a:txBody>
                    <a:bodyPr/>
                    <a:lstStyle/>
                    <a:p>
                      <a:r>
                        <a:rPr lang="en-US" sz="1000"/>
                        <a:t>913</a:t>
                      </a:r>
                    </a:p>
                  </a:txBody>
                  <a:tcPr/>
                </a:tc>
                <a:tc>
                  <a:txBody>
                    <a:bodyPr/>
                    <a:lstStyle/>
                    <a:p>
                      <a:r>
                        <a:rPr lang="en-US" sz="1000"/>
                        <a:t>120</a:t>
                      </a:r>
                    </a:p>
                  </a:txBody>
                  <a:tcPr/>
                </a:tc>
                <a:tc>
                  <a:txBody>
                    <a:bodyPr/>
                    <a:lstStyle/>
                    <a:p>
                      <a:r>
                        <a:rPr lang="en-US" sz="1000"/>
                        <a:t>40</a:t>
                      </a:r>
                    </a:p>
                  </a:txBody>
                  <a:tcPr/>
                </a:tc>
                <a:tc>
                  <a:txBody>
                    <a:bodyPr/>
                    <a:lstStyle/>
                    <a:p>
                      <a:r>
                        <a:rPr lang="en-US" sz="1000"/>
                        <a:t>16</a:t>
                      </a:r>
                    </a:p>
                  </a:txBody>
                  <a:tcPr/>
                </a:tc>
                <a:tc>
                  <a:txBody>
                    <a:bodyPr/>
                    <a:lstStyle/>
                    <a:p>
                      <a:r>
                        <a:rPr lang="en-US" sz="1000"/>
                        <a:t>10</a:t>
                      </a:r>
                    </a:p>
                  </a:txBody>
                  <a:tcPr/>
                </a:tc>
                <a:tc>
                  <a:txBody>
                    <a:bodyPr/>
                    <a:lstStyle/>
                    <a:p>
                      <a:r>
                        <a:rPr lang="en-US" sz="1000"/>
                        <a:t>66</a:t>
                      </a:r>
                    </a:p>
                  </a:txBody>
                  <a:tcPr/>
                </a:tc>
                <a:tc>
                  <a:txBody>
                    <a:bodyPr/>
                    <a:lstStyle/>
                    <a:p>
                      <a:r>
                        <a:rPr lang="en-US" sz="1000"/>
                        <a:t>3636</a:t>
                      </a:r>
                    </a:p>
                  </a:txBody>
                  <a:tcPr/>
                </a:tc>
                <a:tc>
                  <a:txBody>
                    <a:bodyPr/>
                    <a:lstStyle/>
                    <a:p>
                      <a:r>
                        <a:rPr lang="en-US" sz="1000"/>
                        <a:t>81</a:t>
                      </a:r>
                    </a:p>
                  </a:txBody>
                  <a:tcPr/>
                </a:tc>
                <a:tc>
                  <a:txBody>
                    <a:bodyPr/>
                    <a:lstStyle/>
                    <a:p>
                      <a:r>
                        <a:rPr lang="en-US" sz="1000"/>
                        <a:t>6.6024%</a:t>
                      </a:r>
                    </a:p>
                  </a:txBody>
                  <a:tcPr/>
                </a:tc>
                <a:extLst>
                  <a:ext uri="{0D108BD9-81ED-4DB2-BD59-A6C34878D82A}">
                    <a16:rowId xmlns:a16="http://schemas.microsoft.com/office/drawing/2014/main" val="580468077"/>
                  </a:ext>
                </a:extLst>
              </a:tr>
            </a:tbl>
          </a:graphicData>
        </a:graphic>
      </p:graphicFrame>
      <p:sp>
        <p:nvSpPr>
          <p:cNvPr id="4" name="Text Placeholder 3">
            <a:extLst>
              <a:ext uri="{FF2B5EF4-FFF2-40B4-BE49-F238E27FC236}">
                <a16:creationId xmlns:a16="http://schemas.microsoft.com/office/drawing/2014/main" id="{64B28908-C80A-462F-8611-D3C7953BF74A}"/>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637198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C6E83-EBCE-41F3-B0C4-B6574DEE26B6}"/>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5AE1D59C-3D82-4DB2-8768-9D3E391E48AA}"/>
              </a:ext>
            </a:extLst>
          </p:cNvPr>
          <p:cNvGraphicFramePr>
            <a:graphicFrameLocks noGrp="1"/>
          </p:cNvGraphicFramePr>
          <p:nvPr>
            <p:ph type="chart" sz="quarter" idx="13"/>
            <p:extLst>
              <p:ext uri="{D42A27DB-BD31-4B8C-83A1-F6EECF244321}">
                <p14:modId xmlns:p14="http://schemas.microsoft.com/office/powerpoint/2010/main" val="143833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3A318A-D697-4BBF-BE6A-9AEB8D771B43}"/>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D0690B63-639C-4DC3-899F-9E56AA784E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3671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EBF1B-F967-46E8-9C24-A796572414DC}"/>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532B1E52-64F9-427B-B113-043A4760BC2C}"/>
              </a:ext>
            </a:extLst>
          </p:cNvPr>
          <p:cNvGraphicFramePr>
            <a:graphicFrameLocks noGrp="1"/>
          </p:cNvGraphicFramePr>
          <p:nvPr>
            <p:ph type="chart" sz="quarter" idx="13"/>
            <p:extLst>
              <p:ext uri="{D42A27DB-BD31-4B8C-83A1-F6EECF244321}">
                <p14:modId xmlns:p14="http://schemas.microsoft.com/office/powerpoint/2010/main" val="3725667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7A9455-E995-4EED-9F48-32A5464E8735}"/>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86162593-701A-4772-AB5E-DAAC3A848C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18380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40458-3C5E-4429-8E83-1E3584380E6C}"/>
              </a:ext>
            </a:extLst>
          </p:cNvPr>
          <p:cNvSpPr>
            <a:spLocks noGrp="1"/>
          </p:cNvSpPr>
          <p:nvPr>
            <p:ph type="title"/>
          </p:nvPr>
        </p:nvSpPr>
        <p:spPr/>
        <p:txBody>
          <a:bodyPr/>
          <a:lstStyle/>
          <a:p>
            <a:r>
              <a:rPr lang="en-US"/>
              <a:t>Instagram Posts Table - 1 of 2</a:t>
            </a:r>
          </a:p>
        </p:txBody>
      </p:sp>
      <p:graphicFrame>
        <p:nvGraphicFramePr>
          <p:cNvPr id="5" name="Table Placeholder 4">
            <a:extLst>
              <a:ext uri="{FF2B5EF4-FFF2-40B4-BE49-F238E27FC236}">
                <a16:creationId xmlns:a16="http://schemas.microsoft.com/office/drawing/2014/main" id="{DD407DBF-4D7C-4516-8F84-51AC339A3E33}"/>
              </a:ext>
            </a:extLst>
          </p:cNvPr>
          <p:cNvGraphicFramePr>
            <a:graphicFrameLocks noGrp="1"/>
          </p:cNvGraphicFramePr>
          <p:nvPr>
            <p:ph type="tbl" sz="quarter" idx="13"/>
            <p:extLst>
              <p:ext uri="{D42A27DB-BD31-4B8C-83A1-F6EECF244321}">
                <p14:modId xmlns:p14="http://schemas.microsoft.com/office/powerpoint/2010/main" val="3882804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9977907"/>
                    </a:ext>
                  </a:extLst>
                </a:gridCol>
                <a:gridCol w="987552">
                  <a:extLst>
                    <a:ext uri="{9D8B030D-6E8A-4147-A177-3AD203B41FA5}">
                      <a16:colId xmlns:a16="http://schemas.microsoft.com/office/drawing/2014/main" val="1578104480"/>
                    </a:ext>
                  </a:extLst>
                </a:gridCol>
                <a:gridCol w="987552">
                  <a:extLst>
                    <a:ext uri="{9D8B030D-6E8A-4147-A177-3AD203B41FA5}">
                      <a16:colId xmlns:a16="http://schemas.microsoft.com/office/drawing/2014/main" val="66555096"/>
                    </a:ext>
                  </a:extLst>
                </a:gridCol>
                <a:gridCol w="987552">
                  <a:extLst>
                    <a:ext uri="{9D8B030D-6E8A-4147-A177-3AD203B41FA5}">
                      <a16:colId xmlns:a16="http://schemas.microsoft.com/office/drawing/2014/main" val="3298756096"/>
                    </a:ext>
                  </a:extLst>
                </a:gridCol>
                <a:gridCol w="987552">
                  <a:extLst>
                    <a:ext uri="{9D8B030D-6E8A-4147-A177-3AD203B41FA5}">
                      <a16:colId xmlns:a16="http://schemas.microsoft.com/office/drawing/2014/main" val="4050826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4688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- 2018-01-09 19:17:32</a:t>
                      </a:r>
                      <a:r>
                        <a:rPr kumimoji="0" lang="en-US" sz="1000" b="0" i="0" u="none" strike="noStrike" kern="1200" cap="none" spc="0" normalizeH="0" baseline="0" noProof="0">
                          <a:ln>
                            <a:noFill/>
                          </a:ln>
                          <a:solidFill>
                            <a:prstClr val="black"/>
                          </a:solidFill>
                          <a:effectLst/>
                          <a:uLnTx/>
                          <a:uFillTx/>
                          <a:latin typeface="+mn-lt"/>
                          <a:ea typeface="+mn-ea"/>
                          <a:cs typeface="+mn-cs"/>
                        </a:rPr>
                        <a:t>
#TEAMPHLY arrived in #Bastrop, #Texas today to plant #trees in partnership with @arbordayfoundation and @texasparkswildlife over the next two days. Follow #PHLY80KTREES for photos and updates! 🌱🌲👍🏼
#ThinkPHLY #insurance #arbordayfoundation #giveback #volunteer #makeadifference #texasparksandwildlife #txstateparks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31651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- 2018-02-02 16:36:07</a:t>
                      </a:r>
                      <a:r>
                        <a:rPr kumimoji="0" lang="en-US" sz="1000" b="0" i="0" u="none" strike="noStrike" kern="1200" cap="none" spc="0" normalizeH="0" baseline="0" noProof="0">
                          <a:ln>
                            <a:noFill/>
                          </a:ln>
                          <a:solidFill>
                            <a:prstClr val="black"/>
                          </a:solidFill>
                          <a:effectLst/>
                          <a:uLnTx/>
                          <a:uFillTx/>
                          <a:latin typeface="+mn-lt"/>
                          <a:ea typeface="+mn-ea"/>
                          <a:cs typeface="+mn-cs"/>
                        </a:rPr>
                        <a:t>
What do #PhiladelphiaEagles running back LeGarrette Blount and #TEAMPHLY have in common? We're both proud supporters of the @amdiabetesassn (ADA)! During the 2017 NFL season, @l_blount29 participated in the league’s My Cause My Cleats campaign with custom-designed cleats to bring awareness to the #diabetes epidemic. Today, our Home Office employees decked out in #Eagles green to celebrate the home team's exciting run to the big game while raising money for ADA Camps. #TEAMPHLY's celebration was complete with finger-licking food, #fun, and a friendly game of cornhole. Learn how you can help #TEAMPHLY make a difference in the lives of #children with diabetes: diabetes.org/teamphly 👈🏼😊 #ThinkPHLY #insurance #diabetesawareness #flyeaglesfly 🦅 #superbowlparty #football 🏈 #charity #donate #giveback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6179498"/>
                  </a:ext>
                </a:extLst>
              </a:tr>
            </a:tbl>
          </a:graphicData>
        </a:graphic>
      </p:graphicFrame>
      <p:sp>
        <p:nvSpPr>
          <p:cNvPr id="4" name="Text Placeholder 3">
            <a:extLst>
              <a:ext uri="{FF2B5EF4-FFF2-40B4-BE49-F238E27FC236}">
                <a16:creationId xmlns:a16="http://schemas.microsoft.com/office/drawing/2014/main" id="{AA7B95D6-1639-428C-8089-DABBBF7CBF62}"/>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0936832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4EAD3-5071-4E5A-906E-4A17F7F3C930}"/>
              </a:ext>
            </a:extLst>
          </p:cNvPr>
          <p:cNvSpPr>
            <a:spLocks noGrp="1"/>
          </p:cNvSpPr>
          <p:nvPr>
            <p:ph type="title"/>
          </p:nvPr>
        </p:nvSpPr>
        <p:spPr/>
        <p:txBody>
          <a:bodyPr/>
          <a:lstStyle/>
          <a:p>
            <a:r>
              <a:rPr lang="en-US"/>
              <a:t>Instagram Posts Table - 2 of 2</a:t>
            </a:r>
          </a:p>
        </p:txBody>
      </p:sp>
      <p:graphicFrame>
        <p:nvGraphicFramePr>
          <p:cNvPr id="5" name="Table Placeholder 4">
            <a:extLst>
              <a:ext uri="{FF2B5EF4-FFF2-40B4-BE49-F238E27FC236}">
                <a16:creationId xmlns:a16="http://schemas.microsoft.com/office/drawing/2014/main" id="{D6CC1391-26FA-47C0-9D18-DA4175364D1C}"/>
              </a:ext>
            </a:extLst>
          </p:cNvPr>
          <p:cNvGraphicFramePr>
            <a:graphicFrameLocks noGrp="1"/>
          </p:cNvGraphicFramePr>
          <p:nvPr>
            <p:ph type="tbl" sz="quarter" idx="13"/>
            <p:extLst>
              <p:ext uri="{D42A27DB-BD31-4B8C-83A1-F6EECF244321}">
                <p14:modId xmlns:p14="http://schemas.microsoft.com/office/powerpoint/2010/main" val="2005709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1504529"/>
                    </a:ext>
                  </a:extLst>
                </a:gridCol>
                <a:gridCol w="987552">
                  <a:extLst>
                    <a:ext uri="{9D8B030D-6E8A-4147-A177-3AD203B41FA5}">
                      <a16:colId xmlns:a16="http://schemas.microsoft.com/office/drawing/2014/main" val="414645760"/>
                    </a:ext>
                  </a:extLst>
                </a:gridCol>
                <a:gridCol w="987552">
                  <a:extLst>
                    <a:ext uri="{9D8B030D-6E8A-4147-A177-3AD203B41FA5}">
                      <a16:colId xmlns:a16="http://schemas.microsoft.com/office/drawing/2014/main" val="3275048828"/>
                    </a:ext>
                  </a:extLst>
                </a:gridCol>
                <a:gridCol w="987552">
                  <a:extLst>
                    <a:ext uri="{9D8B030D-6E8A-4147-A177-3AD203B41FA5}">
                      <a16:colId xmlns:a16="http://schemas.microsoft.com/office/drawing/2014/main" val="18734072"/>
                    </a:ext>
                  </a:extLst>
                </a:gridCol>
                <a:gridCol w="987552">
                  <a:extLst>
                    <a:ext uri="{9D8B030D-6E8A-4147-A177-3AD203B41FA5}">
                      <a16:colId xmlns:a16="http://schemas.microsoft.com/office/drawing/2014/main" val="1708004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2796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- 2018-01-10 18:39:45</a:t>
                      </a:r>
                      <a:r>
                        <a:rPr kumimoji="0" lang="en-US" sz="1000" b="0" i="0" u="none" strike="noStrike" kern="1200" cap="none" spc="0" normalizeH="0" baseline="0" noProof="0">
                          <a:ln>
                            <a:noFill/>
                          </a:ln>
                          <a:solidFill>
                            <a:prstClr val="black"/>
                          </a:solidFill>
                          <a:effectLst/>
                          <a:uLnTx/>
                          <a:uFillTx/>
                          <a:latin typeface="+mn-lt"/>
                          <a:ea typeface="+mn-ea"/>
                          <a:cs typeface="+mn-cs"/>
                        </a:rPr>
                        <a:t>
50 #PHLY employees from offices across the country joined @texasparkswildlife today to begin a two-day #treeplanting mission in #BastropStatePark. Located 32 miles east of #Austin, the planting area was severely damaged by a #wildfire in 2011. This project is part of PHLY’s efforts to plant 80,000 #trees this year in partnership with @arbordayfoundation 🌱🌲
#PHLY80KTREES #ThinkPHLY #TEAMPHLY #insurance #arbordayfoundation #texasparksandwildlife #txstateparks #texas #giveback #volunteer #makeadifference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75240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- 2018-02-05 09:55:20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#NFL Champion #PhiladelphiaEagles! 👏🏼🏈
. . . . .
#Repost @philadelphiaeagles (@get_repost) #flyeaglesfly🦅 #philadelphia #superbowl #football #champions #eaglesnation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8964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- 2018-01-11 17:26:46</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#teamwork and dibble bars, 50 #PHLY employees restored several thousand #trees over the past two days to an area in #Bastrop, #Texas that was devastated by #wildfire! In the past three years, PHLY has funded the planting of 240,000 #trees in forests nationwide through our partnership with @arbordayfoundation 🌱🌲👏🏼
#PHLY80KTREES #TEAMPHLY #ThinkPHLY #insurance #arbordayfoundation #texasparksandwildlife #txstateparks #giveback #makeadifference #photooftheday @texasparkswildlife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36430316"/>
                  </a:ext>
                </a:extLst>
              </a:tr>
            </a:tbl>
          </a:graphicData>
        </a:graphic>
      </p:graphicFrame>
      <p:sp>
        <p:nvSpPr>
          <p:cNvPr id="4" name="Text Placeholder 3">
            <a:extLst>
              <a:ext uri="{FF2B5EF4-FFF2-40B4-BE49-F238E27FC236}">
                <a16:creationId xmlns:a16="http://schemas.microsoft.com/office/drawing/2014/main" id="{9EFB0EB0-8132-4063-9158-62CEB5D33E1A}"/>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526342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37F33-0DF3-40EA-9FC4-1AB660DAD531}"/>
              </a:ext>
            </a:extLst>
          </p:cNvPr>
          <p:cNvSpPr>
            <a:spLocks noGrp="1"/>
          </p:cNvSpPr>
          <p:nvPr>
            <p:ph type="title"/>
          </p:nvPr>
        </p:nvSpPr>
        <p:spPr/>
        <p:txBody>
          <a:bodyPr/>
          <a:lstStyle/>
          <a:p>
            <a:r>
              <a:rPr lang="en-US"/>
              <a:t>Facebook Total Interactions</a:t>
            </a:r>
          </a:p>
        </p:txBody>
      </p:sp>
      <p:graphicFrame>
        <p:nvGraphicFramePr>
          <p:cNvPr id="6" name="Chart Placeholder 5">
            <a:extLst>
              <a:ext uri="{FF2B5EF4-FFF2-40B4-BE49-F238E27FC236}">
                <a16:creationId xmlns:a16="http://schemas.microsoft.com/office/drawing/2014/main" id="{17AB8659-DFB5-4491-82D0-CAD2F789ACCC}"/>
              </a:ext>
            </a:extLst>
          </p:cNvPr>
          <p:cNvGraphicFramePr>
            <a:graphicFrameLocks noGrp="1"/>
          </p:cNvGraphicFramePr>
          <p:nvPr>
            <p:ph type="chart" sz="quarter" idx="13"/>
            <p:extLst>
              <p:ext uri="{D42A27DB-BD31-4B8C-83A1-F6EECF244321}">
                <p14:modId xmlns:p14="http://schemas.microsoft.com/office/powerpoint/2010/main" val="897210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0D4AB1-1232-422C-99B9-FB1134E65D40}"/>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9A069806-B1A9-4EF0-A3A9-28588A2B2C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26577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0C953-4E5C-4412-BD47-CA4E16DE3677}"/>
              </a:ext>
            </a:extLst>
          </p:cNvPr>
          <p:cNvSpPr>
            <a:spLocks noGrp="1"/>
          </p:cNvSpPr>
          <p:nvPr>
            <p:ph type="title"/>
          </p:nvPr>
        </p:nvSpPr>
        <p:spPr/>
        <p:txBody>
          <a:bodyPr/>
          <a:lstStyle/>
          <a:p>
            <a:r>
              <a:rPr lang="en-US"/>
              <a:t>Twitter Total Interactions</a:t>
            </a:r>
          </a:p>
        </p:txBody>
      </p:sp>
      <p:graphicFrame>
        <p:nvGraphicFramePr>
          <p:cNvPr id="6" name="Chart Placeholder 5">
            <a:extLst>
              <a:ext uri="{FF2B5EF4-FFF2-40B4-BE49-F238E27FC236}">
                <a16:creationId xmlns:a16="http://schemas.microsoft.com/office/drawing/2014/main" id="{170FE532-3107-4415-ABA3-B9F459B4A723}"/>
              </a:ext>
            </a:extLst>
          </p:cNvPr>
          <p:cNvGraphicFramePr>
            <a:graphicFrameLocks noGrp="1"/>
          </p:cNvGraphicFramePr>
          <p:nvPr>
            <p:ph type="chart" sz="quarter" idx="13"/>
            <p:extLst>
              <p:ext uri="{D42A27DB-BD31-4B8C-83A1-F6EECF244321}">
                <p14:modId xmlns:p14="http://schemas.microsoft.com/office/powerpoint/2010/main" val="251285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A88B0A-C4F1-4361-B967-11A392486E97}"/>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71AEFD9F-034A-43D7-A17F-D69453CC86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41674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0E58D-0D86-410C-A824-D0565F211DEF}"/>
              </a:ext>
            </a:extLst>
          </p:cNvPr>
          <p:cNvSpPr>
            <a:spLocks noGrp="1"/>
          </p:cNvSpPr>
          <p:nvPr>
            <p:ph type="title"/>
          </p:nvPr>
        </p:nvSpPr>
        <p:spPr/>
        <p:txBody>
          <a:bodyPr/>
          <a:lstStyle/>
          <a:p>
            <a:r>
              <a:rPr lang="en-US"/>
              <a:t>Instagram Total Interactions</a:t>
            </a:r>
          </a:p>
        </p:txBody>
      </p:sp>
      <p:graphicFrame>
        <p:nvGraphicFramePr>
          <p:cNvPr id="6" name="Chart Placeholder 5">
            <a:extLst>
              <a:ext uri="{FF2B5EF4-FFF2-40B4-BE49-F238E27FC236}">
                <a16:creationId xmlns:a16="http://schemas.microsoft.com/office/drawing/2014/main" id="{5026D664-0F56-4A64-A88D-5CCFC4C12BAA}"/>
              </a:ext>
            </a:extLst>
          </p:cNvPr>
          <p:cNvGraphicFramePr>
            <a:graphicFrameLocks noGrp="1"/>
          </p:cNvGraphicFramePr>
          <p:nvPr>
            <p:ph type="chart" sz="quarter" idx="13"/>
            <p:extLst>
              <p:ext uri="{D42A27DB-BD31-4B8C-83A1-F6EECF244321}">
                <p14:modId xmlns:p14="http://schemas.microsoft.com/office/powerpoint/2010/main" val="3715494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96DCA2-2542-4413-9C2C-49CF1E46B113}"/>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0DC2BC72-34CA-4CC1-AA49-269FFE91F1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59538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E9198-9F6B-4E95-8383-2C5260A4A658}"/>
              </a:ext>
            </a:extLst>
          </p:cNvPr>
          <p:cNvSpPr>
            <a:spLocks noGrp="1"/>
          </p:cNvSpPr>
          <p:nvPr>
            <p:ph type="title"/>
          </p:nvPr>
        </p:nvSpPr>
        <p:spPr/>
        <p:txBody>
          <a:bodyPr/>
          <a:lstStyle/>
          <a:p>
            <a:r>
              <a:rPr lang="en-US"/>
              <a:t>LinkedIn Total Interactions</a:t>
            </a:r>
          </a:p>
        </p:txBody>
      </p:sp>
      <p:graphicFrame>
        <p:nvGraphicFramePr>
          <p:cNvPr id="6" name="Chart Placeholder 5">
            <a:extLst>
              <a:ext uri="{FF2B5EF4-FFF2-40B4-BE49-F238E27FC236}">
                <a16:creationId xmlns:a16="http://schemas.microsoft.com/office/drawing/2014/main" id="{339BEDDE-C420-4588-8D40-385A6A742AF0}"/>
              </a:ext>
            </a:extLst>
          </p:cNvPr>
          <p:cNvGraphicFramePr>
            <a:graphicFrameLocks noGrp="1"/>
          </p:cNvGraphicFramePr>
          <p:nvPr>
            <p:ph type="chart" sz="quarter" idx="13"/>
            <p:extLst>
              <p:ext uri="{D42A27DB-BD31-4B8C-83A1-F6EECF244321}">
                <p14:modId xmlns:p14="http://schemas.microsoft.com/office/powerpoint/2010/main" val="2151675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E8B663-ACF3-429C-8344-C8B467D5732B}"/>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6DD6C1E7-D7A1-4584-93F4-AD5E953FD5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56544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669</Words>
  <Application>Microsoft Office PowerPoint</Application>
  <PresentationFormat>On-screen Show (4:3)</PresentationFormat>
  <Paragraphs>340</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PHLY Social Media_Quarterly</vt:lpstr>
      <vt:lpstr>Overall Audience</vt:lpstr>
      <vt:lpstr>Facebook Key Metrics Table</vt:lpstr>
      <vt:lpstr>Facebook Fans Change</vt:lpstr>
      <vt:lpstr>Average Interactions Per Facebook Post</vt:lpstr>
      <vt:lpstr>Facebook Own Posts Table - 1 of 2</vt:lpstr>
      <vt:lpstr>Facebook Own Posts Table - 2 of 2</vt:lpstr>
      <vt:lpstr>Twitter Key Metrics Table</vt:lpstr>
      <vt:lpstr>Twitter Followers Change</vt:lpstr>
      <vt:lpstr>Average Interactions Per Tweet</vt:lpstr>
      <vt:lpstr>PHLY Twitter Mentions</vt:lpstr>
      <vt:lpstr>Twitter Own and Retweeted Tweets Table</vt:lpstr>
      <vt:lpstr>LinkedIn Key Metrics Table</vt:lpstr>
      <vt:lpstr>LinkedIn Followers Change</vt:lpstr>
      <vt:lpstr>Average Interactions Per LinkedIn Update</vt:lpstr>
      <vt:lpstr>LinkedIn Updates Table - 1 of 2</vt:lpstr>
      <vt:lpstr>LinkedIn Updates Table - 2 of 2</vt:lpstr>
      <vt:lpstr>Instagram Key Metrics Table</vt:lpstr>
      <vt:lpstr>Instagram Followers Change</vt:lpstr>
      <vt:lpstr>Average Interactions Per Instagram Post</vt:lpstr>
      <vt:lpstr>Instagram Posts Table - 1 of 2</vt:lpstr>
      <vt:lpstr>Instagram Posts Table - 2 of 2</vt:lpstr>
      <vt:lpstr>Facebook Total Interactions</vt:lpstr>
      <vt:lpstr>Twitter Total Interactions</vt:lpstr>
      <vt:lpstr>Instagram Total Interactions</vt:lpstr>
      <vt:lpstr>LinkedIn Total Interactions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Media_Quarterly</dc:title>
  <dc:creator>Administrator</dc:creator>
  <cp:lastModifiedBy>Administrator</cp:lastModifiedBy>
  <cp:revision>1</cp:revision>
  <dcterms:created xsi:type="dcterms:W3CDTF">2018-04-13T13:23:57Z</dcterms:created>
  <dcterms:modified xsi:type="dcterms:W3CDTF">2018-04-13T13:24:42Z</dcterms:modified>
</cp:coreProperties>
</file>