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43160</c:v>
                </c:pt>
              </c:numCache>
            </c:numRef>
          </c:cat>
          <c:val>
            <c:numRef>
              <c:f>Sheet1!$B$2</c:f>
              <c:numCache>
                <c:formatCode>General</c:formatCode>
                <c:ptCount val="1"/>
                <c:pt idx="0">
                  <c:v>137</c:v>
                </c:pt>
              </c:numCache>
            </c:numRef>
          </c:val>
          <c:extLst>
            <c:ext xmlns:c16="http://schemas.microsoft.com/office/drawing/2014/chart" uri="{C3380CC4-5D6E-409C-BE32-E72D297353CC}">
              <c16:uniqueId val="{00000000-5226-47BB-B069-909A11A7A652}"/>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43160</c:v>
                </c:pt>
              </c:numCache>
            </c:numRef>
          </c:cat>
          <c:val>
            <c:numRef>
              <c:f>Sheet1!$C$2</c:f>
              <c:numCache>
                <c:formatCode>General</c:formatCode>
                <c:ptCount val="1"/>
                <c:pt idx="0">
                  <c:v>80</c:v>
                </c:pt>
              </c:numCache>
            </c:numRef>
          </c:val>
          <c:extLst>
            <c:ext xmlns:c16="http://schemas.microsoft.com/office/drawing/2014/chart" uri="{C3380CC4-5D6E-409C-BE32-E72D297353CC}">
              <c16:uniqueId val="{00000001-5226-47BB-B069-909A11A7A652}"/>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43160</c:v>
                </c:pt>
              </c:numCache>
            </c:numRef>
          </c:cat>
          <c:val>
            <c:numRef>
              <c:f>Sheet1!$D$2</c:f>
              <c:numCache>
                <c:formatCode>General</c:formatCode>
                <c:ptCount val="1"/>
                <c:pt idx="0">
                  <c:v>0</c:v>
                </c:pt>
              </c:numCache>
            </c:numRef>
          </c:val>
          <c:extLst>
            <c:ext xmlns:c16="http://schemas.microsoft.com/office/drawing/2014/chart" uri="{C3380CC4-5D6E-409C-BE32-E72D297353CC}">
              <c16:uniqueId val="{00000002-5226-47BB-B069-909A11A7A652}"/>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43160</c:v>
                </c:pt>
              </c:numCache>
            </c:numRef>
          </c:cat>
          <c:val>
            <c:numRef>
              <c:f>Sheet1!$E$2</c:f>
              <c:numCache>
                <c:formatCode>General</c:formatCode>
                <c:ptCount val="1"/>
                <c:pt idx="0">
                  <c:v>0</c:v>
                </c:pt>
              </c:numCache>
            </c:numRef>
          </c:val>
          <c:extLst>
            <c:ext xmlns:c16="http://schemas.microsoft.com/office/drawing/2014/chart" uri="{C3380CC4-5D6E-409C-BE32-E72D297353CC}">
              <c16:uniqueId val="{00000003-5226-47BB-B069-909A11A7A652}"/>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43160</c:v>
                </c:pt>
              </c:numCache>
            </c:numRef>
          </c:cat>
          <c:val>
            <c:numRef>
              <c:f>Sheet1!$F$2</c:f>
              <c:numCache>
                <c:formatCode>General</c:formatCode>
                <c:ptCount val="1"/>
                <c:pt idx="0">
                  <c:v>4930</c:v>
                </c:pt>
              </c:numCache>
            </c:numRef>
          </c:val>
          <c:extLst>
            <c:ext xmlns:c16="http://schemas.microsoft.com/office/drawing/2014/chart" uri="{C3380CC4-5D6E-409C-BE32-E72D297353CC}">
              <c16:uniqueId val="{00000004-5226-47BB-B069-909A11A7A652}"/>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43160</c:v>
                </c:pt>
              </c:numCache>
            </c:numRef>
          </c:cat>
          <c:val>
            <c:numRef>
              <c:f>Sheet1!$G$2</c:f>
              <c:numCache>
                <c:formatCode>General</c:formatCode>
                <c:ptCount val="1"/>
                <c:pt idx="0">
                  <c:v>85</c:v>
                </c:pt>
              </c:numCache>
            </c:numRef>
          </c:val>
          <c:extLst>
            <c:ext xmlns:c16="http://schemas.microsoft.com/office/drawing/2014/chart" uri="{C3380CC4-5D6E-409C-BE32-E72D297353CC}">
              <c16:uniqueId val="{00000005-5226-47BB-B069-909A11A7A652}"/>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43160</c:v>
                </c:pt>
              </c:numCache>
            </c:numRef>
          </c:cat>
          <c:val>
            <c:numRef>
              <c:f>Sheet1!$H$2</c:f>
              <c:numCache>
                <c:formatCode>General</c:formatCode>
                <c:ptCount val="1"/>
                <c:pt idx="0">
                  <c:v>0</c:v>
                </c:pt>
              </c:numCache>
            </c:numRef>
          </c:val>
          <c:extLst>
            <c:ext xmlns:c16="http://schemas.microsoft.com/office/drawing/2014/chart" uri="{C3380CC4-5D6E-409C-BE32-E72D297353CC}">
              <c16:uniqueId val="{00000006-5226-47BB-B069-909A11A7A652}"/>
            </c:ext>
          </c:extLst>
        </c:ser>
        <c:dLbls>
          <c:showLegendKey val="0"/>
          <c:showVal val="0"/>
          <c:showCatName val="0"/>
          <c:showSerName val="0"/>
          <c:showPercent val="0"/>
          <c:showBubbleSize val="0"/>
        </c:dLbls>
        <c:gapWidth val="219"/>
        <c:overlap val="-27"/>
        <c:axId val="251115792"/>
        <c:axId val="251116120"/>
      </c:barChart>
      <c:dateAx>
        <c:axId val="25111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16120"/>
        <c:crosses val="autoZero"/>
        <c:auto val="1"/>
        <c:lblOffset val="100"/>
        <c:baseTimeUnit val="days"/>
      </c:dateAx>
      <c:valAx>
        <c:axId val="25111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11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42795</c:v>
                </c:pt>
                <c:pt idx="1">
                  <c:v>42826</c:v>
                </c:pt>
                <c:pt idx="2">
                  <c:v>42856</c:v>
                </c:pt>
                <c:pt idx="3">
                  <c:v>42887</c:v>
                </c:pt>
                <c:pt idx="4">
                  <c:v>42917</c:v>
                </c:pt>
                <c:pt idx="5">
                  <c:v>42948</c:v>
                </c:pt>
                <c:pt idx="6">
                  <c:v>42979</c:v>
                </c:pt>
                <c:pt idx="7">
                  <c:v>43009</c:v>
                </c:pt>
                <c:pt idx="8">
                  <c:v>43040</c:v>
                </c:pt>
                <c:pt idx="9">
                  <c:v>43070</c:v>
                </c:pt>
                <c:pt idx="10">
                  <c:v>43101</c:v>
                </c:pt>
                <c:pt idx="11">
                  <c:v>43132</c:v>
                </c:pt>
                <c:pt idx="12">
                  <c:v>43160</c:v>
                </c:pt>
              </c:numCache>
            </c:numRef>
          </c:cat>
          <c:val>
            <c:numRef>
              <c:f>Sheet1!$B$2:$B$14</c:f>
              <c:numCache>
                <c:formatCode>General</c:formatCode>
                <c:ptCount val="13"/>
                <c:pt idx="0">
                  <c:v>2</c:v>
                </c:pt>
                <c:pt idx="1">
                  <c:v>4</c:v>
                </c:pt>
                <c:pt idx="2">
                  <c:v>4</c:v>
                </c:pt>
                <c:pt idx="3">
                  <c:v>4</c:v>
                </c:pt>
                <c:pt idx="4">
                  <c:v>4</c:v>
                </c:pt>
                <c:pt idx="5">
                  <c:v>3</c:v>
                </c:pt>
                <c:pt idx="6">
                  <c:v>4</c:v>
                </c:pt>
                <c:pt idx="7">
                  <c:v>2</c:v>
                </c:pt>
                <c:pt idx="8">
                  <c:v>4</c:v>
                </c:pt>
                <c:pt idx="9">
                  <c:v>25</c:v>
                </c:pt>
                <c:pt idx="10">
                  <c:v>8</c:v>
                </c:pt>
                <c:pt idx="11">
                  <c:v>6</c:v>
                </c:pt>
                <c:pt idx="12">
                  <c:v>11</c:v>
                </c:pt>
              </c:numCache>
            </c:numRef>
          </c:val>
          <c:extLst>
            <c:ext xmlns:c16="http://schemas.microsoft.com/office/drawing/2014/chart" uri="{C3380CC4-5D6E-409C-BE32-E72D297353CC}">
              <c16:uniqueId val="{00000000-7952-4ED7-A670-F2CB4D1405B4}"/>
            </c:ext>
          </c:extLst>
        </c:ser>
        <c:dLbls>
          <c:showLegendKey val="0"/>
          <c:showVal val="0"/>
          <c:showCatName val="0"/>
          <c:showSerName val="0"/>
          <c:showPercent val="0"/>
          <c:showBubbleSize val="0"/>
        </c:dLbls>
        <c:gapWidth val="219"/>
        <c:overlap val="-27"/>
        <c:axId val="320665864"/>
        <c:axId val="320666520"/>
      </c:barChart>
      <c:dateAx>
        <c:axId val="32066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66520"/>
        <c:crosses val="autoZero"/>
        <c:auto val="1"/>
        <c:lblOffset val="100"/>
        <c:baseTimeUnit val="months"/>
      </c:dateAx>
      <c:valAx>
        <c:axId val="32066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6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42795</c:v>
                </c:pt>
                <c:pt idx="1">
                  <c:v>42826</c:v>
                </c:pt>
                <c:pt idx="2">
                  <c:v>42856</c:v>
                </c:pt>
                <c:pt idx="3">
                  <c:v>42887</c:v>
                </c:pt>
                <c:pt idx="4">
                  <c:v>42917</c:v>
                </c:pt>
                <c:pt idx="5">
                  <c:v>42948</c:v>
                </c:pt>
                <c:pt idx="6">
                  <c:v>42979</c:v>
                </c:pt>
                <c:pt idx="7">
                  <c:v>43009</c:v>
                </c:pt>
                <c:pt idx="8">
                  <c:v>43040</c:v>
                </c:pt>
                <c:pt idx="9">
                  <c:v>43070</c:v>
                </c:pt>
                <c:pt idx="10">
                  <c:v>43101</c:v>
                </c:pt>
                <c:pt idx="11">
                  <c:v>43132</c:v>
                </c:pt>
                <c:pt idx="12">
                  <c:v>43160</c:v>
                </c:pt>
              </c:numCache>
            </c:numRef>
          </c:cat>
          <c:val>
            <c:numRef>
              <c:f>Sheet1!$B$2:$B$14</c:f>
              <c:numCache>
                <c:formatCode>General</c:formatCode>
                <c:ptCount val="13"/>
                <c:pt idx="0">
                  <c:v>2</c:v>
                </c:pt>
                <c:pt idx="1">
                  <c:v>1</c:v>
                </c:pt>
                <c:pt idx="2">
                  <c:v>2</c:v>
                </c:pt>
                <c:pt idx="3">
                  <c:v>3</c:v>
                </c:pt>
                <c:pt idx="4">
                  <c:v>2</c:v>
                </c:pt>
                <c:pt idx="5">
                  <c:v>3</c:v>
                </c:pt>
                <c:pt idx="6">
                  <c:v>3</c:v>
                </c:pt>
                <c:pt idx="7">
                  <c:v>3</c:v>
                </c:pt>
                <c:pt idx="8">
                  <c:v>4</c:v>
                </c:pt>
                <c:pt idx="9">
                  <c:v>13</c:v>
                </c:pt>
                <c:pt idx="10">
                  <c:v>2</c:v>
                </c:pt>
                <c:pt idx="11">
                  <c:v>2</c:v>
                </c:pt>
                <c:pt idx="12">
                  <c:v>7</c:v>
                </c:pt>
              </c:numCache>
            </c:numRef>
          </c:val>
          <c:extLst>
            <c:ext xmlns:c16="http://schemas.microsoft.com/office/drawing/2014/chart" uri="{C3380CC4-5D6E-409C-BE32-E72D297353CC}">
              <c16:uniqueId val="{00000000-73F9-4359-966B-597BC0258C7A}"/>
            </c:ext>
          </c:extLst>
        </c:ser>
        <c:dLbls>
          <c:showLegendKey val="0"/>
          <c:showVal val="0"/>
          <c:showCatName val="0"/>
          <c:showSerName val="0"/>
          <c:showPercent val="0"/>
          <c:showBubbleSize val="0"/>
        </c:dLbls>
        <c:gapWidth val="219"/>
        <c:overlap val="-27"/>
        <c:axId val="322863600"/>
        <c:axId val="322864912"/>
      </c:barChart>
      <c:dateAx>
        <c:axId val="32286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64912"/>
        <c:crosses val="autoZero"/>
        <c:auto val="1"/>
        <c:lblOffset val="100"/>
        <c:baseTimeUnit val="months"/>
      </c:dateAx>
      <c:valAx>
        <c:axId val="32286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6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42795</c:v>
                </c:pt>
                <c:pt idx="1">
                  <c:v>42826</c:v>
                </c:pt>
                <c:pt idx="2">
                  <c:v>42856</c:v>
                </c:pt>
                <c:pt idx="3">
                  <c:v>42887</c:v>
                </c:pt>
                <c:pt idx="4">
                  <c:v>42917</c:v>
                </c:pt>
                <c:pt idx="5">
                  <c:v>42948</c:v>
                </c:pt>
                <c:pt idx="6">
                  <c:v>42979</c:v>
                </c:pt>
                <c:pt idx="7">
                  <c:v>43009</c:v>
                </c:pt>
                <c:pt idx="8">
                  <c:v>43040</c:v>
                </c:pt>
                <c:pt idx="9">
                  <c:v>43070</c:v>
                </c:pt>
                <c:pt idx="10">
                  <c:v>43101</c:v>
                </c:pt>
                <c:pt idx="11">
                  <c:v>43132</c:v>
                </c:pt>
                <c:pt idx="12">
                  <c:v>43160</c:v>
                </c:pt>
              </c:numCache>
            </c:numRef>
          </c:cat>
          <c:val>
            <c:numRef>
              <c:f>Sheet1!$B$2:$B$14</c:f>
              <c:numCache>
                <c:formatCode>General</c:formatCode>
                <c:ptCount val="13"/>
                <c:pt idx="0">
                  <c:v>1556</c:v>
                </c:pt>
                <c:pt idx="1">
                  <c:v>1625</c:v>
                </c:pt>
                <c:pt idx="2">
                  <c:v>1781</c:v>
                </c:pt>
                <c:pt idx="3">
                  <c:v>3719</c:v>
                </c:pt>
                <c:pt idx="4">
                  <c:v>1589</c:v>
                </c:pt>
                <c:pt idx="5">
                  <c:v>1956</c:v>
                </c:pt>
                <c:pt idx="6">
                  <c:v>4933</c:v>
                </c:pt>
                <c:pt idx="7">
                  <c:v>2088</c:v>
                </c:pt>
                <c:pt idx="8">
                  <c:v>1594</c:v>
                </c:pt>
                <c:pt idx="9">
                  <c:v>11782</c:v>
                </c:pt>
                <c:pt idx="10">
                  <c:v>2059</c:v>
                </c:pt>
                <c:pt idx="11">
                  <c:v>1954</c:v>
                </c:pt>
                <c:pt idx="12">
                  <c:v>3951</c:v>
                </c:pt>
              </c:numCache>
            </c:numRef>
          </c:val>
          <c:extLst>
            <c:ext xmlns:c16="http://schemas.microsoft.com/office/drawing/2014/chart" uri="{C3380CC4-5D6E-409C-BE32-E72D297353CC}">
              <c16:uniqueId val="{00000000-1371-42C5-92B8-6978A05E3E12}"/>
            </c:ext>
          </c:extLst>
        </c:ser>
        <c:dLbls>
          <c:showLegendKey val="0"/>
          <c:showVal val="0"/>
          <c:showCatName val="0"/>
          <c:showSerName val="0"/>
          <c:showPercent val="0"/>
          <c:showBubbleSize val="0"/>
        </c:dLbls>
        <c:gapWidth val="219"/>
        <c:overlap val="-27"/>
        <c:axId val="251583336"/>
        <c:axId val="251586616"/>
      </c:barChart>
      <c:dateAx>
        <c:axId val="25158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86616"/>
        <c:crosses val="autoZero"/>
        <c:auto val="1"/>
        <c:lblOffset val="100"/>
        <c:baseTimeUnit val="months"/>
      </c:dateAx>
      <c:valAx>
        <c:axId val="25158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8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42795</c:v>
                </c:pt>
                <c:pt idx="1">
                  <c:v>42826</c:v>
                </c:pt>
                <c:pt idx="2">
                  <c:v>42856</c:v>
                </c:pt>
                <c:pt idx="3">
                  <c:v>42887</c:v>
                </c:pt>
                <c:pt idx="4">
                  <c:v>42917</c:v>
                </c:pt>
                <c:pt idx="5">
                  <c:v>42948</c:v>
                </c:pt>
                <c:pt idx="6">
                  <c:v>42979</c:v>
                </c:pt>
                <c:pt idx="7">
                  <c:v>43009</c:v>
                </c:pt>
                <c:pt idx="8">
                  <c:v>43040</c:v>
                </c:pt>
                <c:pt idx="9">
                  <c:v>43070</c:v>
                </c:pt>
                <c:pt idx="10">
                  <c:v>43101</c:v>
                </c:pt>
                <c:pt idx="11">
                  <c:v>43132</c:v>
                </c:pt>
                <c:pt idx="12">
                  <c:v>43160</c:v>
                </c:pt>
              </c:numCache>
            </c:numRef>
          </c:cat>
          <c:val>
            <c:numRef>
              <c:f>Sheet1!$B$2:$B$14</c:f>
              <c:numCache>
                <c:formatCode>General</c:formatCode>
                <c:ptCount val="13"/>
                <c:pt idx="1">
                  <c:v>5</c:v>
                </c:pt>
                <c:pt idx="2">
                  <c:v>2</c:v>
                </c:pt>
                <c:pt idx="3">
                  <c:v>2</c:v>
                </c:pt>
                <c:pt idx="4">
                  <c:v>2</c:v>
                </c:pt>
                <c:pt idx="5">
                  <c:v>7</c:v>
                </c:pt>
                <c:pt idx="6">
                  <c:v>6</c:v>
                </c:pt>
                <c:pt idx="7">
                  <c:v>3</c:v>
                </c:pt>
                <c:pt idx="8">
                  <c:v>1</c:v>
                </c:pt>
                <c:pt idx="9">
                  <c:v>4</c:v>
                </c:pt>
                <c:pt idx="10">
                  <c:v>1</c:v>
                </c:pt>
                <c:pt idx="11">
                  <c:v>7</c:v>
                </c:pt>
                <c:pt idx="12">
                  <c:v>4</c:v>
                </c:pt>
              </c:numCache>
            </c:numRef>
          </c:val>
          <c:extLst>
            <c:ext xmlns:c16="http://schemas.microsoft.com/office/drawing/2014/chart" uri="{C3380CC4-5D6E-409C-BE32-E72D297353CC}">
              <c16:uniqueId val="{00000000-D324-45C5-AC1A-1058495A644B}"/>
            </c:ext>
          </c:extLst>
        </c:ser>
        <c:dLbls>
          <c:showLegendKey val="0"/>
          <c:showVal val="0"/>
          <c:showCatName val="0"/>
          <c:showSerName val="0"/>
          <c:showPercent val="0"/>
          <c:showBubbleSize val="0"/>
        </c:dLbls>
        <c:gapWidth val="219"/>
        <c:overlap val="-27"/>
        <c:axId val="326616240"/>
        <c:axId val="326613616"/>
      </c:barChart>
      <c:dateAx>
        <c:axId val="32661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3616"/>
        <c:crosses val="autoZero"/>
        <c:auto val="1"/>
        <c:lblOffset val="100"/>
        <c:baseTimeUnit val="months"/>
      </c:dateAx>
      <c:valAx>
        <c:axId val="32661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42795</c:v>
                </c:pt>
                <c:pt idx="1">
                  <c:v>42826</c:v>
                </c:pt>
                <c:pt idx="2">
                  <c:v>42856</c:v>
                </c:pt>
                <c:pt idx="3">
                  <c:v>42887</c:v>
                </c:pt>
                <c:pt idx="4">
                  <c:v>42917</c:v>
                </c:pt>
                <c:pt idx="5">
                  <c:v>42948</c:v>
                </c:pt>
                <c:pt idx="6">
                  <c:v>42979</c:v>
                </c:pt>
                <c:pt idx="7">
                  <c:v>43009</c:v>
                </c:pt>
                <c:pt idx="8">
                  <c:v>43040</c:v>
                </c:pt>
                <c:pt idx="9">
                  <c:v>43070</c:v>
                </c:pt>
                <c:pt idx="10">
                  <c:v>43101</c:v>
                </c:pt>
                <c:pt idx="11">
                  <c:v>43132</c:v>
                </c:pt>
                <c:pt idx="12">
                  <c:v>43160</c:v>
                </c:pt>
              </c:numCache>
            </c:numRef>
          </c:cat>
          <c:val>
            <c:numRef>
              <c:f>Sheet1!$B$2:$B$14</c:f>
              <c:numCache>
                <c:formatCode>General</c:formatCode>
                <c:ptCount val="13"/>
                <c:pt idx="0">
                  <c:v>0</c:v>
                </c:pt>
                <c:pt idx="1">
                  <c:v>0</c:v>
                </c:pt>
                <c:pt idx="2">
                  <c:v>0</c:v>
                </c:pt>
                <c:pt idx="3">
                  <c:v>0</c:v>
                </c:pt>
                <c:pt idx="4">
                  <c:v>0</c:v>
                </c:pt>
                <c:pt idx="5">
                  <c:v>1</c:v>
                </c:pt>
                <c:pt idx="6">
                  <c:v>1</c:v>
                </c:pt>
                <c:pt idx="7">
                  <c:v>2</c:v>
                </c:pt>
                <c:pt idx="8">
                  <c:v>1</c:v>
                </c:pt>
                <c:pt idx="9">
                  <c:v>2</c:v>
                </c:pt>
                <c:pt idx="10">
                  <c:v>1</c:v>
                </c:pt>
                <c:pt idx="11">
                  <c:v>3</c:v>
                </c:pt>
                <c:pt idx="12">
                  <c:v>2</c:v>
                </c:pt>
              </c:numCache>
            </c:numRef>
          </c:val>
          <c:extLst>
            <c:ext xmlns:c16="http://schemas.microsoft.com/office/drawing/2014/chart" uri="{C3380CC4-5D6E-409C-BE32-E72D297353CC}">
              <c16:uniqueId val="{00000000-76C3-4120-AF6E-CC05F438C2C5}"/>
            </c:ext>
          </c:extLst>
        </c:ser>
        <c:dLbls>
          <c:showLegendKey val="0"/>
          <c:showVal val="0"/>
          <c:showCatName val="0"/>
          <c:showSerName val="0"/>
          <c:showPercent val="0"/>
          <c:showBubbleSize val="0"/>
        </c:dLbls>
        <c:gapWidth val="219"/>
        <c:overlap val="-27"/>
        <c:axId val="326618208"/>
        <c:axId val="326613944"/>
      </c:barChart>
      <c:dateAx>
        <c:axId val="32661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3944"/>
        <c:crosses val="autoZero"/>
        <c:auto val="1"/>
        <c:lblOffset val="100"/>
        <c:baseTimeUnit val="months"/>
      </c:dateAx>
      <c:valAx>
        <c:axId val="32661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42795</c:v>
                </c:pt>
                <c:pt idx="1">
                  <c:v>42826</c:v>
                </c:pt>
                <c:pt idx="2">
                  <c:v>42856</c:v>
                </c:pt>
                <c:pt idx="3">
                  <c:v>42887</c:v>
                </c:pt>
                <c:pt idx="4">
                  <c:v>42917</c:v>
                </c:pt>
                <c:pt idx="5">
                  <c:v>42948</c:v>
                </c:pt>
                <c:pt idx="6">
                  <c:v>42979</c:v>
                </c:pt>
                <c:pt idx="7">
                  <c:v>43009</c:v>
                </c:pt>
                <c:pt idx="8">
                  <c:v>43040</c:v>
                </c:pt>
                <c:pt idx="9">
                  <c:v>43070</c:v>
                </c:pt>
                <c:pt idx="10">
                  <c:v>43101</c:v>
                </c:pt>
                <c:pt idx="11">
                  <c:v>43132</c:v>
                </c:pt>
                <c:pt idx="12">
                  <c:v>43160</c:v>
                </c:pt>
              </c:numCache>
            </c:numRef>
          </c:cat>
          <c:val>
            <c:numRef>
              <c:f>Sheet1!$B$2:$B$14</c:f>
              <c:numCache>
                <c:formatCode>General</c:formatCode>
                <c:ptCount val="13"/>
                <c:pt idx="1">
                  <c:v>24</c:v>
                </c:pt>
                <c:pt idx="2">
                  <c:v>71</c:v>
                </c:pt>
                <c:pt idx="3">
                  <c:v>57</c:v>
                </c:pt>
                <c:pt idx="4">
                  <c:v>25</c:v>
                </c:pt>
                <c:pt idx="5">
                  <c:v>61</c:v>
                </c:pt>
                <c:pt idx="6">
                  <c:v>44</c:v>
                </c:pt>
                <c:pt idx="7">
                  <c:v>264</c:v>
                </c:pt>
                <c:pt idx="8">
                  <c:v>400</c:v>
                </c:pt>
                <c:pt idx="9">
                  <c:v>198</c:v>
                </c:pt>
                <c:pt idx="10">
                  <c:v>214</c:v>
                </c:pt>
                <c:pt idx="11">
                  <c:v>263</c:v>
                </c:pt>
                <c:pt idx="12">
                  <c:v>238</c:v>
                </c:pt>
              </c:numCache>
            </c:numRef>
          </c:val>
          <c:extLst>
            <c:ext xmlns:c16="http://schemas.microsoft.com/office/drawing/2014/chart" uri="{C3380CC4-5D6E-409C-BE32-E72D297353CC}">
              <c16:uniqueId val="{00000000-AB0C-4C84-9CC2-34EA6E786B66}"/>
            </c:ext>
          </c:extLst>
        </c:ser>
        <c:dLbls>
          <c:showLegendKey val="0"/>
          <c:showVal val="0"/>
          <c:showCatName val="0"/>
          <c:showSerName val="0"/>
          <c:showPercent val="0"/>
          <c:showBubbleSize val="0"/>
        </c:dLbls>
        <c:gapWidth val="219"/>
        <c:overlap val="-27"/>
        <c:axId val="331587520"/>
        <c:axId val="331589160"/>
      </c:barChart>
      <c:dateAx>
        <c:axId val="33158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89160"/>
        <c:crosses val="autoZero"/>
        <c:auto val="1"/>
        <c:lblOffset val="100"/>
        <c:baseTimeUnit val="months"/>
      </c:dateAx>
      <c:valAx>
        <c:axId val="33158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8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42795</c:v>
                </c:pt>
                <c:pt idx="1">
                  <c:v>42826</c:v>
                </c:pt>
                <c:pt idx="2">
                  <c:v>42856</c:v>
                </c:pt>
                <c:pt idx="3">
                  <c:v>42887</c:v>
                </c:pt>
                <c:pt idx="4">
                  <c:v>42917</c:v>
                </c:pt>
                <c:pt idx="5">
                  <c:v>42948</c:v>
                </c:pt>
                <c:pt idx="6">
                  <c:v>42979</c:v>
                </c:pt>
                <c:pt idx="7">
                  <c:v>43009</c:v>
                </c:pt>
                <c:pt idx="8">
                  <c:v>43040</c:v>
                </c:pt>
                <c:pt idx="9">
                  <c:v>43070</c:v>
                </c:pt>
                <c:pt idx="10">
                  <c:v>43101</c:v>
                </c:pt>
                <c:pt idx="11">
                  <c:v>43132</c:v>
                </c:pt>
                <c:pt idx="12">
                  <c:v>43160</c:v>
                </c:pt>
              </c:numCache>
            </c:numRef>
          </c:cat>
          <c:val>
            <c:numRef>
              <c:f>Sheet1!$B$2:$B$14</c:f>
              <c:numCache>
                <c:formatCode>General</c:formatCode>
                <c:ptCount val="13"/>
                <c:pt idx="0">
                  <c:v>19</c:v>
                </c:pt>
                <c:pt idx="1">
                  <c:v>13</c:v>
                </c:pt>
                <c:pt idx="2">
                  <c:v>17</c:v>
                </c:pt>
                <c:pt idx="3">
                  <c:v>26</c:v>
                </c:pt>
                <c:pt idx="4">
                  <c:v>22</c:v>
                </c:pt>
                <c:pt idx="5">
                  <c:v>28</c:v>
                </c:pt>
                <c:pt idx="6">
                  <c:v>26</c:v>
                </c:pt>
                <c:pt idx="7">
                  <c:v>20</c:v>
                </c:pt>
                <c:pt idx="8">
                  <c:v>25</c:v>
                </c:pt>
                <c:pt idx="9">
                  <c:v>18</c:v>
                </c:pt>
                <c:pt idx="10">
                  <c:v>25</c:v>
                </c:pt>
                <c:pt idx="11">
                  <c:v>19</c:v>
                </c:pt>
                <c:pt idx="12">
                  <c:v>27</c:v>
                </c:pt>
              </c:numCache>
            </c:numRef>
          </c:val>
          <c:extLst>
            <c:ext xmlns:c16="http://schemas.microsoft.com/office/drawing/2014/chart" uri="{C3380CC4-5D6E-409C-BE32-E72D297353CC}">
              <c16:uniqueId val="{00000000-94D9-414A-90DB-155A63AB6CA0}"/>
            </c:ext>
          </c:extLst>
        </c:ser>
        <c:dLbls>
          <c:showLegendKey val="0"/>
          <c:showVal val="0"/>
          <c:showCatName val="0"/>
          <c:showSerName val="0"/>
          <c:showPercent val="0"/>
          <c:showBubbleSize val="0"/>
        </c:dLbls>
        <c:gapWidth val="219"/>
        <c:overlap val="-27"/>
        <c:axId val="331584240"/>
        <c:axId val="331588176"/>
      </c:barChart>
      <c:dateAx>
        <c:axId val="33158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88176"/>
        <c:crosses val="autoZero"/>
        <c:auto val="1"/>
        <c:lblOffset val="100"/>
        <c:baseTimeUnit val="months"/>
      </c:dateAx>
      <c:valAx>
        <c:axId val="33158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8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5</c:v>
                </c:pt>
                <c:pt idx="2">
                  <c:v>6</c:v>
                </c:pt>
                <c:pt idx="3">
                  <c:v>1</c:v>
                </c:pt>
              </c:numCache>
            </c:numRef>
          </c:val>
          <c:extLst>
            <c:ext xmlns:c16="http://schemas.microsoft.com/office/drawing/2014/chart" uri="{C3380CC4-5D6E-409C-BE32-E72D297353CC}">
              <c16:uniqueId val="{00000000-DFD2-4E38-83C5-14444B063054}"/>
            </c:ext>
          </c:extLst>
        </c:ser>
        <c:dLbls>
          <c:showLegendKey val="0"/>
          <c:showVal val="0"/>
          <c:showCatName val="0"/>
          <c:showSerName val="0"/>
          <c:showPercent val="0"/>
          <c:showBubbleSize val="0"/>
        </c:dLbls>
        <c:gapWidth val="219"/>
        <c:overlap val="-27"/>
        <c:axId val="323858992"/>
        <c:axId val="323850792"/>
      </c:barChart>
      <c:dateAx>
        <c:axId val="32385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50792"/>
        <c:crosses val="autoZero"/>
        <c:auto val="1"/>
        <c:lblOffset val="100"/>
        <c:baseTimeUnit val="months"/>
      </c:dateAx>
      <c:valAx>
        <c:axId val="32385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5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42948</c:v>
                </c:pt>
                <c:pt idx="1">
                  <c:v>42979</c:v>
                </c:pt>
                <c:pt idx="2">
                  <c:v>43009</c:v>
                </c:pt>
                <c:pt idx="3">
                  <c:v>43040</c:v>
                </c:pt>
                <c:pt idx="4">
                  <c:v>43070</c:v>
                </c:pt>
                <c:pt idx="5">
                  <c:v>43101</c:v>
                </c:pt>
                <c:pt idx="6">
                  <c:v>43132</c:v>
                </c:pt>
                <c:pt idx="7">
                  <c:v>43160</c:v>
                </c:pt>
                <c:pt idx="8">
                  <c:v>43191</c:v>
                </c:pt>
                <c:pt idx="9">
                  <c:v>43221</c:v>
                </c:pt>
                <c:pt idx="10">
                  <c:v>43252</c:v>
                </c:pt>
                <c:pt idx="11">
                  <c:v>43282</c:v>
                </c:pt>
              </c:numCache>
            </c:numRef>
          </c:cat>
          <c:val>
            <c:numRef>
              <c:f>Sheet1!$B$2:$B$13</c:f>
              <c:numCache>
                <c:formatCode>General</c:formatCode>
                <c:ptCount val="12"/>
                <c:pt idx="0">
                  <c:v>2</c:v>
                </c:pt>
                <c:pt idx="1">
                  <c:v>5</c:v>
                </c:pt>
                <c:pt idx="2">
                  <c:v>8</c:v>
                </c:pt>
                <c:pt idx="3">
                  <c:v>7</c:v>
                </c:pt>
                <c:pt idx="4">
                  <c:v>41</c:v>
                </c:pt>
                <c:pt idx="5">
                  <c:v>11</c:v>
                </c:pt>
                <c:pt idx="6">
                  <c:v>9</c:v>
                </c:pt>
                <c:pt idx="7">
                  <c:v>8</c:v>
                </c:pt>
                <c:pt idx="8">
                  <c:v>8</c:v>
                </c:pt>
                <c:pt idx="9">
                  <c:v>0</c:v>
                </c:pt>
                <c:pt idx="10">
                  <c:v>0</c:v>
                </c:pt>
                <c:pt idx="11">
                  <c:v>0</c:v>
                </c:pt>
              </c:numCache>
            </c:numRef>
          </c:val>
          <c:extLst>
            <c:ext xmlns:c16="http://schemas.microsoft.com/office/drawing/2014/chart" uri="{C3380CC4-5D6E-409C-BE32-E72D297353CC}">
              <c16:uniqueId val="{00000000-1741-46BD-9ADF-4BD0002C88D2}"/>
            </c:ext>
          </c:extLst>
        </c:ser>
        <c:dLbls>
          <c:showLegendKey val="0"/>
          <c:showVal val="0"/>
          <c:showCatName val="0"/>
          <c:showSerName val="0"/>
          <c:showPercent val="0"/>
          <c:showBubbleSize val="0"/>
        </c:dLbls>
        <c:gapWidth val="219"/>
        <c:overlap val="-27"/>
        <c:axId val="334416680"/>
        <c:axId val="334415368"/>
      </c:barChart>
      <c:dateAx>
        <c:axId val="33441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15368"/>
        <c:crosses val="autoZero"/>
        <c:auto val="1"/>
        <c:lblOffset val="100"/>
        <c:baseTimeUnit val="months"/>
      </c:dateAx>
      <c:valAx>
        <c:axId val="33441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1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14C0B-D87B-41EA-A8D3-CC4576D49A25}"/>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FA00DC58-21BC-4827-8F2C-D9E124D0B11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56179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75DF-DC16-4EA7-AD2C-04B22E830224}"/>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89C62BE9-C4FF-4F0D-975E-CA2B49AAB565}"/>
              </a:ext>
            </a:extLst>
          </p:cNvPr>
          <p:cNvGraphicFramePr>
            <a:graphicFrameLocks noGrp="1"/>
          </p:cNvGraphicFramePr>
          <p:nvPr>
            <p:ph type="chart" sz="quarter" idx="13"/>
            <p:extLst>
              <p:ext uri="{D42A27DB-BD31-4B8C-83A1-F6EECF244321}">
                <p14:modId xmlns:p14="http://schemas.microsoft.com/office/powerpoint/2010/main" val="277326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4BDFA8-262D-4E15-867B-71D7E5C8F43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2EB2783-B401-4F4A-AECA-41E92BF1C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001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04E7E-5B26-4295-8E60-CBC376E6BFD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40C01A9-58EF-4DA2-BCD1-FC23A6B06B2F}"/>
              </a:ext>
            </a:extLst>
          </p:cNvPr>
          <p:cNvGraphicFramePr>
            <a:graphicFrameLocks noGrp="1"/>
          </p:cNvGraphicFramePr>
          <p:nvPr>
            <p:ph type="tbl" sz="quarter" idx="13"/>
            <p:extLst>
              <p:ext uri="{D42A27DB-BD31-4B8C-83A1-F6EECF244321}">
                <p14:modId xmlns:p14="http://schemas.microsoft.com/office/powerpoint/2010/main" val="596326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2239700"/>
                    </a:ext>
                  </a:extLst>
                </a:gridCol>
                <a:gridCol w="740664">
                  <a:extLst>
                    <a:ext uri="{9D8B030D-6E8A-4147-A177-3AD203B41FA5}">
                      <a16:colId xmlns:a16="http://schemas.microsoft.com/office/drawing/2014/main" val="3867094786"/>
                    </a:ext>
                  </a:extLst>
                </a:gridCol>
                <a:gridCol w="740664">
                  <a:extLst>
                    <a:ext uri="{9D8B030D-6E8A-4147-A177-3AD203B41FA5}">
                      <a16:colId xmlns:a16="http://schemas.microsoft.com/office/drawing/2014/main" val="2357421914"/>
                    </a:ext>
                  </a:extLst>
                </a:gridCol>
                <a:gridCol w="740664">
                  <a:extLst>
                    <a:ext uri="{9D8B030D-6E8A-4147-A177-3AD203B41FA5}">
                      <a16:colId xmlns:a16="http://schemas.microsoft.com/office/drawing/2014/main" val="520093592"/>
                    </a:ext>
                  </a:extLst>
                </a:gridCol>
                <a:gridCol w="740664">
                  <a:extLst>
                    <a:ext uri="{9D8B030D-6E8A-4147-A177-3AD203B41FA5}">
                      <a16:colId xmlns:a16="http://schemas.microsoft.com/office/drawing/2014/main" val="2170125907"/>
                    </a:ext>
                  </a:extLst>
                </a:gridCol>
                <a:gridCol w="740664">
                  <a:extLst>
                    <a:ext uri="{9D8B030D-6E8A-4147-A177-3AD203B41FA5}">
                      <a16:colId xmlns:a16="http://schemas.microsoft.com/office/drawing/2014/main" val="192629225"/>
                    </a:ext>
                  </a:extLst>
                </a:gridCol>
                <a:gridCol w="740664">
                  <a:extLst>
                    <a:ext uri="{9D8B030D-6E8A-4147-A177-3AD203B41FA5}">
                      <a16:colId xmlns:a16="http://schemas.microsoft.com/office/drawing/2014/main" val="2569400960"/>
                    </a:ext>
                  </a:extLst>
                </a:gridCol>
                <a:gridCol w="740664">
                  <a:extLst>
                    <a:ext uri="{9D8B030D-6E8A-4147-A177-3AD203B41FA5}">
                      <a16:colId xmlns:a16="http://schemas.microsoft.com/office/drawing/2014/main" val="4218783572"/>
                    </a:ext>
                  </a:extLst>
                </a:gridCol>
                <a:gridCol w="740664">
                  <a:extLst>
                    <a:ext uri="{9D8B030D-6E8A-4147-A177-3AD203B41FA5}">
                      <a16:colId xmlns:a16="http://schemas.microsoft.com/office/drawing/2014/main" val="4202026419"/>
                    </a:ext>
                  </a:extLst>
                </a:gridCol>
                <a:gridCol w="740664">
                  <a:extLst>
                    <a:ext uri="{9D8B030D-6E8A-4147-A177-3AD203B41FA5}">
                      <a16:colId xmlns:a16="http://schemas.microsoft.com/office/drawing/2014/main" val="10390035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7334718"/>
                  </a:ext>
                </a:extLst>
              </a:tr>
              <a:tr h="370840">
                <a:tc>
                  <a:txBody>
                    <a:bodyPr/>
                    <a:lstStyle/>
                    <a:p>
                      <a:r>
                        <a:rPr lang="en-US" sz="1000"/>
                        <a:t>Tokio Marine America</a:t>
                      </a:r>
                    </a:p>
                  </a:txBody>
                  <a:tcPr/>
                </a:tc>
                <a:tc>
                  <a:txBody>
                    <a:bodyPr/>
                    <a:lstStyle/>
                    <a:p>
                      <a:r>
                        <a:rPr lang="en-US" sz="1000"/>
                        <a:t>137</a:t>
                      </a:r>
                    </a:p>
                  </a:txBody>
                  <a:tcPr/>
                </a:tc>
                <a:tc>
                  <a:txBody>
                    <a:bodyPr/>
                    <a:lstStyle/>
                    <a:p>
                      <a:r>
                        <a:rPr lang="en-US" sz="1000"/>
                        <a:t>11</a:t>
                      </a:r>
                    </a:p>
                  </a:txBody>
                  <a:tcPr/>
                </a:tc>
                <a:tc>
                  <a:txBody>
                    <a:bodyPr/>
                    <a:lstStyle/>
                    <a:p>
                      <a:r>
                        <a:rPr lang="en-US" sz="1000"/>
                        <a:t>13</a:t>
                      </a:r>
                    </a:p>
                  </a:txBody>
                  <a:tcPr/>
                </a:tc>
                <a:tc>
                  <a:txBody>
                    <a:bodyPr/>
                    <a:lstStyle/>
                    <a:p>
                      <a:r>
                        <a:rPr lang="en-US" sz="1000"/>
                        <a:t>82</a:t>
                      </a:r>
                    </a:p>
                  </a:txBody>
                  <a:tcPr/>
                </a:tc>
                <a:tc>
                  <a:txBody>
                    <a:bodyPr/>
                    <a:lstStyle/>
                    <a:p>
                      <a:r>
                        <a:rPr lang="en-US" sz="1000"/>
                        <a:t>3</a:t>
                      </a:r>
                    </a:p>
                  </a:txBody>
                  <a:tcPr/>
                </a:tc>
                <a:tc>
                  <a:txBody>
                    <a:bodyPr/>
                    <a:lstStyle/>
                    <a:p>
                      <a:r>
                        <a:rPr lang="en-US" sz="1000"/>
                        <a:t>15</a:t>
                      </a:r>
                    </a:p>
                  </a:txBody>
                  <a:tcPr/>
                </a:tc>
                <a:tc>
                  <a:txBody>
                    <a:bodyPr/>
                    <a:lstStyle/>
                    <a:p>
                      <a:r>
                        <a:rPr lang="en-US" sz="1000"/>
                        <a:t>1</a:t>
                      </a:r>
                    </a:p>
                  </a:txBody>
                  <a:tcPr/>
                </a:tc>
                <a:tc>
                  <a:txBody>
                    <a:bodyPr/>
                    <a:lstStyle/>
                    <a:p>
                      <a:r>
                        <a:rPr lang="en-US" sz="1000"/>
                        <a:t>5.8720%</a:t>
                      </a:r>
                    </a:p>
                  </a:txBody>
                  <a:tcPr/>
                </a:tc>
                <a:tc>
                  <a:txBody>
                    <a:bodyPr/>
                    <a:lstStyle/>
                    <a:p>
                      <a:r>
                        <a:rPr lang="en-US" sz="1000"/>
                        <a:t>0.0%</a:t>
                      </a:r>
                    </a:p>
                  </a:txBody>
                  <a:tcPr/>
                </a:tc>
                <a:extLst>
                  <a:ext uri="{0D108BD9-81ED-4DB2-BD59-A6C34878D82A}">
                    <a16:rowId xmlns:a16="http://schemas.microsoft.com/office/drawing/2014/main" val="3240813369"/>
                  </a:ext>
                </a:extLst>
              </a:tr>
            </a:tbl>
          </a:graphicData>
        </a:graphic>
      </p:graphicFrame>
      <p:sp>
        <p:nvSpPr>
          <p:cNvPr id="4" name="Text Placeholder 3">
            <a:extLst>
              <a:ext uri="{FF2B5EF4-FFF2-40B4-BE49-F238E27FC236}">
                <a16:creationId xmlns:a16="http://schemas.microsoft.com/office/drawing/2014/main" id="{48B6FA80-6553-479C-A6B5-7F7CA5EC462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16317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153D2-5828-4CA8-8FDD-4B8EDE4CB6A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E460554-F02A-46CD-88A2-F4BEDD0F0296}"/>
              </a:ext>
            </a:extLst>
          </p:cNvPr>
          <p:cNvGraphicFramePr>
            <a:graphicFrameLocks noGrp="1"/>
          </p:cNvGraphicFramePr>
          <p:nvPr>
            <p:ph type="chart" sz="quarter" idx="13"/>
            <p:extLst>
              <p:ext uri="{D42A27DB-BD31-4B8C-83A1-F6EECF244321}">
                <p14:modId xmlns:p14="http://schemas.microsoft.com/office/powerpoint/2010/main" val="3599118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0161D1-E2ED-4569-807D-E857DCDE06C1}"/>
              </a:ext>
            </a:extLst>
          </p:cNvPr>
          <p:cNvSpPr>
            <a:spLocks noGrp="1"/>
          </p:cNvSpPr>
          <p:nvPr>
            <p:ph type="body" sz="quarter" idx="14"/>
          </p:nvPr>
        </p:nvSpPr>
        <p:spPr/>
        <p:txBody>
          <a:bodyPr/>
          <a:lstStyle/>
          <a:p>
            <a:r>
              <a:rPr lang="en-US"/>
              <a:t>03/01/2017 - 03/31/2018</a:t>
            </a:r>
          </a:p>
        </p:txBody>
      </p:sp>
      <p:sp>
        <p:nvSpPr>
          <p:cNvPr id="5" name="Footer Placeholder 4">
            <a:extLst>
              <a:ext uri="{FF2B5EF4-FFF2-40B4-BE49-F238E27FC236}">
                <a16:creationId xmlns:a16="http://schemas.microsoft.com/office/drawing/2014/main" id="{CD073350-3918-4FCF-A02F-6D789A7FE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8028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92CBE-8017-43BB-A4F0-2B5D2AA30C34}"/>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AC79363B-DD16-40FD-9F6A-D3959FFA4911}"/>
              </a:ext>
            </a:extLst>
          </p:cNvPr>
          <p:cNvGraphicFramePr>
            <a:graphicFrameLocks noGrp="1"/>
          </p:cNvGraphicFramePr>
          <p:nvPr>
            <p:ph type="chart" sz="quarter" idx="13"/>
            <p:extLst>
              <p:ext uri="{D42A27DB-BD31-4B8C-83A1-F6EECF244321}">
                <p14:modId xmlns:p14="http://schemas.microsoft.com/office/powerpoint/2010/main" val="527195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CEBC39-C03B-4479-AA99-D53BC9AD7446}"/>
              </a:ext>
            </a:extLst>
          </p:cNvPr>
          <p:cNvSpPr>
            <a:spLocks noGrp="1"/>
          </p:cNvSpPr>
          <p:nvPr>
            <p:ph type="body" sz="quarter" idx="14"/>
          </p:nvPr>
        </p:nvSpPr>
        <p:spPr/>
        <p:txBody>
          <a:bodyPr/>
          <a:lstStyle/>
          <a:p>
            <a:r>
              <a:rPr lang="en-US"/>
              <a:t>03/01/2017 - 03/31/2018</a:t>
            </a:r>
          </a:p>
        </p:txBody>
      </p:sp>
      <p:sp>
        <p:nvSpPr>
          <p:cNvPr id="5" name="Footer Placeholder 4">
            <a:extLst>
              <a:ext uri="{FF2B5EF4-FFF2-40B4-BE49-F238E27FC236}">
                <a16:creationId xmlns:a16="http://schemas.microsoft.com/office/drawing/2014/main" id="{B9113769-F486-49FE-9C9A-2C0E5DD180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235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C425-5D28-4093-B013-6F3FFA5987D7}"/>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E51A55C9-AE9D-43C1-98B9-EEB0741BEC69}"/>
              </a:ext>
            </a:extLst>
          </p:cNvPr>
          <p:cNvGraphicFramePr>
            <a:graphicFrameLocks noGrp="1"/>
          </p:cNvGraphicFramePr>
          <p:nvPr>
            <p:ph type="chart" sz="quarter" idx="13"/>
            <p:extLst>
              <p:ext uri="{D42A27DB-BD31-4B8C-83A1-F6EECF244321}">
                <p14:modId xmlns:p14="http://schemas.microsoft.com/office/powerpoint/2010/main" val="1520708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F7F46D-9EA6-4154-BF7E-3EC7ECC6E94E}"/>
              </a:ext>
            </a:extLst>
          </p:cNvPr>
          <p:cNvSpPr>
            <a:spLocks noGrp="1"/>
          </p:cNvSpPr>
          <p:nvPr>
            <p:ph type="body" sz="quarter" idx="14"/>
          </p:nvPr>
        </p:nvSpPr>
        <p:spPr/>
        <p:txBody>
          <a:bodyPr/>
          <a:lstStyle/>
          <a:p>
            <a:r>
              <a:rPr lang="en-US"/>
              <a:t>03/01/2017 - 03/31/2018</a:t>
            </a:r>
          </a:p>
        </p:txBody>
      </p:sp>
      <p:sp>
        <p:nvSpPr>
          <p:cNvPr id="5" name="Footer Placeholder 4">
            <a:extLst>
              <a:ext uri="{FF2B5EF4-FFF2-40B4-BE49-F238E27FC236}">
                <a16:creationId xmlns:a16="http://schemas.microsoft.com/office/drawing/2014/main" id="{8DD90835-BD17-4BD3-89BD-C0F7FA50E2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8955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ACF3D-6EFD-4FE7-B1E9-658402E2C70D}"/>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5866C966-101B-453C-A497-CBE1B7B08AFA}"/>
              </a:ext>
            </a:extLst>
          </p:cNvPr>
          <p:cNvGraphicFramePr>
            <a:graphicFrameLocks noGrp="1"/>
          </p:cNvGraphicFramePr>
          <p:nvPr>
            <p:ph type="tbl" sz="quarter" idx="13"/>
            <p:extLst>
              <p:ext uri="{D42A27DB-BD31-4B8C-83A1-F6EECF244321}">
                <p14:modId xmlns:p14="http://schemas.microsoft.com/office/powerpoint/2010/main" val="58605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8540407"/>
                    </a:ext>
                  </a:extLst>
                </a:gridCol>
                <a:gridCol w="658368">
                  <a:extLst>
                    <a:ext uri="{9D8B030D-6E8A-4147-A177-3AD203B41FA5}">
                      <a16:colId xmlns:a16="http://schemas.microsoft.com/office/drawing/2014/main" val="2144653514"/>
                    </a:ext>
                  </a:extLst>
                </a:gridCol>
                <a:gridCol w="658368">
                  <a:extLst>
                    <a:ext uri="{9D8B030D-6E8A-4147-A177-3AD203B41FA5}">
                      <a16:colId xmlns:a16="http://schemas.microsoft.com/office/drawing/2014/main" val="2668930303"/>
                    </a:ext>
                  </a:extLst>
                </a:gridCol>
                <a:gridCol w="658368">
                  <a:extLst>
                    <a:ext uri="{9D8B030D-6E8A-4147-A177-3AD203B41FA5}">
                      <a16:colId xmlns:a16="http://schemas.microsoft.com/office/drawing/2014/main" val="1963763374"/>
                    </a:ext>
                  </a:extLst>
                </a:gridCol>
                <a:gridCol w="658368">
                  <a:extLst>
                    <a:ext uri="{9D8B030D-6E8A-4147-A177-3AD203B41FA5}">
                      <a16:colId xmlns:a16="http://schemas.microsoft.com/office/drawing/2014/main" val="2995755630"/>
                    </a:ext>
                  </a:extLst>
                </a:gridCol>
                <a:gridCol w="658368">
                  <a:extLst>
                    <a:ext uri="{9D8B030D-6E8A-4147-A177-3AD203B41FA5}">
                      <a16:colId xmlns:a16="http://schemas.microsoft.com/office/drawing/2014/main" val="3896578557"/>
                    </a:ext>
                  </a:extLst>
                </a:gridCol>
                <a:gridCol w="658368">
                  <a:extLst>
                    <a:ext uri="{9D8B030D-6E8A-4147-A177-3AD203B41FA5}">
                      <a16:colId xmlns:a16="http://schemas.microsoft.com/office/drawing/2014/main" val="1790471683"/>
                    </a:ext>
                  </a:extLst>
                </a:gridCol>
                <a:gridCol w="658368">
                  <a:extLst>
                    <a:ext uri="{9D8B030D-6E8A-4147-A177-3AD203B41FA5}">
                      <a16:colId xmlns:a16="http://schemas.microsoft.com/office/drawing/2014/main" val="59094118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43492499"/>
                  </a:ext>
                </a:extLst>
              </a:tr>
              <a:tr h="370840">
                <a:tc>
                  <a:txBody>
                    <a:bodyPr/>
                    <a:lstStyle/>
                    <a:p>
                      <a:r>
                        <a:rPr lang="en-US" sz="1000" b="1"/>
                        <a:t>Tokio Marine America - 2018-03-12 18:43:12</a:t>
                      </a:r>
                      <a:r>
                        <a:rPr lang="en-US" sz="1000"/>
                        <a:t>
Our TMA/TMCS Next Generation Leadership team has worked hard to ensure successful support of American Red Cross. They've organized blood drives and donations. Leadership opportunities abound! Congrats to our "Next Generation" of Tokio Marine Leaders. #TMAnshin #TMACares #Leadership</a:t>
                      </a:r>
                    </a:p>
                  </a:txBody>
                  <a:tcPr/>
                </a:tc>
                <a:tc>
                  <a:txBody>
                    <a:bodyPr/>
                    <a:lstStyle/>
                    <a:p>
                      <a:r>
                        <a:rPr lang="en-US" sz="1000"/>
                        <a:t>23</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17.9688%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31203555"/>
                  </a:ext>
                </a:extLst>
              </a:tr>
              <a:tr h="370840">
                <a:tc>
                  <a:txBody>
                    <a:bodyPr/>
                    <a:lstStyle/>
                    <a:p>
                      <a:r>
                        <a:rPr lang="en-US" sz="1000" b="1"/>
                        <a:t>Tokio Marine America - 2018-03-05 17:11:48</a:t>
                      </a:r>
                      <a:r>
                        <a:rPr lang="en-US" sz="1000"/>
                        <a:t>
The Chicago office collected Socks for the kids at Valentine Boys &amp; Girls Club. This successful drive produced over 150 socks for this great cause! #TMACares #AnshinInAction</a:t>
                      </a:r>
                    </a:p>
                  </a:txBody>
                  <a:tcPr/>
                </a:tc>
                <a:tc>
                  <a:txBody>
                    <a:bodyPr/>
                    <a:lstStyle/>
                    <a:p>
                      <a:r>
                        <a:rPr lang="en-US" sz="1000"/>
                        <a:t>17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13.2812%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13828904"/>
                  </a:ext>
                </a:extLst>
              </a:tr>
              <a:tr h="370840">
                <a:tc>
                  <a:txBody>
                    <a:bodyPr/>
                    <a:lstStyle/>
                    <a:p>
                      <a:r>
                        <a:rPr lang="en-US" sz="1000" b="1"/>
                        <a:t>Tokio Marine America - 2018-03-20 12:16:52</a:t>
                      </a:r>
                      <a:r>
                        <a:rPr lang="en-US" sz="1000"/>
                        <a:t>
2017 was an amazing year for TMA Corporate Social Responsibility efforts! #TMACares</a:t>
                      </a:r>
                    </a:p>
                  </a:txBody>
                  <a:tcPr/>
                </a:tc>
                <a:tc>
                  <a:txBody>
                    <a:bodyPr/>
                    <a:lstStyle/>
                    <a:p>
                      <a:r>
                        <a:rPr lang="en-US" sz="1000"/>
                        <a:t>14</a:t>
                      </a:r>
                    </a:p>
                  </a:txBody>
                  <a:tcPr/>
                </a:tc>
                <a:tc>
                  <a:txBody>
                    <a:bodyPr/>
                    <a:lstStyle/>
                    <a:p>
                      <a:r>
                        <a:rPr lang="en-US" sz="1000"/>
                        <a:t>10</a:t>
                      </a:r>
                    </a:p>
                  </a:txBody>
                  <a:tcPr/>
                </a:tc>
                <a:tc>
                  <a:txBody>
                    <a:bodyPr/>
                    <a:lstStyle/>
                    <a:p>
                      <a:r>
                        <a:rPr lang="en-US" sz="1000"/>
                        <a:t>1</a:t>
                      </a:r>
                    </a:p>
                  </a:txBody>
                  <a:tcPr/>
                </a:tc>
                <a:tc>
                  <a:txBody>
                    <a:bodyPr/>
                    <a:lstStyle/>
                    <a:p>
                      <a:r>
                        <a:rPr lang="en-US" sz="1000"/>
                        <a:t>3</a:t>
                      </a:r>
                    </a:p>
                  </a:txBody>
                  <a:tcPr/>
                </a:tc>
                <a:tc>
                  <a:txBody>
                    <a:bodyPr/>
                    <a:lstStyle/>
                    <a:p>
                      <a:r>
                        <a:rPr lang="en-US" sz="1000"/>
                        <a:t>10.9375%</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58715766"/>
                  </a:ext>
                </a:extLst>
              </a:tr>
            </a:tbl>
          </a:graphicData>
        </a:graphic>
      </p:graphicFrame>
      <p:sp>
        <p:nvSpPr>
          <p:cNvPr id="4" name="Text Placeholder 3">
            <a:extLst>
              <a:ext uri="{FF2B5EF4-FFF2-40B4-BE49-F238E27FC236}">
                <a16:creationId xmlns:a16="http://schemas.microsoft.com/office/drawing/2014/main" id="{DF1669CC-2AA5-420F-93F4-03A1AE14515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21644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1583-A960-410A-936B-D81118719B5E}"/>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6E163F59-64F4-464D-8CFE-95558DBC2671}"/>
              </a:ext>
            </a:extLst>
          </p:cNvPr>
          <p:cNvGraphicFramePr>
            <a:graphicFrameLocks noGrp="1"/>
          </p:cNvGraphicFramePr>
          <p:nvPr>
            <p:ph type="tbl" sz="quarter" idx="13"/>
            <p:extLst>
              <p:ext uri="{D42A27DB-BD31-4B8C-83A1-F6EECF244321}">
                <p14:modId xmlns:p14="http://schemas.microsoft.com/office/powerpoint/2010/main" val="1158881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76064753"/>
                    </a:ext>
                  </a:extLst>
                </a:gridCol>
                <a:gridCol w="493776">
                  <a:extLst>
                    <a:ext uri="{9D8B030D-6E8A-4147-A177-3AD203B41FA5}">
                      <a16:colId xmlns:a16="http://schemas.microsoft.com/office/drawing/2014/main" val="2291658581"/>
                    </a:ext>
                  </a:extLst>
                </a:gridCol>
                <a:gridCol w="493776">
                  <a:extLst>
                    <a:ext uri="{9D8B030D-6E8A-4147-A177-3AD203B41FA5}">
                      <a16:colId xmlns:a16="http://schemas.microsoft.com/office/drawing/2014/main" val="3192218649"/>
                    </a:ext>
                  </a:extLst>
                </a:gridCol>
                <a:gridCol w="493776">
                  <a:extLst>
                    <a:ext uri="{9D8B030D-6E8A-4147-A177-3AD203B41FA5}">
                      <a16:colId xmlns:a16="http://schemas.microsoft.com/office/drawing/2014/main" val="2154631659"/>
                    </a:ext>
                  </a:extLst>
                </a:gridCol>
                <a:gridCol w="493776">
                  <a:extLst>
                    <a:ext uri="{9D8B030D-6E8A-4147-A177-3AD203B41FA5}">
                      <a16:colId xmlns:a16="http://schemas.microsoft.com/office/drawing/2014/main" val="1179648998"/>
                    </a:ext>
                  </a:extLst>
                </a:gridCol>
                <a:gridCol w="493776">
                  <a:extLst>
                    <a:ext uri="{9D8B030D-6E8A-4147-A177-3AD203B41FA5}">
                      <a16:colId xmlns:a16="http://schemas.microsoft.com/office/drawing/2014/main" val="2623304392"/>
                    </a:ext>
                  </a:extLst>
                </a:gridCol>
                <a:gridCol w="493776">
                  <a:extLst>
                    <a:ext uri="{9D8B030D-6E8A-4147-A177-3AD203B41FA5}">
                      <a16:colId xmlns:a16="http://schemas.microsoft.com/office/drawing/2014/main" val="1665458261"/>
                    </a:ext>
                  </a:extLst>
                </a:gridCol>
                <a:gridCol w="493776">
                  <a:extLst>
                    <a:ext uri="{9D8B030D-6E8A-4147-A177-3AD203B41FA5}">
                      <a16:colId xmlns:a16="http://schemas.microsoft.com/office/drawing/2014/main" val="2975636623"/>
                    </a:ext>
                  </a:extLst>
                </a:gridCol>
                <a:gridCol w="493776">
                  <a:extLst>
                    <a:ext uri="{9D8B030D-6E8A-4147-A177-3AD203B41FA5}">
                      <a16:colId xmlns:a16="http://schemas.microsoft.com/office/drawing/2014/main" val="1602326517"/>
                    </a:ext>
                  </a:extLst>
                </a:gridCol>
                <a:gridCol w="493776">
                  <a:extLst>
                    <a:ext uri="{9D8B030D-6E8A-4147-A177-3AD203B41FA5}">
                      <a16:colId xmlns:a16="http://schemas.microsoft.com/office/drawing/2014/main" val="3886286765"/>
                    </a:ext>
                  </a:extLst>
                </a:gridCol>
                <a:gridCol w="493776">
                  <a:extLst>
                    <a:ext uri="{9D8B030D-6E8A-4147-A177-3AD203B41FA5}">
                      <a16:colId xmlns:a16="http://schemas.microsoft.com/office/drawing/2014/main" val="2038967819"/>
                    </a:ext>
                  </a:extLst>
                </a:gridCol>
                <a:gridCol w="493776">
                  <a:extLst>
                    <a:ext uri="{9D8B030D-6E8A-4147-A177-3AD203B41FA5}">
                      <a16:colId xmlns:a16="http://schemas.microsoft.com/office/drawing/2014/main" val="707250210"/>
                    </a:ext>
                  </a:extLst>
                </a:gridCol>
                <a:gridCol w="493776">
                  <a:extLst>
                    <a:ext uri="{9D8B030D-6E8A-4147-A177-3AD203B41FA5}">
                      <a16:colId xmlns:a16="http://schemas.microsoft.com/office/drawing/2014/main" val="1621628551"/>
                    </a:ext>
                  </a:extLst>
                </a:gridCol>
                <a:gridCol w="493776">
                  <a:extLst>
                    <a:ext uri="{9D8B030D-6E8A-4147-A177-3AD203B41FA5}">
                      <a16:colId xmlns:a16="http://schemas.microsoft.com/office/drawing/2014/main" val="26242914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50928423"/>
                  </a:ext>
                </a:extLst>
              </a:tr>
              <a:tr h="370840">
                <a:tc>
                  <a:txBody>
                    <a:bodyPr/>
                    <a:lstStyle/>
                    <a:p>
                      <a:r>
                        <a:rPr lang="en-US" sz="1000"/>
                        <a:t>@TokioMAmerica</a:t>
                      </a:r>
                    </a:p>
                  </a:txBody>
                  <a:tcPr/>
                </a:tc>
                <a:tc>
                  <a:txBody>
                    <a:bodyPr/>
                    <a:lstStyle/>
                    <a:p>
                      <a:r>
                        <a:rPr lang="en-US" sz="1000"/>
                        <a:t>80</a:t>
                      </a:r>
                    </a:p>
                  </a:txBody>
                  <a:tcPr/>
                </a:tc>
                <a:tc>
                  <a:txBody>
                    <a:bodyPr/>
                    <a:lstStyle/>
                    <a:p>
                      <a:r>
                        <a:rPr lang="en-US" sz="1000"/>
                        <a:t>4</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tc>
                  <a:txBody>
                    <a:bodyPr/>
                    <a:lstStyle/>
                    <a:p>
                      <a:r>
                        <a:rPr lang="en-US" sz="1000"/>
                        <a:t>24</a:t>
                      </a:r>
                    </a:p>
                  </a:txBody>
                  <a:tcPr/>
                </a:tc>
                <a:tc>
                  <a:txBody>
                    <a:bodyPr/>
                    <a:lstStyle/>
                    <a:p>
                      <a:r>
                        <a:rPr lang="en-US" sz="1000"/>
                        <a:t>0</a:t>
                      </a:r>
                    </a:p>
                  </a:txBody>
                  <a:tcPr/>
                </a:tc>
                <a:tc>
                  <a:txBody>
                    <a:bodyPr/>
                    <a:lstStyle/>
                    <a:p>
                      <a:r>
                        <a:rPr lang="en-US" sz="1000"/>
                        <a:t>2</a:t>
                      </a:r>
                    </a:p>
                  </a:txBody>
                  <a:tcPr/>
                </a:tc>
                <a:tc>
                  <a:txBody>
                    <a:bodyPr/>
                    <a:lstStyle/>
                    <a:p>
                      <a:r>
                        <a:rPr lang="en-US" sz="1000"/>
                        <a:t>3.1558%</a:t>
                      </a:r>
                    </a:p>
                  </a:txBody>
                  <a:tcPr/>
                </a:tc>
                <a:tc>
                  <a:txBody>
                    <a:bodyPr/>
                    <a:lstStyle/>
                    <a:p>
                      <a:r>
                        <a:rPr lang="en-US" sz="1000"/>
                        <a:t>0.0%</a:t>
                      </a:r>
                    </a:p>
                  </a:txBody>
                  <a:tcPr/>
                </a:tc>
                <a:extLst>
                  <a:ext uri="{0D108BD9-81ED-4DB2-BD59-A6C34878D82A}">
                    <a16:rowId xmlns:a16="http://schemas.microsoft.com/office/drawing/2014/main" val="682366590"/>
                  </a:ext>
                </a:extLst>
              </a:tr>
            </a:tbl>
          </a:graphicData>
        </a:graphic>
      </p:graphicFrame>
      <p:sp>
        <p:nvSpPr>
          <p:cNvPr id="4" name="Text Placeholder 3">
            <a:extLst>
              <a:ext uri="{FF2B5EF4-FFF2-40B4-BE49-F238E27FC236}">
                <a16:creationId xmlns:a16="http://schemas.microsoft.com/office/drawing/2014/main" id="{868355BB-612D-404B-81E3-E7E1271BEB0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73553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FD15E-E732-41D6-A63C-6CDDA4B4B67E}"/>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BF892E39-F432-49A8-ABC7-3ACE06F9ECF5}"/>
              </a:ext>
            </a:extLst>
          </p:cNvPr>
          <p:cNvGraphicFramePr>
            <a:graphicFrameLocks noGrp="1"/>
          </p:cNvGraphicFramePr>
          <p:nvPr>
            <p:ph type="chart" sz="quarter" idx="13"/>
            <p:extLst>
              <p:ext uri="{D42A27DB-BD31-4B8C-83A1-F6EECF244321}">
                <p14:modId xmlns:p14="http://schemas.microsoft.com/office/powerpoint/2010/main" val="129304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01E92-650A-4D66-9146-E19C1D333226}"/>
              </a:ext>
            </a:extLst>
          </p:cNvPr>
          <p:cNvSpPr>
            <a:spLocks noGrp="1"/>
          </p:cNvSpPr>
          <p:nvPr>
            <p:ph type="body" sz="quarter" idx="14"/>
          </p:nvPr>
        </p:nvSpPr>
        <p:spPr/>
        <p:txBody>
          <a:bodyPr/>
          <a:lstStyle/>
          <a:p>
            <a:r>
              <a:rPr lang="en-US"/>
              <a:t>03/01/2017 - 03/31/2018</a:t>
            </a:r>
          </a:p>
        </p:txBody>
      </p:sp>
      <p:sp>
        <p:nvSpPr>
          <p:cNvPr id="5" name="Footer Placeholder 4">
            <a:extLst>
              <a:ext uri="{FF2B5EF4-FFF2-40B4-BE49-F238E27FC236}">
                <a16:creationId xmlns:a16="http://schemas.microsoft.com/office/drawing/2014/main" id="{A228D8E1-6D65-489A-BC64-70EF2FF7A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123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2F02-179A-4AAE-8E60-772666D24C39}"/>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FE6327A8-197B-4CB3-B0BE-82FD2B12F83B}"/>
              </a:ext>
            </a:extLst>
          </p:cNvPr>
          <p:cNvGraphicFramePr>
            <a:graphicFrameLocks noGrp="1"/>
          </p:cNvGraphicFramePr>
          <p:nvPr>
            <p:ph type="chart" sz="quarter" idx="13"/>
            <p:extLst>
              <p:ext uri="{D42A27DB-BD31-4B8C-83A1-F6EECF244321}">
                <p14:modId xmlns:p14="http://schemas.microsoft.com/office/powerpoint/2010/main" val="3459174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B231E0-874A-4D4B-AB01-44523C4D0DC6}"/>
              </a:ext>
            </a:extLst>
          </p:cNvPr>
          <p:cNvSpPr>
            <a:spLocks noGrp="1"/>
          </p:cNvSpPr>
          <p:nvPr>
            <p:ph type="body" sz="quarter" idx="14"/>
          </p:nvPr>
        </p:nvSpPr>
        <p:spPr/>
        <p:txBody>
          <a:bodyPr/>
          <a:lstStyle/>
          <a:p>
            <a:r>
              <a:rPr lang="en-US"/>
              <a:t>03/01/2017 - 03/31/2018</a:t>
            </a:r>
          </a:p>
        </p:txBody>
      </p:sp>
      <p:sp>
        <p:nvSpPr>
          <p:cNvPr id="5" name="Footer Placeholder 4">
            <a:extLst>
              <a:ext uri="{FF2B5EF4-FFF2-40B4-BE49-F238E27FC236}">
                <a16:creationId xmlns:a16="http://schemas.microsoft.com/office/drawing/2014/main" id="{6CEC2608-7780-44C7-B3FB-D5D859D0A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183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7C94-8466-41CC-B55F-C04642F616E5}"/>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5F83FBCD-E5BE-45A5-B607-1ECFA642AAF1}"/>
              </a:ext>
            </a:extLst>
          </p:cNvPr>
          <p:cNvGraphicFramePr>
            <a:graphicFrameLocks noGrp="1"/>
          </p:cNvGraphicFramePr>
          <p:nvPr>
            <p:ph type="tbl" sz="quarter" idx="13"/>
            <p:extLst>
              <p:ext uri="{D42A27DB-BD31-4B8C-83A1-F6EECF244321}">
                <p14:modId xmlns:p14="http://schemas.microsoft.com/office/powerpoint/2010/main" val="1737205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33539605"/>
                    </a:ext>
                  </a:extLst>
                </a:gridCol>
                <a:gridCol w="822960">
                  <a:extLst>
                    <a:ext uri="{9D8B030D-6E8A-4147-A177-3AD203B41FA5}">
                      <a16:colId xmlns:a16="http://schemas.microsoft.com/office/drawing/2014/main" val="155094952"/>
                    </a:ext>
                  </a:extLst>
                </a:gridCol>
                <a:gridCol w="822960">
                  <a:extLst>
                    <a:ext uri="{9D8B030D-6E8A-4147-A177-3AD203B41FA5}">
                      <a16:colId xmlns:a16="http://schemas.microsoft.com/office/drawing/2014/main" val="1935447032"/>
                    </a:ext>
                  </a:extLst>
                </a:gridCol>
                <a:gridCol w="822960">
                  <a:extLst>
                    <a:ext uri="{9D8B030D-6E8A-4147-A177-3AD203B41FA5}">
                      <a16:colId xmlns:a16="http://schemas.microsoft.com/office/drawing/2014/main" val="2636678798"/>
                    </a:ext>
                  </a:extLst>
                </a:gridCol>
                <a:gridCol w="822960">
                  <a:extLst>
                    <a:ext uri="{9D8B030D-6E8A-4147-A177-3AD203B41FA5}">
                      <a16:colId xmlns:a16="http://schemas.microsoft.com/office/drawing/2014/main" val="798550750"/>
                    </a:ext>
                  </a:extLst>
                </a:gridCol>
                <a:gridCol w="822960">
                  <a:extLst>
                    <a:ext uri="{9D8B030D-6E8A-4147-A177-3AD203B41FA5}">
                      <a16:colId xmlns:a16="http://schemas.microsoft.com/office/drawing/2014/main" val="88384776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82779077"/>
                  </a:ext>
                </a:extLst>
              </a:tr>
              <a:tr h="370840">
                <a:tc>
                  <a:txBody>
                    <a:bodyPr/>
                    <a:lstStyle/>
                    <a:p>
                      <a:r>
                        <a:rPr lang="en-US" sz="1000" b="1"/>
                        <a:t>@TokioMAmerica - 2018-03-23 17:04:35</a:t>
                      </a:r>
                      <a:r>
                        <a:rPr lang="en-US" sz="1000"/>
                        <a:t>
The 2017-2018 Next Generation Leadership Team is delighted to announce the results of its CSR initiative collaboration with @RedCross @PHLYINS @TMNA_Services @FirstInsHI @RelianceStdLife @MatrixAbsence #AnshinInAction #goodcompany https://t.co/TIJNjxnSPT</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8.7500%</a:t>
                      </a:r>
                    </a:p>
                  </a:txBody>
                  <a:tcPr/>
                </a:tc>
                <a:extLst>
                  <a:ext uri="{0D108BD9-81ED-4DB2-BD59-A6C34878D82A}">
                    <a16:rowId xmlns:a16="http://schemas.microsoft.com/office/drawing/2014/main" val="1322966532"/>
                  </a:ext>
                </a:extLst>
              </a:tr>
              <a:tr h="370840">
                <a:tc>
                  <a:txBody>
                    <a:bodyPr/>
                    <a:lstStyle/>
                    <a:p>
                      <a:r>
                        <a:rPr lang="en-US" sz="1000" b="1"/>
                        <a:t>@TokioMAmerica - 2018-03-05 17:14:11</a:t>
                      </a:r>
                      <a:r>
                        <a:rPr lang="en-US" sz="1000"/>
                        <a:t>
The Chicago office collected Socks for the kids at Valentine Boys &amp;amp; Girls Club. This successful drive produced over 150 socks for this great cause! #TMACares #AnshinInAction https://t.co/RLSYDEOQmR</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7.6923%</a:t>
                      </a:r>
                    </a:p>
                  </a:txBody>
                  <a:tcPr/>
                </a:tc>
                <a:extLst>
                  <a:ext uri="{0D108BD9-81ED-4DB2-BD59-A6C34878D82A}">
                    <a16:rowId xmlns:a16="http://schemas.microsoft.com/office/drawing/2014/main" val="3459700202"/>
                  </a:ext>
                </a:extLst>
              </a:tr>
              <a:tr h="370840">
                <a:tc>
                  <a:txBody>
                    <a:bodyPr/>
                    <a:lstStyle/>
                    <a:p>
                      <a:r>
                        <a:rPr lang="en-US" sz="1000" b="1"/>
                        <a:t>@TokioMAmerica - 2018-03-12 18:44:35</a:t>
                      </a:r>
                      <a:r>
                        <a:rPr lang="en-US" sz="1000"/>
                        <a:t>
Our TMA/TMCS Next Generation Leadership team has worked hard to ensure successful support of @RedCross. They've organized blood drives and donations. Leadership opportunities abound! Congrats to our "Next Generation" of Tokio Marine Leaders. #TMAnshin #TMACares #Leadership https://t.co/DRr89Hkt9s</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5.0633%</a:t>
                      </a:r>
                    </a:p>
                  </a:txBody>
                  <a:tcPr/>
                </a:tc>
                <a:extLst>
                  <a:ext uri="{0D108BD9-81ED-4DB2-BD59-A6C34878D82A}">
                    <a16:rowId xmlns:a16="http://schemas.microsoft.com/office/drawing/2014/main" val="4027152638"/>
                  </a:ext>
                </a:extLst>
              </a:tr>
            </a:tbl>
          </a:graphicData>
        </a:graphic>
      </p:graphicFrame>
      <p:sp>
        <p:nvSpPr>
          <p:cNvPr id="4" name="Text Placeholder 3">
            <a:extLst>
              <a:ext uri="{FF2B5EF4-FFF2-40B4-BE49-F238E27FC236}">
                <a16:creationId xmlns:a16="http://schemas.microsoft.com/office/drawing/2014/main" id="{03A7F187-5FAB-4EF3-8A37-3A8AE1037E3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02767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B0EF0-0EF8-4534-84C4-A405327792AF}"/>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07E8FC84-0C0B-472B-AB05-D6AD03FF9DE8}"/>
              </a:ext>
            </a:extLst>
          </p:cNvPr>
          <p:cNvGraphicFramePr>
            <a:graphicFrameLocks noGrp="1"/>
          </p:cNvGraphicFramePr>
          <p:nvPr>
            <p:ph type="tbl" sz="quarter" idx="13"/>
            <p:extLst>
              <p:ext uri="{D42A27DB-BD31-4B8C-83A1-F6EECF244321}">
                <p14:modId xmlns:p14="http://schemas.microsoft.com/office/powerpoint/2010/main" val="168295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0327262"/>
                    </a:ext>
                  </a:extLst>
                </a:gridCol>
                <a:gridCol w="1069848">
                  <a:extLst>
                    <a:ext uri="{9D8B030D-6E8A-4147-A177-3AD203B41FA5}">
                      <a16:colId xmlns:a16="http://schemas.microsoft.com/office/drawing/2014/main" val="667190325"/>
                    </a:ext>
                  </a:extLst>
                </a:gridCol>
                <a:gridCol w="1069848">
                  <a:extLst>
                    <a:ext uri="{9D8B030D-6E8A-4147-A177-3AD203B41FA5}">
                      <a16:colId xmlns:a16="http://schemas.microsoft.com/office/drawing/2014/main" val="432296615"/>
                    </a:ext>
                  </a:extLst>
                </a:gridCol>
                <a:gridCol w="1069848">
                  <a:extLst>
                    <a:ext uri="{9D8B030D-6E8A-4147-A177-3AD203B41FA5}">
                      <a16:colId xmlns:a16="http://schemas.microsoft.com/office/drawing/2014/main" val="2152747308"/>
                    </a:ext>
                  </a:extLst>
                </a:gridCol>
                <a:gridCol w="1069848">
                  <a:extLst>
                    <a:ext uri="{9D8B030D-6E8A-4147-A177-3AD203B41FA5}">
                      <a16:colId xmlns:a16="http://schemas.microsoft.com/office/drawing/2014/main" val="1295764171"/>
                    </a:ext>
                  </a:extLst>
                </a:gridCol>
                <a:gridCol w="1069848">
                  <a:extLst>
                    <a:ext uri="{9D8B030D-6E8A-4147-A177-3AD203B41FA5}">
                      <a16:colId xmlns:a16="http://schemas.microsoft.com/office/drawing/2014/main" val="1721813249"/>
                    </a:ext>
                  </a:extLst>
                </a:gridCol>
                <a:gridCol w="1069848">
                  <a:extLst>
                    <a:ext uri="{9D8B030D-6E8A-4147-A177-3AD203B41FA5}">
                      <a16:colId xmlns:a16="http://schemas.microsoft.com/office/drawing/2014/main" val="9631559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47170801"/>
                  </a:ext>
                </a:extLst>
              </a:tr>
              <a:tr h="370840">
                <a:tc>
                  <a:txBody>
                    <a:bodyPr/>
                    <a:lstStyle/>
                    <a:p>
                      <a:r>
                        <a:rPr lang="en-US" sz="1000"/>
                        <a:t>Tokio Marine America</a:t>
                      </a:r>
                    </a:p>
                  </a:txBody>
                  <a:tcPr/>
                </a:tc>
                <a:tc>
                  <a:txBody>
                    <a:bodyPr/>
                    <a:lstStyle/>
                    <a:p>
                      <a:r>
                        <a:rPr lang="en-US" sz="1000"/>
                        <a:t>4930</a:t>
                      </a:r>
                    </a:p>
                  </a:txBody>
                  <a:tcPr/>
                </a:tc>
                <a:tc>
                  <a:txBody>
                    <a:bodyPr/>
                    <a:lstStyle/>
                    <a:p>
                      <a:r>
                        <a:rPr lang="en-US" sz="1000"/>
                        <a:t>238</a:t>
                      </a:r>
                    </a:p>
                  </a:txBody>
                  <a:tcPr/>
                </a:tc>
                <a:tc>
                  <a:txBody>
                    <a:bodyPr/>
                    <a:lstStyle/>
                    <a:p>
                      <a:r>
                        <a:rPr lang="en-US" sz="1000"/>
                        <a:t>11</a:t>
                      </a:r>
                    </a:p>
                  </a:txBody>
                  <a:tcPr/>
                </a:tc>
                <a:tc>
                  <a:txBody>
                    <a:bodyPr/>
                    <a:lstStyle/>
                    <a:p>
                      <a:r>
                        <a:rPr lang="en-US" sz="1000"/>
                        <a:t>297</a:t>
                      </a:r>
                    </a:p>
                  </a:txBody>
                  <a:tcPr/>
                </a:tc>
                <a:tc>
                  <a:txBody>
                    <a:bodyPr/>
                    <a:lstStyle/>
                    <a:p>
                      <a:r>
                        <a:rPr lang="en-US" sz="1000"/>
                        <a:t>9</a:t>
                      </a:r>
                    </a:p>
                  </a:txBody>
                  <a:tcPr/>
                </a:tc>
                <a:tc>
                  <a:txBody>
                    <a:bodyPr/>
                    <a:lstStyle/>
                    <a:p>
                      <a:r>
                        <a:rPr lang="en-US" sz="1000"/>
                        <a:t>0.5782%</a:t>
                      </a:r>
                    </a:p>
                  </a:txBody>
                  <a:tcPr/>
                </a:tc>
                <a:extLst>
                  <a:ext uri="{0D108BD9-81ED-4DB2-BD59-A6C34878D82A}">
                    <a16:rowId xmlns:a16="http://schemas.microsoft.com/office/drawing/2014/main" val="2541958826"/>
                  </a:ext>
                </a:extLst>
              </a:tr>
            </a:tbl>
          </a:graphicData>
        </a:graphic>
      </p:graphicFrame>
      <p:sp>
        <p:nvSpPr>
          <p:cNvPr id="4" name="Text Placeholder 3">
            <a:extLst>
              <a:ext uri="{FF2B5EF4-FFF2-40B4-BE49-F238E27FC236}">
                <a16:creationId xmlns:a16="http://schemas.microsoft.com/office/drawing/2014/main" id="{3BA79F24-4AB7-4600-9890-C76DD213CAC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2722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247C-B128-4482-8E4D-8C4C92C470FD}"/>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41F1E088-F589-42D9-9C91-7F858622C621}"/>
              </a:ext>
            </a:extLst>
          </p:cNvPr>
          <p:cNvGraphicFramePr>
            <a:graphicFrameLocks noGrp="1"/>
          </p:cNvGraphicFramePr>
          <p:nvPr>
            <p:ph type="chart" sz="quarter" idx="13"/>
            <p:extLst>
              <p:ext uri="{D42A27DB-BD31-4B8C-83A1-F6EECF244321}">
                <p14:modId xmlns:p14="http://schemas.microsoft.com/office/powerpoint/2010/main" val="2585524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182A7-BA6B-48E5-9192-A241079AF4C7}"/>
              </a:ext>
            </a:extLst>
          </p:cNvPr>
          <p:cNvSpPr>
            <a:spLocks noGrp="1"/>
          </p:cNvSpPr>
          <p:nvPr>
            <p:ph type="body" sz="quarter" idx="14"/>
          </p:nvPr>
        </p:nvSpPr>
        <p:spPr/>
        <p:txBody>
          <a:bodyPr/>
          <a:lstStyle/>
          <a:p>
            <a:r>
              <a:rPr lang="en-US"/>
              <a:t>03/01/2017 - 03/31/2018</a:t>
            </a:r>
          </a:p>
        </p:txBody>
      </p:sp>
      <p:sp>
        <p:nvSpPr>
          <p:cNvPr id="5" name="Footer Placeholder 4">
            <a:extLst>
              <a:ext uri="{FF2B5EF4-FFF2-40B4-BE49-F238E27FC236}">
                <a16:creationId xmlns:a16="http://schemas.microsoft.com/office/drawing/2014/main" id="{3DBF0CE1-CB7E-4097-8C66-709811CD4D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086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CCE9F-BE68-4F66-A1B6-15F58807D4B3}"/>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0A33CFC0-9D75-4BCD-97A6-0A87B81F308E}"/>
              </a:ext>
            </a:extLst>
          </p:cNvPr>
          <p:cNvGraphicFramePr>
            <a:graphicFrameLocks noGrp="1"/>
          </p:cNvGraphicFramePr>
          <p:nvPr>
            <p:ph type="chart" sz="quarter" idx="13"/>
            <p:extLst>
              <p:ext uri="{D42A27DB-BD31-4B8C-83A1-F6EECF244321}">
                <p14:modId xmlns:p14="http://schemas.microsoft.com/office/powerpoint/2010/main" val="2434867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BA108-6B9C-4259-A186-E42D0F4122F7}"/>
              </a:ext>
            </a:extLst>
          </p:cNvPr>
          <p:cNvSpPr>
            <a:spLocks noGrp="1"/>
          </p:cNvSpPr>
          <p:nvPr>
            <p:ph type="body" sz="quarter" idx="14"/>
          </p:nvPr>
        </p:nvSpPr>
        <p:spPr/>
        <p:txBody>
          <a:bodyPr/>
          <a:lstStyle/>
          <a:p>
            <a:r>
              <a:rPr lang="en-US"/>
              <a:t>03/01/2017 - 03/31/2018</a:t>
            </a:r>
          </a:p>
        </p:txBody>
      </p:sp>
      <p:sp>
        <p:nvSpPr>
          <p:cNvPr id="5" name="Footer Placeholder 4">
            <a:extLst>
              <a:ext uri="{FF2B5EF4-FFF2-40B4-BE49-F238E27FC236}">
                <a16:creationId xmlns:a16="http://schemas.microsoft.com/office/drawing/2014/main" id="{78A44748-C1E8-4434-B215-E6E7693359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614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9A11F-7F53-4FFE-A855-9FF41D1235C2}"/>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9F01D9F4-2541-480E-ABA0-49BB998ECCE2}"/>
              </a:ext>
            </a:extLst>
          </p:cNvPr>
          <p:cNvGraphicFramePr>
            <a:graphicFrameLocks noGrp="1"/>
          </p:cNvGraphicFramePr>
          <p:nvPr>
            <p:ph type="tbl" sz="quarter" idx="13"/>
            <p:extLst>
              <p:ext uri="{D42A27DB-BD31-4B8C-83A1-F6EECF244321}">
                <p14:modId xmlns:p14="http://schemas.microsoft.com/office/powerpoint/2010/main" val="3453172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61338223"/>
                    </a:ext>
                  </a:extLst>
                </a:gridCol>
                <a:gridCol w="987552">
                  <a:extLst>
                    <a:ext uri="{9D8B030D-6E8A-4147-A177-3AD203B41FA5}">
                      <a16:colId xmlns:a16="http://schemas.microsoft.com/office/drawing/2014/main" val="2021946423"/>
                    </a:ext>
                  </a:extLst>
                </a:gridCol>
                <a:gridCol w="987552">
                  <a:extLst>
                    <a:ext uri="{9D8B030D-6E8A-4147-A177-3AD203B41FA5}">
                      <a16:colId xmlns:a16="http://schemas.microsoft.com/office/drawing/2014/main" val="2334337777"/>
                    </a:ext>
                  </a:extLst>
                </a:gridCol>
                <a:gridCol w="987552">
                  <a:extLst>
                    <a:ext uri="{9D8B030D-6E8A-4147-A177-3AD203B41FA5}">
                      <a16:colId xmlns:a16="http://schemas.microsoft.com/office/drawing/2014/main" val="2855055703"/>
                    </a:ext>
                  </a:extLst>
                </a:gridCol>
                <a:gridCol w="987552">
                  <a:extLst>
                    <a:ext uri="{9D8B030D-6E8A-4147-A177-3AD203B41FA5}">
                      <a16:colId xmlns:a16="http://schemas.microsoft.com/office/drawing/2014/main" val="176122424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01627660"/>
                  </a:ext>
                </a:extLst>
              </a:tr>
              <a:tr h="370840">
                <a:tc>
                  <a:txBody>
                    <a:bodyPr/>
                    <a:lstStyle/>
                    <a:p>
                      <a:r>
                        <a:rPr lang="en-US" sz="1000" b="1"/>
                        <a:t>Tokio Marine America - 2018-03-22 11:42:12</a:t>
                      </a:r>
                      <a:r>
                        <a:rPr lang="en-US" sz="1000"/>
                        <a:t>
Will your cargo insurance pay for expensive towing and storage fees? Tokio Marine America has propriety coverages that recognize these substantial potential costs. Download our infographic to learn more: https://lnkd.in/dZV9VQW</a:t>
                      </a:r>
                    </a:p>
                  </a:txBody>
                  <a:tcPr/>
                </a:tc>
                <a:tc>
                  <a:txBody>
                    <a:bodyPr/>
                    <a:lstStyle/>
                    <a:p>
                      <a:r>
                        <a:rPr lang="en-US" sz="1000"/>
                        <a:t>63</a:t>
                      </a:r>
                    </a:p>
                  </a:txBody>
                  <a:tcPr/>
                </a:tc>
                <a:tc>
                  <a:txBody>
                    <a:bodyPr/>
                    <a:lstStyle/>
                    <a:p>
                      <a:r>
                        <a:rPr lang="en-US" sz="1000"/>
                        <a:t>3</a:t>
                      </a:r>
                    </a:p>
                  </a:txBody>
                  <a:tcPr/>
                </a:tc>
                <a:tc>
                  <a:txBody>
                    <a:bodyPr/>
                    <a:lstStyle/>
                    <a:p>
                      <a:r>
                        <a:rPr lang="en-US" sz="1000"/>
                        <a:t>1.3580%</a:t>
                      </a:r>
                    </a:p>
                  </a:txBody>
                  <a:tcPr/>
                </a:tc>
                <a:tc>
                  <a:txBody>
                    <a:bodyPr/>
                    <a:lstStyle/>
                    <a:p>
                      <a:r>
                        <a:rPr lang="en-US" sz="1000"/>
                        <a:t>Link</a:t>
                      </a:r>
                    </a:p>
                  </a:txBody>
                  <a:tcPr/>
                </a:tc>
                <a:extLst>
                  <a:ext uri="{0D108BD9-81ED-4DB2-BD59-A6C34878D82A}">
                    <a16:rowId xmlns:a16="http://schemas.microsoft.com/office/drawing/2014/main" val="1151307408"/>
                  </a:ext>
                </a:extLst>
              </a:tr>
              <a:tr h="370840">
                <a:tc>
                  <a:txBody>
                    <a:bodyPr/>
                    <a:lstStyle/>
                    <a:p>
                      <a:r>
                        <a:rPr lang="en-US" sz="1000" b="1"/>
                        <a:t>Tokio Marine America - 2018-03-22 10:09:26</a:t>
                      </a:r>
                      <a:r>
                        <a:rPr lang="en-US" sz="1000"/>
                        <a:t>
In the world of fine art, no one wants to have an insurance claim. Working with a specialist carrier can take the sting out of a claim and get you back to business quicker. Watch to learn which 3 key questions you should ask of a Fine Art Insurer: https://lnkd.in/d4sUJGw</a:t>
                      </a:r>
                    </a:p>
                  </a:txBody>
                  <a:tcPr/>
                </a:tc>
                <a:tc>
                  <a:txBody>
                    <a:bodyPr/>
                    <a:lstStyle/>
                    <a:p>
                      <a:r>
                        <a:rPr lang="en-US" sz="1000"/>
                        <a:t>53</a:t>
                      </a:r>
                    </a:p>
                  </a:txBody>
                  <a:tcPr/>
                </a:tc>
                <a:tc>
                  <a:txBody>
                    <a:bodyPr/>
                    <a:lstStyle/>
                    <a:p>
                      <a:r>
                        <a:rPr lang="en-US" sz="1000"/>
                        <a:t>0</a:t>
                      </a:r>
                    </a:p>
                  </a:txBody>
                  <a:tcPr/>
                </a:tc>
                <a:tc>
                  <a:txBody>
                    <a:bodyPr/>
                    <a:lstStyle/>
                    <a:p>
                      <a:r>
                        <a:rPr lang="en-US" sz="1000"/>
                        <a:t>1.0905%</a:t>
                      </a:r>
                    </a:p>
                  </a:txBody>
                  <a:tcPr/>
                </a:tc>
                <a:tc>
                  <a:txBody>
                    <a:bodyPr/>
                    <a:lstStyle/>
                    <a:p>
                      <a:r>
                        <a:rPr lang="en-US" sz="1000"/>
                        <a:t>Link</a:t>
                      </a:r>
                    </a:p>
                  </a:txBody>
                  <a:tcPr/>
                </a:tc>
                <a:extLst>
                  <a:ext uri="{0D108BD9-81ED-4DB2-BD59-A6C34878D82A}">
                    <a16:rowId xmlns:a16="http://schemas.microsoft.com/office/drawing/2014/main" val="164238601"/>
                  </a:ext>
                </a:extLst>
              </a:tr>
              <a:tr h="370840">
                <a:tc>
                  <a:txBody>
                    <a:bodyPr/>
                    <a:lstStyle/>
                    <a:p>
                      <a:r>
                        <a:rPr lang="en-US" sz="1000" b="1"/>
                        <a:t>Tokio Marine America - 2018-03-28 18:39:02</a:t>
                      </a:r>
                      <a:r>
                        <a:rPr lang="en-US" sz="1000"/>
                        <a:t>
Want to know what it's like to work at one of the Best Places to Work in Insurance? Check out Dan's video and see for yourself!  #Insurancejobs #TeamTMA #hiring #losscontrol </a:t>
                      </a:r>
                    </a:p>
                  </a:txBody>
                  <a:tcPr/>
                </a:tc>
                <a:tc>
                  <a:txBody>
                    <a:bodyPr/>
                    <a:lstStyle/>
                    <a:p>
                      <a:r>
                        <a:rPr lang="en-US" sz="1000"/>
                        <a:t>28</a:t>
                      </a:r>
                    </a:p>
                  </a:txBody>
                  <a:tcPr/>
                </a:tc>
                <a:tc>
                  <a:txBody>
                    <a:bodyPr/>
                    <a:lstStyle/>
                    <a:p>
                      <a:r>
                        <a:rPr lang="en-US" sz="1000"/>
                        <a:t>3</a:t>
                      </a:r>
                    </a:p>
                  </a:txBody>
                  <a:tcPr/>
                </a:tc>
                <a:tc>
                  <a:txBody>
                    <a:bodyPr/>
                    <a:lstStyle/>
                    <a:p>
                      <a:r>
                        <a:rPr lang="en-US" sz="1000"/>
                        <a:t>0.6314%</a:t>
                      </a:r>
                    </a:p>
                  </a:txBody>
                  <a:tcPr/>
                </a:tc>
                <a:tc>
                  <a:txBody>
                    <a:bodyPr/>
                    <a:lstStyle/>
                    <a:p>
                      <a:r>
                        <a:rPr lang="en-US" sz="1000"/>
                        <a:t>Link</a:t>
                      </a:r>
                    </a:p>
                  </a:txBody>
                  <a:tcPr/>
                </a:tc>
                <a:extLst>
                  <a:ext uri="{0D108BD9-81ED-4DB2-BD59-A6C34878D82A}">
                    <a16:rowId xmlns:a16="http://schemas.microsoft.com/office/drawing/2014/main" val="890344354"/>
                  </a:ext>
                </a:extLst>
              </a:tr>
            </a:tbl>
          </a:graphicData>
        </a:graphic>
      </p:graphicFrame>
      <p:sp>
        <p:nvSpPr>
          <p:cNvPr id="4" name="Text Placeholder 3">
            <a:extLst>
              <a:ext uri="{FF2B5EF4-FFF2-40B4-BE49-F238E27FC236}">
                <a16:creationId xmlns:a16="http://schemas.microsoft.com/office/drawing/2014/main" id="{EC9A6E07-47EC-4370-A742-CD4AE8F2E4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43520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8FCE7-C4CC-4767-98BC-8C6C571B28FB}"/>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C9AD4A35-6285-4976-94AE-BA66B0A65914}"/>
              </a:ext>
            </a:extLst>
          </p:cNvPr>
          <p:cNvGraphicFramePr>
            <a:graphicFrameLocks noGrp="1"/>
          </p:cNvGraphicFramePr>
          <p:nvPr>
            <p:ph type="tbl" sz="quarter" idx="13"/>
            <p:extLst>
              <p:ext uri="{D42A27DB-BD31-4B8C-83A1-F6EECF244321}">
                <p14:modId xmlns:p14="http://schemas.microsoft.com/office/powerpoint/2010/main" val="2724625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4100378"/>
                    </a:ext>
                  </a:extLst>
                </a:gridCol>
                <a:gridCol w="699516">
                  <a:extLst>
                    <a:ext uri="{9D8B030D-6E8A-4147-A177-3AD203B41FA5}">
                      <a16:colId xmlns:a16="http://schemas.microsoft.com/office/drawing/2014/main" val="1459766540"/>
                    </a:ext>
                  </a:extLst>
                </a:gridCol>
                <a:gridCol w="699516">
                  <a:extLst>
                    <a:ext uri="{9D8B030D-6E8A-4147-A177-3AD203B41FA5}">
                      <a16:colId xmlns:a16="http://schemas.microsoft.com/office/drawing/2014/main" val="4109575060"/>
                    </a:ext>
                  </a:extLst>
                </a:gridCol>
                <a:gridCol w="658368">
                  <a:extLst>
                    <a:ext uri="{9D8B030D-6E8A-4147-A177-3AD203B41FA5}">
                      <a16:colId xmlns:a16="http://schemas.microsoft.com/office/drawing/2014/main" val="3423569879"/>
                    </a:ext>
                  </a:extLst>
                </a:gridCol>
                <a:gridCol w="658368">
                  <a:extLst>
                    <a:ext uri="{9D8B030D-6E8A-4147-A177-3AD203B41FA5}">
                      <a16:colId xmlns:a16="http://schemas.microsoft.com/office/drawing/2014/main" val="3663435622"/>
                    </a:ext>
                  </a:extLst>
                </a:gridCol>
                <a:gridCol w="658368">
                  <a:extLst>
                    <a:ext uri="{9D8B030D-6E8A-4147-A177-3AD203B41FA5}">
                      <a16:colId xmlns:a16="http://schemas.microsoft.com/office/drawing/2014/main" val="2076254589"/>
                    </a:ext>
                  </a:extLst>
                </a:gridCol>
                <a:gridCol w="699516">
                  <a:extLst>
                    <a:ext uri="{9D8B030D-6E8A-4147-A177-3AD203B41FA5}">
                      <a16:colId xmlns:a16="http://schemas.microsoft.com/office/drawing/2014/main" val="3129212070"/>
                    </a:ext>
                  </a:extLst>
                </a:gridCol>
                <a:gridCol w="699516">
                  <a:extLst>
                    <a:ext uri="{9D8B030D-6E8A-4147-A177-3AD203B41FA5}">
                      <a16:colId xmlns:a16="http://schemas.microsoft.com/office/drawing/2014/main" val="161467593"/>
                    </a:ext>
                  </a:extLst>
                </a:gridCol>
                <a:gridCol w="699516">
                  <a:extLst>
                    <a:ext uri="{9D8B030D-6E8A-4147-A177-3AD203B41FA5}">
                      <a16:colId xmlns:a16="http://schemas.microsoft.com/office/drawing/2014/main" val="4102624436"/>
                    </a:ext>
                  </a:extLst>
                </a:gridCol>
                <a:gridCol w="658368">
                  <a:extLst>
                    <a:ext uri="{9D8B030D-6E8A-4147-A177-3AD203B41FA5}">
                      <a16:colId xmlns:a16="http://schemas.microsoft.com/office/drawing/2014/main" val="16897253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74701897"/>
                  </a:ext>
                </a:extLst>
              </a:tr>
              <a:tr h="370840">
                <a:tc>
                  <a:txBody>
                    <a:bodyPr/>
                    <a:lstStyle/>
                    <a:p>
                      <a:r>
                        <a:rPr lang="en-US" sz="1000"/>
                        <a:t>tmamerica</a:t>
                      </a:r>
                    </a:p>
                  </a:txBody>
                  <a:tcPr/>
                </a:tc>
                <a:tc>
                  <a:txBody>
                    <a:bodyPr/>
                    <a:lstStyle/>
                    <a:p>
                      <a:r>
                        <a:rPr lang="en-US" sz="1000"/>
                        <a:t>85</a:t>
                      </a:r>
                    </a:p>
                  </a:txBody>
                  <a:tcPr/>
                </a:tc>
                <a:tc>
                  <a:txBody>
                    <a:bodyPr/>
                    <a:lstStyle/>
                    <a:p>
                      <a:r>
                        <a:rPr lang="en-US" sz="1000"/>
                        <a:t>6</a:t>
                      </a:r>
                    </a:p>
                  </a:txBody>
                  <a:tcPr/>
                </a:tc>
                <a:tc>
                  <a:txBody>
                    <a:bodyPr/>
                    <a:lstStyle/>
                    <a:p>
                      <a:r>
                        <a:rPr lang="en-US" sz="1000"/>
                        <a:t>2</a:t>
                      </a:r>
                    </a:p>
                  </a:txBody>
                  <a:tcPr/>
                </a:tc>
                <a:tc>
                  <a:txBody>
                    <a:bodyPr/>
                    <a:lstStyle/>
                    <a:p>
                      <a:r>
                        <a:rPr lang="en-US" sz="1000"/>
                        <a:t>3</a:t>
                      </a:r>
                    </a:p>
                  </a:txBody>
                  <a:tcPr/>
                </a:tc>
                <a:tc>
                  <a:txBody>
                    <a:bodyPr/>
                    <a:lstStyle/>
                    <a:p>
                      <a:r>
                        <a:rPr lang="en-US" sz="1000"/>
                        <a:t>2</a:t>
                      </a:r>
                    </a:p>
                  </a:txBody>
                  <a:tcPr/>
                </a:tc>
                <a:tc>
                  <a:txBody>
                    <a:bodyPr/>
                    <a:lstStyle/>
                    <a:p>
                      <a:r>
                        <a:rPr lang="en-US" sz="1000"/>
                        <a:t>7</a:t>
                      </a:r>
                    </a:p>
                  </a:txBody>
                  <a:tcPr/>
                </a:tc>
                <a:tc>
                  <a:txBody>
                    <a:bodyPr/>
                    <a:lstStyle/>
                    <a:p>
                      <a:r>
                        <a:rPr lang="en-US" sz="1000"/>
                        <a:t>57</a:t>
                      </a:r>
                    </a:p>
                  </a:txBody>
                  <a:tcPr/>
                </a:tc>
                <a:tc>
                  <a:txBody>
                    <a:bodyPr/>
                    <a:lstStyle/>
                    <a:p>
                      <a:r>
                        <a:rPr lang="en-US" sz="1000"/>
                        <a:t>4</a:t>
                      </a:r>
                    </a:p>
                  </a:txBody>
                  <a:tcPr/>
                </a:tc>
                <a:tc>
                  <a:txBody>
                    <a:bodyPr/>
                    <a:lstStyle/>
                    <a:p>
                      <a:r>
                        <a:rPr lang="en-US" sz="1000"/>
                        <a:t>10.6272%</a:t>
                      </a:r>
                    </a:p>
                  </a:txBody>
                  <a:tcPr/>
                </a:tc>
                <a:extLst>
                  <a:ext uri="{0D108BD9-81ED-4DB2-BD59-A6C34878D82A}">
                    <a16:rowId xmlns:a16="http://schemas.microsoft.com/office/drawing/2014/main" val="2204651229"/>
                  </a:ext>
                </a:extLst>
              </a:tr>
            </a:tbl>
          </a:graphicData>
        </a:graphic>
      </p:graphicFrame>
      <p:sp>
        <p:nvSpPr>
          <p:cNvPr id="4" name="Text Placeholder 3">
            <a:extLst>
              <a:ext uri="{FF2B5EF4-FFF2-40B4-BE49-F238E27FC236}">
                <a16:creationId xmlns:a16="http://schemas.microsoft.com/office/drawing/2014/main" id="{F8E4DF27-0708-4C1A-B9D3-A38231E9CF8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43450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C9608-9A2D-408E-93FF-C48A49EF6F1C}"/>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3DF44BFA-3037-4F2C-A75B-21C6D4038D15}"/>
              </a:ext>
            </a:extLst>
          </p:cNvPr>
          <p:cNvGraphicFramePr>
            <a:graphicFrameLocks noGrp="1"/>
          </p:cNvGraphicFramePr>
          <p:nvPr>
            <p:ph type="chart" sz="quarter" idx="13"/>
            <p:extLst>
              <p:ext uri="{D42A27DB-BD31-4B8C-83A1-F6EECF244321}">
                <p14:modId xmlns:p14="http://schemas.microsoft.com/office/powerpoint/2010/main" val="920394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28BAAC-4A94-4CB3-9579-788E6FD2879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D79E4BC-628F-4C88-AEB9-D812920B9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774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663C-7ABF-4FE0-BBB5-969B39B462E2}"/>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53EABB0F-4D02-4C1C-99C4-34AD12D2FB21}"/>
              </a:ext>
            </a:extLst>
          </p:cNvPr>
          <p:cNvGraphicFramePr>
            <a:graphicFrameLocks noGrp="1"/>
          </p:cNvGraphicFramePr>
          <p:nvPr>
            <p:ph type="chart" sz="quarter" idx="13"/>
            <p:extLst>
              <p:ext uri="{D42A27DB-BD31-4B8C-83A1-F6EECF244321}">
                <p14:modId xmlns:p14="http://schemas.microsoft.com/office/powerpoint/2010/main" val="1743754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8A983-D7C2-4CF6-98EB-9FB418B337E8}"/>
              </a:ext>
            </a:extLst>
          </p:cNvPr>
          <p:cNvSpPr>
            <a:spLocks noGrp="1"/>
          </p:cNvSpPr>
          <p:nvPr>
            <p:ph type="body" sz="quarter" idx="14"/>
          </p:nvPr>
        </p:nvSpPr>
        <p:spPr/>
        <p:txBody>
          <a:bodyPr/>
          <a:lstStyle/>
          <a:p>
            <a:r>
              <a:rPr lang="en-US"/>
              <a:t>08/01/2017 - 07/31/2018</a:t>
            </a:r>
          </a:p>
        </p:txBody>
      </p:sp>
      <p:sp>
        <p:nvSpPr>
          <p:cNvPr id="5" name="Footer Placeholder 4">
            <a:extLst>
              <a:ext uri="{FF2B5EF4-FFF2-40B4-BE49-F238E27FC236}">
                <a16:creationId xmlns:a16="http://schemas.microsoft.com/office/drawing/2014/main" id="{7369D167-C6B5-4834-8D2B-5E20B668FC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011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792C2-C243-4F74-8A0A-67B21AB55DC4}"/>
              </a:ext>
            </a:extLst>
          </p:cNvPr>
          <p:cNvSpPr>
            <a:spLocks noGrp="1"/>
          </p:cNvSpPr>
          <p:nvPr>
            <p:ph type="title"/>
          </p:nvPr>
        </p:nvSpPr>
        <p:spPr/>
        <p:txBody>
          <a:bodyPr/>
          <a:lstStyle/>
          <a:p>
            <a:r>
              <a:rPr lang="en-US"/>
              <a:t>Instagram Top Posts</a:t>
            </a:r>
          </a:p>
        </p:txBody>
      </p:sp>
      <p:graphicFrame>
        <p:nvGraphicFramePr>
          <p:cNvPr id="5" name="Table Placeholder 4">
            <a:extLst>
              <a:ext uri="{FF2B5EF4-FFF2-40B4-BE49-F238E27FC236}">
                <a16:creationId xmlns:a16="http://schemas.microsoft.com/office/drawing/2014/main" id="{F12E674D-C6ED-44C4-A5C8-AF1FDED56FAF}"/>
              </a:ext>
            </a:extLst>
          </p:cNvPr>
          <p:cNvGraphicFramePr>
            <a:graphicFrameLocks noGrp="1"/>
          </p:cNvGraphicFramePr>
          <p:nvPr>
            <p:ph type="tbl" sz="quarter" idx="13"/>
            <p:extLst>
              <p:ext uri="{D42A27DB-BD31-4B8C-83A1-F6EECF244321}">
                <p14:modId xmlns:p14="http://schemas.microsoft.com/office/powerpoint/2010/main" val="3949422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15431472"/>
                    </a:ext>
                  </a:extLst>
                </a:gridCol>
                <a:gridCol w="987552">
                  <a:extLst>
                    <a:ext uri="{9D8B030D-6E8A-4147-A177-3AD203B41FA5}">
                      <a16:colId xmlns:a16="http://schemas.microsoft.com/office/drawing/2014/main" val="489195742"/>
                    </a:ext>
                  </a:extLst>
                </a:gridCol>
                <a:gridCol w="987552">
                  <a:extLst>
                    <a:ext uri="{9D8B030D-6E8A-4147-A177-3AD203B41FA5}">
                      <a16:colId xmlns:a16="http://schemas.microsoft.com/office/drawing/2014/main" val="2067510879"/>
                    </a:ext>
                  </a:extLst>
                </a:gridCol>
                <a:gridCol w="987552">
                  <a:extLst>
                    <a:ext uri="{9D8B030D-6E8A-4147-A177-3AD203B41FA5}">
                      <a16:colId xmlns:a16="http://schemas.microsoft.com/office/drawing/2014/main" val="2430152325"/>
                    </a:ext>
                  </a:extLst>
                </a:gridCol>
                <a:gridCol w="987552">
                  <a:extLst>
                    <a:ext uri="{9D8B030D-6E8A-4147-A177-3AD203B41FA5}">
                      <a16:colId xmlns:a16="http://schemas.microsoft.com/office/drawing/2014/main" val="349355525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26851947"/>
                  </a:ext>
                </a:extLst>
              </a:tr>
              <a:tr h="370840">
                <a:tc>
                  <a:txBody>
                    <a:bodyPr/>
                    <a:lstStyle/>
                    <a:p>
                      <a:r>
                        <a:rPr lang="en-US" sz="1000" b="1"/>
                        <a:t>tmamerica - 2018-03-31 17:52:19</a:t>
                      </a:r>
                      <a:r>
                        <a:rPr lang="en-US" sz="1000"/>
                        <a:t>
Our TMA team went to Park East High School to talk to students about careers in the insurance industry. #insurancecareers #TeamTMA #TMA</a:t>
                      </a:r>
                    </a:p>
                  </a:txBody>
                  <a:tcPr/>
                </a:tc>
                <a:tc>
                  <a:txBody>
                    <a:bodyPr/>
                    <a:lstStyle/>
                    <a:p>
                      <a:r>
                        <a:rPr lang="en-US" sz="1000"/>
                        <a:t>7</a:t>
                      </a:r>
                    </a:p>
                  </a:txBody>
                  <a:tcPr/>
                </a:tc>
                <a:tc>
                  <a:txBody>
                    <a:bodyPr/>
                    <a:lstStyle/>
                    <a:p>
                      <a:r>
                        <a:rPr lang="en-US" sz="1000"/>
                        <a:t>0</a:t>
                      </a:r>
                    </a:p>
                  </a:txBody>
                  <a:tcPr/>
                </a:tc>
                <a:tc>
                  <a:txBody>
                    <a:bodyPr/>
                    <a:lstStyle/>
                    <a:p>
                      <a:r>
                        <a:rPr lang="en-US" sz="1000"/>
                        <a:t>8.2353%</a:t>
                      </a:r>
                    </a:p>
                  </a:txBody>
                  <a:tcPr/>
                </a:tc>
                <a:tc>
                  <a:txBody>
                    <a:bodyPr/>
                    <a:lstStyle/>
                    <a:p>
                      <a:r>
                        <a:rPr lang="en-US" sz="1000"/>
                        <a:t>Carousel</a:t>
                      </a:r>
                    </a:p>
                  </a:txBody>
                  <a:tcPr/>
                </a:tc>
                <a:extLst>
                  <a:ext uri="{0D108BD9-81ED-4DB2-BD59-A6C34878D82A}">
                    <a16:rowId xmlns:a16="http://schemas.microsoft.com/office/drawing/2014/main" val="722937417"/>
                  </a:ext>
                </a:extLst>
              </a:tr>
              <a:tr h="370840">
                <a:tc>
                  <a:txBody>
                    <a:bodyPr/>
                    <a:lstStyle/>
                    <a:p>
                      <a:r>
                        <a:rPr lang="en-US" sz="1000" b="1"/>
                        <a:t>tmamerica - 2018-03-26 16:54:43</a:t>
                      </a:r>
                      <a:r>
                        <a:rPr lang="en-US" sz="1000"/>
                        <a:t>
Employees who made donations of $25 or more and/or donated blood during our American Red Cross drive received these fun branded socks! Here, our employees model their socks! #TMAnshin #TeamTMA #RedCross #Donate @americanredcross</a:t>
                      </a:r>
                    </a:p>
                  </a:txBody>
                  <a:tcPr/>
                </a:tc>
                <a:tc>
                  <a:txBody>
                    <a:bodyPr/>
                    <a:lstStyle/>
                    <a:p>
                      <a:r>
                        <a:rPr lang="en-US" sz="1000"/>
                        <a:t>6</a:t>
                      </a:r>
                    </a:p>
                  </a:txBody>
                  <a:tcPr/>
                </a:tc>
                <a:tc>
                  <a:txBody>
                    <a:bodyPr/>
                    <a:lstStyle/>
                    <a:p>
                      <a:r>
                        <a:rPr lang="en-US" sz="1000"/>
                        <a:t>2</a:t>
                      </a:r>
                    </a:p>
                  </a:txBody>
                  <a:tcPr/>
                </a:tc>
                <a:tc>
                  <a:txBody>
                    <a:bodyPr/>
                    <a:lstStyle/>
                    <a:p>
                      <a:r>
                        <a:rPr lang="en-US" sz="1000"/>
                        <a:t>9.6386%</a:t>
                      </a:r>
                    </a:p>
                  </a:txBody>
                  <a:tcPr/>
                </a:tc>
                <a:tc>
                  <a:txBody>
                    <a:bodyPr/>
                    <a:lstStyle/>
                    <a:p>
                      <a:r>
                        <a:rPr lang="en-US" sz="1000"/>
                        <a:t>Video</a:t>
                      </a:r>
                    </a:p>
                  </a:txBody>
                  <a:tcPr/>
                </a:tc>
                <a:extLst>
                  <a:ext uri="{0D108BD9-81ED-4DB2-BD59-A6C34878D82A}">
                    <a16:rowId xmlns:a16="http://schemas.microsoft.com/office/drawing/2014/main" val="1561264037"/>
                  </a:ext>
                </a:extLst>
              </a:tr>
              <a:tr h="370840">
                <a:tc>
                  <a:txBody>
                    <a:bodyPr/>
                    <a:lstStyle/>
                    <a:p>
                      <a:r>
                        <a:rPr lang="en-US" sz="1000" b="1"/>
                        <a:t>tmamerica - 2018-03-26 12:32:30</a:t>
                      </a:r>
                      <a:r>
                        <a:rPr lang="en-US" sz="1000"/>
                        <a:t>
An amazing clip of the Hudson from the office taken by one of our Jersey City employees. #viewsfromwork #tmamerica #teamtma #jerseycity</a:t>
                      </a:r>
                    </a:p>
                  </a:txBody>
                  <a:tcPr/>
                </a:tc>
                <a:tc>
                  <a:txBody>
                    <a:bodyPr/>
                    <a:lstStyle/>
                    <a:p>
                      <a:r>
                        <a:rPr lang="en-US" sz="1000"/>
                        <a:t>8</a:t>
                      </a:r>
                    </a:p>
                  </a:txBody>
                  <a:tcPr/>
                </a:tc>
                <a:tc>
                  <a:txBody>
                    <a:bodyPr/>
                    <a:lstStyle/>
                    <a:p>
                      <a:r>
                        <a:rPr lang="en-US" sz="1000"/>
                        <a:t>0</a:t>
                      </a:r>
                    </a:p>
                  </a:txBody>
                  <a:tcPr/>
                </a:tc>
                <a:tc>
                  <a:txBody>
                    <a:bodyPr/>
                    <a:lstStyle/>
                    <a:p>
                      <a:r>
                        <a:rPr lang="en-US" sz="1000"/>
                        <a:t>9.6386%</a:t>
                      </a:r>
                    </a:p>
                  </a:txBody>
                  <a:tcPr/>
                </a:tc>
                <a:tc>
                  <a:txBody>
                    <a:bodyPr/>
                    <a:lstStyle/>
                    <a:p>
                      <a:r>
                        <a:rPr lang="en-US" sz="1000"/>
                        <a:t>Video</a:t>
                      </a:r>
                    </a:p>
                  </a:txBody>
                  <a:tcPr/>
                </a:tc>
                <a:extLst>
                  <a:ext uri="{0D108BD9-81ED-4DB2-BD59-A6C34878D82A}">
                    <a16:rowId xmlns:a16="http://schemas.microsoft.com/office/drawing/2014/main" val="3431978779"/>
                  </a:ext>
                </a:extLst>
              </a:tr>
              <a:tr h="370840">
                <a:tc>
                  <a:txBody>
                    <a:bodyPr/>
                    <a:lstStyle/>
                    <a:p>
                      <a:r>
                        <a:rPr lang="en-US" sz="1000" b="1"/>
                        <a:t>tmamerica - 2018-03-23 16:59:51</a:t>
                      </a:r>
                      <a:r>
                        <a:rPr lang="en-US" sz="1000"/>
                        <a:t>
The 2017-2018 Next Generation Leadership Team is delighted to announce the results of its CSR initiative collaboration with the Red Cross.  With your support, a total of 236 pints of blood and approximately $12,500 in monetary donations were collected among all TM Group companies. This includes PHLY, TMA, TMCS, TMNAS, Reliance Standard, FICOH, TM Brazil, TM Mexico and Matrix.  The members of the Next Generation Program would like to thank everyone for their participation! This event was part of a group initiative to raise awareness for our shared culture of Good Company.  @PHLYINS @TMNA_Services @FirstInsHI @RelianceStdLife @MatrixAbsence #AnshinInAction #goodcompany</a:t>
                      </a:r>
                    </a:p>
                  </a:txBody>
                  <a:tcPr/>
                </a:tc>
                <a:tc>
                  <a:txBody>
                    <a:bodyPr/>
                    <a:lstStyle/>
                    <a:p>
                      <a:r>
                        <a:rPr lang="en-US" sz="1000"/>
                        <a:t>10</a:t>
                      </a:r>
                    </a:p>
                  </a:txBody>
                  <a:tcPr/>
                </a:tc>
                <a:tc>
                  <a:txBody>
                    <a:bodyPr/>
                    <a:lstStyle/>
                    <a:p>
                      <a:r>
                        <a:rPr lang="en-US" sz="1000"/>
                        <a:t>1</a:t>
                      </a:r>
                    </a:p>
                  </a:txBody>
                  <a:tcPr/>
                </a:tc>
                <a:tc>
                  <a:txBody>
                    <a:bodyPr/>
                    <a:lstStyle/>
                    <a:p>
                      <a:r>
                        <a:rPr lang="en-US" sz="1000"/>
                        <a:t>13.0952%</a:t>
                      </a:r>
                    </a:p>
                  </a:txBody>
                  <a:tcPr/>
                </a:tc>
                <a:tc>
                  <a:txBody>
                    <a:bodyPr/>
                    <a:lstStyle/>
                    <a:p>
                      <a:r>
                        <a:rPr lang="en-US" sz="1000"/>
                        <a:t>Image</a:t>
                      </a:r>
                    </a:p>
                  </a:txBody>
                  <a:tcPr/>
                </a:tc>
                <a:extLst>
                  <a:ext uri="{0D108BD9-81ED-4DB2-BD59-A6C34878D82A}">
                    <a16:rowId xmlns:a16="http://schemas.microsoft.com/office/drawing/2014/main" val="7480446"/>
                  </a:ext>
                </a:extLst>
              </a:tr>
              <a:tr h="370840">
                <a:tc>
                  <a:txBody>
                    <a:bodyPr/>
                    <a:lstStyle/>
                    <a:p>
                      <a:r>
                        <a:rPr lang="en-US" sz="1000" b="1"/>
                        <a:t>tmamerica - 2018-03-13 12:43:51</a:t>
                      </a:r>
                      <a:r>
                        <a:rPr lang="en-US" sz="1000"/>
                        <a:t>
Our TMA/TMCS Next Generation Leadership team has worked hard to ensure successful support of American Red Cross. They've organized blood drives and donations. Leadership opportunities abound! Congrats to our "Next Generation" of Tokio Marine Leaders. #TMAnshin #TMACares #Leadership @americanredcross</a:t>
                      </a:r>
                    </a:p>
                  </a:txBody>
                  <a:tcPr/>
                </a:tc>
                <a:tc>
                  <a:txBody>
                    <a:bodyPr/>
                    <a:lstStyle/>
                    <a:p>
                      <a:r>
                        <a:rPr lang="en-US" sz="1000"/>
                        <a:t>8</a:t>
                      </a:r>
                    </a:p>
                  </a:txBody>
                  <a:tcPr/>
                </a:tc>
                <a:tc>
                  <a:txBody>
                    <a:bodyPr/>
                    <a:lstStyle/>
                    <a:p>
                      <a:r>
                        <a:rPr lang="en-US" sz="1000"/>
                        <a:t>0</a:t>
                      </a:r>
                    </a:p>
                  </a:txBody>
                  <a:tcPr/>
                </a:tc>
                <a:tc>
                  <a:txBody>
                    <a:bodyPr/>
                    <a:lstStyle/>
                    <a:p>
                      <a:r>
                        <a:rPr lang="en-US" sz="1000"/>
                        <a:t>9.8765%</a:t>
                      </a:r>
                    </a:p>
                  </a:txBody>
                  <a:tcPr/>
                </a:tc>
                <a:tc>
                  <a:txBody>
                    <a:bodyPr/>
                    <a:lstStyle/>
                    <a:p>
                      <a:r>
                        <a:rPr lang="en-US" sz="1000"/>
                        <a:t>Image</a:t>
                      </a:r>
                    </a:p>
                  </a:txBody>
                  <a:tcPr/>
                </a:tc>
                <a:extLst>
                  <a:ext uri="{0D108BD9-81ED-4DB2-BD59-A6C34878D82A}">
                    <a16:rowId xmlns:a16="http://schemas.microsoft.com/office/drawing/2014/main" val="1593712344"/>
                  </a:ext>
                </a:extLst>
              </a:tr>
            </a:tbl>
          </a:graphicData>
        </a:graphic>
      </p:graphicFrame>
      <p:sp>
        <p:nvSpPr>
          <p:cNvPr id="4" name="Text Placeholder 3">
            <a:extLst>
              <a:ext uri="{FF2B5EF4-FFF2-40B4-BE49-F238E27FC236}">
                <a16:creationId xmlns:a16="http://schemas.microsoft.com/office/drawing/2014/main" id="{7F920F78-8311-435F-8D4C-C830DCEDD79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416106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453</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Instagram Average Interactions Per Post</vt:lpstr>
      <vt:lpstr>Instagram Top Posts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2018-04-12T13:33:49Z</dcterms:created>
  <dcterms:modified xsi:type="dcterms:W3CDTF">2018-04-12T13:34:33Z</dcterms:modified>
</cp:coreProperties>
</file>