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43160</c:v>
                </c:pt>
              </c:numCache>
            </c:numRef>
          </c:cat>
          <c:val>
            <c:numRef>
              <c:f>Sheet1!$B$2</c:f>
              <c:numCache>
                <c:formatCode>General</c:formatCode>
                <c:ptCount val="1"/>
                <c:pt idx="0">
                  <c:v>137</c:v>
                </c:pt>
              </c:numCache>
            </c:numRef>
          </c:val>
          <c:extLst>
            <c:ext xmlns:c16="http://schemas.microsoft.com/office/drawing/2014/chart" uri="{C3380CC4-5D6E-409C-BE32-E72D297353CC}">
              <c16:uniqueId val="{00000000-F50C-4E22-B1CB-BA0041C73561}"/>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43160</c:v>
                </c:pt>
              </c:numCache>
            </c:numRef>
          </c:cat>
          <c:val>
            <c:numRef>
              <c:f>Sheet1!$C$2</c:f>
              <c:numCache>
                <c:formatCode>General</c:formatCode>
                <c:ptCount val="1"/>
                <c:pt idx="0">
                  <c:v>80</c:v>
                </c:pt>
              </c:numCache>
            </c:numRef>
          </c:val>
          <c:extLst>
            <c:ext xmlns:c16="http://schemas.microsoft.com/office/drawing/2014/chart" uri="{C3380CC4-5D6E-409C-BE32-E72D297353CC}">
              <c16:uniqueId val="{00000001-F50C-4E22-B1CB-BA0041C73561}"/>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43160</c:v>
                </c:pt>
              </c:numCache>
            </c:numRef>
          </c:cat>
          <c:val>
            <c:numRef>
              <c:f>Sheet1!$D$2</c:f>
              <c:numCache>
                <c:formatCode>General</c:formatCode>
                <c:ptCount val="1"/>
                <c:pt idx="0">
                  <c:v>0</c:v>
                </c:pt>
              </c:numCache>
            </c:numRef>
          </c:val>
          <c:extLst>
            <c:ext xmlns:c16="http://schemas.microsoft.com/office/drawing/2014/chart" uri="{C3380CC4-5D6E-409C-BE32-E72D297353CC}">
              <c16:uniqueId val="{00000002-F50C-4E22-B1CB-BA0041C73561}"/>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43160</c:v>
                </c:pt>
              </c:numCache>
            </c:numRef>
          </c:cat>
          <c:val>
            <c:numRef>
              <c:f>Sheet1!$E$2</c:f>
              <c:numCache>
                <c:formatCode>General</c:formatCode>
                <c:ptCount val="1"/>
                <c:pt idx="0">
                  <c:v>0</c:v>
                </c:pt>
              </c:numCache>
            </c:numRef>
          </c:val>
          <c:extLst>
            <c:ext xmlns:c16="http://schemas.microsoft.com/office/drawing/2014/chart" uri="{C3380CC4-5D6E-409C-BE32-E72D297353CC}">
              <c16:uniqueId val="{00000003-F50C-4E22-B1CB-BA0041C73561}"/>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43160</c:v>
                </c:pt>
              </c:numCache>
            </c:numRef>
          </c:cat>
          <c:val>
            <c:numRef>
              <c:f>Sheet1!$F$2</c:f>
              <c:numCache>
                <c:formatCode>General</c:formatCode>
                <c:ptCount val="1"/>
                <c:pt idx="0">
                  <c:v>4930</c:v>
                </c:pt>
              </c:numCache>
            </c:numRef>
          </c:val>
          <c:extLst>
            <c:ext xmlns:c16="http://schemas.microsoft.com/office/drawing/2014/chart" uri="{C3380CC4-5D6E-409C-BE32-E72D297353CC}">
              <c16:uniqueId val="{00000004-F50C-4E22-B1CB-BA0041C73561}"/>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43160</c:v>
                </c:pt>
              </c:numCache>
            </c:numRef>
          </c:cat>
          <c:val>
            <c:numRef>
              <c:f>Sheet1!$G$2</c:f>
              <c:numCache>
                <c:formatCode>General</c:formatCode>
                <c:ptCount val="1"/>
                <c:pt idx="0">
                  <c:v>85</c:v>
                </c:pt>
              </c:numCache>
            </c:numRef>
          </c:val>
          <c:extLst>
            <c:ext xmlns:c16="http://schemas.microsoft.com/office/drawing/2014/chart" uri="{C3380CC4-5D6E-409C-BE32-E72D297353CC}">
              <c16:uniqueId val="{00000005-F50C-4E22-B1CB-BA0041C73561}"/>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43160</c:v>
                </c:pt>
              </c:numCache>
            </c:numRef>
          </c:cat>
          <c:val>
            <c:numRef>
              <c:f>Sheet1!$H$2</c:f>
              <c:numCache>
                <c:formatCode>General</c:formatCode>
                <c:ptCount val="1"/>
                <c:pt idx="0">
                  <c:v>0</c:v>
                </c:pt>
              </c:numCache>
            </c:numRef>
          </c:val>
          <c:extLst>
            <c:ext xmlns:c16="http://schemas.microsoft.com/office/drawing/2014/chart" uri="{C3380CC4-5D6E-409C-BE32-E72D297353CC}">
              <c16:uniqueId val="{00000006-F50C-4E22-B1CB-BA0041C73561}"/>
            </c:ext>
          </c:extLst>
        </c:ser>
        <c:dLbls>
          <c:showLegendKey val="0"/>
          <c:showVal val="0"/>
          <c:showCatName val="0"/>
          <c:showSerName val="0"/>
          <c:showPercent val="0"/>
          <c:showBubbleSize val="0"/>
        </c:dLbls>
        <c:gapWidth val="219"/>
        <c:overlap val="-27"/>
        <c:axId val="282139416"/>
        <c:axId val="282140072"/>
      </c:barChart>
      <c:dateAx>
        <c:axId val="28213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40072"/>
        <c:crosses val="autoZero"/>
        <c:auto val="1"/>
        <c:lblOffset val="100"/>
        <c:baseTimeUnit val="days"/>
      </c:dateAx>
      <c:valAx>
        <c:axId val="28214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3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8</c:v>
                </c:pt>
                <c:pt idx="1">
                  <c:v>6</c:v>
                </c:pt>
                <c:pt idx="2">
                  <c:v>11</c:v>
                </c:pt>
              </c:numCache>
            </c:numRef>
          </c:val>
          <c:extLst>
            <c:ext xmlns:c16="http://schemas.microsoft.com/office/drawing/2014/chart" uri="{C3380CC4-5D6E-409C-BE32-E72D297353CC}">
              <c16:uniqueId val="{00000000-33C2-443B-B6C8-05038947C20D}"/>
            </c:ext>
          </c:extLst>
        </c:ser>
        <c:dLbls>
          <c:showLegendKey val="0"/>
          <c:showVal val="0"/>
          <c:showCatName val="0"/>
          <c:showSerName val="0"/>
          <c:showPercent val="0"/>
          <c:showBubbleSize val="0"/>
        </c:dLbls>
        <c:gapWidth val="219"/>
        <c:overlap val="-27"/>
        <c:axId val="280972960"/>
        <c:axId val="285025024"/>
      </c:barChart>
      <c:dateAx>
        <c:axId val="28097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25024"/>
        <c:crosses val="autoZero"/>
        <c:auto val="1"/>
        <c:lblOffset val="100"/>
        <c:baseTimeUnit val="months"/>
      </c:dateAx>
      <c:valAx>
        <c:axId val="28502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7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2</c:v>
                </c:pt>
                <c:pt idx="1">
                  <c:v>2</c:v>
                </c:pt>
                <c:pt idx="2">
                  <c:v>7</c:v>
                </c:pt>
              </c:numCache>
            </c:numRef>
          </c:val>
          <c:extLst>
            <c:ext xmlns:c16="http://schemas.microsoft.com/office/drawing/2014/chart" uri="{C3380CC4-5D6E-409C-BE32-E72D297353CC}">
              <c16:uniqueId val="{00000000-C773-4798-A243-B9FF0FF07F36}"/>
            </c:ext>
          </c:extLst>
        </c:ser>
        <c:dLbls>
          <c:showLegendKey val="0"/>
          <c:showVal val="0"/>
          <c:showCatName val="0"/>
          <c:showSerName val="0"/>
          <c:showPercent val="0"/>
          <c:showBubbleSize val="0"/>
        </c:dLbls>
        <c:gapWidth val="219"/>
        <c:overlap val="-27"/>
        <c:axId val="243983464"/>
        <c:axId val="171296088"/>
      </c:barChart>
      <c:dateAx>
        <c:axId val="24398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296088"/>
        <c:crosses val="autoZero"/>
        <c:auto val="1"/>
        <c:lblOffset val="100"/>
        <c:baseTimeUnit val="months"/>
      </c:dateAx>
      <c:valAx>
        <c:axId val="17129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8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2059</c:v>
                </c:pt>
                <c:pt idx="1">
                  <c:v>1954</c:v>
                </c:pt>
                <c:pt idx="2">
                  <c:v>3951</c:v>
                </c:pt>
              </c:numCache>
            </c:numRef>
          </c:val>
          <c:extLst>
            <c:ext xmlns:c16="http://schemas.microsoft.com/office/drawing/2014/chart" uri="{C3380CC4-5D6E-409C-BE32-E72D297353CC}">
              <c16:uniqueId val="{00000000-BBD3-4F4E-9AB5-2D697A8894EC}"/>
            </c:ext>
          </c:extLst>
        </c:ser>
        <c:dLbls>
          <c:showLegendKey val="0"/>
          <c:showVal val="0"/>
          <c:showCatName val="0"/>
          <c:showSerName val="0"/>
          <c:showPercent val="0"/>
          <c:showBubbleSize val="0"/>
        </c:dLbls>
        <c:gapWidth val="219"/>
        <c:overlap val="-27"/>
        <c:axId val="279387360"/>
        <c:axId val="279388016"/>
      </c:barChart>
      <c:dateAx>
        <c:axId val="27938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88016"/>
        <c:crosses val="autoZero"/>
        <c:auto val="1"/>
        <c:lblOffset val="100"/>
        <c:baseTimeUnit val="months"/>
      </c:dateAx>
      <c:valAx>
        <c:axId val="27938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8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1</c:v>
                </c:pt>
                <c:pt idx="1">
                  <c:v>7</c:v>
                </c:pt>
                <c:pt idx="2">
                  <c:v>4</c:v>
                </c:pt>
              </c:numCache>
            </c:numRef>
          </c:val>
          <c:extLst>
            <c:ext xmlns:c16="http://schemas.microsoft.com/office/drawing/2014/chart" uri="{C3380CC4-5D6E-409C-BE32-E72D297353CC}">
              <c16:uniqueId val="{00000000-F765-4C1B-ADF9-C6A0D1368888}"/>
            </c:ext>
          </c:extLst>
        </c:ser>
        <c:dLbls>
          <c:showLegendKey val="0"/>
          <c:showVal val="0"/>
          <c:showCatName val="0"/>
          <c:showSerName val="0"/>
          <c:showPercent val="0"/>
          <c:showBubbleSize val="0"/>
        </c:dLbls>
        <c:gapWidth val="219"/>
        <c:overlap val="-27"/>
        <c:axId val="292471176"/>
        <c:axId val="292462648"/>
      </c:barChart>
      <c:dateAx>
        <c:axId val="29247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62648"/>
        <c:crosses val="autoZero"/>
        <c:auto val="1"/>
        <c:lblOffset val="100"/>
        <c:baseTimeUnit val="months"/>
      </c:dateAx>
      <c:valAx>
        <c:axId val="29246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7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1</c:v>
                </c:pt>
                <c:pt idx="1">
                  <c:v>3</c:v>
                </c:pt>
                <c:pt idx="2">
                  <c:v>2</c:v>
                </c:pt>
              </c:numCache>
            </c:numRef>
          </c:val>
          <c:extLst>
            <c:ext xmlns:c16="http://schemas.microsoft.com/office/drawing/2014/chart" uri="{C3380CC4-5D6E-409C-BE32-E72D297353CC}">
              <c16:uniqueId val="{00000000-D1E5-4E7B-90AD-BC3370FBC792}"/>
            </c:ext>
          </c:extLst>
        </c:ser>
        <c:dLbls>
          <c:showLegendKey val="0"/>
          <c:showVal val="0"/>
          <c:showCatName val="0"/>
          <c:showSerName val="0"/>
          <c:showPercent val="0"/>
          <c:showBubbleSize val="0"/>
        </c:dLbls>
        <c:gapWidth val="219"/>
        <c:overlap val="-27"/>
        <c:axId val="292470848"/>
        <c:axId val="292469208"/>
      </c:barChart>
      <c:dateAx>
        <c:axId val="29247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69208"/>
        <c:crosses val="autoZero"/>
        <c:auto val="1"/>
        <c:lblOffset val="100"/>
        <c:baseTimeUnit val="months"/>
      </c:dateAx>
      <c:valAx>
        <c:axId val="29246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7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214</c:v>
                </c:pt>
                <c:pt idx="1">
                  <c:v>263</c:v>
                </c:pt>
                <c:pt idx="2">
                  <c:v>238</c:v>
                </c:pt>
              </c:numCache>
            </c:numRef>
          </c:val>
          <c:extLst>
            <c:ext xmlns:c16="http://schemas.microsoft.com/office/drawing/2014/chart" uri="{C3380CC4-5D6E-409C-BE32-E72D297353CC}">
              <c16:uniqueId val="{00000000-8FA5-407D-A78D-032B82574FBA}"/>
            </c:ext>
          </c:extLst>
        </c:ser>
        <c:dLbls>
          <c:showLegendKey val="0"/>
          <c:showVal val="0"/>
          <c:showCatName val="0"/>
          <c:showSerName val="0"/>
          <c:showPercent val="0"/>
          <c:showBubbleSize val="0"/>
        </c:dLbls>
        <c:gapWidth val="219"/>
        <c:overlap val="-27"/>
        <c:axId val="291521192"/>
        <c:axId val="291524472"/>
      </c:barChart>
      <c:dateAx>
        <c:axId val="29152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24472"/>
        <c:crosses val="autoZero"/>
        <c:auto val="1"/>
        <c:lblOffset val="100"/>
        <c:baseTimeUnit val="months"/>
      </c:dateAx>
      <c:valAx>
        <c:axId val="29152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2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25</c:v>
                </c:pt>
                <c:pt idx="1">
                  <c:v>19</c:v>
                </c:pt>
                <c:pt idx="2">
                  <c:v>27</c:v>
                </c:pt>
              </c:numCache>
            </c:numRef>
          </c:val>
          <c:extLst>
            <c:ext xmlns:c16="http://schemas.microsoft.com/office/drawing/2014/chart" uri="{C3380CC4-5D6E-409C-BE32-E72D297353CC}">
              <c16:uniqueId val="{00000000-5FE8-4E89-911B-C63E5402AE4F}"/>
            </c:ext>
          </c:extLst>
        </c:ser>
        <c:dLbls>
          <c:showLegendKey val="0"/>
          <c:showVal val="0"/>
          <c:showCatName val="0"/>
          <c:showSerName val="0"/>
          <c:showPercent val="0"/>
          <c:showBubbleSize val="0"/>
        </c:dLbls>
        <c:gapWidth val="219"/>
        <c:overlap val="-27"/>
        <c:axId val="291515944"/>
        <c:axId val="291519224"/>
      </c:barChart>
      <c:dateAx>
        <c:axId val="29151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19224"/>
        <c:crosses val="autoZero"/>
        <c:auto val="1"/>
        <c:lblOffset val="100"/>
        <c:baseTimeUnit val="months"/>
      </c:dateAx>
      <c:valAx>
        <c:axId val="29151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1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7</c:v>
                </c:pt>
                <c:pt idx="1">
                  <c:v>5</c:v>
                </c:pt>
                <c:pt idx="2">
                  <c:v>6</c:v>
                </c:pt>
              </c:numCache>
            </c:numRef>
          </c:val>
          <c:extLst>
            <c:ext xmlns:c16="http://schemas.microsoft.com/office/drawing/2014/chart" uri="{C3380CC4-5D6E-409C-BE32-E72D297353CC}">
              <c16:uniqueId val="{00000000-D880-4D89-8CAA-46A19E9A0A70}"/>
            </c:ext>
          </c:extLst>
        </c:ser>
        <c:dLbls>
          <c:showLegendKey val="0"/>
          <c:showVal val="0"/>
          <c:showCatName val="0"/>
          <c:showSerName val="0"/>
          <c:showPercent val="0"/>
          <c:showBubbleSize val="0"/>
        </c:dLbls>
        <c:gapWidth val="219"/>
        <c:overlap val="-27"/>
        <c:axId val="358445360"/>
        <c:axId val="358446672"/>
      </c:barChart>
      <c:dateAx>
        <c:axId val="35844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46672"/>
        <c:crosses val="autoZero"/>
        <c:auto val="1"/>
        <c:lblOffset val="100"/>
        <c:baseTimeUnit val="months"/>
      </c:dateAx>
      <c:valAx>
        <c:axId val="35844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4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11</c:v>
                </c:pt>
                <c:pt idx="1">
                  <c:v>9</c:v>
                </c:pt>
                <c:pt idx="2">
                  <c:v>8</c:v>
                </c:pt>
              </c:numCache>
            </c:numRef>
          </c:val>
          <c:extLst>
            <c:ext xmlns:c16="http://schemas.microsoft.com/office/drawing/2014/chart" uri="{C3380CC4-5D6E-409C-BE32-E72D297353CC}">
              <c16:uniqueId val="{00000000-D4E9-4B57-BC13-AE42C6EEDCF5}"/>
            </c:ext>
          </c:extLst>
        </c:ser>
        <c:dLbls>
          <c:showLegendKey val="0"/>
          <c:showVal val="0"/>
          <c:showCatName val="0"/>
          <c:showSerName val="0"/>
          <c:showPercent val="0"/>
          <c:showBubbleSize val="0"/>
        </c:dLbls>
        <c:gapWidth val="219"/>
        <c:overlap val="-27"/>
        <c:axId val="361483376"/>
        <c:axId val="361482392"/>
      </c:barChart>
      <c:dateAx>
        <c:axId val="36148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82392"/>
        <c:crosses val="autoZero"/>
        <c:auto val="1"/>
        <c:lblOffset val="100"/>
        <c:baseTimeUnit val="months"/>
      </c:dateAx>
      <c:valAx>
        <c:axId val="36148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8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Tokio Marine America</c:v>
                </c:pt>
              </c:strCache>
            </c:strRef>
          </c:cat>
          <c:val>
            <c:numRef>
              <c:f>Sheet1!$B$2</c:f>
              <c:numCache>
                <c:formatCode>General</c:formatCode>
                <c:ptCount val="1"/>
                <c:pt idx="0">
                  <c:v>180</c:v>
                </c:pt>
              </c:numCache>
            </c:numRef>
          </c:val>
          <c:extLst>
            <c:ext xmlns:c16="http://schemas.microsoft.com/office/drawing/2014/chart" uri="{C3380CC4-5D6E-409C-BE32-E72D297353CC}">
              <c16:uniqueId val="{00000000-8DD9-461B-B251-A12276018D83}"/>
            </c:ext>
          </c:extLst>
        </c:ser>
        <c:dLbls>
          <c:showLegendKey val="0"/>
          <c:showVal val="0"/>
          <c:showCatName val="0"/>
          <c:showSerName val="0"/>
          <c:showPercent val="0"/>
          <c:showBubbleSize val="0"/>
        </c:dLbls>
        <c:gapWidth val="219"/>
        <c:overlap val="-27"/>
        <c:axId val="361484032"/>
        <c:axId val="361484688"/>
      </c:barChart>
      <c:catAx>
        <c:axId val="36148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84688"/>
        <c:crosses val="autoZero"/>
        <c:auto val="1"/>
        <c:lblAlgn val="ctr"/>
        <c:lblOffset val="100"/>
        <c:noMultiLvlLbl val="0"/>
      </c:catAx>
      <c:valAx>
        <c:axId val="36148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8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@TokioMAmerica</c:v>
                </c:pt>
              </c:strCache>
            </c:strRef>
          </c:cat>
          <c:val>
            <c:numRef>
              <c:f>Sheet1!$B$2</c:f>
              <c:numCache>
                <c:formatCode>General</c:formatCode>
                <c:ptCount val="1"/>
                <c:pt idx="0">
                  <c:v>92</c:v>
                </c:pt>
              </c:numCache>
            </c:numRef>
          </c:val>
          <c:extLst>
            <c:ext xmlns:c16="http://schemas.microsoft.com/office/drawing/2014/chart" uri="{C3380CC4-5D6E-409C-BE32-E72D297353CC}">
              <c16:uniqueId val="{00000000-15E5-4BB0-B833-999A437C218C}"/>
            </c:ext>
          </c:extLst>
        </c:ser>
        <c:dLbls>
          <c:showLegendKey val="0"/>
          <c:showVal val="0"/>
          <c:showCatName val="0"/>
          <c:showSerName val="0"/>
          <c:showPercent val="0"/>
          <c:showBubbleSize val="0"/>
        </c:dLbls>
        <c:gapWidth val="219"/>
        <c:overlap val="-27"/>
        <c:axId val="364663976"/>
        <c:axId val="364661352"/>
      </c:barChart>
      <c:catAx>
        <c:axId val="36466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61352"/>
        <c:crosses val="autoZero"/>
        <c:auto val="1"/>
        <c:lblAlgn val="ctr"/>
        <c:lblOffset val="100"/>
        <c:noMultiLvlLbl val="0"/>
      </c:catAx>
      <c:valAx>
        <c:axId val="36466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6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tmamerica</c:v>
                </c:pt>
              </c:strCache>
            </c:strRef>
          </c:cat>
          <c:val>
            <c:numRef>
              <c:f>Sheet1!$B$2</c:f>
              <c:numCache>
                <c:formatCode>General</c:formatCode>
                <c:ptCount val="1"/>
                <c:pt idx="0">
                  <c:v>210</c:v>
                </c:pt>
              </c:numCache>
            </c:numRef>
          </c:val>
          <c:extLst>
            <c:ext xmlns:c16="http://schemas.microsoft.com/office/drawing/2014/chart" uri="{C3380CC4-5D6E-409C-BE32-E72D297353CC}">
              <c16:uniqueId val="{00000000-33FB-4870-A6C8-909091DA9D9E}"/>
            </c:ext>
          </c:extLst>
        </c:ser>
        <c:dLbls>
          <c:showLegendKey val="0"/>
          <c:showVal val="0"/>
          <c:showCatName val="0"/>
          <c:showSerName val="0"/>
          <c:showPercent val="0"/>
          <c:showBubbleSize val="0"/>
        </c:dLbls>
        <c:gapWidth val="219"/>
        <c:overlap val="-27"/>
        <c:axId val="364653480"/>
        <c:axId val="364657088"/>
      </c:barChart>
      <c:catAx>
        <c:axId val="36465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57088"/>
        <c:crosses val="autoZero"/>
        <c:auto val="1"/>
        <c:lblAlgn val="ctr"/>
        <c:lblOffset val="100"/>
        <c:noMultiLvlLbl val="0"/>
      </c:catAx>
      <c:valAx>
        <c:axId val="36465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5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Tokio Marine America</c:v>
                </c:pt>
              </c:strCache>
            </c:strRef>
          </c:cat>
          <c:val>
            <c:numRef>
              <c:f>Sheet1!$B$2</c:f>
              <c:numCache>
                <c:formatCode>General</c:formatCode>
                <c:ptCount val="1"/>
                <c:pt idx="0">
                  <c:v>955</c:v>
                </c:pt>
              </c:numCache>
            </c:numRef>
          </c:val>
          <c:extLst>
            <c:ext xmlns:c16="http://schemas.microsoft.com/office/drawing/2014/chart" uri="{C3380CC4-5D6E-409C-BE32-E72D297353CC}">
              <c16:uniqueId val="{00000000-35D6-49D0-B4D4-00ACC576FB92}"/>
            </c:ext>
          </c:extLst>
        </c:ser>
        <c:dLbls>
          <c:showLegendKey val="0"/>
          <c:showVal val="0"/>
          <c:showCatName val="0"/>
          <c:showSerName val="0"/>
          <c:showPercent val="0"/>
          <c:showBubbleSize val="0"/>
        </c:dLbls>
        <c:gapWidth val="219"/>
        <c:overlap val="-27"/>
        <c:axId val="364650856"/>
        <c:axId val="364659384"/>
      </c:barChart>
      <c:catAx>
        <c:axId val="36465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59384"/>
        <c:crosses val="autoZero"/>
        <c:auto val="1"/>
        <c:lblAlgn val="ctr"/>
        <c:lblOffset val="100"/>
        <c:noMultiLvlLbl val="0"/>
      </c:catAx>
      <c:valAx>
        <c:axId val="36465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5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6036-A919-486D-A234-E8EA922AAFA8}"/>
              </a:ext>
            </a:extLst>
          </p:cNvPr>
          <p:cNvSpPr>
            <a:spLocks noGrp="1"/>
          </p:cNvSpPr>
          <p:nvPr>
            <p:ph type="ctrTitle"/>
          </p:nvPr>
        </p:nvSpPr>
        <p:spPr/>
        <p:txBody>
          <a:bodyPr/>
          <a:lstStyle/>
          <a:p>
            <a:r>
              <a:rPr lang="en-US"/>
              <a:t>TMA Quarterly Social Media</a:t>
            </a:r>
          </a:p>
        </p:txBody>
      </p:sp>
      <p:sp>
        <p:nvSpPr>
          <p:cNvPr id="3" name="Subtitle 2">
            <a:extLst>
              <a:ext uri="{FF2B5EF4-FFF2-40B4-BE49-F238E27FC236}">
                <a16:creationId xmlns:a16="http://schemas.microsoft.com/office/drawing/2014/main" id="{C8E1FD03-7B8B-4A0B-979B-6B076609F9E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74964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C926B-42EC-4BB7-8738-D96233184267}"/>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E47F70C4-CC69-4789-89FF-3E46BD3E3D6A}"/>
              </a:ext>
            </a:extLst>
          </p:cNvPr>
          <p:cNvGraphicFramePr>
            <a:graphicFrameLocks noGrp="1"/>
          </p:cNvGraphicFramePr>
          <p:nvPr>
            <p:ph type="chart" sz="quarter" idx="13"/>
            <p:extLst>
              <p:ext uri="{D42A27DB-BD31-4B8C-83A1-F6EECF244321}">
                <p14:modId xmlns:p14="http://schemas.microsoft.com/office/powerpoint/2010/main" val="3860925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BE5233-B873-43F9-934A-EB648008527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2A2DE19-7B3D-4F69-8708-0A2B6AA8A7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3036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2B551-9C9F-41E2-B2A3-921EDF447AC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917AAB9-F58C-4768-8817-81F67BB321E7}"/>
              </a:ext>
            </a:extLst>
          </p:cNvPr>
          <p:cNvGraphicFramePr>
            <a:graphicFrameLocks noGrp="1"/>
          </p:cNvGraphicFramePr>
          <p:nvPr>
            <p:ph type="tbl" sz="quarter" idx="13"/>
            <p:extLst>
              <p:ext uri="{D42A27DB-BD31-4B8C-83A1-F6EECF244321}">
                <p14:modId xmlns:p14="http://schemas.microsoft.com/office/powerpoint/2010/main" val="2642244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02289376"/>
                    </a:ext>
                  </a:extLst>
                </a:gridCol>
                <a:gridCol w="740664">
                  <a:extLst>
                    <a:ext uri="{9D8B030D-6E8A-4147-A177-3AD203B41FA5}">
                      <a16:colId xmlns:a16="http://schemas.microsoft.com/office/drawing/2014/main" val="2137154732"/>
                    </a:ext>
                  </a:extLst>
                </a:gridCol>
                <a:gridCol w="740664">
                  <a:extLst>
                    <a:ext uri="{9D8B030D-6E8A-4147-A177-3AD203B41FA5}">
                      <a16:colId xmlns:a16="http://schemas.microsoft.com/office/drawing/2014/main" val="1831050524"/>
                    </a:ext>
                  </a:extLst>
                </a:gridCol>
                <a:gridCol w="740664">
                  <a:extLst>
                    <a:ext uri="{9D8B030D-6E8A-4147-A177-3AD203B41FA5}">
                      <a16:colId xmlns:a16="http://schemas.microsoft.com/office/drawing/2014/main" val="2886656329"/>
                    </a:ext>
                  </a:extLst>
                </a:gridCol>
                <a:gridCol w="740664">
                  <a:extLst>
                    <a:ext uri="{9D8B030D-6E8A-4147-A177-3AD203B41FA5}">
                      <a16:colId xmlns:a16="http://schemas.microsoft.com/office/drawing/2014/main" val="1191970126"/>
                    </a:ext>
                  </a:extLst>
                </a:gridCol>
                <a:gridCol w="740664">
                  <a:extLst>
                    <a:ext uri="{9D8B030D-6E8A-4147-A177-3AD203B41FA5}">
                      <a16:colId xmlns:a16="http://schemas.microsoft.com/office/drawing/2014/main" val="2176609942"/>
                    </a:ext>
                  </a:extLst>
                </a:gridCol>
                <a:gridCol w="740664">
                  <a:extLst>
                    <a:ext uri="{9D8B030D-6E8A-4147-A177-3AD203B41FA5}">
                      <a16:colId xmlns:a16="http://schemas.microsoft.com/office/drawing/2014/main" val="1268282461"/>
                    </a:ext>
                  </a:extLst>
                </a:gridCol>
                <a:gridCol w="740664">
                  <a:extLst>
                    <a:ext uri="{9D8B030D-6E8A-4147-A177-3AD203B41FA5}">
                      <a16:colId xmlns:a16="http://schemas.microsoft.com/office/drawing/2014/main" val="4260058325"/>
                    </a:ext>
                  </a:extLst>
                </a:gridCol>
                <a:gridCol w="740664">
                  <a:extLst>
                    <a:ext uri="{9D8B030D-6E8A-4147-A177-3AD203B41FA5}">
                      <a16:colId xmlns:a16="http://schemas.microsoft.com/office/drawing/2014/main" val="2809111018"/>
                    </a:ext>
                  </a:extLst>
                </a:gridCol>
                <a:gridCol w="740664">
                  <a:extLst>
                    <a:ext uri="{9D8B030D-6E8A-4147-A177-3AD203B41FA5}">
                      <a16:colId xmlns:a16="http://schemas.microsoft.com/office/drawing/2014/main" val="31976733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87929525"/>
                  </a:ext>
                </a:extLst>
              </a:tr>
              <a:tr h="370840">
                <a:tc>
                  <a:txBody>
                    <a:bodyPr/>
                    <a:lstStyle/>
                    <a:p>
                      <a:r>
                        <a:rPr lang="en-US" sz="1000"/>
                        <a:t>Tokio Marine America</a:t>
                      </a:r>
                    </a:p>
                  </a:txBody>
                  <a:tcPr/>
                </a:tc>
                <a:tc>
                  <a:txBody>
                    <a:bodyPr/>
                    <a:lstStyle/>
                    <a:p>
                      <a:r>
                        <a:rPr lang="en-US" sz="1000"/>
                        <a:t>137</a:t>
                      </a:r>
                    </a:p>
                  </a:txBody>
                  <a:tcPr/>
                </a:tc>
                <a:tc>
                  <a:txBody>
                    <a:bodyPr/>
                    <a:lstStyle/>
                    <a:p>
                      <a:r>
                        <a:rPr lang="en-US" sz="1000"/>
                        <a:t>25</a:t>
                      </a:r>
                    </a:p>
                  </a:txBody>
                  <a:tcPr/>
                </a:tc>
                <a:tc>
                  <a:txBody>
                    <a:bodyPr/>
                    <a:lstStyle/>
                    <a:p>
                      <a:r>
                        <a:rPr lang="en-US" sz="1000"/>
                        <a:t>40</a:t>
                      </a:r>
                    </a:p>
                  </a:txBody>
                  <a:tcPr/>
                </a:tc>
                <a:tc>
                  <a:txBody>
                    <a:bodyPr/>
                    <a:lstStyle/>
                    <a:p>
                      <a:r>
                        <a:rPr lang="en-US" sz="1000"/>
                        <a:t>141</a:t>
                      </a:r>
                    </a:p>
                  </a:txBody>
                  <a:tcPr/>
                </a:tc>
                <a:tc>
                  <a:txBody>
                    <a:bodyPr/>
                    <a:lstStyle/>
                    <a:p>
                      <a:r>
                        <a:rPr lang="en-US" sz="1000"/>
                        <a:t>3</a:t>
                      </a:r>
                    </a:p>
                  </a:txBody>
                  <a:tcPr/>
                </a:tc>
                <a:tc>
                  <a:txBody>
                    <a:bodyPr/>
                    <a:lstStyle/>
                    <a:p>
                      <a:r>
                        <a:rPr lang="en-US" sz="1000"/>
                        <a:t>36</a:t>
                      </a:r>
                    </a:p>
                  </a:txBody>
                  <a:tcPr/>
                </a:tc>
                <a:tc>
                  <a:txBody>
                    <a:bodyPr/>
                    <a:lstStyle/>
                    <a:p>
                      <a:r>
                        <a:rPr lang="en-US" sz="1000"/>
                        <a:t>1</a:t>
                      </a:r>
                    </a:p>
                  </a:txBody>
                  <a:tcPr/>
                </a:tc>
                <a:tc>
                  <a:txBody>
                    <a:bodyPr/>
                    <a:lstStyle/>
                    <a:p>
                      <a:r>
                        <a:rPr lang="en-US" sz="1000"/>
                        <a:t>3.6290%</a:t>
                      </a:r>
                    </a:p>
                  </a:txBody>
                  <a:tcPr/>
                </a:tc>
                <a:tc>
                  <a:txBody>
                    <a:bodyPr/>
                    <a:lstStyle/>
                    <a:p>
                      <a:r>
                        <a:rPr lang="en-US" sz="1000"/>
                        <a:t>0.0%</a:t>
                      </a:r>
                    </a:p>
                  </a:txBody>
                  <a:tcPr/>
                </a:tc>
                <a:extLst>
                  <a:ext uri="{0D108BD9-81ED-4DB2-BD59-A6C34878D82A}">
                    <a16:rowId xmlns:a16="http://schemas.microsoft.com/office/drawing/2014/main" val="1654392881"/>
                  </a:ext>
                </a:extLst>
              </a:tr>
            </a:tbl>
          </a:graphicData>
        </a:graphic>
      </p:graphicFrame>
      <p:sp>
        <p:nvSpPr>
          <p:cNvPr id="4" name="Text Placeholder 3">
            <a:extLst>
              <a:ext uri="{FF2B5EF4-FFF2-40B4-BE49-F238E27FC236}">
                <a16:creationId xmlns:a16="http://schemas.microsoft.com/office/drawing/2014/main" id="{167CB06F-7035-4193-954B-6DBEDF621B6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378132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5BEF-23FB-4CB5-9660-66F6A453FC3A}"/>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319A961D-1293-458D-A3AE-4664312056F0}"/>
              </a:ext>
            </a:extLst>
          </p:cNvPr>
          <p:cNvGraphicFramePr>
            <a:graphicFrameLocks noGrp="1"/>
          </p:cNvGraphicFramePr>
          <p:nvPr>
            <p:ph type="chart" sz="quarter" idx="13"/>
            <p:extLst>
              <p:ext uri="{D42A27DB-BD31-4B8C-83A1-F6EECF244321}">
                <p14:modId xmlns:p14="http://schemas.microsoft.com/office/powerpoint/2010/main" val="2021981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486588-5039-467D-897E-BF7391D45996}"/>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47D4CAD9-99B1-4B18-862A-DA4D755AA0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0552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4E34E-C574-40B6-AB38-E85EE66EE030}"/>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167659A0-2043-4E45-A094-C72732111B11}"/>
              </a:ext>
            </a:extLst>
          </p:cNvPr>
          <p:cNvGraphicFramePr>
            <a:graphicFrameLocks noGrp="1"/>
          </p:cNvGraphicFramePr>
          <p:nvPr>
            <p:ph type="chart" sz="quarter" idx="13"/>
            <p:extLst>
              <p:ext uri="{D42A27DB-BD31-4B8C-83A1-F6EECF244321}">
                <p14:modId xmlns:p14="http://schemas.microsoft.com/office/powerpoint/2010/main" val="3051385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1E5E5A-7A38-46B4-9370-1A8763181726}"/>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506C1306-D293-44D0-A440-2D5FD7BE38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0462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D56A-8D8C-48C5-85BB-A95C91C38262}"/>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3DAE709C-C115-4198-8C9C-FE5949FBEF58}"/>
              </a:ext>
            </a:extLst>
          </p:cNvPr>
          <p:cNvGraphicFramePr>
            <a:graphicFrameLocks noGrp="1"/>
          </p:cNvGraphicFramePr>
          <p:nvPr>
            <p:ph type="chart" sz="quarter" idx="13"/>
            <p:extLst>
              <p:ext uri="{D42A27DB-BD31-4B8C-83A1-F6EECF244321}">
                <p14:modId xmlns:p14="http://schemas.microsoft.com/office/powerpoint/2010/main" val="2632820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DE5C4B-12FD-4876-9A36-25377621E8C5}"/>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AE3A186F-3733-4E9B-B6F6-B4E073DC70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2093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51B22-6C54-4C90-84A8-0322D8D2354F}"/>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6465996D-7695-4303-834B-A2B2F67485B1}"/>
              </a:ext>
            </a:extLst>
          </p:cNvPr>
          <p:cNvGraphicFramePr>
            <a:graphicFrameLocks noGrp="1"/>
          </p:cNvGraphicFramePr>
          <p:nvPr>
            <p:ph type="tbl" sz="quarter" idx="13"/>
            <p:extLst>
              <p:ext uri="{D42A27DB-BD31-4B8C-83A1-F6EECF244321}">
                <p14:modId xmlns:p14="http://schemas.microsoft.com/office/powerpoint/2010/main" val="3884836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3507315"/>
                    </a:ext>
                  </a:extLst>
                </a:gridCol>
                <a:gridCol w="658368">
                  <a:extLst>
                    <a:ext uri="{9D8B030D-6E8A-4147-A177-3AD203B41FA5}">
                      <a16:colId xmlns:a16="http://schemas.microsoft.com/office/drawing/2014/main" val="1603375221"/>
                    </a:ext>
                  </a:extLst>
                </a:gridCol>
                <a:gridCol w="658368">
                  <a:extLst>
                    <a:ext uri="{9D8B030D-6E8A-4147-A177-3AD203B41FA5}">
                      <a16:colId xmlns:a16="http://schemas.microsoft.com/office/drawing/2014/main" val="3381339550"/>
                    </a:ext>
                  </a:extLst>
                </a:gridCol>
                <a:gridCol w="658368">
                  <a:extLst>
                    <a:ext uri="{9D8B030D-6E8A-4147-A177-3AD203B41FA5}">
                      <a16:colId xmlns:a16="http://schemas.microsoft.com/office/drawing/2014/main" val="2874186972"/>
                    </a:ext>
                  </a:extLst>
                </a:gridCol>
                <a:gridCol w="658368">
                  <a:extLst>
                    <a:ext uri="{9D8B030D-6E8A-4147-A177-3AD203B41FA5}">
                      <a16:colId xmlns:a16="http://schemas.microsoft.com/office/drawing/2014/main" val="3427337777"/>
                    </a:ext>
                  </a:extLst>
                </a:gridCol>
                <a:gridCol w="658368">
                  <a:extLst>
                    <a:ext uri="{9D8B030D-6E8A-4147-A177-3AD203B41FA5}">
                      <a16:colId xmlns:a16="http://schemas.microsoft.com/office/drawing/2014/main" val="4194209009"/>
                    </a:ext>
                  </a:extLst>
                </a:gridCol>
                <a:gridCol w="658368">
                  <a:extLst>
                    <a:ext uri="{9D8B030D-6E8A-4147-A177-3AD203B41FA5}">
                      <a16:colId xmlns:a16="http://schemas.microsoft.com/office/drawing/2014/main" val="2095301141"/>
                    </a:ext>
                  </a:extLst>
                </a:gridCol>
                <a:gridCol w="658368">
                  <a:extLst>
                    <a:ext uri="{9D8B030D-6E8A-4147-A177-3AD203B41FA5}">
                      <a16:colId xmlns:a16="http://schemas.microsoft.com/office/drawing/2014/main" val="405092288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463181230"/>
                  </a:ext>
                </a:extLst>
              </a:tr>
              <a:tr h="370840">
                <a:tc>
                  <a:txBody>
                    <a:bodyPr/>
                    <a:lstStyle/>
                    <a:p>
                      <a:r>
                        <a:rPr lang="en-US" sz="1000" b="1"/>
                        <a:t>Tokio Marine America - 2018-03-12 18:43:12</a:t>
                      </a:r>
                      <a:r>
                        <a:rPr lang="en-US" sz="1000"/>
                        <a:t>
Our TMA/TMCS Next Generation Leadership team has worked hard to ensure successful support of American Red Cross. They've organized blood drives and donations. Leadership opportunities abound! Congrats to our "Next Generation" of Tokio Marine Leaders. #TMAnshin #TMACares #Leadership</a:t>
                      </a:r>
                    </a:p>
                  </a:txBody>
                  <a:tcPr/>
                </a:tc>
                <a:tc>
                  <a:txBody>
                    <a:bodyPr/>
                    <a:lstStyle/>
                    <a:p>
                      <a:r>
                        <a:rPr lang="en-US" sz="1000"/>
                        <a:t>23</a:t>
                      </a:r>
                    </a:p>
                  </a:txBody>
                  <a:tcPr/>
                </a:tc>
                <a:tc>
                  <a:txBody>
                    <a:bodyPr/>
                    <a:lstStyle/>
                    <a:p>
                      <a:r>
                        <a:rPr lang="en-US" sz="1000"/>
                        <a:t>20</a:t>
                      </a:r>
                    </a:p>
                  </a:txBody>
                  <a:tcPr/>
                </a:tc>
                <a:tc>
                  <a:txBody>
                    <a:bodyPr/>
                    <a:lstStyle/>
                    <a:p>
                      <a:r>
                        <a:rPr lang="en-US" sz="1000"/>
                        <a:t>2</a:t>
                      </a:r>
                    </a:p>
                  </a:txBody>
                  <a:tcPr/>
                </a:tc>
                <a:tc>
                  <a:txBody>
                    <a:bodyPr/>
                    <a:lstStyle/>
                    <a:p>
                      <a:r>
                        <a:rPr lang="en-US" sz="1000"/>
                        <a:t>1</a:t>
                      </a:r>
                    </a:p>
                  </a:txBody>
                  <a:tcPr/>
                </a:tc>
                <a:tc>
                  <a:txBody>
                    <a:bodyPr/>
                    <a:lstStyle/>
                    <a:p>
                      <a:r>
                        <a:rPr lang="en-US" sz="1000"/>
                        <a:t>17.9688%</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121007725"/>
                  </a:ext>
                </a:extLst>
              </a:tr>
              <a:tr h="370840">
                <a:tc>
                  <a:txBody>
                    <a:bodyPr/>
                    <a:lstStyle/>
                    <a:p>
                      <a:r>
                        <a:rPr lang="en-US" sz="1000" b="1"/>
                        <a:t>Tokio Marine America - 2018-03-05 17:11:48</a:t>
                      </a:r>
                      <a:r>
                        <a:rPr lang="en-US" sz="1000"/>
                        <a:t>
The Chicago office collected Socks for the kids at Valentine Boys &amp; Girls Club. This successful drive produced over 150 socks for this great cause! #TMACares #AnshinInAction</a:t>
                      </a:r>
                    </a:p>
                  </a:txBody>
                  <a:tcPr/>
                </a:tc>
                <a:tc>
                  <a:txBody>
                    <a:bodyPr/>
                    <a:lstStyle/>
                    <a:p>
                      <a:r>
                        <a:rPr lang="en-US" sz="1000"/>
                        <a:t>17</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13.2812%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606844124"/>
                  </a:ext>
                </a:extLst>
              </a:tr>
              <a:tr h="370840">
                <a:tc>
                  <a:txBody>
                    <a:bodyPr/>
                    <a:lstStyle/>
                    <a:p>
                      <a:r>
                        <a:rPr lang="en-US" sz="1000" b="1"/>
                        <a:t>Tokio Marine America - 2018-03-20 12:16:52</a:t>
                      </a:r>
                      <a:r>
                        <a:rPr lang="en-US" sz="1000"/>
                        <a:t>
2017 was an amazing year for TMA Corporate Social Responsibility efforts! #TMACares</a:t>
                      </a:r>
                    </a:p>
                  </a:txBody>
                  <a:tcPr/>
                </a:tc>
                <a:tc>
                  <a:txBody>
                    <a:bodyPr/>
                    <a:lstStyle/>
                    <a:p>
                      <a:r>
                        <a:rPr lang="en-US" sz="1000"/>
                        <a:t>14</a:t>
                      </a:r>
                    </a:p>
                  </a:txBody>
                  <a:tcPr/>
                </a:tc>
                <a:tc>
                  <a:txBody>
                    <a:bodyPr/>
                    <a:lstStyle/>
                    <a:p>
                      <a:r>
                        <a:rPr lang="en-US" sz="1000"/>
                        <a:t>10</a:t>
                      </a:r>
                    </a:p>
                  </a:txBody>
                  <a:tcPr/>
                </a:tc>
                <a:tc>
                  <a:txBody>
                    <a:bodyPr/>
                    <a:lstStyle/>
                    <a:p>
                      <a:r>
                        <a:rPr lang="en-US" sz="1000"/>
                        <a:t>1</a:t>
                      </a:r>
                    </a:p>
                  </a:txBody>
                  <a:tcPr/>
                </a:tc>
                <a:tc>
                  <a:txBody>
                    <a:bodyPr/>
                    <a:lstStyle/>
                    <a:p>
                      <a:r>
                        <a:rPr lang="en-US" sz="1000"/>
                        <a:t>3</a:t>
                      </a:r>
                    </a:p>
                  </a:txBody>
                  <a:tcPr/>
                </a:tc>
                <a:tc>
                  <a:txBody>
                    <a:bodyPr/>
                    <a:lstStyle/>
                    <a:p>
                      <a:r>
                        <a:rPr lang="en-US" sz="1000"/>
                        <a:t>10.9375%</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119029836"/>
                  </a:ext>
                </a:extLst>
              </a:tr>
            </a:tbl>
          </a:graphicData>
        </a:graphic>
      </p:graphicFrame>
      <p:sp>
        <p:nvSpPr>
          <p:cNvPr id="4" name="Text Placeholder 3">
            <a:extLst>
              <a:ext uri="{FF2B5EF4-FFF2-40B4-BE49-F238E27FC236}">
                <a16:creationId xmlns:a16="http://schemas.microsoft.com/office/drawing/2014/main" id="{34D685D8-BA6A-4B83-8D94-5C6A73F6128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249666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2C5D-5579-4FCF-B67F-B036B8E49011}"/>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23AE10E0-F27F-4839-A8C7-8A3CB3138189}"/>
              </a:ext>
            </a:extLst>
          </p:cNvPr>
          <p:cNvGraphicFramePr>
            <a:graphicFrameLocks noGrp="1"/>
          </p:cNvGraphicFramePr>
          <p:nvPr>
            <p:ph type="tbl" sz="quarter" idx="13"/>
            <p:extLst>
              <p:ext uri="{D42A27DB-BD31-4B8C-83A1-F6EECF244321}">
                <p14:modId xmlns:p14="http://schemas.microsoft.com/office/powerpoint/2010/main" val="2676469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41864654"/>
                    </a:ext>
                  </a:extLst>
                </a:gridCol>
                <a:gridCol w="493776">
                  <a:extLst>
                    <a:ext uri="{9D8B030D-6E8A-4147-A177-3AD203B41FA5}">
                      <a16:colId xmlns:a16="http://schemas.microsoft.com/office/drawing/2014/main" val="1843623984"/>
                    </a:ext>
                  </a:extLst>
                </a:gridCol>
                <a:gridCol w="493776">
                  <a:extLst>
                    <a:ext uri="{9D8B030D-6E8A-4147-A177-3AD203B41FA5}">
                      <a16:colId xmlns:a16="http://schemas.microsoft.com/office/drawing/2014/main" val="2573105651"/>
                    </a:ext>
                  </a:extLst>
                </a:gridCol>
                <a:gridCol w="493776">
                  <a:extLst>
                    <a:ext uri="{9D8B030D-6E8A-4147-A177-3AD203B41FA5}">
                      <a16:colId xmlns:a16="http://schemas.microsoft.com/office/drawing/2014/main" val="1400879351"/>
                    </a:ext>
                  </a:extLst>
                </a:gridCol>
                <a:gridCol w="493776">
                  <a:extLst>
                    <a:ext uri="{9D8B030D-6E8A-4147-A177-3AD203B41FA5}">
                      <a16:colId xmlns:a16="http://schemas.microsoft.com/office/drawing/2014/main" val="987309918"/>
                    </a:ext>
                  </a:extLst>
                </a:gridCol>
                <a:gridCol w="493776">
                  <a:extLst>
                    <a:ext uri="{9D8B030D-6E8A-4147-A177-3AD203B41FA5}">
                      <a16:colId xmlns:a16="http://schemas.microsoft.com/office/drawing/2014/main" val="2693863007"/>
                    </a:ext>
                  </a:extLst>
                </a:gridCol>
                <a:gridCol w="493776">
                  <a:extLst>
                    <a:ext uri="{9D8B030D-6E8A-4147-A177-3AD203B41FA5}">
                      <a16:colId xmlns:a16="http://schemas.microsoft.com/office/drawing/2014/main" val="102571385"/>
                    </a:ext>
                  </a:extLst>
                </a:gridCol>
                <a:gridCol w="493776">
                  <a:extLst>
                    <a:ext uri="{9D8B030D-6E8A-4147-A177-3AD203B41FA5}">
                      <a16:colId xmlns:a16="http://schemas.microsoft.com/office/drawing/2014/main" val="2024863157"/>
                    </a:ext>
                  </a:extLst>
                </a:gridCol>
                <a:gridCol w="493776">
                  <a:extLst>
                    <a:ext uri="{9D8B030D-6E8A-4147-A177-3AD203B41FA5}">
                      <a16:colId xmlns:a16="http://schemas.microsoft.com/office/drawing/2014/main" val="939208696"/>
                    </a:ext>
                  </a:extLst>
                </a:gridCol>
                <a:gridCol w="493776">
                  <a:extLst>
                    <a:ext uri="{9D8B030D-6E8A-4147-A177-3AD203B41FA5}">
                      <a16:colId xmlns:a16="http://schemas.microsoft.com/office/drawing/2014/main" val="4029554400"/>
                    </a:ext>
                  </a:extLst>
                </a:gridCol>
                <a:gridCol w="493776">
                  <a:extLst>
                    <a:ext uri="{9D8B030D-6E8A-4147-A177-3AD203B41FA5}">
                      <a16:colId xmlns:a16="http://schemas.microsoft.com/office/drawing/2014/main" val="2827325776"/>
                    </a:ext>
                  </a:extLst>
                </a:gridCol>
                <a:gridCol w="493776">
                  <a:extLst>
                    <a:ext uri="{9D8B030D-6E8A-4147-A177-3AD203B41FA5}">
                      <a16:colId xmlns:a16="http://schemas.microsoft.com/office/drawing/2014/main" val="1221038508"/>
                    </a:ext>
                  </a:extLst>
                </a:gridCol>
                <a:gridCol w="493776">
                  <a:extLst>
                    <a:ext uri="{9D8B030D-6E8A-4147-A177-3AD203B41FA5}">
                      <a16:colId xmlns:a16="http://schemas.microsoft.com/office/drawing/2014/main" val="554406814"/>
                    </a:ext>
                  </a:extLst>
                </a:gridCol>
                <a:gridCol w="493776">
                  <a:extLst>
                    <a:ext uri="{9D8B030D-6E8A-4147-A177-3AD203B41FA5}">
                      <a16:colId xmlns:a16="http://schemas.microsoft.com/office/drawing/2014/main" val="38553750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21021210"/>
                  </a:ext>
                </a:extLst>
              </a:tr>
              <a:tr h="370840">
                <a:tc>
                  <a:txBody>
                    <a:bodyPr/>
                    <a:lstStyle/>
                    <a:p>
                      <a:r>
                        <a:rPr lang="en-US" sz="1000"/>
                        <a:t>@TokioMAmerica</a:t>
                      </a:r>
                    </a:p>
                  </a:txBody>
                  <a:tcPr/>
                </a:tc>
                <a:tc>
                  <a:txBody>
                    <a:bodyPr/>
                    <a:lstStyle/>
                    <a:p>
                      <a:r>
                        <a:rPr lang="en-US" sz="1000"/>
                        <a:t>80</a:t>
                      </a:r>
                    </a:p>
                  </a:txBody>
                  <a:tcPr/>
                </a:tc>
                <a:tc>
                  <a:txBody>
                    <a:bodyPr/>
                    <a:lstStyle/>
                    <a:p>
                      <a:r>
                        <a:rPr lang="en-US" sz="1000"/>
                        <a:t>12</a:t>
                      </a:r>
                    </a:p>
                  </a:txBody>
                  <a:tcPr/>
                </a:tc>
                <a:tc>
                  <a:txBody>
                    <a:bodyPr/>
                    <a:lstStyle/>
                    <a:p>
                      <a:r>
                        <a:rPr lang="en-US" sz="1000"/>
                        <a:t>38</a:t>
                      </a:r>
                    </a:p>
                  </a:txBody>
                  <a:tcPr/>
                </a:tc>
                <a:tc>
                  <a:txBody>
                    <a:bodyPr/>
                    <a:lstStyle/>
                    <a:p>
                      <a:r>
                        <a:rPr lang="en-US" sz="1000"/>
                        <a:t>37</a:t>
                      </a:r>
                    </a:p>
                  </a:txBody>
                  <a:tcPr/>
                </a:tc>
                <a:tc>
                  <a:txBody>
                    <a:bodyPr/>
                    <a:lstStyle/>
                    <a:p>
                      <a:r>
                        <a:rPr lang="en-US" sz="1000"/>
                        <a:t>1</a:t>
                      </a:r>
                    </a:p>
                  </a:txBody>
                  <a:tcPr/>
                </a:tc>
                <a:tc>
                  <a:txBody>
                    <a:bodyPr/>
                    <a:lstStyle/>
                    <a:p>
                      <a:r>
                        <a:rPr lang="en-US" sz="1000"/>
                        <a:t>0</a:t>
                      </a:r>
                    </a:p>
                  </a:txBody>
                  <a:tcPr/>
                </a:tc>
                <a:tc>
                  <a:txBody>
                    <a:bodyPr/>
                    <a:lstStyle/>
                    <a:p>
                      <a:r>
                        <a:rPr lang="en-US" sz="1000"/>
                        <a:t>20</a:t>
                      </a:r>
                    </a:p>
                  </a:txBody>
                  <a:tcPr/>
                </a:tc>
                <a:tc>
                  <a:txBody>
                    <a:bodyPr/>
                    <a:lstStyle/>
                    <a:p>
                      <a:r>
                        <a:rPr lang="en-US" sz="1000"/>
                        <a:t>20</a:t>
                      </a:r>
                    </a:p>
                  </a:txBody>
                  <a:tcPr/>
                </a:tc>
                <a:tc>
                  <a:txBody>
                    <a:bodyPr/>
                    <a:lstStyle/>
                    <a:p>
                      <a:r>
                        <a:rPr lang="en-US" sz="1000"/>
                        <a:t>71</a:t>
                      </a:r>
                    </a:p>
                  </a:txBody>
                  <a:tcPr/>
                </a:tc>
                <a:tc>
                  <a:txBody>
                    <a:bodyPr/>
                    <a:lstStyle/>
                    <a:p>
                      <a:r>
                        <a:rPr lang="en-US" sz="1000"/>
                        <a:t>1</a:t>
                      </a:r>
                    </a:p>
                  </a:txBody>
                  <a:tcPr/>
                </a:tc>
                <a:tc>
                  <a:txBody>
                    <a:bodyPr/>
                    <a:lstStyle/>
                    <a:p>
                      <a:r>
                        <a:rPr lang="en-US" sz="1000"/>
                        <a:t>4</a:t>
                      </a:r>
                    </a:p>
                  </a:txBody>
                  <a:tcPr/>
                </a:tc>
                <a:tc>
                  <a:txBody>
                    <a:bodyPr/>
                    <a:lstStyle/>
                    <a:p>
                      <a:r>
                        <a:rPr lang="en-US" sz="1000"/>
                        <a:t>3.3601%</a:t>
                      </a:r>
                    </a:p>
                  </a:txBody>
                  <a:tcPr/>
                </a:tc>
                <a:tc>
                  <a:txBody>
                    <a:bodyPr/>
                    <a:lstStyle/>
                    <a:p>
                      <a:r>
                        <a:rPr lang="en-US" sz="1000"/>
                        <a:t>0.0%</a:t>
                      </a:r>
                    </a:p>
                  </a:txBody>
                  <a:tcPr/>
                </a:tc>
                <a:extLst>
                  <a:ext uri="{0D108BD9-81ED-4DB2-BD59-A6C34878D82A}">
                    <a16:rowId xmlns:a16="http://schemas.microsoft.com/office/drawing/2014/main" val="1453210527"/>
                  </a:ext>
                </a:extLst>
              </a:tr>
            </a:tbl>
          </a:graphicData>
        </a:graphic>
      </p:graphicFrame>
      <p:sp>
        <p:nvSpPr>
          <p:cNvPr id="4" name="Text Placeholder 3">
            <a:extLst>
              <a:ext uri="{FF2B5EF4-FFF2-40B4-BE49-F238E27FC236}">
                <a16:creationId xmlns:a16="http://schemas.microsoft.com/office/drawing/2014/main" id="{E4433394-7FF7-426B-95E0-C7371D4F443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71145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34AB2-F9E5-4A90-88EC-3E2282CE4068}"/>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5318F11E-9E92-482F-9D08-6DDD19079024}"/>
              </a:ext>
            </a:extLst>
          </p:cNvPr>
          <p:cNvGraphicFramePr>
            <a:graphicFrameLocks noGrp="1"/>
          </p:cNvGraphicFramePr>
          <p:nvPr>
            <p:ph type="chart" sz="quarter" idx="13"/>
            <p:extLst>
              <p:ext uri="{D42A27DB-BD31-4B8C-83A1-F6EECF244321}">
                <p14:modId xmlns:p14="http://schemas.microsoft.com/office/powerpoint/2010/main" val="1294786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2A06F3-0F5B-44CF-8D38-BF9ED0024D90}"/>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C1C5EEC9-916D-4ABB-80E7-7CABDEF149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2786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910B8-0702-48B6-82DA-D3A2A75682DC}"/>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8EA158D0-5020-40F0-85F6-D880D22FC1A8}"/>
              </a:ext>
            </a:extLst>
          </p:cNvPr>
          <p:cNvGraphicFramePr>
            <a:graphicFrameLocks noGrp="1"/>
          </p:cNvGraphicFramePr>
          <p:nvPr>
            <p:ph type="chart" sz="quarter" idx="13"/>
            <p:extLst>
              <p:ext uri="{D42A27DB-BD31-4B8C-83A1-F6EECF244321}">
                <p14:modId xmlns:p14="http://schemas.microsoft.com/office/powerpoint/2010/main" val="2814862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AABC9C-71AD-43C8-A90B-18346E6954A0}"/>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73C14B03-AA56-4CA7-BD87-B4552B93FA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9740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D7AC-E8DC-46F7-AB13-49C341D5BC30}"/>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E0E68788-E104-49A5-8A9C-B44A2B7D3935}"/>
              </a:ext>
            </a:extLst>
          </p:cNvPr>
          <p:cNvGraphicFramePr>
            <a:graphicFrameLocks noGrp="1"/>
          </p:cNvGraphicFramePr>
          <p:nvPr>
            <p:ph type="tbl" sz="quarter" idx="13"/>
            <p:extLst>
              <p:ext uri="{D42A27DB-BD31-4B8C-83A1-F6EECF244321}">
                <p14:modId xmlns:p14="http://schemas.microsoft.com/office/powerpoint/2010/main" val="2602567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39036015"/>
                    </a:ext>
                  </a:extLst>
                </a:gridCol>
                <a:gridCol w="822960">
                  <a:extLst>
                    <a:ext uri="{9D8B030D-6E8A-4147-A177-3AD203B41FA5}">
                      <a16:colId xmlns:a16="http://schemas.microsoft.com/office/drawing/2014/main" val="1475237286"/>
                    </a:ext>
                  </a:extLst>
                </a:gridCol>
                <a:gridCol w="822960">
                  <a:extLst>
                    <a:ext uri="{9D8B030D-6E8A-4147-A177-3AD203B41FA5}">
                      <a16:colId xmlns:a16="http://schemas.microsoft.com/office/drawing/2014/main" val="542092932"/>
                    </a:ext>
                  </a:extLst>
                </a:gridCol>
                <a:gridCol w="822960">
                  <a:extLst>
                    <a:ext uri="{9D8B030D-6E8A-4147-A177-3AD203B41FA5}">
                      <a16:colId xmlns:a16="http://schemas.microsoft.com/office/drawing/2014/main" val="3906694307"/>
                    </a:ext>
                  </a:extLst>
                </a:gridCol>
                <a:gridCol w="822960">
                  <a:extLst>
                    <a:ext uri="{9D8B030D-6E8A-4147-A177-3AD203B41FA5}">
                      <a16:colId xmlns:a16="http://schemas.microsoft.com/office/drawing/2014/main" val="1633351837"/>
                    </a:ext>
                  </a:extLst>
                </a:gridCol>
                <a:gridCol w="822960">
                  <a:extLst>
                    <a:ext uri="{9D8B030D-6E8A-4147-A177-3AD203B41FA5}">
                      <a16:colId xmlns:a16="http://schemas.microsoft.com/office/drawing/2014/main" val="233632169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187174739"/>
                  </a:ext>
                </a:extLst>
              </a:tr>
              <a:tr h="370840">
                <a:tc>
                  <a:txBody>
                    <a:bodyPr/>
                    <a:lstStyle/>
                    <a:p>
                      <a:r>
                        <a:rPr lang="en-US" sz="1000" b="1"/>
                        <a:t>@TokioMAmerica - 2018-02-01 17:19:38</a:t>
                      </a:r>
                      <a:r>
                        <a:rPr lang="en-US" sz="1000"/>
                        <a:t>
February is Insurance Careers Month! Check out our Careers Page for open opportunities at TMA! https://t.co/6gZ2Uf2S62 #InsuranceCareersMonth #careertrifecta https://t.co/knVt8Y8cFp</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11.5942%</a:t>
                      </a:r>
                    </a:p>
                  </a:txBody>
                  <a:tcPr/>
                </a:tc>
                <a:extLst>
                  <a:ext uri="{0D108BD9-81ED-4DB2-BD59-A6C34878D82A}">
                    <a16:rowId xmlns:a16="http://schemas.microsoft.com/office/drawing/2014/main" val="3056417083"/>
                  </a:ext>
                </a:extLst>
              </a:tr>
              <a:tr h="370840">
                <a:tc>
                  <a:txBody>
                    <a:bodyPr/>
                    <a:lstStyle/>
                    <a:p>
                      <a:r>
                        <a:rPr lang="en-US" sz="1000" b="1"/>
                        <a:t>@TokioMAmerica - 2018-02-12 15:09:03</a:t>
                      </a:r>
                      <a:r>
                        <a:rPr lang="en-US" sz="1000"/>
                        <a:t>
Tomorrow, we'll be at St. John's University for their career day! Stop by and see us! #InsuranceCareersMonth #MotivationMonday #TeamTMA #TMAmerica @StJohnsU https://t.co/L817WtjK5d</a:t>
                      </a:r>
                    </a:p>
                  </a:txBody>
                  <a:tcPr/>
                </a:tc>
                <a:tc>
                  <a:txBody>
                    <a:bodyPr/>
                    <a:lstStyle/>
                    <a:p>
                      <a:r>
                        <a:rPr lang="en-US" sz="1000"/>
                        <a:t>No</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9.4595%</a:t>
                      </a:r>
                    </a:p>
                  </a:txBody>
                  <a:tcPr/>
                </a:tc>
                <a:extLst>
                  <a:ext uri="{0D108BD9-81ED-4DB2-BD59-A6C34878D82A}">
                    <a16:rowId xmlns:a16="http://schemas.microsoft.com/office/drawing/2014/main" val="2407450747"/>
                  </a:ext>
                </a:extLst>
              </a:tr>
              <a:tr h="370840">
                <a:tc>
                  <a:txBody>
                    <a:bodyPr/>
                    <a:lstStyle/>
                    <a:p>
                      <a:r>
                        <a:rPr lang="en-US" sz="1000" b="1"/>
                        <a:t>@TokioMAmerica - 2018-03-23 17:04:35</a:t>
                      </a:r>
                      <a:r>
                        <a:rPr lang="en-US" sz="1000"/>
                        <a:t>
The 2017-2018 Next Generation Leadership Team is delighted to announce the results of its CSR initiative collaboration with @RedCross @PHLYINS @TMNA_Services @FirstInsHI @RelianceStdLife @MatrixAbsence #AnshinInAction #goodcompany https://t.co/TIJNjxnSPT</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8.7500%</a:t>
                      </a:r>
                    </a:p>
                  </a:txBody>
                  <a:tcPr/>
                </a:tc>
                <a:extLst>
                  <a:ext uri="{0D108BD9-81ED-4DB2-BD59-A6C34878D82A}">
                    <a16:rowId xmlns:a16="http://schemas.microsoft.com/office/drawing/2014/main" val="1527466652"/>
                  </a:ext>
                </a:extLst>
              </a:tr>
            </a:tbl>
          </a:graphicData>
        </a:graphic>
      </p:graphicFrame>
      <p:sp>
        <p:nvSpPr>
          <p:cNvPr id="4" name="Text Placeholder 3">
            <a:extLst>
              <a:ext uri="{FF2B5EF4-FFF2-40B4-BE49-F238E27FC236}">
                <a16:creationId xmlns:a16="http://schemas.microsoft.com/office/drawing/2014/main" id="{AFDB4A5A-BB39-4439-B538-A2B6E4BC5BD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641086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C32D-0C1E-473C-9460-BFF57BCC2683}"/>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3989DEC9-3C4B-459B-BD88-D7D6BB71F41A}"/>
              </a:ext>
            </a:extLst>
          </p:cNvPr>
          <p:cNvGraphicFramePr>
            <a:graphicFrameLocks noGrp="1"/>
          </p:cNvGraphicFramePr>
          <p:nvPr>
            <p:ph type="tbl" sz="quarter" idx="13"/>
            <p:extLst>
              <p:ext uri="{D42A27DB-BD31-4B8C-83A1-F6EECF244321}">
                <p14:modId xmlns:p14="http://schemas.microsoft.com/office/powerpoint/2010/main" val="214427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9592930"/>
                    </a:ext>
                  </a:extLst>
                </a:gridCol>
                <a:gridCol w="1069848">
                  <a:extLst>
                    <a:ext uri="{9D8B030D-6E8A-4147-A177-3AD203B41FA5}">
                      <a16:colId xmlns:a16="http://schemas.microsoft.com/office/drawing/2014/main" val="3900056760"/>
                    </a:ext>
                  </a:extLst>
                </a:gridCol>
                <a:gridCol w="1069848">
                  <a:extLst>
                    <a:ext uri="{9D8B030D-6E8A-4147-A177-3AD203B41FA5}">
                      <a16:colId xmlns:a16="http://schemas.microsoft.com/office/drawing/2014/main" val="2671448066"/>
                    </a:ext>
                  </a:extLst>
                </a:gridCol>
                <a:gridCol w="1069848">
                  <a:extLst>
                    <a:ext uri="{9D8B030D-6E8A-4147-A177-3AD203B41FA5}">
                      <a16:colId xmlns:a16="http://schemas.microsoft.com/office/drawing/2014/main" val="2139449953"/>
                    </a:ext>
                  </a:extLst>
                </a:gridCol>
                <a:gridCol w="1069848">
                  <a:extLst>
                    <a:ext uri="{9D8B030D-6E8A-4147-A177-3AD203B41FA5}">
                      <a16:colId xmlns:a16="http://schemas.microsoft.com/office/drawing/2014/main" val="2972354959"/>
                    </a:ext>
                  </a:extLst>
                </a:gridCol>
                <a:gridCol w="1069848">
                  <a:extLst>
                    <a:ext uri="{9D8B030D-6E8A-4147-A177-3AD203B41FA5}">
                      <a16:colId xmlns:a16="http://schemas.microsoft.com/office/drawing/2014/main" val="2895282748"/>
                    </a:ext>
                  </a:extLst>
                </a:gridCol>
                <a:gridCol w="1069848">
                  <a:extLst>
                    <a:ext uri="{9D8B030D-6E8A-4147-A177-3AD203B41FA5}">
                      <a16:colId xmlns:a16="http://schemas.microsoft.com/office/drawing/2014/main" val="30682775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71103713"/>
                  </a:ext>
                </a:extLst>
              </a:tr>
              <a:tr h="370840">
                <a:tc>
                  <a:txBody>
                    <a:bodyPr/>
                    <a:lstStyle/>
                    <a:p>
                      <a:r>
                        <a:rPr lang="en-US" sz="1000"/>
                        <a:t>Tokio Marine America</a:t>
                      </a:r>
                    </a:p>
                  </a:txBody>
                  <a:tcPr/>
                </a:tc>
                <a:tc>
                  <a:txBody>
                    <a:bodyPr/>
                    <a:lstStyle/>
                    <a:p>
                      <a:r>
                        <a:rPr lang="en-US" sz="1000"/>
                        <a:t>4930</a:t>
                      </a:r>
                    </a:p>
                  </a:txBody>
                  <a:tcPr/>
                </a:tc>
                <a:tc>
                  <a:txBody>
                    <a:bodyPr/>
                    <a:lstStyle/>
                    <a:p>
                      <a:r>
                        <a:rPr lang="en-US" sz="1000"/>
                        <a:t>715</a:t>
                      </a:r>
                    </a:p>
                  </a:txBody>
                  <a:tcPr/>
                </a:tc>
                <a:tc>
                  <a:txBody>
                    <a:bodyPr/>
                    <a:lstStyle/>
                    <a:p>
                      <a:r>
                        <a:rPr lang="en-US" sz="1000"/>
                        <a:t>40</a:t>
                      </a:r>
                    </a:p>
                  </a:txBody>
                  <a:tcPr/>
                </a:tc>
                <a:tc>
                  <a:txBody>
                    <a:bodyPr/>
                    <a:lstStyle/>
                    <a:p>
                      <a:r>
                        <a:rPr lang="en-US" sz="1000"/>
                        <a:t>931</a:t>
                      </a:r>
                    </a:p>
                  </a:txBody>
                  <a:tcPr/>
                </a:tc>
                <a:tc>
                  <a:txBody>
                    <a:bodyPr/>
                    <a:lstStyle/>
                    <a:p>
                      <a:r>
                        <a:rPr lang="en-US" sz="1000"/>
                        <a:t>24</a:t>
                      </a:r>
                    </a:p>
                  </a:txBody>
                  <a:tcPr/>
                </a:tc>
                <a:tc>
                  <a:txBody>
                    <a:bodyPr/>
                    <a:lstStyle/>
                    <a:p>
                      <a:r>
                        <a:rPr lang="en-US" sz="1000"/>
                        <a:t>0.5222%</a:t>
                      </a:r>
                    </a:p>
                  </a:txBody>
                  <a:tcPr/>
                </a:tc>
                <a:extLst>
                  <a:ext uri="{0D108BD9-81ED-4DB2-BD59-A6C34878D82A}">
                    <a16:rowId xmlns:a16="http://schemas.microsoft.com/office/drawing/2014/main" val="199713959"/>
                  </a:ext>
                </a:extLst>
              </a:tr>
            </a:tbl>
          </a:graphicData>
        </a:graphic>
      </p:graphicFrame>
      <p:sp>
        <p:nvSpPr>
          <p:cNvPr id="4" name="Text Placeholder 3">
            <a:extLst>
              <a:ext uri="{FF2B5EF4-FFF2-40B4-BE49-F238E27FC236}">
                <a16:creationId xmlns:a16="http://schemas.microsoft.com/office/drawing/2014/main" id="{1440A572-19A6-4DF6-AE43-793C7FC76A1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744507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BD33D-301F-4B8E-9447-F7C293101705}"/>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0165750D-BE64-43A8-9AAC-BF06AC23500E}"/>
              </a:ext>
            </a:extLst>
          </p:cNvPr>
          <p:cNvGraphicFramePr>
            <a:graphicFrameLocks noGrp="1"/>
          </p:cNvGraphicFramePr>
          <p:nvPr>
            <p:ph type="chart" sz="quarter" idx="13"/>
            <p:extLst>
              <p:ext uri="{D42A27DB-BD31-4B8C-83A1-F6EECF244321}">
                <p14:modId xmlns:p14="http://schemas.microsoft.com/office/powerpoint/2010/main" val="4283597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527BA1-9DD0-46B3-8D38-7BDBA8BAFFF1}"/>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27416525-2802-4142-B597-808ACD1F82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4968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22569-5D02-4D84-8B2F-B83818FEB173}"/>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E9A55604-52D7-41AB-8616-DA4EA9D1E148}"/>
              </a:ext>
            </a:extLst>
          </p:cNvPr>
          <p:cNvGraphicFramePr>
            <a:graphicFrameLocks noGrp="1"/>
          </p:cNvGraphicFramePr>
          <p:nvPr>
            <p:ph type="chart" sz="quarter" idx="13"/>
            <p:extLst>
              <p:ext uri="{D42A27DB-BD31-4B8C-83A1-F6EECF244321}">
                <p14:modId xmlns:p14="http://schemas.microsoft.com/office/powerpoint/2010/main" val="2436740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25484C-F4AE-41FE-AE53-AF588FFECC1D}"/>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8C9A5530-0CFC-42F6-8F27-7F4DC1E649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941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6BD01-C60E-488A-A6B1-D7CB306A0718}"/>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43D7A475-EE67-4A16-B2C1-21A0C34B7546}"/>
              </a:ext>
            </a:extLst>
          </p:cNvPr>
          <p:cNvGraphicFramePr>
            <a:graphicFrameLocks noGrp="1"/>
          </p:cNvGraphicFramePr>
          <p:nvPr>
            <p:ph type="tbl" sz="quarter" idx="13"/>
            <p:extLst>
              <p:ext uri="{D42A27DB-BD31-4B8C-83A1-F6EECF244321}">
                <p14:modId xmlns:p14="http://schemas.microsoft.com/office/powerpoint/2010/main" val="3884246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73079008"/>
                    </a:ext>
                  </a:extLst>
                </a:gridCol>
                <a:gridCol w="987552">
                  <a:extLst>
                    <a:ext uri="{9D8B030D-6E8A-4147-A177-3AD203B41FA5}">
                      <a16:colId xmlns:a16="http://schemas.microsoft.com/office/drawing/2014/main" val="2874627551"/>
                    </a:ext>
                  </a:extLst>
                </a:gridCol>
                <a:gridCol w="987552">
                  <a:extLst>
                    <a:ext uri="{9D8B030D-6E8A-4147-A177-3AD203B41FA5}">
                      <a16:colId xmlns:a16="http://schemas.microsoft.com/office/drawing/2014/main" val="4184749031"/>
                    </a:ext>
                  </a:extLst>
                </a:gridCol>
                <a:gridCol w="987552">
                  <a:extLst>
                    <a:ext uri="{9D8B030D-6E8A-4147-A177-3AD203B41FA5}">
                      <a16:colId xmlns:a16="http://schemas.microsoft.com/office/drawing/2014/main" val="3959545547"/>
                    </a:ext>
                  </a:extLst>
                </a:gridCol>
                <a:gridCol w="987552">
                  <a:extLst>
                    <a:ext uri="{9D8B030D-6E8A-4147-A177-3AD203B41FA5}">
                      <a16:colId xmlns:a16="http://schemas.microsoft.com/office/drawing/2014/main" val="145332536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56277901"/>
                  </a:ext>
                </a:extLst>
              </a:tr>
              <a:tr h="370840">
                <a:tc>
                  <a:txBody>
                    <a:bodyPr/>
                    <a:lstStyle/>
                    <a:p>
                      <a:r>
                        <a:rPr lang="en-US" sz="1000" b="1"/>
                        <a:t>Tokio Marine America - 2018-03-22 11:42:12</a:t>
                      </a:r>
                      <a:r>
                        <a:rPr lang="en-US" sz="1000"/>
                        <a:t>
Will your cargo insurance pay for expensive towing and storage fees? Tokio Marine America has propriety coverages that recognize these substantial potential costs. Download our infographic to learn more: https://lnkd.in/dZV9VQW</a:t>
                      </a:r>
                    </a:p>
                  </a:txBody>
                  <a:tcPr/>
                </a:tc>
                <a:tc>
                  <a:txBody>
                    <a:bodyPr/>
                    <a:lstStyle/>
                    <a:p>
                      <a:r>
                        <a:rPr lang="en-US" sz="1000"/>
                        <a:t>63</a:t>
                      </a:r>
                    </a:p>
                  </a:txBody>
                  <a:tcPr/>
                </a:tc>
                <a:tc>
                  <a:txBody>
                    <a:bodyPr/>
                    <a:lstStyle/>
                    <a:p>
                      <a:r>
                        <a:rPr lang="en-US" sz="1000"/>
                        <a:t>3</a:t>
                      </a:r>
                    </a:p>
                  </a:txBody>
                  <a:tcPr/>
                </a:tc>
                <a:tc>
                  <a:txBody>
                    <a:bodyPr/>
                    <a:lstStyle/>
                    <a:p>
                      <a:r>
                        <a:rPr lang="en-US" sz="1000"/>
                        <a:t>1.3580%</a:t>
                      </a:r>
                    </a:p>
                  </a:txBody>
                  <a:tcPr/>
                </a:tc>
                <a:tc>
                  <a:txBody>
                    <a:bodyPr/>
                    <a:lstStyle/>
                    <a:p>
                      <a:r>
                        <a:rPr lang="en-US" sz="1000"/>
                        <a:t>Link</a:t>
                      </a:r>
                    </a:p>
                  </a:txBody>
                  <a:tcPr/>
                </a:tc>
                <a:extLst>
                  <a:ext uri="{0D108BD9-81ED-4DB2-BD59-A6C34878D82A}">
                    <a16:rowId xmlns:a16="http://schemas.microsoft.com/office/drawing/2014/main" val="2799897045"/>
                  </a:ext>
                </a:extLst>
              </a:tr>
              <a:tr h="370840">
                <a:tc>
                  <a:txBody>
                    <a:bodyPr/>
                    <a:lstStyle/>
                    <a:p>
                      <a:r>
                        <a:rPr lang="en-US" sz="1000" b="1"/>
                        <a:t>Tokio Marine America - 2018-01-01 15:30:27</a:t>
                      </a:r>
                      <a:r>
                        <a:rPr lang="en-US" sz="1000"/>
                        <a:t>
Happy New Year!</a:t>
                      </a:r>
                    </a:p>
                  </a:txBody>
                  <a:tcPr/>
                </a:tc>
                <a:tc>
                  <a:txBody>
                    <a:bodyPr/>
                    <a:lstStyle/>
                    <a:p>
                      <a:r>
                        <a:rPr lang="en-US" sz="1000"/>
                        <a:t>50</a:t>
                      </a:r>
                    </a:p>
                  </a:txBody>
                  <a:tcPr/>
                </a:tc>
                <a:tc>
                  <a:txBody>
                    <a:bodyPr/>
                    <a:lstStyle/>
                    <a:p>
                      <a:r>
                        <a:rPr lang="en-US" sz="1000"/>
                        <a:t>0</a:t>
                      </a:r>
                    </a:p>
                  </a:txBody>
                  <a:tcPr/>
                </a:tc>
                <a:tc>
                  <a:txBody>
                    <a:bodyPr/>
                    <a:lstStyle/>
                    <a:p>
                      <a:r>
                        <a:rPr lang="en-US" sz="1000"/>
                        <a:t>1.1862%</a:t>
                      </a:r>
                    </a:p>
                  </a:txBody>
                  <a:tcPr/>
                </a:tc>
                <a:tc>
                  <a:txBody>
                    <a:bodyPr/>
                    <a:lstStyle/>
                    <a:p>
                      <a:r>
                        <a:rPr lang="en-US" sz="1000"/>
                        <a:t>Photo</a:t>
                      </a:r>
                    </a:p>
                  </a:txBody>
                  <a:tcPr/>
                </a:tc>
                <a:extLst>
                  <a:ext uri="{0D108BD9-81ED-4DB2-BD59-A6C34878D82A}">
                    <a16:rowId xmlns:a16="http://schemas.microsoft.com/office/drawing/2014/main" val="801595501"/>
                  </a:ext>
                </a:extLst>
              </a:tr>
              <a:tr h="370840">
                <a:tc>
                  <a:txBody>
                    <a:bodyPr/>
                    <a:lstStyle/>
                    <a:p>
                      <a:r>
                        <a:rPr lang="en-US" sz="1000" b="1"/>
                        <a:t>Tokio Marine America - 2018-02-19 18:15:56</a:t>
                      </a:r>
                      <a:r>
                        <a:rPr lang="en-US" sz="1000"/>
                        <a:t>
Our inland marine specialists focus on a wide range of products. With an exhaustive knowledge of the industries that we service, we are uniquely positioned to be a top-tier inland marine market for select producers. Download our infographic here: https://lnkd.in/dfgMUSR</a:t>
                      </a:r>
                    </a:p>
                  </a:txBody>
                  <a:tcPr/>
                </a:tc>
                <a:tc>
                  <a:txBody>
                    <a:bodyPr/>
                    <a:lstStyle/>
                    <a:p>
                      <a:r>
                        <a:rPr lang="en-US" sz="1000"/>
                        <a:t>49</a:t>
                      </a:r>
                    </a:p>
                  </a:txBody>
                  <a:tcPr/>
                </a:tc>
                <a:tc>
                  <a:txBody>
                    <a:bodyPr/>
                    <a:lstStyle/>
                    <a:p>
                      <a:r>
                        <a:rPr lang="en-US" sz="1000"/>
                        <a:t>1</a:t>
                      </a:r>
                    </a:p>
                  </a:txBody>
                  <a:tcPr/>
                </a:tc>
                <a:tc>
                  <a:txBody>
                    <a:bodyPr/>
                    <a:lstStyle/>
                    <a:p>
                      <a:r>
                        <a:rPr lang="en-US" sz="1000"/>
                        <a:t>1.0924%</a:t>
                      </a:r>
                    </a:p>
                  </a:txBody>
                  <a:tcPr/>
                </a:tc>
                <a:tc>
                  <a:txBody>
                    <a:bodyPr/>
                    <a:lstStyle/>
                    <a:p>
                      <a:r>
                        <a:rPr lang="en-US" sz="1000"/>
                        <a:t>Link</a:t>
                      </a:r>
                    </a:p>
                  </a:txBody>
                  <a:tcPr/>
                </a:tc>
                <a:extLst>
                  <a:ext uri="{0D108BD9-81ED-4DB2-BD59-A6C34878D82A}">
                    <a16:rowId xmlns:a16="http://schemas.microsoft.com/office/drawing/2014/main" val="3555314308"/>
                  </a:ext>
                </a:extLst>
              </a:tr>
            </a:tbl>
          </a:graphicData>
        </a:graphic>
      </p:graphicFrame>
      <p:sp>
        <p:nvSpPr>
          <p:cNvPr id="4" name="Text Placeholder 3">
            <a:extLst>
              <a:ext uri="{FF2B5EF4-FFF2-40B4-BE49-F238E27FC236}">
                <a16:creationId xmlns:a16="http://schemas.microsoft.com/office/drawing/2014/main" id="{ED315DFD-55C7-4E13-ADED-943DCC5B7D0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549293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52603-7595-4DE0-A2D0-8A97AB183A9E}"/>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C273BF6C-7522-4B52-A216-9D5CA739058E}"/>
              </a:ext>
            </a:extLst>
          </p:cNvPr>
          <p:cNvGraphicFramePr>
            <a:graphicFrameLocks noGrp="1"/>
          </p:cNvGraphicFramePr>
          <p:nvPr>
            <p:ph type="tbl" sz="quarter" idx="13"/>
            <p:extLst>
              <p:ext uri="{D42A27DB-BD31-4B8C-83A1-F6EECF244321}">
                <p14:modId xmlns:p14="http://schemas.microsoft.com/office/powerpoint/2010/main" val="247909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0893758"/>
                    </a:ext>
                  </a:extLst>
                </a:gridCol>
                <a:gridCol w="699516">
                  <a:extLst>
                    <a:ext uri="{9D8B030D-6E8A-4147-A177-3AD203B41FA5}">
                      <a16:colId xmlns:a16="http://schemas.microsoft.com/office/drawing/2014/main" val="973338938"/>
                    </a:ext>
                  </a:extLst>
                </a:gridCol>
                <a:gridCol w="699516">
                  <a:extLst>
                    <a:ext uri="{9D8B030D-6E8A-4147-A177-3AD203B41FA5}">
                      <a16:colId xmlns:a16="http://schemas.microsoft.com/office/drawing/2014/main" val="3857504626"/>
                    </a:ext>
                  </a:extLst>
                </a:gridCol>
                <a:gridCol w="658368">
                  <a:extLst>
                    <a:ext uri="{9D8B030D-6E8A-4147-A177-3AD203B41FA5}">
                      <a16:colId xmlns:a16="http://schemas.microsoft.com/office/drawing/2014/main" val="4184223645"/>
                    </a:ext>
                  </a:extLst>
                </a:gridCol>
                <a:gridCol w="658368">
                  <a:extLst>
                    <a:ext uri="{9D8B030D-6E8A-4147-A177-3AD203B41FA5}">
                      <a16:colId xmlns:a16="http://schemas.microsoft.com/office/drawing/2014/main" val="1953155603"/>
                    </a:ext>
                  </a:extLst>
                </a:gridCol>
                <a:gridCol w="658368">
                  <a:extLst>
                    <a:ext uri="{9D8B030D-6E8A-4147-A177-3AD203B41FA5}">
                      <a16:colId xmlns:a16="http://schemas.microsoft.com/office/drawing/2014/main" val="1317902849"/>
                    </a:ext>
                  </a:extLst>
                </a:gridCol>
                <a:gridCol w="699516">
                  <a:extLst>
                    <a:ext uri="{9D8B030D-6E8A-4147-A177-3AD203B41FA5}">
                      <a16:colId xmlns:a16="http://schemas.microsoft.com/office/drawing/2014/main" val="2132991233"/>
                    </a:ext>
                  </a:extLst>
                </a:gridCol>
                <a:gridCol w="699516">
                  <a:extLst>
                    <a:ext uri="{9D8B030D-6E8A-4147-A177-3AD203B41FA5}">
                      <a16:colId xmlns:a16="http://schemas.microsoft.com/office/drawing/2014/main" val="66498416"/>
                    </a:ext>
                  </a:extLst>
                </a:gridCol>
                <a:gridCol w="699516">
                  <a:extLst>
                    <a:ext uri="{9D8B030D-6E8A-4147-A177-3AD203B41FA5}">
                      <a16:colId xmlns:a16="http://schemas.microsoft.com/office/drawing/2014/main" val="1186120235"/>
                    </a:ext>
                  </a:extLst>
                </a:gridCol>
                <a:gridCol w="658368">
                  <a:extLst>
                    <a:ext uri="{9D8B030D-6E8A-4147-A177-3AD203B41FA5}">
                      <a16:colId xmlns:a16="http://schemas.microsoft.com/office/drawing/2014/main" val="25056224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39416981"/>
                  </a:ext>
                </a:extLst>
              </a:tr>
              <a:tr h="370840">
                <a:tc>
                  <a:txBody>
                    <a:bodyPr/>
                    <a:lstStyle/>
                    <a:p>
                      <a:r>
                        <a:rPr lang="en-US" sz="1000"/>
                        <a:t>tmamerica</a:t>
                      </a:r>
                    </a:p>
                  </a:txBody>
                  <a:tcPr/>
                </a:tc>
                <a:tc>
                  <a:txBody>
                    <a:bodyPr/>
                    <a:lstStyle/>
                    <a:p>
                      <a:r>
                        <a:rPr lang="en-US" sz="1000"/>
                        <a:t>85</a:t>
                      </a:r>
                    </a:p>
                  </a:txBody>
                  <a:tcPr/>
                </a:tc>
                <a:tc>
                  <a:txBody>
                    <a:bodyPr/>
                    <a:lstStyle/>
                    <a:p>
                      <a:r>
                        <a:rPr lang="en-US" sz="1000"/>
                        <a:t>6</a:t>
                      </a:r>
                    </a:p>
                  </a:txBody>
                  <a:tcPr/>
                </a:tc>
                <a:tc>
                  <a:txBody>
                    <a:bodyPr/>
                    <a:lstStyle/>
                    <a:p>
                      <a:r>
                        <a:rPr lang="en-US" sz="1000"/>
                        <a:t>2</a:t>
                      </a:r>
                    </a:p>
                  </a:txBody>
                  <a:tcPr/>
                </a:tc>
                <a:tc>
                  <a:txBody>
                    <a:bodyPr/>
                    <a:lstStyle/>
                    <a:p>
                      <a:r>
                        <a:rPr lang="en-US" sz="1000"/>
                        <a:t>3</a:t>
                      </a:r>
                    </a:p>
                  </a:txBody>
                  <a:tcPr/>
                </a:tc>
                <a:tc>
                  <a:txBody>
                    <a:bodyPr/>
                    <a:lstStyle/>
                    <a:p>
                      <a:r>
                        <a:rPr lang="en-US" sz="1000"/>
                        <a:t>2</a:t>
                      </a:r>
                    </a:p>
                  </a:txBody>
                  <a:tcPr/>
                </a:tc>
                <a:tc>
                  <a:txBody>
                    <a:bodyPr/>
                    <a:lstStyle/>
                    <a:p>
                      <a:r>
                        <a:rPr lang="en-US" sz="1000"/>
                        <a:t>7</a:t>
                      </a:r>
                    </a:p>
                  </a:txBody>
                  <a:tcPr/>
                </a:tc>
                <a:tc>
                  <a:txBody>
                    <a:bodyPr/>
                    <a:lstStyle/>
                    <a:p>
                      <a:r>
                        <a:rPr lang="en-US" sz="1000"/>
                        <a:t>57</a:t>
                      </a:r>
                    </a:p>
                  </a:txBody>
                  <a:tcPr/>
                </a:tc>
                <a:tc>
                  <a:txBody>
                    <a:bodyPr/>
                    <a:lstStyle/>
                    <a:p>
                      <a:r>
                        <a:rPr lang="en-US" sz="1000"/>
                        <a:t>4</a:t>
                      </a:r>
                    </a:p>
                  </a:txBody>
                  <a:tcPr/>
                </a:tc>
                <a:tc>
                  <a:txBody>
                    <a:bodyPr/>
                    <a:lstStyle/>
                    <a:p>
                      <a:r>
                        <a:rPr lang="en-US" sz="1000"/>
                        <a:t>10.6272%</a:t>
                      </a:r>
                    </a:p>
                  </a:txBody>
                  <a:tcPr/>
                </a:tc>
                <a:extLst>
                  <a:ext uri="{0D108BD9-81ED-4DB2-BD59-A6C34878D82A}">
                    <a16:rowId xmlns:a16="http://schemas.microsoft.com/office/drawing/2014/main" val="3254219782"/>
                  </a:ext>
                </a:extLst>
              </a:tr>
            </a:tbl>
          </a:graphicData>
        </a:graphic>
      </p:graphicFrame>
      <p:sp>
        <p:nvSpPr>
          <p:cNvPr id="4" name="Text Placeholder 3">
            <a:extLst>
              <a:ext uri="{FF2B5EF4-FFF2-40B4-BE49-F238E27FC236}">
                <a16:creationId xmlns:a16="http://schemas.microsoft.com/office/drawing/2014/main" id="{9802D88F-349F-4D9B-84D8-609110BEA09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80484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011C-6CFF-418C-ADA8-0D3460ED76B6}"/>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F68FA3C0-F4FE-4E0D-85FB-6A2A45A56638}"/>
              </a:ext>
            </a:extLst>
          </p:cNvPr>
          <p:cNvGraphicFramePr>
            <a:graphicFrameLocks noGrp="1"/>
          </p:cNvGraphicFramePr>
          <p:nvPr>
            <p:ph type="chart" sz="quarter" idx="13"/>
            <p:extLst>
              <p:ext uri="{D42A27DB-BD31-4B8C-83A1-F6EECF244321}">
                <p14:modId xmlns:p14="http://schemas.microsoft.com/office/powerpoint/2010/main" val="2185955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509D91-DE54-4EC5-8FE5-17B6E09F85B8}"/>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08B16C32-BF7B-46E7-8EF2-EA141E437F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8950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302F4-6FC6-4B08-8D5C-9B4E2D5D711A}"/>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01FE8163-B2E0-49AB-A0C3-157215D56EED}"/>
              </a:ext>
            </a:extLst>
          </p:cNvPr>
          <p:cNvGraphicFramePr>
            <a:graphicFrameLocks noGrp="1"/>
          </p:cNvGraphicFramePr>
          <p:nvPr>
            <p:ph type="chart" sz="quarter" idx="13"/>
            <p:extLst>
              <p:ext uri="{D42A27DB-BD31-4B8C-83A1-F6EECF244321}">
                <p14:modId xmlns:p14="http://schemas.microsoft.com/office/powerpoint/2010/main" val="571325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6FA762-2030-47E9-820B-FCC9EA7E4A78}"/>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E7F05BEB-83A7-4D5D-BC0C-0CBB9AED5D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1801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646E9-FCD8-45FD-9CF7-BBB9ED1B147A}"/>
              </a:ext>
            </a:extLst>
          </p:cNvPr>
          <p:cNvSpPr>
            <a:spLocks noGrp="1"/>
          </p:cNvSpPr>
          <p:nvPr>
            <p:ph type="title"/>
          </p:nvPr>
        </p:nvSpPr>
        <p:spPr/>
        <p:txBody>
          <a:bodyPr/>
          <a:lstStyle/>
          <a:p>
            <a:r>
              <a:rPr lang="en-US"/>
              <a:t>Instagram Top Posts</a:t>
            </a:r>
          </a:p>
        </p:txBody>
      </p:sp>
      <p:graphicFrame>
        <p:nvGraphicFramePr>
          <p:cNvPr id="5" name="Table Placeholder 4">
            <a:extLst>
              <a:ext uri="{FF2B5EF4-FFF2-40B4-BE49-F238E27FC236}">
                <a16:creationId xmlns:a16="http://schemas.microsoft.com/office/drawing/2014/main" id="{77F055BE-61E9-47D8-ABCC-E61AB5CE7695}"/>
              </a:ext>
            </a:extLst>
          </p:cNvPr>
          <p:cNvGraphicFramePr>
            <a:graphicFrameLocks noGrp="1"/>
          </p:cNvGraphicFramePr>
          <p:nvPr>
            <p:ph type="tbl" sz="quarter" idx="13"/>
            <p:extLst>
              <p:ext uri="{D42A27DB-BD31-4B8C-83A1-F6EECF244321}">
                <p14:modId xmlns:p14="http://schemas.microsoft.com/office/powerpoint/2010/main" val="3101447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42163857"/>
                    </a:ext>
                  </a:extLst>
                </a:gridCol>
                <a:gridCol w="987552">
                  <a:extLst>
                    <a:ext uri="{9D8B030D-6E8A-4147-A177-3AD203B41FA5}">
                      <a16:colId xmlns:a16="http://schemas.microsoft.com/office/drawing/2014/main" val="644075317"/>
                    </a:ext>
                  </a:extLst>
                </a:gridCol>
                <a:gridCol w="987552">
                  <a:extLst>
                    <a:ext uri="{9D8B030D-6E8A-4147-A177-3AD203B41FA5}">
                      <a16:colId xmlns:a16="http://schemas.microsoft.com/office/drawing/2014/main" val="2361959728"/>
                    </a:ext>
                  </a:extLst>
                </a:gridCol>
                <a:gridCol w="987552">
                  <a:extLst>
                    <a:ext uri="{9D8B030D-6E8A-4147-A177-3AD203B41FA5}">
                      <a16:colId xmlns:a16="http://schemas.microsoft.com/office/drawing/2014/main" val="893664090"/>
                    </a:ext>
                  </a:extLst>
                </a:gridCol>
                <a:gridCol w="987552">
                  <a:extLst>
                    <a:ext uri="{9D8B030D-6E8A-4147-A177-3AD203B41FA5}">
                      <a16:colId xmlns:a16="http://schemas.microsoft.com/office/drawing/2014/main" val="278402205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309354722"/>
                  </a:ext>
                </a:extLst>
              </a:tr>
              <a:tr h="370840">
                <a:tc>
                  <a:txBody>
                    <a:bodyPr/>
                    <a:lstStyle/>
                    <a:p>
                      <a:r>
                        <a:rPr lang="en-US" sz="1000" b="1"/>
                        <a:t>tmamerica - 2018-03-31 17:52:19</a:t>
                      </a:r>
                      <a:r>
                        <a:rPr lang="en-US" sz="1000"/>
                        <a:t>
Our TMA team went to Park East High School to talk to students about careers in the insurance industry. #insurancecareers #TeamTMA #TMA</a:t>
                      </a:r>
                    </a:p>
                  </a:txBody>
                  <a:tcPr/>
                </a:tc>
                <a:tc>
                  <a:txBody>
                    <a:bodyPr/>
                    <a:lstStyle/>
                    <a:p>
                      <a:r>
                        <a:rPr lang="en-US" sz="1000"/>
                        <a:t>7</a:t>
                      </a:r>
                    </a:p>
                  </a:txBody>
                  <a:tcPr/>
                </a:tc>
                <a:tc>
                  <a:txBody>
                    <a:bodyPr/>
                    <a:lstStyle/>
                    <a:p>
                      <a:r>
                        <a:rPr lang="en-US" sz="1000"/>
                        <a:t>0</a:t>
                      </a:r>
                    </a:p>
                  </a:txBody>
                  <a:tcPr/>
                </a:tc>
                <a:tc>
                  <a:txBody>
                    <a:bodyPr/>
                    <a:lstStyle/>
                    <a:p>
                      <a:r>
                        <a:rPr lang="en-US" sz="1000"/>
                        <a:t>8.2353%</a:t>
                      </a:r>
                    </a:p>
                  </a:txBody>
                  <a:tcPr/>
                </a:tc>
                <a:tc>
                  <a:txBody>
                    <a:bodyPr/>
                    <a:lstStyle/>
                    <a:p>
                      <a:r>
                        <a:rPr lang="en-US" sz="1000"/>
                        <a:t>Carousel</a:t>
                      </a:r>
                    </a:p>
                  </a:txBody>
                  <a:tcPr/>
                </a:tc>
                <a:extLst>
                  <a:ext uri="{0D108BD9-81ED-4DB2-BD59-A6C34878D82A}">
                    <a16:rowId xmlns:a16="http://schemas.microsoft.com/office/drawing/2014/main" val="2869243943"/>
                  </a:ext>
                </a:extLst>
              </a:tr>
              <a:tr h="370840">
                <a:tc>
                  <a:txBody>
                    <a:bodyPr/>
                    <a:lstStyle/>
                    <a:p>
                      <a:r>
                        <a:rPr lang="en-US" sz="1000" b="1"/>
                        <a:t>tmamerica - 2018-03-26 16:54:43</a:t>
                      </a:r>
                      <a:r>
                        <a:rPr lang="en-US" sz="1000"/>
                        <a:t>
Employees who made donations of $25 or more and/or donated blood during our American Red Cross drive received these fun branded socks! Here, our employees model their socks! #TMAnshin #TeamTMA #RedCross #Donate @americanredcross</a:t>
                      </a:r>
                    </a:p>
                  </a:txBody>
                  <a:tcPr/>
                </a:tc>
                <a:tc>
                  <a:txBody>
                    <a:bodyPr/>
                    <a:lstStyle/>
                    <a:p>
                      <a:r>
                        <a:rPr lang="en-US" sz="1000"/>
                        <a:t>6</a:t>
                      </a:r>
                    </a:p>
                  </a:txBody>
                  <a:tcPr/>
                </a:tc>
                <a:tc>
                  <a:txBody>
                    <a:bodyPr/>
                    <a:lstStyle/>
                    <a:p>
                      <a:r>
                        <a:rPr lang="en-US" sz="1000"/>
                        <a:t>2</a:t>
                      </a:r>
                    </a:p>
                  </a:txBody>
                  <a:tcPr/>
                </a:tc>
                <a:tc>
                  <a:txBody>
                    <a:bodyPr/>
                    <a:lstStyle/>
                    <a:p>
                      <a:r>
                        <a:rPr lang="en-US" sz="1000"/>
                        <a:t>9.6386%</a:t>
                      </a:r>
                    </a:p>
                  </a:txBody>
                  <a:tcPr/>
                </a:tc>
                <a:tc>
                  <a:txBody>
                    <a:bodyPr/>
                    <a:lstStyle/>
                    <a:p>
                      <a:r>
                        <a:rPr lang="en-US" sz="1000"/>
                        <a:t>Video</a:t>
                      </a:r>
                    </a:p>
                  </a:txBody>
                  <a:tcPr/>
                </a:tc>
                <a:extLst>
                  <a:ext uri="{0D108BD9-81ED-4DB2-BD59-A6C34878D82A}">
                    <a16:rowId xmlns:a16="http://schemas.microsoft.com/office/drawing/2014/main" val="3910721337"/>
                  </a:ext>
                </a:extLst>
              </a:tr>
              <a:tr h="370840">
                <a:tc>
                  <a:txBody>
                    <a:bodyPr/>
                    <a:lstStyle/>
                    <a:p>
                      <a:r>
                        <a:rPr lang="en-US" sz="1000" b="1"/>
                        <a:t>tmamerica - 2018-03-26 12:32:30</a:t>
                      </a:r>
                      <a:r>
                        <a:rPr lang="en-US" sz="1000"/>
                        <a:t>
An amazing clip of the Hudson from the office taken by one of our Jersey City employees. #viewsfromwork #tmamerica #teamtma #jerseycity</a:t>
                      </a:r>
                    </a:p>
                  </a:txBody>
                  <a:tcPr/>
                </a:tc>
                <a:tc>
                  <a:txBody>
                    <a:bodyPr/>
                    <a:lstStyle/>
                    <a:p>
                      <a:r>
                        <a:rPr lang="en-US" sz="1000"/>
                        <a:t>8</a:t>
                      </a:r>
                    </a:p>
                  </a:txBody>
                  <a:tcPr/>
                </a:tc>
                <a:tc>
                  <a:txBody>
                    <a:bodyPr/>
                    <a:lstStyle/>
                    <a:p>
                      <a:r>
                        <a:rPr lang="en-US" sz="1000"/>
                        <a:t>0</a:t>
                      </a:r>
                    </a:p>
                  </a:txBody>
                  <a:tcPr/>
                </a:tc>
                <a:tc>
                  <a:txBody>
                    <a:bodyPr/>
                    <a:lstStyle/>
                    <a:p>
                      <a:r>
                        <a:rPr lang="en-US" sz="1000"/>
                        <a:t>9.6386%</a:t>
                      </a:r>
                    </a:p>
                  </a:txBody>
                  <a:tcPr/>
                </a:tc>
                <a:tc>
                  <a:txBody>
                    <a:bodyPr/>
                    <a:lstStyle/>
                    <a:p>
                      <a:r>
                        <a:rPr lang="en-US" sz="1000"/>
                        <a:t>Video</a:t>
                      </a:r>
                    </a:p>
                  </a:txBody>
                  <a:tcPr/>
                </a:tc>
                <a:extLst>
                  <a:ext uri="{0D108BD9-81ED-4DB2-BD59-A6C34878D82A}">
                    <a16:rowId xmlns:a16="http://schemas.microsoft.com/office/drawing/2014/main" val="2599821464"/>
                  </a:ext>
                </a:extLst>
              </a:tr>
              <a:tr h="370840">
                <a:tc>
                  <a:txBody>
                    <a:bodyPr/>
                    <a:lstStyle/>
                    <a:p>
                      <a:r>
                        <a:rPr lang="en-US" sz="1000" b="1"/>
                        <a:t>tmamerica - 2018-03-23 16:59:51</a:t>
                      </a:r>
                      <a:r>
                        <a:rPr lang="en-US" sz="1000"/>
                        <a:t>
The 2017-2018 Next Generation Leadership Team is delighted to announce the results of its CSR initiative collaboration with the Red Cross.  With your support, a total of 236 pints of blood and approximately $12,500 in monetary donations were collected among all TM Group companies. This includes PHLY, TMA, TMCS, TMNAS, Reliance Standard, FICOH, TM Brazil, TM Mexico and Matrix.  The members of the Next Generation Program would like to thank everyone for their participation! This event was part of a group initiative to raise awareness for our shared culture of Good Company.  @PHLYINS @TMNA_Services @FirstInsHI @RelianceStdLife @MatrixAbsence #AnshinInAction #goodcompany</a:t>
                      </a:r>
                    </a:p>
                  </a:txBody>
                  <a:tcPr/>
                </a:tc>
                <a:tc>
                  <a:txBody>
                    <a:bodyPr/>
                    <a:lstStyle/>
                    <a:p>
                      <a:r>
                        <a:rPr lang="en-US" sz="1000"/>
                        <a:t>10</a:t>
                      </a:r>
                    </a:p>
                  </a:txBody>
                  <a:tcPr/>
                </a:tc>
                <a:tc>
                  <a:txBody>
                    <a:bodyPr/>
                    <a:lstStyle/>
                    <a:p>
                      <a:r>
                        <a:rPr lang="en-US" sz="1000"/>
                        <a:t>1</a:t>
                      </a:r>
                    </a:p>
                  </a:txBody>
                  <a:tcPr/>
                </a:tc>
                <a:tc>
                  <a:txBody>
                    <a:bodyPr/>
                    <a:lstStyle/>
                    <a:p>
                      <a:r>
                        <a:rPr lang="en-US" sz="1000"/>
                        <a:t>13.0952%</a:t>
                      </a:r>
                    </a:p>
                  </a:txBody>
                  <a:tcPr/>
                </a:tc>
                <a:tc>
                  <a:txBody>
                    <a:bodyPr/>
                    <a:lstStyle/>
                    <a:p>
                      <a:r>
                        <a:rPr lang="en-US" sz="1000"/>
                        <a:t>Image</a:t>
                      </a:r>
                    </a:p>
                  </a:txBody>
                  <a:tcPr/>
                </a:tc>
                <a:extLst>
                  <a:ext uri="{0D108BD9-81ED-4DB2-BD59-A6C34878D82A}">
                    <a16:rowId xmlns:a16="http://schemas.microsoft.com/office/drawing/2014/main" val="2500825734"/>
                  </a:ext>
                </a:extLst>
              </a:tr>
              <a:tr h="370840">
                <a:tc>
                  <a:txBody>
                    <a:bodyPr/>
                    <a:lstStyle/>
                    <a:p>
                      <a:r>
                        <a:rPr lang="en-US" sz="1000" b="1"/>
                        <a:t>tmamerica - 2018-03-13 12:43:51</a:t>
                      </a:r>
                      <a:r>
                        <a:rPr lang="en-US" sz="1000"/>
                        <a:t>
Our TMA/TMCS Next Generation Leadership team has worked hard to ensure successful support of American Red Cross. They've organized blood drives and donations. Leadership opportunities abound! Congrats to our "Next Generation" of Tokio Marine Leaders. #TMAnshin #TMACares #Leadership @americanredcross</a:t>
                      </a:r>
                    </a:p>
                  </a:txBody>
                  <a:tcPr/>
                </a:tc>
                <a:tc>
                  <a:txBody>
                    <a:bodyPr/>
                    <a:lstStyle/>
                    <a:p>
                      <a:r>
                        <a:rPr lang="en-US" sz="1000"/>
                        <a:t>8</a:t>
                      </a:r>
                    </a:p>
                  </a:txBody>
                  <a:tcPr/>
                </a:tc>
                <a:tc>
                  <a:txBody>
                    <a:bodyPr/>
                    <a:lstStyle/>
                    <a:p>
                      <a:r>
                        <a:rPr lang="en-US" sz="1000"/>
                        <a:t>0</a:t>
                      </a:r>
                    </a:p>
                  </a:txBody>
                  <a:tcPr/>
                </a:tc>
                <a:tc>
                  <a:txBody>
                    <a:bodyPr/>
                    <a:lstStyle/>
                    <a:p>
                      <a:r>
                        <a:rPr lang="en-US" sz="1000"/>
                        <a:t>9.8765%</a:t>
                      </a:r>
                    </a:p>
                  </a:txBody>
                  <a:tcPr/>
                </a:tc>
                <a:tc>
                  <a:txBody>
                    <a:bodyPr/>
                    <a:lstStyle/>
                    <a:p>
                      <a:r>
                        <a:rPr lang="en-US" sz="1000"/>
                        <a:t>Image</a:t>
                      </a:r>
                    </a:p>
                  </a:txBody>
                  <a:tcPr/>
                </a:tc>
                <a:extLst>
                  <a:ext uri="{0D108BD9-81ED-4DB2-BD59-A6C34878D82A}">
                    <a16:rowId xmlns:a16="http://schemas.microsoft.com/office/drawing/2014/main" val="2546841604"/>
                  </a:ext>
                </a:extLst>
              </a:tr>
            </a:tbl>
          </a:graphicData>
        </a:graphic>
      </p:graphicFrame>
      <p:sp>
        <p:nvSpPr>
          <p:cNvPr id="4" name="Text Placeholder 3">
            <a:extLst>
              <a:ext uri="{FF2B5EF4-FFF2-40B4-BE49-F238E27FC236}">
                <a16:creationId xmlns:a16="http://schemas.microsoft.com/office/drawing/2014/main" id="{A3F81BEF-67FD-42D3-9E3D-DBE3151EEB5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608332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AD9EE-F259-4933-8A4F-9996934987D2}"/>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3FB5F5DB-6979-4482-8AA7-535325F6E711}"/>
              </a:ext>
            </a:extLst>
          </p:cNvPr>
          <p:cNvGraphicFramePr>
            <a:graphicFrameLocks noGrp="1"/>
          </p:cNvGraphicFramePr>
          <p:nvPr>
            <p:ph type="chart" sz="quarter" idx="13"/>
            <p:extLst>
              <p:ext uri="{D42A27DB-BD31-4B8C-83A1-F6EECF244321}">
                <p14:modId xmlns:p14="http://schemas.microsoft.com/office/powerpoint/2010/main" val="1856083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A3503C-614A-41D0-8960-D2CF3F368FDD}"/>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0361888C-C92F-428B-8C0C-2421C87AC0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4064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B106A-7868-408D-B293-5D1CC723F165}"/>
              </a:ext>
            </a:extLst>
          </p:cNvPr>
          <p:cNvSpPr>
            <a:spLocks noGrp="1"/>
          </p:cNvSpPr>
          <p:nvPr>
            <p:ph type="title"/>
          </p:nvPr>
        </p:nvSpPr>
        <p:spPr/>
        <p:txBody>
          <a:bodyPr/>
          <a:lstStyle/>
          <a:p>
            <a:r>
              <a:rPr lang="en-US"/>
              <a:t>Twitter Total Interactions</a:t>
            </a:r>
          </a:p>
        </p:txBody>
      </p:sp>
      <p:graphicFrame>
        <p:nvGraphicFramePr>
          <p:cNvPr id="6" name="Chart Placeholder 5">
            <a:extLst>
              <a:ext uri="{FF2B5EF4-FFF2-40B4-BE49-F238E27FC236}">
                <a16:creationId xmlns:a16="http://schemas.microsoft.com/office/drawing/2014/main" id="{D3C53206-4599-42E4-9414-42B5005CE7A6}"/>
              </a:ext>
            </a:extLst>
          </p:cNvPr>
          <p:cNvGraphicFramePr>
            <a:graphicFrameLocks noGrp="1"/>
          </p:cNvGraphicFramePr>
          <p:nvPr>
            <p:ph type="chart" sz="quarter" idx="13"/>
            <p:extLst>
              <p:ext uri="{D42A27DB-BD31-4B8C-83A1-F6EECF244321}">
                <p14:modId xmlns:p14="http://schemas.microsoft.com/office/powerpoint/2010/main" val="3777222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96FD59-9F27-4B54-B987-594087C49C0A}"/>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6036451D-D208-4CC8-92FB-8FD009CFF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234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DCB8A-588E-434F-BF9C-EFD9965D1B0B}"/>
              </a:ext>
            </a:extLst>
          </p:cNvPr>
          <p:cNvSpPr>
            <a:spLocks noGrp="1"/>
          </p:cNvSpPr>
          <p:nvPr>
            <p:ph type="title"/>
          </p:nvPr>
        </p:nvSpPr>
        <p:spPr/>
        <p:txBody>
          <a:bodyPr/>
          <a:lstStyle/>
          <a:p>
            <a:r>
              <a:rPr lang="en-US"/>
              <a:t>Instagram Total Interactions</a:t>
            </a:r>
          </a:p>
        </p:txBody>
      </p:sp>
      <p:graphicFrame>
        <p:nvGraphicFramePr>
          <p:cNvPr id="6" name="Chart Placeholder 5">
            <a:extLst>
              <a:ext uri="{FF2B5EF4-FFF2-40B4-BE49-F238E27FC236}">
                <a16:creationId xmlns:a16="http://schemas.microsoft.com/office/drawing/2014/main" id="{4C0A5722-70BD-4E0D-ADCC-A15F230DF2C5}"/>
              </a:ext>
            </a:extLst>
          </p:cNvPr>
          <p:cNvGraphicFramePr>
            <a:graphicFrameLocks noGrp="1"/>
          </p:cNvGraphicFramePr>
          <p:nvPr>
            <p:ph type="chart" sz="quarter" idx="13"/>
            <p:extLst>
              <p:ext uri="{D42A27DB-BD31-4B8C-83A1-F6EECF244321}">
                <p14:modId xmlns:p14="http://schemas.microsoft.com/office/powerpoint/2010/main" val="3014629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3589F8-3464-4728-917B-FC8D6E271A47}"/>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84D408DB-03FD-4CB7-A064-1B03766539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368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D073F-B234-4598-88C1-057539D67EC6}"/>
              </a:ext>
            </a:extLst>
          </p:cNvPr>
          <p:cNvSpPr>
            <a:spLocks noGrp="1"/>
          </p:cNvSpPr>
          <p:nvPr>
            <p:ph type="title"/>
          </p:nvPr>
        </p:nvSpPr>
        <p:spPr/>
        <p:txBody>
          <a:bodyPr/>
          <a:lstStyle/>
          <a:p>
            <a:r>
              <a:rPr lang="en-US"/>
              <a:t>LinkedIn Total Interactions</a:t>
            </a:r>
          </a:p>
        </p:txBody>
      </p:sp>
      <p:graphicFrame>
        <p:nvGraphicFramePr>
          <p:cNvPr id="6" name="Chart Placeholder 5">
            <a:extLst>
              <a:ext uri="{FF2B5EF4-FFF2-40B4-BE49-F238E27FC236}">
                <a16:creationId xmlns:a16="http://schemas.microsoft.com/office/drawing/2014/main" id="{9FAEA983-CD88-4BCC-95FB-2894569C2663}"/>
              </a:ext>
            </a:extLst>
          </p:cNvPr>
          <p:cNvGraphicFramePr>
            <a:graphicFrameLocks noGrp="1"/>
          </p:cNvGraphicFramePr>
          <p:nvPr>
            <p:ph type="chart" sz="quarter" idx="13"/>
            <p:extLst>
              <p:ext uri="{D42A27DB-BD31-4B8C-83A1-F6EECF244321}">
                <p14:modId xmlns:p14="http://schemas.microsoft.com/office/powerpoint/2010/main" val="1451319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1D830B-5BB6-45C8-B58D-9A9C93F3D05D}"/>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902EC4CB-4312-4DA9-A7EF-C17CB50DE1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37792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490</Words>
  <Application>Microsoft Office PowerPoint</Application>
  <PresentationFormat>On-screen Show (4:3)</PresentationFormat>
  <Paragraphs>248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TMA Quarterly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Instagram Average Interactions Per Post</vt:lpstr>
      <vt:lpstr>Instagram Top Posts</vt:lpstr>
      <vt:lpstr>Facebook Total Interactions</vt:lpstr>
      <vt:lpstr>Twitter Total Interactions</vt:lpstr>
      <vt:lpstr>Instagram Total Interactions</vt:lpstr>
      <vt:lpstr>LinkedIn Total Interactions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Quarterly Social Media</dc:title>
  <dc:creator>Administrator</dc:creator>
  <cp:lastModifiedBy>Administrator</cp:lastModifiedBy>
  <cp:revision>1</cp:revision>
  <dcterms:created xsi:type="dcterms:W3CDTF">2018-04-12T13:17:05Z</dcterms:created>
  <dcterms:modified xsi:type="dcterms:W3CDTF">2018-04-12T13:17:40Z</dcterms:modified>
</cp:coreProperties>
</file>