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43160</c:v>
                </c:pt>
              </c:numCache>
            </c:numRef>
          </c:cat>
          <c:val>
            <c:numRef>
              <c:f>Sheet1!$B$2</c:f>
              <c:numCache>
                <c:formatCode>General</c:formatCode>
                <c:ptCount val="1"/>
                <c:pt idx="0">
                  <c:v>137</c:v>
                </c:pt>
              </c:numCache>
            </c:numRef>
          </c:val>
          <c:extLst>
            <c:ext xmlns:c16="http://schemas.microsoft.com/office/drawing/2014/chart" uri="{C3380CC4-5D6E-409C-BE32-E72D297353CC}">
              <c16:uniqueId val="{00000000-C433-4A97-AA7C-824FE0FD9950}"/>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43160</c:v>
                </c:pt>
              </c:numCache>
            </c:numRef>
          </c:cat>
          <c:val>
            <c:numRef>
              <c:f>Sheet1!$C$2</c:f>
              <c:numCache>
                <c:formatCode>General</c:formatCode>
                <c:ptCount val="1"/>
                <c:pt idx="0">
                  <c:v>80</c:v>
                </c:pt>
              </c:numCache>
            </c:numRef>
          </c:val>
          <c:extLst>
            <c:ext xmlns:c16="http://schemas.microsoft.com/office/drawing/2014/chart" uri="{C3380CC4-5D6E-409C-BE32-E72D297353CC}">
              <c16:uniqueId val="{00000001-C433-4A97-AA7C-824FE0FD9950}"/>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43160</c:v>
                </c:pt>
              </c:numCache>
            </c:numRef>
          </c:cat>
          <c:val>
            <c:numRef>
              <c:f>Sheet1!$D$2</c:f>
              <c:numCache>
                <c:formatCode>General</c:formatCode>
                <c:ptCount val="1"/>
                <c:pt idx="0">
                  <c:v>0</c:v>
                </c:pt>
              </c:numCache>
            </c:numRef>
          </c:val>
          <c:extLst>
            <c:ext xmlns:c16="http://schemas.microsoft.com/office/drawing/2014/chart" uri="{C3380CC4-5D6E-409C-BE32-E72D297353CC}">
              <c16:uniqueId val="{00000002-C433-4A97-AA7C-824FE0FD9950}"/>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43160</c:v>
                </c:pt>
              </c:numCache>
            </c:numRef>
          </c:cat>
          <c:val>
            <c:numRef>
              <c:f>Sheet1!$E$2</c:f>
              <c:numCache>
                <c:formatCode>General</c:formatCode>
                <c:ptCount val="1"/>
                <c:pt idx="0">
                  <c:v>0</c:v>
                </c:pt>
              </c:numCache>
            </c:numRef>
          </c:val>
          <c:extLst>
            <c:ext xmlns:c16="http://schemas.microsoft.com/office/drawing/2014/chart" uri="{C3380CC4-5D6E-409C-BE32-E72D297353CC}">
              <c16:uniqueId val="{00000003-C433-4A97-AA7C-824FE0FD9950}"/>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43160</c:v>
                </c:pt>
              </c:numCache>
            </c:numRef>
          </c:cat>
          <c:val>
            <c:numRef>
              <c:f>Sheet1!$F$2</c:f>
              <c:numCache>
                <c:formatCode>General</c:formatCode>
                <c:ptCount val="1"/>
                <c:pt idx="0">
                  <c:v>4930</c:v>
                </c:pt>
              </c:numCache>
            </c:numRef>
          </c:val>
          <c:extLst>
            <c:ext xmlns:c16="http://schemas.microsoft.com/office/drawing/2014/chart" uri="{C3380CC4-5D6E-409C-BE32-E72D297353CC}">
              <c16:uniqueId val="{00000004-C433-4A97-AA7C-824FE0FD9950}"/>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43160</c:v>
                </c:pt>
              </c:numCache>
            </c:numRef>
          </c:cat>
          <c:val>
            <c:numRef>
              <c:f>Sheet1!$G$2</c:f>
              <c:numCache>
                <c:formatCode>General</c:formatCode>
                <c:ptCount val="1"/>
                <c:pt idx="0">
                  <c:v>85</c:v>
                </c:pt>
              </c:numCache>
            </c:numRef>
          </c:val>
          <c:extLst>
            <c:ext xmlns:c16="http://schemas.microsoft.com/office/drawing/2014/chart" uri="{C3380CC4-5D6E-409C-BE32-E72D297353CC}">
              <c16:uniqueId val="{00000005-C433-4A97-AA7C-824FE0FD9950}"/>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43160</c:v>
                </c:pt>
              </c:numCache>
            </c:numRef>
          </c:cat>
          <c:val>
            <c:numRef>
              <c:f>Sheet1!$H$2</c:f>
              <c:numCache>
                <c:formatCode>General</c:formatCode>
                <c:ptCount val="1"/>
                <c:pt idx="0">
                  <c:v>0</c:v>
                </c:pt>
              </c:numCache>
            </c:numRef>
          </c:val>
          <c:extLst>
            <c:ext xmlns:c16="http://schemas.microsoft.com/office/drawing/2014/chart" uri="{C3380CC4-5D6E-409C-BE32-E72D297353CC}">
              <c16:uniqueId val="{00000006-C433-4A97-AA7C-824FE0FD9950}"/>
            </c:ext>
          </c:extLst>
        </c:ser>
        <c:dLbls>
          <c:showLegendKey val="0"/>
          <c:showVal val="0"/>
          <c:showCatName val="0"/>
          <c:showSerName val="0"/>
          <c:showPercent val="0"/>
          <c:showBubbleSize val="0"/>
        </c:dLbls>
        <c:gapWidth val="219"/>
        <c:overlap val="-27"/>
        <c:axId val="244538752"/>
        <c:axId val="244539080"/>
      </c:barChart>
      <c:dateAx>
        <c:axId val="24453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539080"/>
        <c:crosses val="autoZero"/>
        <c:auto val="1"/>
        <c:lblOffset val="100"/>
        <c:baseTimeUnit val="days"/>
      </c:dateAx>
      <c:valAx>
        <c:axId val="24453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53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8</c:v>
                </c:pt>
                <c:pt idx="1">
                  <c:v>6</c:v>
                </c:pt>
                <c:pt idx="2">
                  <c:v>11</c:v>
                </c:pt>
              </c:numCache>
            </c:numRef>
          </c:val>
          <c:extLst>
            <c:ext xmlns:c16="http://schemas.microsoft.com/office/drawing/2014/chart" uri="{C3380CC4-5D6E-409C-BE32-E72D297353CC}">
              <c16:uniqueId val="{00000000-7A16-4DB4-A799-551294965975}"/>
            </c:ext>
          </c:extLst>
        </c:ser>
        <c:dLbls>
          <c:showLegendKey val="0"/>
          <c:showVal val="0"/>
          <c:showCatName val="0"/>
          <c:showSerName val="0"/>
          <c:showPercent val="0"/>
          <c:showBubbleSize val="0"/>
        </c:dLbls>
        <c:gapWidth val="219"/>
        <c:overlap val="-27"/>
        <c:axId val="244803464"/>
        <c:axId val="244803792"/>
      </c:barChart>
      <c:dateAx>
        <c:axId val="24480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3792"/>
        <c:crosses val="autoZero"/>
        <c:auto val="1"/>
        <c:lblOffset val="100"/>
        <c:baseTimeUnit val="months"/>
      </c:dateAx>
      <c:valAx>
        <c:axId val="24480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c:v>
                </c:pt>
                <c:pt idx="1">
                  <c:v>2</c:v>
                </c:pt>
                <c:pt idx="2">
                  <c:v>7</c:v>
                </c:pt>
              </c:numCache>
            </c:numRef>
          </c:val>
          <c:extLst>
            <c:ext xmlns:c16="http://schemas.microsoft.com/office/drawing/2014/chart" uri="{C3380CC4-5D6E-409C-BE32-E72D297353CC}">
              <c16:uniqueId val="{00000000-A016-433D-83E1-F5D577A5E614}"/>
            </c:ext>
          </c:extLst>
        </c:ser>
        <c:dLbls>
          <c:showLegendKey val="0"/>
          <c:showVal val="0"/>
          <c:showCatName val="0"/>
          <c:showSerName val="0"/>
          <c:showPercent val="0"/>
          <c:showBubbleSize val="0"/>
        </c:dLbls>
        <c:gapWidth val="219"/>
        <c:overlap val="-27"/>
        <c:axId val="299529032"/>
        <c:axId val="299527720"/>
      </c:barChart>
      <c:dateAx>
        <c:axId val="299529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27720"/>
        <c:crosses val="autoZero"/>
        <c:auto val="1"/>
        <c:lblOffset val="100"/>
        <c:baseTimeUnit val="months"/>
      </c:dateAx>
      <c:valAx>
        <c:axId val="29952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2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2059</c:v>
                </c:pt>
                <c:pt idx="1">
                  <c:v>1954</c:v>
                </c:pt>
                <c:pt idx="2">
                  <c:v>3951</c:v>
                </c:pt>
              </c:numCache>
            </c:numRef>
          </c:val>
          <c:extLst>
            <c:ext xmlns:c16="http://schemas.microsoft.com/office/drawing/2014/chart" uri="{C3380CC4-5D6E-409C-BE32-E72D297353CC}">
              <c16:uniqueId val="{00000000-34CD-4A11-BB69-470F9D9F1F20}"/>
            </c:ext>
          </c:extLst>
        </c:ser>
        <c:dLbls>
          <c:showLegendKey val="0"/>
          <c:showVal val="0"/>
          <c:showCatName val="0"/>
          <c:showSerName val="0"/>
          <c:showPercent val="0"/>
          <c:showBubbleSize val="0"/>
        </c:dLbls>
        <c:gapWidth val="219"/>
        <c:overlap val="-27"/>
        <c:axId val="299077416"/>
        <c:axId val="299077744"/>
      </c:barChart>
      <c:dateAx>
        <c:axId val="29907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077744"/>
        <c:crosses val="autoZero"/>
        <c:auto val="1"/>
        <c:lblOffset val="100"/>
        <c:baseTimeUnit val="months"/>
      </c:dateAx>
      <c:valAx>
        <c:axId val="2990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07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1</c:v>
                </c:pt>
                <c:pt idx="1">
                  <c:v>7</c:v>
                </c:pt>
                <c:pt idx="2">
                  <c:v>4</c:v>
                </c:pt>
              </c:numCache>
            </c:numRef>
          </c:val>
          <c:extLst>
            <c:ext xmlns:c16="http://schemas.microsoft.com/office/drawing/2014/chart" uri="{C3380CC4-5D6E-409C-BE32-E72D297353CC}">
              <c16:uniqueId val="{00000000-DE17-4E51-B478-8C5196F6FD08}"/>
            </c:ext>
          </c:extLst>
        </c:ser>
        <c:dLbls>
          <c:showLegendKey val="0"/>
          <c:showVal val="0"/>
          <c:showCatName val="0"/>
          <c:showSerName val="0"/>
          <c:showPercent val="0"/>
          <c:showBubbleSize val="0"/>
        </c:dLbls>
        <c:gapWidth val="219"/>
        <c:overlap val="-27"/>
        <c:axId val="306632416"/>
        <c:axId val="306632744"/>
      </c:barChart>
      <c:dateAx>
        <c:axId val="30663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32744"/>
        <c:crosses val="autoZero"/>
        <c:auto val="1"/>
        <c:lblOffset val="100"/>
        <c:baseTimeUnit val="months"/>
      </c:dateAx>
      <c:valAx>
        <c:axId val="30663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3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1</c:v>
                </c:pt>
                <c:pt idx="1">
                  <c:v>3</c:v>
                </c:pt>
                <c:pt idx="2">
                  <c:v>2</c:v>
                </c:pt>
              </c:numCache>
            </c:numRef>
          </c:val>
          <c:extLst>
            <c:ext xmlns:c16="http://schemas.microsoft.com/office/drawing/2014/chart" uri="{C3380CC4-5D6E-409C-BE32-E72D297353CC}">
              <c16:uniqueId val="{00000000-BA02-4EAA-BD0B-022ACCD3074B}"/>
            </c:ext>
          </c:extLst>
        </c:ser>
        <c:dLbls>
          <c:showLegendKey val="0"/>
          <c:showVal val="0"/>
          <c:showCatName val="0"/>
          <c:showSerName val="0"/>
          <c:showPercent val="0"/>
          <c:showBubbleSize val="0"/>
        </c:dLbls>
        <c:gapWidth val="219"/>
        <c:overlap val="-27"/>
        <c:axId val="306629464"/>
        <c:axId val="306635040"/>
      </c:barChart>
      <c:dateAx>
        <c:axId val="30662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35040"/>
        <c:crosses val="autoZero"/>
        <c:auto val="1"/>
        <c:lblOffset val="100"/>
        <c:baseTimeUnit val="months"/>
      </c:dateAx>
      <c:valAx>
        <c:axId val="30663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2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214</c:v>
                </c:pt>
                <c:pt idx="1">
                  <c:v>263</c:v>
                </c:pt>
                <c:pt idx="2">
                  <c:v>238</c:v>
                </c:pt>
              </c:numCache>
            </c:numRef>
          </c:val>
          <c:extLst>
            <c:ext xmlns:c16="http://schemas.microsoft.com/office/drawing/2014/chart" uri="{C3380CC4-5D6E-409C-BE32-E72D297353CC}">
              <c16:uniqueId val="{00000000-D366-4451-8D78-1ACB8F85D5FC}"/>
            </c:ext>
          </c:extLst>
        </c:ser>
        <c:dLbls>
          <c:showLegendKey val="0"/>
          <c:showVal val="0"/>
          <c:showCatName val="0"/>
          <c:showSerName val="0"/>
          <c:showPercent val="0"/>
          <c:showBubbleSize val="0"/>
        </c:dLbls>
        <c:gapWidth val="219"/>
        <c:overlap val="-27"/>
        <c:axId val="307681480"/>
        <c:axId val="307686072"/>
      </c:barChart>
      <c:dateAx>
        <c:axId val="30768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86072"/>
        <c:crosses val="autoZero"/>
        <c:auto val="1"/>
        <c:lblOffset val="100"/>
        <c:baseTimeUnit val="months"/>
      </c:dateAx>
      <c:valAx>
        <c:axId val="30768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8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25</c:v>
                </c:pt>
                <c:pt idx="1">
                  <c:v>19</c:v>
                </c:pt>
                <c:pt idx="2">
                  <c:v>27</c:v>
                </c:pt>
              </c:numCache>
            </c:numRef>
          </c:val>
          <c:extLst>
            <c:ext xmlns:c16="http://schemas.microsoft.com/office/drawing/2014/chart" uri="{C3380CC4-5D6E-409C-BE32-E72D297353CC}">
              <c16:uniqueId val="{00000000-C19B-44A0-813A-F2011B5FAEB4}"/>
            </c:ext>
          </c:extLst>
        </c:ser>
        <c:dLbls>
          <c:showLegendKey val="0"/>
          <c:showVal val="0"/>
          <c:showCatName val="0"/>
          <c:showSerName val="0"/>
          <c:showPercent val="0"/>
          <c:showBubbleSize val="0"/>
        </c:dLbls>
        <c:gapWidth val="219"/>
        <c:overlap val="-27"/>
        <c:axId val="307683120"/>
        <c:axId val="307683448"/>
      </c:barChart>
      <c:dateAx>
        <c:axId val="307683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83448"/>
        <c:crosses val="autoZero"/>
        <c:auto val="1"/>
        <c:lblOffset val="100"/>
        <c:baseTimeUnit val="months"/>
      </c:dateAx>
      <c:valAx>
        <c:axId val="30768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8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7</c:v>
                </c:pt>
                <c:pt idx="1">
                  <c:v>5</c:v>
                </c:pt>
                <c:pt idx="2">
                  <c:v>6</c:v>
                </c:pt>
              </c:numCache>
            </c:numRef>
          </c:val>
          <c:extLst>
            <c:ext xmlns:c16="http://schemas.microsoft.com/office/drawing/2014/chart" uri="{C3380CC4-5D6E-409C-BE32-E72D297353CC}">
              <c16:uniqueId val="{00000000-268F-4262-A95D-2F89281ECDF2}"/>
            </c:ext>
          </c:extLst>
        </c:ser>
        <c:dLbls>
          <c:showLegendKey val="0"/>
          <c:showVal val="0"/>
          <c:showCatName val="0"/>
          <c:showSerName val="0"/>
          <c:showPercent val="0"/>
          <c:showBubbleSize val="0"/>
        </c:dLbls>
        <c:gapWidth val="219"/>
        <c:overlap val="-27"/>
        <c:axId val="309739424"/>
        <c:axId val="309742704"/>
      </c:barChart>
      <c:dateAx>
        <c:axId val="30973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42704"/>
        <c:crosses val="autoZero"/>
        <c:auto val="1"/>
        <c:lblOffset val="100"/>
        <c:baseTimeUnit val="months"/>
      </c:dateAx>
      <c:valAx>
        <c:axId val="30974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3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11</c:v>
                </c:pt>
                <c:pt idx="1">
                  <c:v>9</c:v>
                </c:pt>
                <c:pt idx="2">
                  <c:v>8</c:v>
                </c:pt>
              </c:numCache>
            </c:numRef>
          </c:val>
          <c:extLst>
            <c:ext xmlns:c16="http://schemas.microsoft.com/office/drawing/2014/chart" uri="{C3380CC4-5D6E-409C-BE32-E72D297353CC}">
              <c16:uniqueId val="{00000000-F41D-40C9-B007-1BDA482837BF}"/>
            </c:ext>
          </c:extLst>
        </c:ser>
        <c:dLbls>
          <c:showLegendKey val="0"/>
          <c:showVal val="0"/>
          <c:showCatName val="0"/>
          <c:showSerName val="0"/>
          <c:showPercent val="0"/>
          <c:showBubbleSize val="0"/>
        </c:dLbls>
        <c:gapWidth val="219"/>
        <c:overlap val="-27"/>
        <c:axId val="312417704"/>
        <c:axId val="312411472"/>
      </c:barChart>
      <c:dateAx>
        <c:axId val="31241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11472"/>
        <c:crosses val="autoZero"/>
        <c:auto val="1"/>
        <c:lblOffset val="100"/>
        <c:baseTimeUnit val="months"/>
      </c:dateAx>
      <c:valAx>
        <c:axId val="31241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1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8FF09-0E7C-4C1C-AE92-3575E2A87D5B}"/>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C3DD0F18-16A6-421C-9388-DAC8BE8F1C0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68620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8EF8-3420-402E-8E40-DA4BF9A67005}"/>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EB577431-ED97-4748-958A-508D4B118D3A}"/>
              </a:ext>
            </a:extLst>
          </p:cNvPr>
          <p:cNvGraphicFramePr>
            <a:graphicFrameLocks noGrp="1"/>
          </p:cNvGraphicFramePr>
          <p:nvPr>
            <p:ph type="chart" sz="quarter" idx="13"/>
            <p:extLst>
              <p:ext uri="{D42A27DB-BD31-4B8C-83A1-F6EECF244321}">
                <p14:modId xmlns:p14="http://schemas.microsoft.com/office/powerpoint/2010/main" val="719277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73C45-CE5E-4F46-9107-FF0CBE4A238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5B66701-D9D0-4C42-B59E-0500CC1421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366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4236-98C6-4F8C-9131-BA92DEF2EF8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FA5E842-26AB-44F2-877B-DAF59951967C}"/>
              </a:ext>
            </a:extLst>
          </p:cNvPr>
          <p:cNvGraphicFramePr>
            <a:graphicFrameLocks noGrp="1"/>
          </p:cNvGraphicFramePr>
          <p:nvPr>
            <p:ph type="tbl" sz="quarter" idx="13"/>
            <p:extLst>
              <p:ext uri="{D42A27DB-BD31-4B8C-83A1-F6EECF244321}">
                <p14:modId xmlns:p14="http://schemas.microsoft.com/office/powerpoint/2010/main" val="2199493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6757001"/>
                    </a:ext>
                  </a:extLst>
                </a:gridCol>
                <a:gridCol w="740664">
                  <a:extLst>
                    <a:ext uri="{9D8B030D-6E8A-4147-A177-3AD203B41FA5}">
                      <a16:colId xmlns:a16="http://schemas.microsoft.com/office/drawing/2014/main" val="649869533"/>
                    </a:ext>
                  </a:extLst>
                </a:gridCol>
                <a:gridCol w="740664">
                  <a:extLst>
                    <a:ext uri="{9D8B030D-6E8A-4147-A177-3AD203B41FA5}">
                      <a16:colId xmlns:a16="http://schemas.microsoft.com/office/drawing/2014/main" val="3098916797"/>
                    </a:ext>
                  </a:extLst>
                </a:gridCol>
                <a:gridCol w="740664">
                  <a:extLst>
                    <a:ext uri="{9D8B030D-6E8A-4147-A177-3AD203B41FA5}">
                      <a16:colId xmlns:a16="http://schemas.microsoft.com/office/drawing/2014/main" val="3651209320"/>
                    </a:ext>
                  </a:extLst>
                </a:gridCol>
                <a:gridCol w="740664">
                  <a:extLst>
                    <a:ext uri="{9D8B030D-6E8A-4147-A177-3AD203B41FA5}">
                      <a16:colId xmlns:a16="http://schemas.microsoft.com/office/drawing/2014/main" val="3802853698"/>
                    </a:ext>
                  </a:extLst>
                </a:gridCol>
                <a:gridCol w="740664">
                  <a:extLst>
                    <a:ext uri="{9D8B030D-6E8A-4147-A177-3AD203B41FA5}">
                      <a16:colId xmlns:a16="http://schemas.microsoft.com/office/drawing/2014/main" val="3264831026"/>
                    </a:ext>
                  </a:extLst>
                </a:gridCol>
                <a:gridCol w="740664">
                  <a:extLst>
                    <a:ext uri="{9D8B030D-6E8A-4147-A177-3AD203B41FA5}">
                      <a16:colId xmlns:a16="http://schemas.microsoft.com/office/drawing/2014/main" val="2694231557"/>
                    </a:ext>
                  </a:extLst>
                </a:gridCol>
                <a:gridCol w="740664">
                  <a:extLst>
                    <a:ext uri="{9D8B030D-6E8A-4147-A177-3AD203B41FA5}">
                      <a16:colId xmlns:a16="http://schemas.microsoft.com/office/drawing/2014/main" val="634275431"/>
                    </a:ext>
                  </a:extLst>
                </a:gridCol>
                <a:gridCol w="740664">
                  <a:extLst>
                    <a:ext uri="{9D8B030D-6E8A-4147-A177-3AD203B41FA5}">
                      <a16:colId xmlns:a16="http://schemas.microsoft.com/office/drawing/2014/main" val="1333390615"/>
                    </a:ext>
                  </a:extLst>
                </a:gridCol>
                <a:gridCol w="740664">
                  <a:extLst>
                    <a:ext uri="{9D8B030D-6E8A-4147-A177-3AD203B41FA5}">
                      <a16:colId xmlns:a16="http://schemas.microsoft.com/office/drawing/2014/main" val="7047711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09504821"/>
                  </a:ext>
                </a:extLst>
              </a:tr>
              <a:tr h="370840">
                <a:tc>
                  <a:txBody>
                    <a:bodyPr/>
                    <a:lstStyle/>
                    <a:p>
                      <a:r>
                        <a:rPr lang="en-US" sz="1000"/>
                        <a:t>Tokio Marine America</a:t>
                      </a:r>
                    </a:p>
                  </a:txBody>
                  <a:tcPr/>
                </a:tc>
                <a:tc>
                  <a:txBody>
                    <a:bodyPr/>
                    <a:lstStyle/>
                    <a:p>
                      <a:r>
                        <a:rPr lang="en-US" sz="1000"/>
                        <a:t>137</a:t>
                      </a:r>
                    </a:p>
                  </a:txBody>
                  <a:tcPr/>
                </a:tc>
                <a:tc>
                  <a:txBody>
                    <a:bodyPr/>
                    <a:lstStyle/>
                    <a:p>
                      <a:r>
                        <a:rPr lang="en-US" sz="1000"/>
                        <a:t>25</a:t>
                      </a:r>
                    </a:p>
                  </a:txBody>
                  <a:tcPr/>
                </a:tc>
                <a:tc>
                  <a:txBody>
                    <a:bodyPr/>
                    <a:lstStyle/>
                    <a:p>
                      <a:r>
                        <a:rPr lang="en-US" sz="1000"/>
                        <a:t>40</a:t>
                      </a:r>
                    </a:p>
                  </a:txBody>
                  <a:tcPr/>
                </a:tc>
                <a:tc>
                  <a:txBody>
                    <a:bodyPr/>
                    <a:lstStyle/>
                    <a:p>
                      <a:r>
                        <a:rPr lang="en-US" sz="1000"/>
                        <a:t>141</a:t>
                      </a:r>
                    </a:p>
                  </a:txBody>
                  <a:tcPr/>
                </a:tc>
                <a:tc>
                  <a:txBody>
                    <a:bodyPr/>
                    <a:lstStyle/>
                    <a:p>
                      <a:r>
                        <a:rPr lang="en-US" sz="1000"/>
                        <a:t>3</a:t>
                      </a:r>
                    </a:p>
                  </a:txBody>
                  <a:tcPr/>
                </a:tc>
                <a:tc>
                  <a:txBody>
                    <a:bodyPr/>
                    <a:lstStyle/>
                    <a:p>
                      <a:r>
                        <a:rPr lang="en-US" sz="1000"/>
                        <a:t>36</a:t>
                      </a:r>
                    </a:p>
                  </a:txBody>
                  <a:tcPr/>
                </a:tc>
                <a:tc>
                  <a:txBody>
                    <a:bodyPr/>
                    <a:lstStyle/>
                    <a:p>
                      <a:r>
                        <a:rPr lang="en-US" sz="1000"/>
                        <a:t>1</a:t>
                      </a:r>
                    </a:p>
                  </a:txBody>
                  <a:tcPr/>
                </a:tc>
                <a:tc>
                  <a:txBody>
                    <a:bodyPr/>
                    <a:lstStyle/>
                    <a:p>
                      <a:r>
                        <a:rPr lang="en-US" sz="1000"/>
                        <a:t>3.6290%</a:t>
                      </a:r>
                    </a:p>
                  </a:txBody>
                  <a:tcPr/>
                </a:tc>
                <a:tc>
                  <a:txBody>
                    <a:bodyPr/>
                    <a:lstStyle/>
                    <a:p>
                      <a:r>
                        <a:rPr lang="en-US" sz="1000"/>
                        <a:t>0.0%</a:t>
                      </a:r>
                    </a:p>
                  </a:txBody>
                  <a:tcPr/>
                </a:tc>
                <a:extLst>
                  <a:ext uri="{0D108BD9-81ED-4DB2-BD59-A6C34878D82A}">
                    <a16:rowId xmlns:a16="http://schemas.microsoft.com/office/drawing/2014/main" val="2836796140"/>
                  </a:ext>
                </a:extLst>
              </a:tr>
            </a:tbl>
          </a:graphicData>
        </a:graphic>
      </p:graphicFrame>
      <p:sp>
        <p:nvSpPr>
          <p:cNvPr id="4" name="Text Placeholder 3">
            <a:extLst>
              <a:ext uri="{FF2B5EF4-FFF2-40B4-BE49-F238E27FC236}">
                <a16:creationId xmlns:a16="http://schemas.microsoft.com/office/drawing/2014/main" id="{F0885101-9ABB-425E-AC59-B247ED18B34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525628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FB191-0FFA-40C3-9986-765B9D3162C2}"/>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17A5875-4C31-4D5A-88B7-5AF0A1BF1731}"/>
              </a:ext>
            </a:extLst>
          </p:cNvPr>
          <p:cNvGraphicFramePr>
            <a:graphicFrameLocks noGrp="1"/>
          </p:cNvGraphicFramePr>
          <p:nvPr>
            <p:ph type="chart" sz="quarter" idx="13"/>
            <p:extLst>
              <p:ext uri="{D42A27DB-BD31-4B8C-83A1-F6EECF244321}">
                <p14:modId xmlns:p14="http://schemas.microsoft.com/office/powerpoint/2010/main" val="1484149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51BB98-492D-421C-A028-7F4488E515A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95160E29-F784-4D1B-B179-FF84473C3E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1400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F79D7-3185-45F1-89F4-9DB69FC4FB60}"/>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86221506-D8E2-4A91-B21C-4D0C10DD248A}"/>
              </a:ext>
            </a:extLst>
          </p:cNvPr>
          <p:cNvGraphicFramePr>
            <a:graphicFrameLocks noGrp="1"/>
          </p:cNvGraphicFramePr>
          <p:nvPr>
            <p:ph type="chart" sz="quarter" idx="13"/>
            <p:extLst>
              <p:ext uri="{D42A27DB-BD31-4B8C-83A1-F6EECF244321}">
                <p14:modId xmlns:p14="http://schemas.microsoft.com/office/powerpoint/2010/main" val="3432999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9320A0-5979-4B2F-BE8E-2289BBA4070A}"/>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9162BF1-70AB-45A8-A73A-6A0C3D44C7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711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E9D0-543C-45F0-BF75-8C21E6F3B1EE}"/>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851E7B6D-78E3-49EA-9ED6-7A28A897E68A}"/>
              </a:ext>
            </a:extLst>
          </p:cNvPr>
          <p:cNvGraphicFramePr>
            <a:graphicFrameLocks noGrp="1"/>
          </p:cNvGraphicFramePr>
          <p:nvPr>
            <p:ph type="chart" sz="quarter" idx="13"/>
            <p:extLst>
              <p:ext uri="{D42A27DB-BD31-4B8C-83A1-F6EECF244321}">
                <p14:modId xmlns:p14="http://schemas.microsoft.com/office/powerpoint/2010/main" val="1985072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351F08-AFD3-4F9D-B8B6-C1FC38533A84}"/>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43D0582B-B789-44B9-9C87-748F8FC219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7818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ECBE-8134-4D29-9CB6-4F1BB2E859E0}"/>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64EA675E-ED10-4B64-A364-16BA00F6DCE1}"/>
              </a:ext>
            </a:extLst>
          </p:cNvPr>
          <p:cNvGraphicFramePr>
            <a:graphicFrameLocks noGrp="1"/>
          </p:cNvGraphicFramePr>
          <p:nvPr>
            <p:ph type="tbl" sz="quarter" idx="13"/>
            <p:extLst>
              <p:ext uri="{D42A27DB-BD31-4B8C-83A1-F6EECF244321}">
                <p14:modId xmlns:p14="http://schemas.microsoft.com/office/powerpoint/2010/main" val="1094314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6734781"/>
                    </a:ext>
                  </a:extLst>
                </a:gridCol>
                <a:gridCol w="658368">
                  <a:extLst>
                    <a:ext uri="{9D8B030D-6E8A-4147-A177-3AD203B41FA5}">
                      <a16:colId xmlns:a16="http://schemas.microsoft.com/office/drawing/2014/main" val="845863923"/>
                    </a:ext>
                  </a:extLst>
                </a:gridCol>
                <a:gridCol w="658368">
                  <a:extLst>
                    <a:ext uri="{9D8B030D-6E8A-4147-A177-3AD203B41FA5}">
                      <a16:colId xmlns:a16="http://schemas.microsoft.com/office/drawing/2014/main" val="4002139123"/>
                    </a:ext>
                  </a:extLst>
                </a:gridCol>
                <a:gridCol w="658368">
                  <a:extLst>
                    <a:ext uri="{9D8B030D-6E8A-4147-A177-3AD203B41FA5}">
                      <a16:colId xmlns:a16="http://schemas.microsoft.com/office/drawing/2014/main" val="4243804344"/>
                    </a:ext>
                  </a:extLst>
                </a:gridCol>
                <a:gridCol w="658368">
                  <a:extLst>
                    <a:ext uri="{9D8B030D-6E8A-4147-A177-3AD203B41FA5}">
                      <a16:colId xmlns:a16="http://schemas.microsoft.com/office/drawing/2014/main" val="495061576"/>
                    </a:ext>
                  </a:extLst>
                </a:gridCol>
                <a:gridCol w="658368">
                  <a:extLst>
                    <a:ext uri="{9D8B030D-6E8A-4147-A177-3AD203B41FA5}">
                      <a16:colId xmlns:a16="http://schemas.microsoft.com/office/drawing/2014/main" val="1498541929"/>
                    </a:ext>
                  </a:extLst>
                </a:gridCol>
                <a:gridCol w="658368">
                  <a:extLst>
                    <a:ext uri="{9D8B030D-6E8A-4147-A177-3AD203B41FA5}">
                      <a16:colId xmlns:a16="http://schemas.microsoft.com/office/drawing/2014/main" val="1504773360"/>
                    </a:ext>
                  </a:extLst>
                </a:gridCol>
                <a:gridCol w="658368">
                  <a:extLst>
                    <a:ext uri="{9D8B030D-6E8A-4147-A177-3AD203B41FA5}">
                      <a16:colId xmlns:a16="http://schemas.microsoft.com/office/drawing/2014/main" val="246261164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825287052"/>
                  </a:ext>
                </a:extLst>
              </a:tr>
              <a:tr h="370840">
                <a:tc>
                  <a:txBody>
                    <a:bodyPr/>
                    <a:lstStyle/>
                    <a:p>
                      <a:r>
                        <a:rPr lang="en-US" sz="1000" b="1"/>
                        <a:t>Tokio Marine America - 2018-03-12 18:43:12</a:t>
                      </a:r>
                      <a:r>
                        <a:rPr lang="en-US" sz="1000"/>
                        <a:t>
Our TMA/TMCS Next Generation Leadership team has worked hard to ensure successful support of American Red Cross. They've organized blood drives and donations. Leadership opportunities abound! Congrats to our "Next Generation" of Tokio Marine Leaders. #TMAnshin #TMACares #Leadership</a:t>
                      </a:r>
                    </a:p>
                  </a:txBody>
                  <a:tcPr/>
                </a:tc>
                <a:tc>
                  <a:txBody>
                    <a:bodyPr/>
                    <a:lstStyle/>
                    <a:p>
                      <a:r>
                        <a:rPr lang="en-US" sz="1000"/>
                        <a:t>23</a:t>
                      </a:r>
                    </a:p>
                  </a:txBody>
                  <a:tcPr/>
                </a:tc>
                <a:tc>
                  <a:txBody>
                    <a:bodyPr/>
                    <a:lstStyle/>
                    <a:p>
                      <a:r>
                        <a:rPr lang="en-US" sz="1000"/>
                        <a:t>20</a:t>
                      </a:r>
                    </a:p>
                  </a:txBody>
                  <a:tcPr/>
                </a:tc>
                <a:tc>
                  <a:txBody>
                    <a:bodyPr/>
                    <a:lstStyle/>
                    <a:p>
                      <a:r>
                        <a:rPr lang="en-US" sz="1000"/>
                        <a:t>2</a:t>
                      </a:r>
                    </a:p>
                  </a:txBody>
                  <a:tcPr/>
                </a:tc>
                <a:tc>
                  <a:txBody>
                    <a:bodyPr/>
                    <a:lstStyle/>
                    <a:p>
                      <a:r>
                        <a:rPr lang="en-US" sz="1000"/>
                        <a:t>1</a:t>
                      </a:r>
                    </a:p>
                  </a:txBody>
                  <a:tcPr/>
                </a:tc>
                <a:tc>
                  <a:txBody>
                    <a:bodyPr/>
                    <a:lstStyle/>
                    <a:p>
                      <a:r>
                        <a:rPr lang="en-US" sz="1000"/>
                        <a:t>17.9688%</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44736611"/>
                  </a:ext>
                </a:extLst>
              </a:tr>
              <a:tr h="370840">
                <a:tc>
                  <a:txBody>
                    <a:bodyPr/>
                    <a:lstStyle/>
                    <a:p>
                      <a:r>
                        <a:rPr lang="en-US" sz="1000" b="1"/>
                        <a:t>Tokio Marine America - 2018-03-05 17:11:48</a:t>
                      </a:r>
                      <a:r>
                        <a:rPr lang="en-US" sz="1000"/>
                        <a:t>
The Chicago office collected Socks for the kids at Valentine Boys &amp; Girls Club. This successful drive produced over 150 socks for this great cause! #TMACares #AnshinInAction</a:t>
                      </a:r>
                    </a:p>
                  </a:txBody>
                  <a:tcPr/>
                </a:tc>
                <a:tc>
                  <a:txBody>
                    <a:bodyPr/>
                    <a:lstStyle/>
                    <a:p>
                      <a:r>
                        <a:rPr lang="en-US" sz="1000"/>
                        <a:t>17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13.2812%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94928037"/>
                  </a:ext>
                </a:extLst>
              </a:tr>
              <a:tr h="370840">
                <a:tc>
                  <a:txBody>
                    <a:bodyPr/>
                    <a:lstStyle/>
                    <a:p>
                      <a:r>
                        <a:rPr lang="en-US" sz="1000" b="1"/>
                        <a:t>Tokio Marine America - 2018-03-20 12:16:52</a:t>
                      </a:r>
                      <a:r>
                        <a:rPr lang="en-US" sz="1000"/>
                        <a:t>
2017 was an amazing year for TMA Corporate Social Responsibility efforts! #TMACares</a:t>
                      </a:r>
                    </a:p>
                  </a:txBody>
                  <a:tcPr/>
                </a:tc>
                <a:tc>
                  <a:txBody>
                    <a:bodyPr/>
                    <a:lstStyle/>
                    <a:p>
                      <a:r>
                        <a:rPr lang="en-US" sz="1000"/>
                        <a:t>14</a:t>
                      </a:r>
                    </a:p>
                  </a:txBody>
                  <a:tcPr/>
                </a:tc>
                <a:tc>
                  <a:txBody>
                    <a:bodyPr/>
                    <a:lstStyle/>
                    <a:p>
                      <a:r>
                        <a:rPr lang="en-US" sz="1000"/>
                        <a:t>10</a:t>
                      </a:r>
                    </a:p>
                  </a:txBody>
                  <a:tcPr/>
                </a:tc>
                <a:tc>
                  <a:txBody>
                    <a:bodyPr/>
                    <a:lstStyle/>
                    <a:p>
                      <a:r>
                        <a:rPr lang="en-US" sz="1000"/>
                        <a:t>1</a:t>
                      </a:r>
                    </a:p>
                  </a:txBody>
                  <a:tcPr/>
                </a:tc>
                <a:tc>
                  <a:txBody>
                    <a:bodyPr/>
                    <a:lstStyle/>
                    <a:p>
                      <a:r>
                        <a:rPr lang="en-US" sz="1000"/>
                        <a:t>3</a:t>
                      </a:r>
                    </a:p>
                  </a:txBody>
                  <a:tcPr/>
                </a:tc>
                <a:tc>
                  <a:txBody>
                    <a:bodyPr/>
                    <a:lstStyle/>
                    <a:p>
                      <a:r>
                        <a:rPr lang="en-US" sz="1000"/>
                        <a:t>10.9375%</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62742227"/>
                  </a:ext>
                </a:extLst>
              </a:tr>
            </a:tbl>
          </a:graphicData>
        </a:graphic>
      </p:graphicFrame>
      <p:sp>
        <p:nvSpPr>
          <p:cNvPr id="4" name="Text Placeholder 3">
            <a:extLst>
              <a:ext uri="{FF2B5EF4-FFF2-40B4-BE49-F238E27FC236}">
                <a16:creationId xmlns:a16="http://schemas.microsoft.com/office/drawing/2014/main" id="{F03C0CE2-32E5-4F3C-BAD2-D2DE4FF4C32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699201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316F6-DEFC-438E-AC45-CAA055271523}"/>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9DA38B85-1F36-4BDB-90CE-74E1EDFA686C}"/>
              </a:ext>
            </a:extLst>
          </p:cNvPr>
          <p:cNvGraphicFramePr>
            <a:graphicFrameLocks noGrp="1"/>
          </p:cNvGraphicFramePr>
          <p:nvPr>
            <p:ph type="tbl" sz="quarter" idx="13"/>
            <p:extLst>
              <p:ext uri="{D42A27DB-BD31-4B8C-83A1-F6EECF244321}">
                <p14:modId xmlns:p14="http://schemas.microsoft.com/office/powerpoint/2010/main" val="273422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06675393"/>
                    </a:ext>
                  </a:extLst>
                </a:gridCol>
                <a:gridCol w="493776">
                  <a:extLst>
                    <a:ext uri="{9D8B030D-6E8A-4147-A177-3AD203B41FA5}">
                      <a16:colId xmlns:a16="http://schemas.microsoft.com/office/drawing/2014/main" val="2530127"/>
                    </a:ext>
                  </a:extLst>
                </a:gridCol>
                <a:gridCol w="493776">
                  <a:extLst>
                    <a:ext uri="{9D8B030D-6E8A-4147-A177-3AD203B41FA5}">
                      <a16:colId xmlns:a16="http://schemas.microsoft.com/office/drawing/2014/main" val="1127040927"/>
                    </a:ext>
                  </a:extLst>
                </a:gridCol>
                <a:gridCol w="493776">
                  <a:extLst>
                    <a:ext uri="{9D8B030D-6E8A-4147-A177-3AD203B41FA5}">
                      <a16:colId xmlns:a16="http://schemas.microsoft.com/office/drawing/2014/main" val="336093251"/>
                    </a:ext>
                  </a:extLst>
                </a:gridCol>
                <a:gridCol w="493776">
                  <a:extLst>
                    <a:ext uri="{9D8B030D-6E8A-4147-A177-3AD203B41FA5}">
                      <a16:colId xmlns:a16="http://schemas.microsoft.com/office/drawing/2014/main" val="1822850442"/>
                    </a:ext>
                  </a:extLst>
                </a:gridCol>
                <a:gridCol w="493776">
                  <a:extLst>
                    <a:ext uri="{9D8B030D-6E8A-4147-A177-3AD203B41FA5}">
                      <a16:colId xmlns:a16="http://schemas.microsoft.com/office/drawing/2014/main" val="2814336724"/>
                    </a:ext>
                  </a:extLst>
                </a:gridCol>
                <a:gridCol w="493776">
                  <a:extLst>
                    <a:ext uri="{9D8B030D-6E8A-4147-A177-3AD203B41FA5}">
                      <a16:colId xmlns:a16="http://schemas.microsoft.com/office/drawing/2014/main" val="1416653176"/>
                    </a:ext>
                  </a:extLst>
                </a:gridCol>
                <a:gridCol w="493776">
                  <a:extLst>
                    <a:ext uri="{9D8B030D-6E8A-4147-A177-3AD203B41FA5}">
                      <a16:colId xmlns:a16="http://schemas.microsoft.com/office/drawing/2014/main" val="981533359"/>
                    </a:ext>
                  </a:extLst>
                </a:gridCol>
                <a:gridCol w="493776">
                  <a:extLst>
                    <a:ext uri="{9D8B030D-6E8A-4147-A177-3AD203B41FA5}">
                      <a16:colId xmlns:a16="http://schemas.microsoft.com/office/drawing/2014/main" val="1205746423"/>
                    </a:ext>
                  </a:extLst>
                </a:gridCol>
                <a:gridCol w="493776">
                  <a:extLst>
                    <a:ext uri="{9D8B030D-6E8A-4147-A177-3AD203B41FA5}">
                      <a16:colId xmlns:a16="http://schemas.microsoft.com/office/drawing/2014/main" val="3877221319"/>
                    </a:ext>
                  </a:extLst>
                </a:gridCol>
                <a:gridCol w="493776">
                  <a:extLst>
                    <a:ext uri="{9D8B030D-6E8A-4147-A177-3AD203B41FA5}">
                      <a16:colId xmlns:a16="http://schemas.microsoft.com/office/drawing/2014/main" val="3092944108"/>
                    </a:ext>
                  </a:extLst>
                </a:gridCol>
                <a:gridCol w="493776">
                  <a:extLst>
                    <a:ext uri="{9D8B030D-6E8A-4147-A177-3AD203B41FA5}">
                      <a16:colId xmlns:a16="http://schemas.microsoft.com/office/drawing/2014/main" val="2303381398"/>
                    </a:ext>
                  </a:extLst>
                </a:gridCol>
                <a:gridCol w="493776">
                  <a:extLst>
                    <a:ext uri="{9D8B030D-6E8A-4147-A177-3AD203B41FA5}">
                      <a16:colId xmlns:a16="http://schemas.microsoft.com/office/drawing/2014/main" val="3035431068"/>
                    </a:ext>
                  </a:extLst>
                </a:gridCol>
                <a:gridCol w="493776">
                  <a:extLst>
                    <a:ext uri="{9D8B030D-6E8A-4147-A177-3AD203B41FA5}">
                      <a16:colId xmlns:a16="http://schemas.microsoft.com/office/drawing/2014/main" val="42747896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11743890"/>
                  </a:ext>
                </a:extLst>
              </a:tr>
              <a:tr h="370840">
                <a:tc>
                  <a:txBody>
                    <a:bodyPr/>
                    <a:lstStyle/>
                    <a:p>
                      <a:r>
                        <a:rPr lang="en-US" sz="1000"/>
                        <a:t>@TokioMAmerica</a:t>
                      </a:r>
                    </a:p>
                  </a:txBody>
                  <a:tcPr/>
                </a:tc>
                <a:tc>
                  <a:txBody>
                    <a:bodyPr/>
                    <a:lstStyle/>
                    <a:p>
                      <a:r>
                        <a:rPr lang="en-US" sz="1000"/>
                        <a:t>80</a:t>
                      </a:r>
                    </a:p>
                  </a:txBody>
                  <a:tcPr/>
                </a:tc>
                <a:tc>
                  <a:txBody>
                    <a:bodyPr/>
                    <a:lstStyle/>
                    <a:p>
                      <a:r>
                        <a:rPr lang="en-US" sz="1000"/>
                        <a:t>12</a:t>
                      </a:r>
                    </a:p>
                  </a:txBody>
                  <a:tcPr/>
                </a:tc>
                <a:tc>
                  <a:txBody>
                    <a:bodyPr/>
                    <a:lstStyle/>
                    <a:p>
                      <a:r>
                        <a:rPr lang="en-US" sz="1000"/>
                        <a:t>38</a:t>
                      </a:r>
                    </a:p>
                  </a:txBody>
                  <a:tcPr/>
                </a:tc>
                <a:tc>
                  <a:txBody>
                    <a:bodyPr/>
                    <a:lstStyle/>
                    <a:p>
                      <a:r>
                        <a:rPr lang="en-US" sz="1000"/>
                        <a:t>37</a:t>
                      </a:r>
                    </a:p>
                  </a:txBody>
                  <a:tcPr/>
                </a:tc>
                <a:tc>
                  <a:txBody>
                    <a:bodyPr/>
                    <a:lstStyle/>
                    <a:p>
                      <a:r>
                        <a:rPr lang="en-US" sz="1000"/>
                        <a:t>1</a:t>
                      </a:r>
                    </a:p>
                  </a:txBody>
                  <a:tcPr/>
                </a:tc>
                <a:tc>
                  <a:txBody>
                    <a:bodyPr/>
                    <a:lstStyle/>
                    <a:p>
                      <a:r>
                        <a:rPr lang="en-US" sz="1000"/>
                        <a:t>0</a:t>
                      </a:r>
                    </a:p>
                  </a:txBody>
                  <a:tcPr/>
                </a:tc>
                <a:tc>
                  <a:txBody>
                    <a:bodyPr/>
                    <a:lstStyle/>
                    <a:p>
                      <a:r>
                        <a:rPr lang="en-US" sz="1000"/>
                        <a:t>20</a:t>
                      </a:r>
                    </a:p>
                  </a:txBody>
                  <a:tcPr/>
                </a:tc>
                <a:tc>
                  <a:txBody>
                    <a:bodyPr/>
                    <a:lstStyle/>
                    <a:p>
                      <a:r>
                        <a:rPr lang="en-US" sz="1000"/>
                        <a:t>20</a:t>
                      </a:r>
                    </a:p>
                  </a:txBody>
                  <a:tcPr/>
                </a:tc>
                <a:tc>
                  <a:txBody>
                    <a:bodyPr/>
                    <a:lstStyle/>
                    <a:p>
                      <a:r>
                        <a:rPr lang="en-US" sz="1000"/>
                        <a:t>71</a:t>
                      </a:r>
                    </a:p>
                  </a:txBody>
                  <a:tcPr/>
                </a:tc>
                <a:tc>
                  <a:txBody>
                    <a:bodyPr/>
                    <a:lstStyle/>
                    <a:p>
                      <a:r>
                        <a:rPr lang="en-US" sz="1000"/>
                        <a:t>1</a:t>
                      </a:r>
                    </a:p>
                  </a:txBody>
                  <a:tcPr/>
                </a:tc>
                <a:tc>
                  <a:txBody>
                    <a:bodyPr/>
                    <a:lstStyle/>
                    <a:p>
                      <a:r>
                        <a:rPr lang="en-US" sz="1000"/>
                        <a:t>4</a:t>
                      </a:r>
                    </a:p>
                  </a:txBody>
                  <a:tcPr/>
                </a:tc>
                <a:tc>
                  <a:txBody>
                    <a:bodyPr/>
                    <a:lstStyle/>
                    <a:p>
                      <a:r>
                        <a:rPr lang="en-US" sz="1000"/>
                        <a:t>3.3601%</a:t>
                      </a:r>
                    </a:p>
                  </a:txBody>
                  <a:tcPr/>
                </a:tc>
                <a:tc>
                  <a:txBody>
                    <a:bodyPr/>
                    <a:lstStyle/>
                    <a:p>
                      <a:r>
                        <a:rPr lang="en-US" sz="1000"/>
                        <a:t>0.0%</a:t>
                      </a:r>
                    </a:p>
                  </a:txBody>
                  <a:tcPr/>
                </a:tc>
                <a:extLst>
                  <a:ext uri="{0D108BD9-81ED-4DB2-BD59-A6C34878D82A}">
                    <a16:rowId xmlns:a16="http://schemas.microsoft.com/office/drawing/2014/main" val="2382000959"/>
                  </a:ext>
                </a:extLst>
              </a:tr>
            </a:tbl>
          </a:graphicData>
        </a:graphic>
      </p:graphicFrame>
      <p:sp>
        <p:nvSpPr>
          <p:cNvPr id="4" name="Text Placeholder 3">
            <a:extLst>
              <a:ext uri="{FF2B5EF4-FFF2-40B4-BE49-F238E27FC236}">
                <a16:creationId xmlns:a16="http://schemas.microsoft.com/office/drawing/2014/main" id="{609FA82E-0321-4D22-AE70-741419EE55A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01397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66A8D-3A9F-4D3F-A6CC-42C14704532D}"/>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699D90ED-F963-4BAD-82AA-6D20AD0E1210}"/>
              </a:ext>
            </a:extLst>
          </p:cNvPr>
          <p:cNvGraphicFramePr>
            <a:graphicFrameLocks noGrp="1"/>
          </p:cNvGraphicFramePr>
          <p:nvPr>
            <p:ph type="chart" sz="quarter" idx="13"/>
            <p:extLst>
              <p:ext uri="{D42A27DB-BD31-4B8C-83A1-F6EECF244321}">
                <p14:modId xmlns:p14="http://schemas.microsoft.com/office/powerpoint/2010/main" val="577217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4C9BB1-5DA5-41A3-AB61-7CE38FE61EDF}"/>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C5E97B7-F627-4833-B613-A3E4BA5BD7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0653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A6702-F2CA-4C29-8F00-B8FCBF54DA94}"/>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0351E6DE-3D1A-4652-B040-4E923FCAE1BD}"/>
              </a:ext>
            </a:extLst>
          </p:cNvPr>
          <p:cNvGraphicFramePr>
            <a:graphicFrameLocks noGrp="1"/>
          </p:cNvGraphicFramePr>
          <p:nvPr>
            <p:ph type="chart" sz="quarter" idx="13"/>
            <p:extLst>
              <p:ext uri="{D42A27DB-BD31-4B8C-83A1-F6EECF244321}">
                <p14:modId xmlns:p14="http://schemas.microsoft.com/office/powerpoint/2010/main" val="2402312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057022-44AE-4445-AFCC-2F8D39F64240}"/>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56568CFC-9771-422B-A5EF-88D9E4B6E9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0847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4F2D6-2A16-4E91-8E80-444CAB1593F2}"/>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E69B141C-80A4-4E25-A145-556B9767DB53}"/>
              </a:ext>
            </a:extLst>
          </p:cNvPr>
          <p:cNvGraphicFramePr>
            <a:graphicFrameLocks noGrp="1"/>
          </p:cNvGraphicFramePr>
          <p:nvPr>
            <p:ph type="tbl" sz="quarter" idx="13"/>
            <p:extLst>
              <p:ext uri="{D42A27DB-BD31-4B8C-83A1-F6EECF244321}">
                <p14:modId xmlns:p14="http://schemas.microsoft.com/office/powerpoint/2010/main" val="271449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6252498"/>
                    </a:ext>
                  </a:extLst>
                </a:gridCol>
                <a:gridCol w="822960">
                  <a:extLst>
                    <a:ext uri="{9D8B030D-6E8A-4147-A177-3AD203B41FA5}">
                      <a16:colId xmlns:a16="http://schemas.microsoft.com/office/drawing/2014/main" val="3960957983"/>
                    </a:ext>
                  </a:extLst>
                </a:gridCol>
                <a:gridCol w="822960">
                  <a:extLst>
                    <a:ext uri="{9D8B030D-6E8A-4147-A177-3AD203B41FA5}">
                      <a16:colId xmlns:a16="http://schemas.microsoft.com/office/drawing/2014/main" val="17238245"/>
                    </a:ext>
                  </a:extLst>
                </a:gridCol>
                <a:gridCol w="822960">
                  <a:extLst>
                    <a:ext uri="{9D8B030D-6E8A-4147-A177-3AD203B41FA5}">
                      <a16:colId xmlns:a16="http://schemas.microsoft.com/office/drawing/2014/main" val="2518147184"/>
                    </a:ext>
                  </a:extLst>
                </a:gridCol>
                <a:gridCol w="822960">
                  <a:extLst>
                    <a:ext uri="{9D8B030D-6E8A-4147-A177-3AD203B41FA5}">
                      <a16:colId xmlns:a16="http://schemas.microsoft.com/office/drawing/2014/main" val="3801924254"/>
                    </a:ext>
                  </a:extLst>
                </a:gridCol>
                <a:gridCol w="822960">
                  <a:extLst>
                    <a:ext uri="{9D8B030D-6E8A-4147-A177-3AD203B41FA5}">
                      <a16:colId xmlns:a16="http://schemas.microsoft.com/office/drawing/2014/main" val="105680822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123475493"/>
                  </a:ext>
                </a:extLst>
              </a:tr>
              <a:tr h="370840">
                <a:tc>
                  <a:txBody>
                    <a:bodyPr/>
                    <a:lstStyle/>
                    <a:p>
                      <a:r>
                        <a:rPr lang="en-US" sz="1000" b="1"/>
                        <a:t>@TokioMAmerica - 2018-02-01 17:19:38</a:t>
                      </a:r>
                      <a:r>
                        <a:rPr lang="en-US" sz="1000"/>
                        <a:t>
February is Insurance Careers Month! Check out our Careers Page for open opportunities at TMA! https://t.co/6gZ2Uf2S62 #InsuranceCareersMonth #careertrifecta https://t.co/knVt8Y8cFp</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11.5942%</a:t>
                      </a:r>
                    </a:p>
                  </a:txBody>
                  <a:tcPr/>
                </a:tc>
                <a:extLst>
                  <a:ext uri="{0D108BD9-81ED-4DB2-BD59-A6C34878D82A}">
                    <a16:rowId xmlns:a16="http://schemas.microsoft.com/office/drawing/2014/main" val="1505856163"/>
                  </a:ext>
                </a:extLst>
              </a:tr>
              <a:tr h="370840">
                <a:tc>
                  <a:txBody>
                    <a:bodyPr/>
                    <a:lstStyle/>
                    <a:p>
                      <a:r>
                        <a:rPr lang="en-US" sz="1000" b="1"/>
                        <a:t>@TokioMAmerica - 2018-02-12 15:09:03</a:t>
                      </a:r>
                      <a:r>
                        <a:rPr lang="en-US" sz="1000"/>
                        <a:t>
Tomorrow, we'll be at St. John's University for their career day! Stop by and see us! #InsuranceCareersMonth #MotivationMonday #TeamTMA #TMAmerica @StJohnsU https://t.co/L817WtjK5d</a:t>
                      </a:r>
                    </a:p>
                  </a:txBody>
                  <a:tcPr/>
                </a:tc>
                <a:tc>
                  <a:txBody>
                    <a:bodyPr/>
                    <a:lstStyle/>
                    <a:p>
                      <a:r>
                        <a:rPr lang="en-US" sz="1000"/>
                        <a:t>No</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9.4595%</a:t>
                      </a:r>
                    </a:p>
                  </a:txBody>
                  <a:tcPr/>
                </a:tc>
                <a:extLst>
                  <a:ext uri="{0D108BD9-81ED-4DB2-BD59-A6C34878D82A}">
                    <a16:rowId xmlns:a16="http://schemas.microsoft.com/office/drawing/2014/main" val="627685707"/>
                  </a:ext>
                </a:extLst>
              </a:tr>
              <a:tr h="370840">
                <a:tc>
                  <a:txBody>
                    <a:bodyPr/>
                    <a:lstStyle/>
                    <a:p>
                      <a:r>
                        <a:rPr lang="en-US" sz="1000" b="1"/>
                        <a:t>@TokioMAmerica - 2018-03-23 17:04:35</a:t>
                      </a:r>
                      <a:r>
                        <a:rPr lang="en-US" sz="1000"/>
                        <a:t>
The 2017-2018 Next Generation Leadership Team is delighted to announce the results of its CSR initiative collaboration with @RedCross @PHLYINS @TMNA_Services @FirstInsHI @RelianceStdLife @MatrixAbsence #AnshinInAction #goodcompany https://t.co/TIJNjxnSPT</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8.7500%</a:t>
                      </a:r>
                    </a:p>
                  </a:txBody>
                  <a:tcPr/>
                </a:tc>
                <a:extLst>
                  <a:ext uri="{0D108BD9-81ED-4DB2-BD59-A6C34878D82A}">
                    <a16:rowId xmlns:a16="http://schemas.microsoft.com/office/drawing/2014/main" val="2345146491"/>
                  </a:ext>
                </a:extLst>
              </a:tr>
            </a:tbl>
          </a:graphicData>
        </a:graphic>
      </p:graphicFrame>
      <p:sp>
        <p:nvSpPr>
          <p:cNvPr id="4" name="Text Placeholder 3">
            <a:extLst>
              <a:ext uri="{FF2B5EF4-FFF2-40B4-BE49-F238E27FC236}">
                <a16:creationId xmlns:a16="http://schemas.microsoft.com/office/drawing/2014/main" id="{6F75DF55-01EA-4D86-A25D-8B938FA6B6B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34883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5437-AED7-453A-B9F3-61E93CBD0C2B}"/>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C35FB983-19A1-4A92-B91C-534BEF992B63}"/>
              </a:ext>
            </a:extLst>
          </p:cNvPr>
          <p:cNvGraphicFramePr>
            <a:graphicFrameLocks noGrp="1"/>
          </p:cNvGraphicFramePr>
          <p:nvPr>
            <p:ph type="tbl" sz="quarter" idx="13"/>
            <p:extLst>
              <p:ext uri="{D42A27DB-BD31-4B8C-83A1-F6EECF244321}">
                <p14:modId xmlns:p14="http://schemas.microsoft.com/office/powerpoint/2010/main" val="1482525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60746759"/>
                    </a:ext>
                  </a:extLst>
                </a:gridCol>
                <a:gridCol w="1069848">
                  <a:extLst>
                    <a:ext uri="{9D8B030D-6E8A-4147-A177-3AD203B41FA5}">
                      <a16:colId xmlns:a16="http://schemas.microsoft.com/office/drawing/2014/main" val="1516068182"/>
                    </a:ext>
                  </a:extLst>
                </a:gridCol>
                <a:gridCol w="1069848">
                  <a:extLst>
                    <a:ext uri="{9D8B030D-6E8A-4147-A177-3AD203B41FA5}">
                      <a16:colId xmlns:a16="http://schemas.microsoft.com/office/drawing/2014/main" val="3262717330"/>
                    </a:ext>
                  </a:extLst>
                </a:gridCol>
                <a:gridCol w="1069848">
                  <a:extLst>
                    <a:ext uri="{9D8B030D-6E8A-4147-A177-3AD203B41FA5}">
                      <a16:colId xmlns:a16="http://schemas.microsoft.com/office/drawing/2014/main" val="354302159"/>
                    </a:ext>
                  </a:extLst>
                </a:gridCol>
                <a:gridCol w="1069848">
                  <a:extLst>
                    <a:ext uri="{9D8B030D-6E8A-4147-A177-3AD203B41FA5}">
                      <a16:colId xmlns:a16="http://schemas.microsoft.com/office/drawing/2014/main" val="251415111"/>
                    </a:ext>
                  </a:extLst>
                </a:gridCol>
                <a:gridCol w="1069848">
                  <a:extLst>
                    <a:ext uri="{9D8B030D-6E8A-4147-A177-3AD203B41FA5}">
                      <a16:colId xmlns:a16="http://schemas.microsoft.com/office/drawing/2014/main" val="304721620"/>
                    </a:ext>
                  </a:extLst>
                </a:gridCol>
                <a:gridCol w="1069848">
                  <a:extLst>
                    <a:ext uri="{9D8B030D-6E8A-4147-A177-3AD203B41FA5}">
                      <a16:colId xmlns:a16="http://schemas.microsoft.com/office/drawing/2014/main" val="1684314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12670842"/>
                  </a:ext>
                </a:extLst>
              </a:tr>
              <a:tr h="370840">
                <a:tc>
                  <a:txBody>
                    <a:bodyPr/>
                    <a:lstStyle/>
                    <a:p>
                      <a:r>
                        <a:rPr lang="en-US" sz="1000"/>
                        <a:t>Tokio Marine America</a:t>
                      </a:r>
                    </a:p>
                  </a:txBody>
                  <a:tcPr/>
                </a:tc>
                <a:tc>
                  <a:txBody>
                    <a:bodyPr/>
                    <a:lstStyle/>
                    <a:p>
                      <a:r>
                        <a:rPr lang="en-US" sz="1000"/>
                        <a:t>4930</a:t>
                      </a:r>
                    </a:p>
                  </a:txBody>
                  <a:tcPr/>
                </a:tc>
                <a:tc>
                  <a:txBody>
                    <a:bodyPr/>
                    <a:lstStyle/>
                    <a:p>
                      <a:r>
                        <a:rPr lang="en-US" sz="1000"/>
                        <a:t>715</a:t>
                      </a:r>
                    </a:p>
                  </a:txBody>
                  <a:tcPr/>
                </a:tc>
                <a:tc>
                  <a:txBody>
                    <a:bodyPr/>
                    <a:lstStyle/>
                    <a:p>
                      <a:r>
                        <a:rPr lang="en-US" sz="1000"/>
                        <a:t>40</a:t>
                      </a:r>
                    </a:p>
                  </a:txBody>
                  <a:tcPr/>
                </a:tc>
                <a:tc>
                  <a:txBody>
                    <a:bodyPr/>
                    <a:lstStyle/>
                    <a:p>
                      <a:r>
                        <a:rPr lang="en-US" sz="1000"/>
                        <a:t>931</a:t>
                      </a:r>
                    </a:p>
                  </a:txBody>
                  <a:tcPr/>
                </a:tc>
                <a:tc>
                  <a:txBody>
                    <a:bodyPr/>
                    <a:lstStyle/>
                    <a:p>
                      <a:r>
                        <a:rPr lang="en-US" sz="1000"/>
                        <a:t>24</a:t>
                      </a:r>
                    </a:p>
                  </a:txBody>
                  <a:tcPr/>
                </a:tc>
                <a:tc>
                  <a:txBody>
                    <a:bodyPr/>
                    <a:lstStyle/>
                    <a:p>
                      <a:r>
                        <a:rPr lang="en-US" sz="1000"/>
                        <a:t>0.5222%</a:t>
                      </a:r>
                    </a:p>
                  </a:txBody>
                  <a:tcPr/>
                </a:tc>
                <a:extLst>
                  <a:ext uri="{0D108BD9-81ED-4DB2-BD59-A6C34878D82A}">
                    <a16:rowId xmlns:a16="http://schemas.microsoft.com/office/drawing/2014/main" val="2863572104"/>
                  </a:ext>
                </a:extLst>
              </a:tr>
            </a:tbl>
          </a:graphicData>
        </a:graphic>
      </p:graphicFrame>
      <p:sp>
        <p:nvSpPr>
          <p:cNvPr id="4" name="Text Placeholder 3">
            <a:extLst>
              <a:ext uri="{FF2B5EF4-FFF2-40B4-BE49-F238E27FC236}">
                <a16:creationId xmlns:a16="http://schemas.microsoft.com/office/drawing/2014/main" id="{8A54D64D-BF76-489F-804A-D2CB0DE694F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00255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F1EBD-B10E-4399-ABD1-AE6B446E7A20}"/>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A14E84A4-5D2F-4FB8-8E55-DEA9CC762CBD}"/>
              </a:ext>
            </a:extLst>
          </p:cNvPr>
          <p:cNvGraphicFramePr>
            <a:graphicFrameLocks noGrp="1"/>
          </p:cNvGraphicFramePr>
          <p:nvPr>
            <p:ph type="chart" sz="quarter" idx="13"/>
            <p:extLst>
              <p:ext uri="{D42A27DB-BD31-4B8C-83A1-F6EECF244321}">
                <p14:modId xmlns:p14="http://schemas.microsoft.com/office/powerpoint/2010/main" val="4289730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538216-7E3D-47A5-9605-7AB0DBD996BB}"/>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1C613DCB-86AB-4003-8B19-73FF8B9D7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050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7C4C-0B7C-42D0-8062-619203F5D764}"/>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F4462A3A-E8C4-4AA7-BFAE-705C68EFE8D1}"/>
              </a:ext>
            </a:extLst>
          </p:cNvPr>
          <p:cNvGraphicFramePr>
            <a:graphicFrameLocks noGrp="1"/>
          </p:cNvGraphicFramePr>
          <p:nvPr>
            <p:ph type="chart" sz="quarter" idx="13"/>
            <p:extLst>
              <p:ext uri="{D42A27DB-BD31-4B8C-83A1-F6EECF244321}">
                <p14:modId xmlns:p14="http://schemas.microsoft.com/office/powerpoint/2010/main" val="1827854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405D3B-AB9B-4DFE-8F6F-8E89B8150986}"/>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91C3599D-0895-4044-B7E9-CD75A964A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3554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78D0-048F-4CF8-AE91-2725709F85CD}"/>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F5DCB415-3B5B-4FA1-938F-6784F821C346}"/>
              </a:ext>
            </a:extLst>
          </p:cNvPr>
          <p:cNvGraphicFramePr>
            <a:graphicFrameLocks noGrp="1"/>
          </p:cNvGraphicFramePr>
          <p:nvPr>
            <p:ph type="tbl" sz="quarter" idx="13"/>
            <p:extLst>
              <p:ext uri="{D42A27DB-BD31-4B8C-83A1-F6EECF244321}">
                <p14:modId xmlns:p14="http://schemas.microsoft.com/office/powerpoint/2010/main" val="344437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95294043"/>
                    </a:ext>
                  </a:extLst>
                </a:gridCol>
                <a:gridCol w="987552">
                  <a:extLst>
                    <a:ext uri="{9D8B030D-6E8A-4147-A177-3AD203B41FA5}">
                      <a16:colId xmlns:a16="http://schemas.microsoft.com/office/drawing/2014/main" val="1054052518"/>
                    </a:ext>
                  </a:extLst>
                </a:gridCol>
                <a:gridCol w="987552">
                  <a:extLst>
                    <a:ext uri="{9D8B030D-6E8A-4147-A177-3AD203B41FA5}">
                      <a16:colId xmlns:a16="http://schemas.microsoft.com/office/drawing/2014/main" val="3125366398"/>
                    </a:ext>
                  </a:extLst>
                </a:gridCol>
                <a:gridCol w="987552">
                  <a:extLst>
                    <a:ext uri="{9D8B030D-6E8A-4147-A177-3AD203B41FA5}">
                      <a16:colId xmlns:a16="http://schemas.microsoft.com/office/drawing/2014/main" val="535642057"/>
                    </a:ext>
                  </a:extLst>
                </a:gridCol>
                <a:gridCol w="987552">
                  <a:extLst>
                    <a:ext uri="{9D8B030D-6E8A-4147-A177-3AD203B41FA5}">
                      <a16:colId xmlns:a16="http://schemas.microsoft.com/office/drawing/2014/main" val="506734634"/>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059609221"/>
                  </a:ext>
                </a:extLst>
              </a:tr>
              <a:tr h="370840">
                <a:tc>
                  <a:txBody>
                    <a:bodyPr/>
                    <a:lstStyle/>
                    <a:p>
                      <a:r>
                        <a:rPr lang="en-US" sz="1000" b="1"/>
                        <a:t>Tokio Marine America - 2018-03-22 11:42:12</a:t>
                      </a:r>
                      <a:r>
                        <a:rPr lang="en-US" sz="1000"/>
                        <a:t>
Will your cargo insurance pay for expensive towing and storage fees? Tokio Marine America has propriety coverages that recognize these substantial potential costs. Download our infographic to learn more: https://lnkd.in/dZV9VQW</a:t>
                      </a:r>
                    </a:p>
                  </a:txBody>
                  <a:tcPr/>
                </a:tc>
                <a:tc>
                  <a:txBody>
                    <a:bodyPr/>
                    <a:lstStyle/>
                    <a:p>
                      <a:r>
                        <a:rPr lang="en-US" sz="1000"/>
                        <a:t>63</a:t>
                      </a:r>
                    </a:p>
                  </a:txBody>
                  <a:tcPr/>
                </a:tc>
                <a:tc>
                  <a:txBody>
                    <a:bodyPr/>
                    <a:lstStyle/>
                    <a:p>
                      <a:r>
                        <a:rPr lang="en-US" sz="1000"/>
                        <a:t>3</a:t>
                      </a:r>
                    </a:p>
                  </a:txBody>
                  <a:tcPr/>
                </a:tc>
                <a:tc>
                  <a:txBody>
                    <a:bodyPr/>
                    <a:lstStyle/>
                    <a:p>
                      <a:r>
                        <a:rPr lang="en-US" sz="1000"/>
                        <a:t>1.3580%</a:t>
                      </a:r>
                    </a:p>
                  </a:txBody>
                  <a:tcPr/>
                </a:tc>
                <a:tc>
                  <a:txBody>
                    <a:bodyPr/>
                    <a:lstStyle/>
                    <a:p>
                      <a:r>
                        <a:rPr lang="en-US" sz="1000"/>
                        <a:t>Link</a:t>
                      </a:r>
                    </a:p>
                  </a:txBody>
                  <a:tcPr/>
                </a:tc>
                <a:extLst>
                  <a:ext uri="{0D108BD9-81ED-4DB2-BD59-A6C34878D82A}">
                    <a16:rowId xmlns:a16="http://schemas.microsoft.com/office/drawing/2014/main" val="3977526778"/>
                  </a:ext>
                </a:extLst>
              </a:tr>
              <a:tr h="370840">
                <a:tc>
                  <a:txBody>
                    <a:bodyPr/>
                    <a:lstStyle/>
                    <a:p>
                      <a:r>
                        <a:rPr lang="en-US" sz="1000" b="1"/>
                        <a:t>Tokio Marine America - 2018-01-01 15:30:27</a:t>
                      </a:r>
                      <a:r>
                        <a:rPr lang="en-US" sz="1000"/>
                        <a:t>
Happy New Year!</a:t>
                      </a:r>
                    </a:p>
                  </a:txBody>
                  <a:tcPr/>
                </a:tc>
                <a:tc>
                  <a:txBody>
                    <a:bodyPr/>
                    <a:lstStyle/>
                    <a:p>
                      <a:r>
                        <a:rPr lang="en-US" sz="1000"/>
                        <a:t>50</a:t>
                      </a:r>
                    </a:p>
                  </a:txBody>
                  <a:tcPr/>
                </a:tc>
                <a:tc>
                  <a:txBody>
                    <a:bodyPr/>
                    <a:lstStyle/>
                    <a:p>
                      <a:r>
                        <a:rPr lang="en-US" sz="1000"/>
                        <a:t>0</a:t>
                      </a:r>
                    </a:p>
                  </a:txBody>
                  <a:tcPr/>
                </a:tc>
                <a:tc>
                  <a:txBody>
                    <a:bodyPr/>
                    <a:lstStyle/>
                    <a:p>
                      <a:r>
                        <a:rPr lang="en-US" sz="1000"/>
                        <a:t>1.1862%</a:t>
                      </a:r>
                    </a:p>
                  </a:txBody>
                  <a:tcPr/>
                </a:tc>
                <a:tc>
                  <a:txBody>
                    <a:bodyPr/>
                    <a:lstStyle/>
                    <a:p>
                      <a:r>
                        <a:rPr lang="en-US" sz="1000"/>
                        <a:t>Photo</a:t>
                      </a:r>
                    </a:p>
                  </a:txBody>
                  <a:tcPr/>
                </a:tc>
                <a:extLst>
                  <a:ext uri="{0D108BD9-81ED-4DB2-BD59-A6C34878D82A}">
                    <a16:rowId xmlns:a16="http://schemas.microsoft.com/office/drawing/2014/main" val="1860667281"/>
                  </a:ext>
                </a:extLst>
              </a:tr>
              <a:tr h="370840">
                <a:tc>
                  <a:txBody>
                    <a:bodyPr/>
                    <a:lstStyle/>
                    <a:p>
                      <a:r>
                        <a:rPr lang="en-US" sz="1000" b="1"/>
                        <a:t>Tokio Marine America - 2018-02-19 18:15:56</a:t>
                      </a:r>
                      <a:r>
                        <a:rPr lang="en-US" sz="1000"/>
                        <a:t>
Our inland marine specialists focus on a wide range of products. With an exhaustive knowledge of the industries that we service, we are uniquely positioned to be a top-tier inland marine market for select producers. Download our infographic here: https://lnkd.in/dfgMUSR</a:t>
                      </a:r>
                    </a:p>
                  </a:txBody>
                  <a:tcPr/>
                </a:tc>
                <a:tc>
                  <a:txBody>
                    <a:bodyPr/>
                    <a:lstStyle/>
                    <a:p>
                      <a:r>
                        <a:rPr lang="en-US" sz="1000"/>
                        <a:t>49</a:t>
                      </a:r>
                    </a:p>
                  </a:txBody>
                  <a:tcPr/>
                </a:tc>
                <a:tc>
                  <a:txBody>
                    <a:bodyPr/>
                    <a:lstStyle/>
                    <a:p>
                      <a:r>
                        <a:rPr lang="en-US" sz="1000"/>
                        <a:t>1</a:t>
                      </a:r>
                    </a:p>
                  </a:txBody>
                  <a:tcPr/>
                </a:tc>
                <a:tc>
                  <a:txBody>
                    <a:bodyPr/>
                    <a:lstStyle/>
                    <a:p>
                      <a:r>
                        <a:rPr lang="en-US" sz="1000"/>
                        <a:t>1.0924%</a:t>
                      </a:r>
                    </a:p>
                  </a:txBody>
                  <a:tcPr/>
                </a:tc>
                <a:tc>
                  <a:txBody>
                    <a:bodyPr/>
                    <a:lstStyle/>
                    <a:p>
                      <a:r>
                        <a:rPr lang="en-US" sz="1000"/>
                        <a:t>Link</a:t>
                      </a:r>
                    </a:p>
                  </a:txBody>
                  <a:tcPr/>
                </a:tc>
                <a:extLst>
                  <a:ext uri="{0D108BD9-81ED-4DB2-BD59-A6C34878D82A}">
                    <a16:rowId xmlns:a16="http://schemas.microsoft.com/office/drawing/2014/main" val="2954894451"/>
                  </a:ext>
                </a:extLst>
              </a:tr>
            </a:tbl>
          </a:graphicData>
        </a:graphic>
      </p:graphicFrame>
      <p:sp>
        <p:nvSpPr>
          <p:cNvPr id="4" name="Text Placeholder 3">
            <a:extLst>
              <a:ext uri="{FF2B5EF4-FFF2-40B4-BE49-F238E27FC236}">
                <a16:creationId xmlns:a16="http://schemas.microsoft.com/office/drawing/2014/main" id="{02B3DDDA-6406-4BBD-89C9-38F423C5E4A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667667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44BB3-DC07-4C17-AD5F-E2EF271C1201}"/>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EEBEBE8C-930E-4BA8-95EF-6A0E0596E59E}"/>
              </a:ext>
            </a:extLst>
          </p:cNvPr>
          <p:cNvGraphicFramePr>
            <a:graphicFrameLocks noGrp="1"/>
          </p:cNvGraphicFramePr>
          <p:nvPr>
            <p:ph type="tbl" sz="quarter" idx="13"/>
            <p:extLst>
              <p:ext uri="{D42A27DB-BD31-4B8C-83A1-F6EECF244321}">
                <p14:modId xmlns:p14="http://schemas.microsoft.com/office/powerpoint/2010/main" val="2298809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8917104"/>
                    </a:ext>
                  </a:extLst>
                </a:gridCol>
                <a:gridCol w="699516">
                  <a:extLst>
                    <a:ext uri="{9D8B030D-6E8A-4147-A177-3AD203B41FA5}">
                      <a16:colId xmlns:a16="http://schemas.microsoft.com/office/drawing/2014/main" val="3569717776"/>
                    </a:ext>
                  </a:extLst>
                </a:gridCol>
                <a:gridCol w="699516">
                  <a:extLst>
                    <a:ext uri="{9D8B030D-6E8A-4147-A177-3AD203B41FA5}">
                      <a16:colId xmlns:a16="http://schemas.microsoft.com/office/drawing/2014/main" val="3351061598"/>
                    </a:ext>
                  </a:extLst>
                </a:gridCol>
                <a:gridCol w="658368">
                  <a:extLst>
                    <a:ext uri="{9D8B030D-6E8A-4147-A177-3AD203B41FA5}">
                      <a16:colId xmlns:a16="http://schemas.microsoft.com/office/drawing/2014/main" val="3610365564"/>
                    </a:ext>
                  </a:extLst>
                </a:gridCol>
                <a:gridCol w="658368">
                  <a:extLst>
                    <a:ext uri="{9D8B030D-6E8A-4147-A177-3AD203B41FA5}">
                      <a16:colId xmlns:a16="http://schemas.microsoft.com/office/drawing/2014/main" val="1455718378"/>
                    </a:ext>
                  </a:extLst>
                </a:gridCol>
                <a:gridCol w="658368">
                  <a:extLst>
                    <a:ext uri="{9D8B030D-6E8A-4147-A177-3AD203B41FA5}">
                      <a16:colId xmlns:a16="http://schemas.microsoft.com/office/drawing/2014/main" val="946705458"/>
                    </a:ext>
                  </a:extLst>
                </a:gridCol>
                <a:gridCol w="699516">
                  <a:extLst>
                    <a:ext uri="{9D8B030D-6E8A-4147-A177-3AD203B41FA5}">
                      <a16:colId xmlns:a16="http://schemas.microsoft.com/office/drawing/2014/main" val="949973964"/>
                    </a:ext>
                  </a:extLst>
                </a:gridCol>
                <a:gridCol w="699516">
                  <a:extLst>
                    <a:ext uri="{9D8B030D-6E8A-4147-A177-3AD203B41FA5}">
                      <a16:colId xmlns:a16="http://schemas.microsoft.com/office/drawing/2014/main" val="2738059650"/>
                    </a:ext>
                  </a:extLst>
                </a:gridCol>
                <a:gridCol w="699516">
                  <a:extLst>
                    <a:ext uri="{9D8B030D-6E8A-4147-A177-3AD203B41FA5}">
                      <a16:colId xmlns:a16="http://schemas.microsoft.com/office/drawing/2014/main" val="2142116439"/>
                    </a:ext>
                  </a:extLst>
                </a:gridCol>
                <a:gridCol w="658368">
                  <a:extLst>
                    <a:ext uri="{9D8B030D-6E8A-4147-A177-3AD203B41FA5}">
                      <a16:colId xmlns:a16="http://schemas.microsoft.com/office/drawing/2014/main" val="22143783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39693588"/>
                  </a:ext>
                </a:extLst>
              </a:tr>
              <a:tr h="370840">
                <a:tc>
                  <a:txBody>
                    <a:bodyPr/>
                    <a:lstStyle/>
                    <a:p>
                      <a:r>
                        <a:rPr lang="en-US" sz="1000"/>
                        <a:t>tmamerica</a:t>
                      </a:r>
                    </a:p>
                  </a:txBody>
                  <a:tcPr/>
                </a:tc>
                <a:tc>
                  <a:txBody>
                    <a:bodyPr/>
                    <a:lstStyle/>
                    <a:p>
                      <a:r>
                        <a:rPr lang="en-US" sz="1000"/>
                        <a:t>85</a:t>
                      </a:r>
                    </a:p>
                  </a:txBody>
                  <a:tcPr/>
                </a:tc>
                <a:tc>
                  <a:txBody>
                    <a:bodyPr/>
                    <a:lstStyle/>
                    <a:p>
                      <a:r>
                        <a:rPr lang="en-US" sz="1000"/>
                        <a:t>6</a:t>
                      </a:r>
                    </a:p>
                  </a:txBody>
                  <a:tcPr/>
                </a:tc>
                <a:tc>
                  <a:txBody>
                    <a:bodyPr/>
                    <a:lstStyle/>
                    <a:p>
                      <a:r>
                        <a:rPr lang="en-US" sz="1000"/>
                        <a:t>2</a:t>
                      </a:r>
                    </a:p>
                  </a:txBody>
                  <a:tcPr/>
                </a:tc>
                <a:tc>
                  <a:txBody>
                    <a:bodyPr/>
                    <a:lstStyle/>
                    <a:p>
                      <a:r>
                        <a:rPr lang="en-US" sz="1000"/>
                        <a:t>3</a:t>
                      </a:r>
                    </a:p>
                  </a:txBody>
                  <a:tcPr/>
                </a:tc>
                <a:tc>
                  <a:txBody>
                    <a:bodyPr/>
                    <a:lstStyle/>
                    <a:p>
                      <a:r>
                        <a:rPr lang="en-US" sz="1000"/>
                        <a:t>2</a:t>
                      </a:r>
                    </a:p>
                  </a:txBody>
                  <a:tcPr/>
                </a:tc>
                <a:tc>
                  <a:txBody>
                    <a:bodyPr/>
                    <a:lstStyle/>
                    <a:p>
                      <a:r>
                        <a:rPr lang="en-US" sz="1000"/>
                        <a:t>7</a:t>
                      </a:r>
                    </a:p>
                  </a:txBody>
                  <a:tcPr/>
                </a:tc>
                <a:tc>
                  <a:txBody>
                    <a:bodyPr/>
                    <a:lstStyle/>
                    <a:p>
                      <a:r>
                        <a:rPr lang="en-US" sz="1000"/>
                        <a:t>57</a:t>
                      </a:r>
                    </a:p>
                  </a:txBody>
                  <a:tcPr/>
                </a:tc>
                <a:tc>
                  <a:txBody>
                    <a:bodyPr/>
                    <a:lstStyle/>
                    <a:p>
                      <a:r>
                        <a:rPr lang="en-US" sz="1000"/>
                        <a:t>4</a:t>
                      </a:r>
                    </a:p>
                  </a:txBody>
                  <a:tcPr/>
                </a:tc>
                <a:tc>
                  <a:txBody>
                    <a:bodyPr/>
                    <a:lstStyle/>
                    <a:p>
                      <a:r>
                        <a:rPr lang="en-US" sz="1000"/>
                        <a:t>10.6272%</a:t>
                      </a:r>
                    </a:p>
                  </a:txBody>
                  <a:tcPr/>
                </a:tc>
                <a:extLst>
                  <a:ext uri="{0D108BD9-81ED-4DB2-BD59-A6C34878D82A}">
                    <a16:rowId xmlns:a16="http://schemas.microsoft.com/office/drawing/2014/main" val="4130286224"/>
                  </a:ext>
                </a:extLst>
              </a:tr>
            </a:tbl>
          </a:graphicData>
        </a:graphic>
      </p:graphicFrame>
      <p:sp>
        <p:nvSpPr>
          <p:cNvPr id="4" name="Text Placeholder 3">
            <a:extLst>
              <a:ext uri="{FF2B5EF4-FFF2-40B4-BE49-F238E27FC236}">
                <a16:creationId xmlns:a16="http://schemas.microsoft.com/office/drawing/2014/main" id="{406FB825-AA23-4279-9210-AA49E28D406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63083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D5E5E-FF27-4892-B8AC-4731929E0B63}"/>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C7BF4B0C-225C-4A95-B612-BD1DCDB76AD8}"/>
              </a:ext>
            </a:extLst>
          </p:cNvPr>
          <p:cNvGraphicFramePr>
            <a:graphicFrameLocks noGrp="1"/>
          </p:cNvGraphicFramePr>
          <p:nvPr>
            <p:ph type="chart" sz="quarter" idx="13"/>
            <p:extLst>
              <p:ext uri="{D42A27DB-BD31-4B8C-83A1-F6EECF244321}">
                <p14:modId xmlns:p14="http://schemas.microsoft.com/office/powerpoint/2010/main" val="2929923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EAC95-C56F-41B8-948C-9BCBBBE5FB4E}"/>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E5CFF293-36CA-449C-BC1A-936D000F2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6334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18EB1-D580-46A6-9D74-016637017564}"/>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4C7DF4F7-D5CB-418A-9BBD-E1AE2E0A3614}"/>
              </a:ext>
            </a:extLst>
          </p:cNvPr>
          <p:cNvGraphicFramePr>
            <a:graphicFrameLocks noGrp="1"/>
          </p:cNvGraphicFramePr>
          <p:nvPr>
            <p:ph type="chart" sz="quarter" idx="13"/>
            <p:extLst>
              <p:ext uri="{D42A27DB-BD31-4B8C-83A1-F6EECF244321}">
                <p14:modId xmlns:p14="http://schemas.microsoft.com/office/powerpoint/2010/main" val="2666777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207771-4852-4989-8EF5-8FBDCECDC8D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445A4043-2A3F-40D1-A139-8A56082891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7569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C44A-761C-45A4-8B04-F943B4FAB57F}"/>
              </a:ext>
            </a:extLst>
          </p:cNvPr>
          <p:cNvSpPr>
            <a:spLocks noGrp="1"/>
          </p:cNvSpPr>
          <p:nvPr>
            <p:ph type="title"/>
          </p:nvPr>
        </p:nvSpPr>
        <p:spPr/>
        <p:txBody>
          <a:bodyPr/>
          <a:lstStyle/>
          <a:p>
            <a:r>
              <a:rPr lang="en-US"/>
              <a:t>Instagram Top Posts</a:t>
            </a:r>
          </a:p>
        </p:txBody>
      </p:sp>
      <p:graphicFrame>
        <p:nvGraphicFramePr>
          <p:cNvPr id="5" name="Table Placeholder 4">
            <a:extLst>
              <a:ext uri="{FF2B5EF4-FFF2-40B4-BE49-F238E27FC236}">
                <a16:creationId xmlns:a16="http://schemas.microsoft.com/office/drawing/2014/main" id="{5BA78988-7BC0-4AC3-BF78-7A5265ACEA84}"/>
              </a:ext>
            </a:extLst>
          </p:cNvPr>
          <p:cNvGraphicFramePr>
            <a:graphicFrameLocks noGrp="1"/>
          </p:cNvGraphicFramePr>
          <p:nvPr>
            <p:ph type="tbl" sz="quarter" idx="13"/>
            <p:extLst>
              <p:ext uri="{D42A27DB-BD31-4B8C-83A1-F6EECF244321}">
                <p14:modId xmlns:p14="http://schemas.microsoft.com/office/powerpoint/2010/main" val="2459970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90037223"/>
                    </a:ext>
                  </a:extLst>
                </a:gridCol>
                <a:gridCol w="987552">
                  <a:extLst>
                    <a:ext uri="{9D8B030D-6E8A-4147-A177-3AD203B41FA5}">
                      <a16:colId xmlns:a16="http://schemas.microsoft.com/office/drawing/2014/main" val="372758255"/>
                    </a:ext>
                  </a:extLst>
                </a:gridCol>
                <a:gridCol w="987552">
                  <a:extLst>
                    <a:ext uri="{9D8B030D-6E8A-4147-A177-3AD203B41FA5}">
                      <a16:colId xmlns:a16="http://schemas.microsoft.com/office/drawing/2014/main" val="2346296296"/>
                    </a:ext>
                  </a:extLst>
                </a:gridCol>
                <a:gridCol w="987552">
                  <a:extLst>
                    <a:ext uri="{9D8B030D-6E8A-4147-A177-3AD203B41FA5}">
                      <a16:colId xmlns:a16="http://schemas.microsoft.com/office/drawing/2014/main" val="2757895242"/>
                    </a:ext>
                  </a:extLst>
                </a:gridCol>
                <a:gridCol w="987552">
                  <a:extLst>
                    <a:ext uri="{9D8B030D-6E8A-4147-A177-3AD203B41FA5}">
                      <a16:colId xmlns:a16="http://schemas.microsoft.com/office/drawing/2014/main" val="342986717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6729753"/>
                  </a:ext>
                </a:extLst>
              </a:tr>
              <a:tr h="370840">
                <a:tc>
                  <a:txBody>
                    <a:bodyPr/>
                    <a:lstStyle/>
                    <a:p>
                      <a:r>
                        <a:rPr lang="en-US" sz="1000" b="1"/>
                        <a:t>tmamerica - 2018-03-31 17:52:19</a:t>
                      </a:r>
                      <a:r>
                        <a:rPr lang="en-US" sz="1000"/>
                        <a:t>
Our TMA team went to Park East High School to talk to students about careers in the insurance industry. #insurancecareers #TeamTMA #TMA</a:t>
                      </a:r>
                    </a:p>
                  </a:txBody>
                  <a:tcPr/>
                </a:tc>
                <a:tc>
                  <a:txBody>
                    <a:bodyPr/>
                    <a:lstStyle/>
                    <a:p>
                      <a:r>
                        <a:rPr lang="en-US" sz="1000"/>
                        <a:t>7</a:t>
                      </a:r>
                    </a:p>
                  </a:txBody>
                  <a:tcPr/>
                </a:tc>
                <a:tc>
                  <a:txBody>
                    <a:bodyPr/>
                    <a:lstStyle/>
                    <a:p>
                      <a:r>
                        <a:rPr lang="en-US" sz="1000"/>
                        <a:t>0</a:t>
                      </a:r>
                    </a:p>
                  </a:txBody>
                  <a:tcPr/>
                </a:tc>
                <a:tc>
                  <a:txBody>
                    <a:bodyPr/>
                    <a:lstStyle/>
                    <a:p>
                      <a:r>
                        <a:rPr lang="en-US" sz="1000"/>
                        <a:t>8.2353%</a:t>
                      </a:r>
                    </a:p>
                  </a:txBody>
                  <a:tcPr/>
                </a:tc>
                <a:tc>
                  <a:txBody>
                    <a:bodyPr/>
                    <a:lstStyle/>
                    <a:p>
                      <a:r>
                        <a:rPr lang="en-US" sz="1000"/>
                        <a:t>Carousel</a:t>
                      </a:r>
                    </a:p>
                  </a:txBody>
                  <a:tcPr/>
                </a:tc>
                <a:extLst>
                  <a:ext uri="{0D108BD9-81ED-4DB2-BD59-A6C34878D82A}">
                    <a16:rowId xmlns:a16="http://schemas.microsoft.com/office/drawing/2014/main" val="3487848731"/>
                  </a:ext>
                </a:extLst>
              </a:tr>
              <a:tr h="370840">
                <a:tc>
                  <a:txBody>
                    <a:bodyPr/>
                    <a:lstStyle/>
                    <a:p>
                      <a:r>
                        <a:rPr lang="en-US" sz="1000" b="1"/>
                        <a:t>tmamerica - 2018-03-26 16:54:43</a:t>
                      </a:r>
                      <a:r>
                        <a:rPr lang="en-US" sz="1000"/>
                        <a:t>
Employees who made donations of $25 or more and/or donated blood during our American Red Cross drive received these fun branded socks! Here, our employees model their socks! #TMAnshin #TeamTMA #RedCross #Donate @americanredcross</a:t>
                      </a:r>
                    </a:p>
                  </a:txBody>
                  <a:tcPr/>
                </a:tc>
                <a:tc>
                  <a:txBody>
                    <a:bodyPr/>
                    <a:lstStyle/>
                    <a:p>
                      <a:r>
                        <a:rPr lang="en-US" sz="1000"/>
                        <a:t>6</a:t>
                      </a:r>
                    </a:p>
                  </a:txBody>
                  <a:tcPr/>
                </a:tc>
                <a:tc>
                  <a:txBody>
                    <a:bodyPr/>
                    <a:lstStyle/>
                    <a:p>
                      <a:r>
                        <a:rPr lang="en-US" sz="1000"/>
                        <a:t>2</a:t>
                      </a:r>
                    </a:p>
                  </a:txBody>
                  <a:tcPr/>
                </a:tc>
                <a:tc>
                  <a:txBody>
                    <a:bodyPr/>
                    <a:lstStyle/>
                    <a:p>
                      <a:r>
                        <a:rPr lang="en-US" sz="1000"/>
                        <a:t>9.6386%</a:t>
                      </a:r>
                    </a:p>
                  </a:txBody>
                  <a:tcPr/>
                </a:tc>
                <a:tc>
                  <a:txBody>
                    <a:bodyPr/>
                    <a:lstStyle/>
                    <a:p>
                      <a:r>
                        <a:rPr lang="en-US" sz="1000"/>
                        <a:t>Video</a:t>
                      </a:r>
                    </a:p>
                  </a:txBody>
                  <a:tcPr/>
                </a:tc>
                <a:extLst>
                  <a:ext uri="{0D108BD9-81ED-4DB2-BD59-A6C34878D82A}">
                    <a16:rowId xmlns:a16="http://schemas.microsoft.com/office/drawing/2014/main" val="2879931838"/>
                  </a:ext>
                </a:extLst>
              </a:tr>
              <a:tr h="370840">
                <a:tc>
                  <a:txBody>
                    <a:bodyPr/>
                    <a:lstStyle/>
                    <a:p>
                      <a:r>
                        <a:rPr lang="en-US" sz="1000" b="1"/>
                        <a:t>tmamerica - 2018-03-26 12:32:30</a:t>
                      </a:r>
                      <a:r>
                        <a:rPr lang="en-US" sz="1000"/>
                        <a:t>
An amazing clip of the Hudson from the office taken by one of our Jersey City employees. #viewsfromwork #tmamerica #teamtma #jerseycity</a:t>
                      </a:r>
                    </a:p>
                  </a:txBody>
                  <a:tcPr/>
                </a:tc>
                <a:tc>
                  <a:txBody>
                    <a:bodyPr/>
                    <a:lstStyle/>
                    <a:p>
                      <a:r>
                        <a:rPr lang="en-US" sz="1000"/>
                        <a:t>8</a:t>
                      </a:r>
                    </a:p>
                  </a:txBody>
                  <a:tcPr/>
                </a:tc>
                <a:tc>
                  <a:txBody>
                    <a:bodyPr/>
                    <a:lstStyle/>
                    <a:p>
                      <a:r>
                        <a:rPr lang="en-US" sz="1000"/>
                        <a:t>0</a:t>
                      </a:r>
                    </a:p>
                  </a:txBody>
                  <a:tcPr/>
                </a:tc>
                <a:tc>
                  <a:txBody>
                    <a:bodyPr/>
                    <a:lstStyle/>
                    <a:p>
                      <a:r>
                        <a:rPr lang="en-US" sz="1000"/>
                        <a:t>9.6386%</a:t>
                      </a:r>
                    </a:p>
                  </a:txBody>
                  <a:tcPr/>
                </a:tc>
                <a:tc>
                  <a:txBody>
                    <a:bodyPr/>
                    <a:lstStyle/>
                    <a:p>
                      <a:r>
                        <a:rPr lang="en-US" sz="1000"/>
                        <a:t>Video</a:t>
                      </a:r>
                    </a:p>
                  </a:txBody>
                  <a:tcPr/>
                </a:tc>
                <a:extLst>
                  <a:ext uri="{0D108BD9-81ED-4DB2-BD59-A6C34878D82A}">
                    <a16:rowId xmlns:a16="http://schemas.microsoft.com/office/drawing/2014/main" val="3792214572"/>
                  </a:ext>
                </a:extLst>
              </a:tr>
              <a:tr h="370840">
                <a:tc>
                  <a:txBody>
                    <a:bodyPr/>
                    <a:lstStyle/>
                    <a:p>
                      <a:r>
                        <a:rPr lang="en-US" sz="1000" b="1"/>
                        <a:t>tmamerica - 2018-03-23 16:59:51</a:t>
                      </a:r>
                      <a:r>
                        <a:rPr lang="en-US" sz="1000"/>
                        <a:t>
The 2017-2018 Next Generation Leadership Team is delighted to announce the results of its CSR initiative collaboration with the Red Cross.  With your support, a total of 236 pints of blood and approximately $12,500 in monetary donations were collected among all TM Group companies. This includes PHLY, TMA, TMCS, TMNAS, Reliance Standard, FICOH, TM Brazil, TM Mexico and Matrix.  The members of the Next Generation Program would like to thank everyone for their participation! This event was part of a group initiative to raise awareness for our shared culture of Good Company.  @PHLYINS @TMNA_Services @FirstInsHI @RelianceStdLife @MatrixAbsence #AnshinInAction #goodcompany</a:t>
                      </a:r>
                    </a:p>
                  </a:txBody>
                  <a:tcPr/>
                </a:tc>
                <a:tc>
                  <a:txBody>
                    <a:bodyPr/>
                    <a:lstStyle/>
                    <a:p>
                      <a:r>
                        <a:rPr lang="en-US" sz="1000"/>
                        <a:t>10</a:t>
                      </a:r>
                    </a:p>
                  </a:txBody>
                  <a:tcPr/>
                </a:tc>
                <a:tc>
                  <a:txBody>
                    <a:bodyPr/>
                    <a:lstStyle/>
                    <a:p>
                      <a:r>
                        <a:rPr lang="en-US" sz="1000"/>
                        <a:t>1</a:t>
                      </a:r>
                    </a:p>
                  </a:txBody>
                  <a:tcPr/>
                </a:tc>
                <a:tc>
                  <a:txBody>
                    <a:bodyPr/>
                    <a:lstStyle/>
                    <a:p>
                      <a:r>
                        <a:rPr lang="en-US" sz="1000"/>
                        <a:t>13.0952%</a:t>
                      </a:r>
                    </a:p>
                  </a:txBody>
                  <a:tcPr/>
                </a:tc>
                <a:tc>
                  <a:txBody>
                    <a:bodyPr/>
                    <a:lstStyle/>
                    <a:p>
                      <a:r>
                        <a:rPr lang="en-US" sz="1000"/>
                        <a:t>Image</a:t>
                      </a:r>
                    </a:p>
                  </a:txBody>
                  <a:tcPr/>
                </a:tc>
                <a:extLst>
                  <a:ext uri="{0D108BD9-81ED-4DB2-BD59-A6C34878D82A}">
                    <a16:rowId xmlns:a16="http://schemas.microsoft.com/office/drawing/2014/main" val="785494527"/>
                  </a:ext>
                </a:extLst>
              </a:tr>
              <a:tr h="370840">
                <a:tc>
                  <a:txBody>
                    <a:bodyPr/>
                    <a:lstStyle/>
                    <a:p>
                      <a:r>
                        <a:rPr lang="en-US" sz="1000" b="1"/>
                        <a:t>tmamerica - 2018-03-13 12:43:51</a:t>
                      </a:r>
                      <a:r>
                        <a:rPr lang="en-US" sz="1000"/>
                        <a:t>
Our TMA/TMCS Next Generation Leadership team has worked hard to ensure successful support of American Red Cross. They've organized blood drives and donations. Leadership opportunities abound! Congrats to our "Next Generation" of Tokio Marine Leaders. #TMAnshin #TMACares #Leadership @americanredcross</a:t>
                      </a:r>
                    </a:p>
                  </a:txBody>
                  <a:tcPr/>
                </a:tc>
                <a:tc>
                  <a:txBody>
                    <a:bodyPr/>
                    <a:lstStyle/>
                    <a:p>
                      <a:r>
                        <a:rPr lang="en-US" sz="1000"/>
                        <a:t>8</a:t>
                      </a:r>
                    </a:p>
                  </a:txBody>
                  <a:tcPr/>
                </a:tc>
                <a:tc>
                  <a:txBody>
                    <a:bodyPr/>
                    <a:lstStyle/>
                    <a:p>
                      <a:r>
                        <a:rPr lang="en-US" sz="1000"/>
                        <a:t>0</a:t>
                      </a:r>
                    </a:p>
                  </a:txBody>
                  <a:tcPr/>
                </a:tc>
                <a:tc>
                  <a:txBody>
                    <a:bodyPr/>
                    <a:lstStyle/>
                    <a:p>
                      <a:r>
                        <a:rPr lang="en-US" sz="1000"/>
                        <a:t>9.8765%</a:t>
                      </a:r>
                    </a:p>
                  </a:txBody>
                  <a:tcPr/>
                </a:tc>
                <a:tc>
                  <a:txBody>
                    <a:bodyPr/>
                    <a:lstStyle/>
                    <a:p>
                      <a:r>
                        <a:rPr lang="en-US" sz="1000"/>
                        <a:t>Image</a:t>
                      </a:r>
                    </a:p>
                  </a:txBody>
                  <a:tcPr/>
                </a:tc>
                <a:extLst>
                  <a:ext uri="{0D108BD9-81ED-4DB2-BD59-A6C34878D82A}">
                    <a16:rowId xmlns:a16="http://schemas.microsoft.com/office/drawing/2014/main" val="2432498388"/>
                  </a:ext>
                </a:extLst>
              </a:tr>
            </a:tbl>
          </a:graphicData>
        </a:graphic>
      </p:graphicFrame>
      <p:sp>
        <p:nvSpPr>
          <p:cNvPr id="4" name="Text Placeholder 3">
            <a:extLst>
              <a:ext uri="{FF2B5EF4-FFF2-40B4-BE49-F238E27FC236}">
                <a16:creationId xmlns:a16="http://schemas.microsoft.com/office/drawing/2014/main" id="{ACC1C8BB-F3D3-4C66-B022-F64933FE5F6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9177468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454</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TMA Quarterly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Instagram Average Interactions Per Post</vt:lpstr>
      <vt:lpstr>Instagram Top Posts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Administrator</dc:creator>
  <cp:lastModifiedBy>Administrator</cp:lastModifiedBy>
  <cp:revision>1</cp:revision>
  <dcterms:created xsi:type="dcterms:W3CDTF">2018-04-12T13:06:22Z</dcterms:created>
  <dcterms:modified xsi:type="dcterms:W3CDTF">2018-04-12T13:06:56Z</dcterms:modified>
</cp:coreProperties>
</file>