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43160</c:v>
                </c:pt>
              </c:numCache>
            </c:numRef>
          </c:cat>
          <c:val>
            <c:numRef>
              <c:f>Sheet1!$B$2</c:f>
              <c:numCache>
                <c:formatCode>General</c:formatCode>
                <c:ptCount val="1"/>
                <c:pt idx="0">
                  <c:v>1567</c:v>
                </c:pt>
              </c:numCache>
            </c:numRef>
          </c:val>
          <c:extLst>
            <c:ext xmlns:c16="http://schemas.microsoft.com/office/drawing/2014/chart" uri="{C3380CC4-5D6E-409C-BE32-E72D297353CC}">
              <c16:uniqueId val="{00000000-CCE4-4D4F-91E3-70416F9D8617}"/>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43160</c:v>
                </c:pt>
              </c:numCache>
            </c:numRef>
          </c:cat>
          <c:val>
            <c:numRef>
              <c:f>Sheet1!$C$2</c:f>
              <c:numCache>
                <c:formatCode>General</c:formatCode>
                <c:ptCount val="1"/>
                <c:pt idx="0">
                  <c:v>1239</c:v>
                </c:pt>
              </c:numCache>
            </c:numRef>
          </c:val>
          <c:extLst>
            <c:ext xmlns:c16="http://schemas.microsoft.com/office/drawing/2014/chart" uri="{C3380CC4-5D6E-409C-BE32-E72D297353CC}">
              <c16:uniqueId val="{00000001-CCE4-4D4F-91E3-70416F9D8617}"/>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43160</c:v>
                </c:pt>
              </c:numCache>
            </c:numRef>
          </c:cat>
          <c:val>
            <c:numRef>
              <c:f>Sheet1!$D$2</c:f>
              <c:numCache>
                <c:formatCode>General</c:formatCode>
                <c:ptCount val="1"/>
                <c:pt idx="0">
                  <c:v>0</c:v>
                </c:pt>
              </c:numCache>
            </c:numRef>
          </c:val>
          <c:extLst>
            <c:ext xmlns:c16="http://schemas.microsoft.com/office/drawing/2014/chart" uri="{C3380CC4-5D6E-409C-BE32-E72D297353CC}">
              <c16:uniqueId val="{00000002-CCE4-4D4F-91E3-70416F9D8617}"/>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43160</c:v>
                </c:pt>
              </c:numCache>
            </c:numRef>
          </c:cat>
          <c:val>
            <c:numRef>
              <c:f>Sheet1!$E$2</c:f>
              <c:numCache>
                <c:formatCode>General</c:formatCode>
                <c:ptCount val="1"/>
                <c:pt idx="0">
                  <c:v>0</c:v>
                </c:pt>
              </c:numCache>
            </c:numRef>
          </c:val>
          <c:extLst>
            <c:ext xmlns:c16="http://schemas.microsoft.com/office/drawing/2014/chart" uri="{C3380CC4-5D6E-409C-BE32-E72D297353CC}">
              <c16:uniqueId val="{00000003-CCE4-4D4F-91E3-70416F9D8617}"/>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43160</c:v>
                </c:pt>
              </c:numCache>
            </c:numRef>
          </c:cat>
          <c:val>
            <c:numRef>
              <c:f>Sheet1!$F$2</c:f>
              <c:numCache>
                <c:formatCode>General</c:formatCode>
                <c:ptCount val="1"/>
                <c:pt idx="0">
                  <c:v>955</c:v>
                </c:pt>
              </c:numCache>
            </c:numRef>
          </c:val>
          <c:extLst>
            <c:ext xmlns:c16="http://schemas.microsoft.com/office/drawing/2014/chart" uri="{C3380CC4-5D6E-409C-BE32-E72D297353CC}">
              <c16:uniqueId val="{00000004-CCE4-4D4F-91E3-70416F9D8617}"/>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43160</c:v>
                </c:pt>
              </c:numCache>
            </c:numRef>
          </c:cat>
          <c:val>
            <c:numRef>
              <c:f>Sheet1!$G$2</c:f>
              <c:numCache>
                <c:formatCode>General</c:formatCode>
                <c:ptCount val="1"/>
                <c:pt idx="0">
                  <c:v>2367</c:v>
                </c:pt>
              </c:numCache>
            </c:numRef>
          </c:val>
          <c:extLst>
            <c:ext xmlns:c16="http://schemas.microsoft.com/office/drawing/2014/chart" uri="{C3380CC4-5D6E-409C-BE32-E72D297353CC}">
              <c16:uniqueId val="{00000005-CCE4-4D4F-91E3-70416F9D8617}"/>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43160</c:v>
                </c:pt>
              </c:numCache>
            </c:numRef>
          </c:cat>
          <c:val>
            <c:numRef>
              <c:f>Sheet1!$H$2</c:f>
              <c:numCache>
                <c:formatCode>General</c:formatCode>
                <c:ptCount val="1"/>
                <c:pt idx="0">
                  <c:v>0</c:v>
                </c:pt>
              </c:numCache>
            </c:numRef>
          </c:val>
          <c:extLst>
            <c:ext xmlns:c16="http://schemas.microsoft.com/office/drawing/2014/chart" uri="{C3380CC4-5D6E-409C-BE32-E72D297353CC}">
              <c16:uniqueId val="{00000006-CCE4-4D4F-91E3-70416F9D8617}"/>
            </c:ext>
          </c:extLst>
        </c:ser>
        <c:dLbls>
          <c:showLegendKey val="0"/>
          <c:showVal val="0"/>
          <c:showCatName val="0"/>
          <c:showSerName val="0"/>
          <c:showPercent val="0"/>
          <c:showBubbleSize val="0"/>
        </c:dLbls>
        <c:gapWidth val="219"/>
        <c:overlap val="-27"/>
        <c:axId val="153271168"/>
        <c:axId val="250598792"/>
      </c:barChart>
      <c:dateAx>
        <c:axId val="153271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598792"/>
        <c:crosses val="autoZero"/>
        <c:auto val="1"/>
        <c:lblOffset val="100"/>
        <c:baseTimeUnit val="days"/>
      </c:dateAx>
      <c:valAx>
        <c:axId val="25059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27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1</c:v>
                </c:pt>
              </c:numCache>
            </c:numRef>
          </c:val>
          <c:extLst>
            <c:ext xmlns:c16="http://schemas.microsoft.com/office/drawing/2014/chart" uri="{C3380CC4-5D6E-409C-BE32-E72D297353CC}">
              <c16:uniqueId val="{00000000-CF0A-45F6-BFCA-6C39B6ABEB94}"/>
            </c:ext>
          </c:extLst>
        </c:ser>
        <c:dLbls>
          <c:showLegendKey val="0"/>
          <c:showVal val="0"/>
          <c:showCatName val="0"/>
          <c:showSerName val="0"/>
          <c:showPercent val="0"/>
          <c:showBubbleSize val="0"/>
        </c:dLbls>
        <c:gapWidth val="219"/>
        <c:overlap val="-27"/>
        <c:axId val="291469136"/>
        <c:axId val="291473728"/>
      </c:barChart>
      <c:dateAx>
        <c:axId val="29146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73728"/>
        <c:crosses val="autoZero"/>
        <c:auto val="1"/>
        <c:lblOffset val="100"/>
        <c:baseTimeUnit val="months"/>
      </c:dateAx>
      <c:valAx>
        <c:axId val="29147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6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40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E6D-419E-B90C-64A658F7008B}"/>
            </c:ext>
          </c:extLst>
        </c:ser>
        <c:dLbls>
          <c:showLegendKey val="0"/>
          <c:showVal val="0"/>
          <c:showCatName val="0"/>
          <c:showSerName val="0"/>
          <c:showPercent val="0"/>
          <c:showBubbleSize val="0"/>
        </c:dLbls>
        <c:gapWidth val="219"/>
        <c:overlap val="-27"/>
        <c:axId val="294630288"/>
        <c:axId val="294630944"/>
      </c:barChart>
      <c:dateAx>
        <c:axId val="294630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30944"/>
        <c:crosses val="autoZero"/>
        <c:auto val="1"/>
        <c:lblOffset val="100"/>
        <c:baseTimeUnit val="months"/>
      </c:dateAx>
      <c:valAx>
        <c:axId val="29463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3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5332</c:v>
                </c:pt>
              </c:numCache>
            </c:numRef>
          </c:val>
          <c:extLst>
            <c:ext xmlns:c16="http://schemas.microsoft.com/office/drawing/2014/chart" uri="{C3380CC4-5D6E-409C-BE32-E72D297353CC}">
              <c16:uniqueId val="{00000000-2BC8-4F02-8C12-D41F20AB285A}"/>
            </c:ext>
          </c:extLst>
        </c:ser>
        <c:dLbls>
          <c:showLegendKey val="0"/>
          <c:showVal val="0"/>
          <c:showCatName val="0"/>
          <c:showSerName val="0"/>
          <c:showPercent val="0"/>
          <c:showBubbleSize val="0"/>
        </c:dLbls>
        <c:gapWidth val="219"/>
        <c:overlap val="-27"/>
        <c:axId val="292659856"/>
        <c:axId val="292667728"/>
      </c:barChart>
      <c:dateAx>
        <c:axId val="292659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67728"/>
        <c:crosses val="autoZero"/>
        <c:auto val="1"/>
        <c:lblOffset val="100"/>
        <c:baseTimeUnit val="months"/>
      </c:dateAx>
      <c:valAx>
        <c:axId val="29266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5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0</c:v>
                </c:pt>
              </c:numCache>
            </c:numRef>
          </c:val>
          <c:extLst>
            <c:ext xmlns:c16="http://schemas.microsoft.com/office/drawing/2014/chart" uri="{C3380CC4-5D6E-409C-BE32-E72D297353CC}">
              <c16:uniqueId val="{00000000-15E2-445E-8770-1AD543598B79}"/>
            </c:ext>
          </c:extLst>
        </c:ser>
        <c:dLbls>
          <c:showLegendKey val="0"/>
          <c:showVal val="0"/>
          <c:showCatName val="0"/>
          <c:showSerName val="0"/>
          <c:showPercent val="0"/>
          <c:showBubbleSize val="0"/>
        </c:dLbls>
        <c:gapWidth val="219"/>
        <c:overlap val="-27"/>
        <c:axId val="300241256"/>
        <c:axId val="300235352"/>
      </c:barChart>
      <c:dateAx>
        <c:axId val="30024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35352"/>
        <c:crosses val="autoZero"/>
        <c:auto val="1"/>
        <c:lblOffset val="100"/>
        <c:baseTimeUnit val="months"/>
      </c:dateAx>
      <c:valAx>
        <c:axId val="30023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4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C1A-445F-A2CF-29A9000F8F19}"/>
            </c:ext>
          </c:extLst>
        </c:ser>
        <c:dLbls>
          <c:showLegendKey val="0"/>
          <c:showVal val="0"/>
          <c:showCatName val="0"/>
          <c:showSerName val="0"/>
          <c:showPercent val="0"/>
          <c:showBubbleSize val="0"/>
        </c:dLbls>
        <c:gapWidth val="219"/>
        <c:overlap val="-27"/>
        <c:axId val="300234368"/>
        <c:axId val="300237976"/>
      </c:barChart>
      <c:dateAx>
        <c:axId val="30023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37976"/>
        <c:crosses val="autoZero"/>
        <c:auto val="1"/>
        <c:lblOffset val="100"/>
        <c:baseTimeUnit val="months"/>
      </c:dateAx>
      <c:valAx>
        <c:axId val="30023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3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3</c:v>
                </c:pt>
              </c:numCache>
            </c:numRef>
          </c:val>
          <c:extLst>
            <c:ext xmlns:c16="http://schemas.microsoft.com/office/drawing/2014/chart" uri="{C3380CC4-5D6E-409C-BE32-E72D297353CC}">
              <c16:uniqueId val="{00000000-21C3-4165-8E28-5703B2B10DA4}"/>
            </c:ext>
          </c:extLst>
        </c:ser>
        <c:dLbls>
          <c:showLegendKey val="0"/>
          <c:showVal val="0"/>
          <c:showCatName val="0"/>
          <c:showSerName val="0"/>
          <c:showPercent val="0"/>
          <c:showBubbleSize val="0"/>
        </c:dLbls>
        <c:gapWidth val="219"/>
        <c:overlap val="-27"/>
        <c:axId val="302442296"/>
        <c:axId val="302439344"/>
      </c:barChart>
      <c:dateAx>
        <c:axId val="302442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39344"/>
        <c:crosses val="autoZero"/>
        <c:auto val="1"/>
        <c:lblOffset val="100"/>
        <c:baseTimeUnit val="months"/>
      </c:dateAx>
      <c:valAx>
        <c:axId val="30243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4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34</c:v>
                </c:pt>
                <c:pt idx="2">
                  <c:v>25</c:v>
                </c:pt>
                <c:pt idx="3">
                  <c:v>24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F30-4BC6-B4EF-0AD897AE75F9}"/>
            </c:ext>
          </c:extLst>
        </c:ser>
        <c:dLbls>
          <c:showLegendKey val="0"/>
          <c:showVal val="0"/>
          <c:showCatName val="0"/>
          <c:showSerName val="0"/>
          <c:showPercent val="0"/>
          <c:showBubbleSize val="0"/>
        </c:dLbls>
        <c:gapWidth val="219"/>
        <c:overlap val="-27"/>
        <c:axId val="302444592"/>
        <c:axId val="302448856"/>
      </c:barChart>
      <c:dateAx>
        <c:axId val="302444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48856"/>
        <c:crosses val="autoZero"/>
        <c:auto val="1"/>
        <c:lblOffset val="100"/>
        <c:baseTimeUnit val="months"/>
      </c:dateAx>
      <c:valAx>
        <c:axId val="30244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4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3</c:v>
                </c:pt>
              </c:numCache>
            </c:numRef>
          </c:val>
          <c:extLst>
            <c:ext xmlns:c16="http://schemas.microsoft.com/office/drawing/2014/chart" uri="{C3380CC4-5D6E-409C-BE32-E72D297353CC}">
              <c16:uniqueId val="{00000000-C500-4654-A000-6ABE85090946}"/>
            </c:ext>
          </c:extLst>
        </c:ser>
        <c:dLbls>
          <c:showLegendKey val="0"/>
          <c:showVal val="0"/>
          <c:showCatName val="0"/>
          <c:showSerName val="0"/>
          <c:showPercent val="0"/>
          <c:showBubbleSize val="0"/>
        </c:dLbls>
        <c:gapWidth val="219"/>
        <c:overlap val="-27"/>
        <c:axId val="248968064"/>
        <c:axId val="248959864"/>
      </c:barChart>
      <c:dateAx>
        <c:axId val="248968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59864"/>
        <c:crosses val="autoZero"/>
        <c:auto val="1"/>
        <c:lblOffset val="100"/>
        <c:baseTimeUnit val="months"/>
      </c:dateAx>
      <c:valAx>
        <c:axId val="248959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6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21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4F5-44C1-9E0A-852F4074C2D3}"/>
            </c:ext>
          </c:extLst>
        </c:ser>
        <c:dLbls>
          <c:showLegendKey val="0"/>
          <c:showVal val="0"/>
          <c:showCatName val="0"/>
          <c:showSerName val="0"/>
          <c:showPercent val="0"/>
          <c:showBubbleSize val="0"/>
        </c:dLbls>
        <c:gapWidth val="219"/>
        <c:overlap val="-27"/>
        <c:axId val="359861184"/>
        <c:axId val="359861512"/>
      </c:barChart>
      <c:dateAx>
        <c:axId val="359861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61512"/>
        <c:crosses val="autoZero"/>
        <c:auto val="1"/>
        <c:lblOffset val="100"/>
        <c:baseTimeUnit val="months"/>
      </c:dateAx>
      <c:valAx>
        <c:axId val="35986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6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76C91-BF40-404D-A72F-65299B65E60C}"/>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C1BE1E11-E0ED-4BC8-B8F8-1D59B7CF5E4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982418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338C-E5FB-4310-9267-850CC3DAC568}"/>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88F5BAAD-623B-44D1-9CC0-D57804830FFD}"/>
              </a:ext>
            </a:extLst>
          </p:cNvPr>
          <p:cNvGraphicFramePr>
            <a:graphicFrameLocks noGrp="1"/>
          </p:cNvGraphicFramePr>
          <p:nvPr>
            <p:ph type="chart" sz="quarter" idx="13"/>
            <p:extLst>
              <p:ext uri="{D42A27DB-BD31-4B8C-83A1-F6EECF244321}">
                <p14:modId xmlns:p14="http://schemas.microsoft.com/office/powerpoint/2010/main" val="3511133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6E4866-5992-4771-988E-C0EA51ADD12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24F76CD-EE09-48AD-96B7-B083D4F475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8357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D8A4B-4AC2-4B67-AE55-F0F31FC460AA}"/>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5C82360-20D8-4CC9-9E59-106E1FCF3433}"/>
              </a:ext>
            </a:extLst>
          </p:cNvPr>
          <p:cNvGraphicFramePr>
            <a:graphicFrameLocks noGrp="1"/>
          </p:cNvGraphicFramePr>
          <p:nvPr>
            <p:ph type="tbl" sz="quarter" idx="13"/>
            <p:extLst>
              <p:ext uri="{D42A27DB-BD31-4B8C-83A1-F6EECF244321}">
                <p14:modId xmlns:p14="http://schemas.microsoft.com/office/powerpoint/2010/main" val="3167245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85128774"/>
                    </a:ext>
                  </a:extLst>
                </a:gridCol>
                <a:gridCol w="740664">
                  <a:extLst>
                    <a:ext uri="{9D8B030D-6E8A-4147-A177-3AD203B41FA5}">
                      <a16:colId xmlns:a16="http://schemas.microsoft.com/office/drawing/2014/main" val="1287093194"/>
                    </a:ext>
                  </a:extLst>
                </a:gridCol>
                <a:gridCol w="740664">
                  <a:extLst>
                    <a:ext uri="{9D8B030D-6E8A-4147-A177-3AD203B41FA5}">
                      <a16:colId xmlns:a16="http://schemas.microsoft.com/office/drawing/2014/main" val="1292852972"/>
                    </a:ext>
                  </a:extLst>
                </a:gridCol>
                <a:gridCol w="740664">
                  <a:extLst>
                    <a:ext uri="{9D8B030D-6E8A-4147-A177-3AD203B41FA5}">
                      <a16:colId xmlns:a16="http://schemas.microsoft.com/office/drawing/2014/main" val="1878547098"/>
                    </a:ext>
                  </a:extLst>
                </a:gridCol>
                <a:gridCol w="740664">
                  <a:extLst>
                    <a:ext uri="{9D8B030D-6E8A-4147-A177-3AD203B41FA5}">
                      <a16:colId xmlns:a16="http://schemas.microsoft.com/office/drawing/2014/main" val="4103082632"/>
                    </a:ext>
                  </a:extLst>
                </a:gridCol>
                <a:gridCol w="740664">
                  <a:extLst>
                    <a:ext uri="{9D8B030D-6E8A-4147-A177-3AD203B41FA5}">
                      <a16:colId xmlns:a16="http://schemas.microsoft.com/office/drawing/2014/main" val="3921537327"/>
                    </a:ext>
                  </a:extLst>
                </a:gridCol>
                <a:gridCol w="740664">
                  <a:extLst>
                    <a:ext uri="{9D8B030D-6E8A-4147-A177-3AD203B41FA5}">
                      <a16:colId xmlns:a16="http://schemas.microsoft.com/office/drawing/2014/main" val="3998165735"/>
                    </a:ext>
                  </a:extLst>
                </a:gridCol>
                <a:gridCol w="740664">
                  <a:extLst>
                    <a:ext uri="{9D8B030D-6E8A-4147-A177-3AD203B41FA5}">
                      <a16:colId xmlns:a16="http://schemas.microsoft.com/office/drawing/2014/main" val="1593666898"/>
                    </a:ext>
                  </a:extLst>
                </a:gridCol>
                <a:gridCol w="740664">
                  <a:extLst>
                    <a:ext uri="{9D8B030D-6E8A-4147-A177-3AD203B41FA5}">
                      <a16:colId xmlns:a16="http://schemas.microsoft.com/office/drawing/2014/main" val="512790082"/>
                    </a:ext>
                  </a:extLst>
                </a:gridCol>
                <a:gridCol w="740664">
                  <a:extLst>
                    <a:ext uri="{9D8B030D-6E8A-4147-A177-3AD203B41FA5}">
                      <a16:colId xmlns:a16="http://schemas.microsoft.com/office/drawing/2014/main" val="394484815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36144019"/>
                  </a:ext>
                </a:extLst>
              </a:tr>
              <a:tr h="370840">
                <a:tc>
                  <a:txBody>
                    <a:bodyPr/>
                    <a:lstStyle/>
                    <a:p>
                      <a:r>
                        <a:rPr lang="en-US" sz="1000"/>
                        <a:t>First Insurance Company of Hawaii, LTD</a:t>
                      </a:r>
                    </a:p>
                  </a:txBody>
                  <a:tcPr/>
                </a:tc>
                <a:tc>
                  <a:txBody>
                    <a:bodyPr/>
                    <a:lstStyle/>
                    <a:p>
                      <a:r>
                        <a:rPr lang="en-US" sz="1000"/>
                        <a:t>1567</a:t>
                      </a:r>
                    </a:p>
                  </a:txBody>
                  <a:tcPr/>
                </a:tc>
                <a:tc>
                  <a:txBody>
                    <a:bodyPr/>
                    <a:lstStyle/>
                    <a:p>
                      <a:r>
                        <a:rPr lang="en-US" sz="1000"/>
                        <a:t>0</a:t>
                      </a:r>
                    </a:p>
                  </a:txBody>
                  <a:tcPr/>
                </a:tc>
                <a:tc>
                  <a:txBody>
                    <a:bodyPr/>
                    <a:lstStyle/>
                    <a:p>
                      <a:r>
                        <a:rPr lang="en-US" sz="1000"/>
                        <a:t>21</a:t>
                      </a:r>
                    </a:p>
                  </a:txBody>
                  <a:tcPr/>
                </a:tc>
                <a:tc>
                  <a:txBody>
                    <a:bodyPr/>
                    <a:lstStyle/>
                    <a:p>
                      <a:r>
                        <a:rPr lang="en-US" sz="1000"/>
                        <a:t>766</a:t>
                      </a:r>
                    </a:p>
                  </a:txBody>
                  <a:tcPr/>
                </a:tc>
                <a:tc>
                  <a:txBody>
                    <a:bodyPr/>
                    <a:lstStyle/>
                    <a:p>
                      <a:r>
                        <a:rPr lang="en-US" sz="1000"/>
                        <a:t>32</a:t>
                      </a:r>
                    </a:p>
                  </a:txBody>
                  <a:tcPr/>
                </a:tc>
                <a:tc>
                  <a:txBody>
                    <a:bodyPr/>
                    <a:lstStyle/>
                    <a:p>
                      <a:r>
                        <a:rPr lang="en-US" sz="1000"/>
                        <a:t>50</a:t>
                      </a:r>
                    </a:p>
                  </a:txBody>
                  <a:tcPr/>
                </a:tc>
                <a:tc>
                  <a:txBody>
                    <a:bodyPr/>
                    <a:lstStyle/>
                    <a:p>
                      <a:r>
                        <a:rPr lang="en-US" sz="1000"/>
                        <a:t>0</a:t>
                      </a:r>
                    </a:p>
                  </a:txBody>
                  <a:tcPr/>
                </a:tc>
                <a:tc>
                  <a:txBody>
                    <a:bodyPr/>
                    <a:lstStyle/>
                    <a:p>
                      <a:r>
                        <a:rPr lang="en-US" sz="1000"/>
                        <a:t>2.5770%</a:t>
                      </a:r>
                    </a:p>
                  </a:txBody>
                  <a:tcPr/>
                </a:tc>
                <a:tc>
                  <a:txBody>
                    <a:bodyPr/>
                    <a:lstStyle/>
                    <a:p>
                      <a:r>
                        <a:rPr lang="en-US" sz="1000"/>
                        <a:t>0.0%</a:t>
                      </a:r>
                    </a:p>
                  </a:txBody>
                  <a:tcPr/>
                </a:tc>
                <a:extLst>
                  <a:ext uri="{0D108BD9-81ED-4DB2-BD59-A6C34878D82A}">
                    <a16:rowId xmlns:a16="http://schemas.microsoft.com/office/drawing/2014/main" val="4247958439"/>
                  </a:ext>
                </a:extLst>
              </a:tr>
            </a:tbl>
          </a:graphicData>
        </a:graphic>
      </p:graphicFrame>
      <p:sp>
        <p:nvSpPr>
          <p:cNvPr id="4" name="Text Placeholder 3">
            <a:extLst>
              <a:ext uri="{FF2B5EF4-FFF2-40B4-BE49-F238E27FC236}">
                <a16:creationId xmlns:a16="http://schemas.microsoft.com/office/drawing/2014/main" id="{F058D73B-9F63-4565-BE17-536E593BE26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30560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F31CD-DD40-4DFC-AA07-7957F5E074D6}"/>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F82DBF8C-5B80-462D-AF6D-11FFF0128753}"/>
              </a:ext>
            </a:extLst>
          </p:cNvPr>
          <p:cNvGraphicFramePr>
            <a:graphicFrameLocks noGrp="1"/>
          </p:cNvGraphicFramePr>
          <p:nvPr>
            <p:ph type="chart" sz="quarter" idx="13"/>
            <p:extLst>
              <p:ext uri="{D42A27DB-BD31-4B8C-83A1-F6EECF244321}">
                <p14:modId xmlns:p14="http://schemas.microsoft.com/office/powerpoint/2010/main" val="3738939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8C09C5-4BE8-497C-9BFF-814C57D7A3F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FF8F9D3-0912-4F76-9D8F-D6090B5187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737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C529B-530B-4DE3-AC58-E35EF977F142}"/>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6B948FBE-59A8-4700-B8FA-450540A1DC16}"/>
              </a:ext>
            </a:extLst>
          </p:cNvPr>
          <p:cNvGraphicFramePr>
            <a:graphicFrameLocks noGrp="1"/>
          </p:cNvGraphicFramePr>
          <p:nvPr>
            <p:ph type="chart" sz="quarter" idx="13"/>
            <p:extLst>
              <p:ext uri="{D42A27DB-BD31-4B8C-83A1-F6EECF244321}">
                <p14:modId xmlns:p14="http://schemas.microsoft.com/office/powerpoint/2010/main" val="287426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73D88C-94DC-49D5-8C24-DA9870D9C52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AF89C0E-2348-42B5-A3D5-A941286EEC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9988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30699-D615-4ED5-B728-97B12D05B4A2}"/>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7EA39D9B-8374-4FD9-A04F-4BF9EF1FB21A}"/>
              </a:ext>
            </a:extLst>
          </p:cNvPr>
          <p:cNvGraphicFramePr>
            <a:graphicFrameLocks noGrp="1"/>
          </p:cNvGraphicFramePr>
          <p:nvPr>
            <p:ph type="chart" sz="quarter" idx="13"/>
            <p:extLst>
              <p:ext uri="{D42A27DB-BD31-4B8C-83A1-F6EECF244321}">
                <p14:modId xmlns:p14="http://schemas.microsoft.com/office/powerpoint/2010/main" val="322351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BFDA77-C777-434E-889E-D9C645A3C53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085DC02-8CAC-4E22-AC3A-86539035CE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8411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F2337-C5C1-4913-BB13-AB006C45E2A3}"/>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2979CD8B-998D-4FBC-99F9-0186A6E7D8D8}"/>
              </a:ext>
            </a:extLst>
          </p:cNvPr>
          <p:cNvGraphicFramePr>
            <a:graphicFrameLocks noGrp="1"/>
          </p:cNvGraphicFramePr>
          <p:nvPr>
            <p:ph type="tbl" sz="quarter" idx="13"/>
            <p:extLst>
              <p:ext uri="{D42A27DB-BD31-4B8C-83A1-F6EECF244321}">
                <p14:modId xmlns:p14="http://schemas.microsoft.com/office/powerpoint/2010/main" val="945666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26576803"/>
                    </a:ext>
                  </a:extLst>
                </a:gridCol>
                <a:gridCol w="658368">
                  <a:extLst>
                    <a:ext uri="{9D8B030D-6E8A-4147-A177-3AD203B41FA5}">
                      <a16:colId xmlns:a16="http://schemas.microsoft.com/office/drawing/2014/main" val="4245532701"/>
                    </a:ext>
                  </a:extLst>
                </a:gridCol>
                <a:gridCol w="658368">
                  <a:extLst>
                    <a:ext uri="{9D8B030D-6E8A-4147-A177-3AD203B41FA5}">
                      <a16:colId xmlns:a16="http://schemas.microsoft.com/office/drawing/2014/main" val="1033894946"/>
                    </a:ext>
                  </a:extLst>
                </a:gridCol>
                <a:gridCol w="658368">
                  <a:extLst>
                    <a:ext uri="{9D8B030D-6E8A-4147-A177-3AD203B41FA5}">
                      <a16:colId xmlns:a16="http://schemas.microsoft.com/office/drawing/2014/main" val="2472632500"/>
                    </a:ext>
                  </a:extLst>
                </a:gridCol>
                <a:gridCol w="658368">
                  <a:extLst>
                    <a:ext uri="{9D8B030D-6E8A-4147-A177-3AD203B41FA5}">
                      <a16:colId xmlns:a16="http://schemas.microsoft.com/office/drawing/2014/main" val="495418617"/>
                    </a:ext>
                  </a:extLst>
                </a:gridCol>
                <a:gridCol w="658368">
                  <a:extLst>
                    <a:ext uri="{9D8B030D-6E8A-4147-A177-3AD203B41FA5}">
                      <a16:colId xmlns:a16="http://schemas.microsoft.com/office/drawing/2014/main" val="2974551593"/>
                    </a:ext>
                  </a:extLst>
                </a:gridCol>
                <a:gridCol w="658368">
                  <a:extLst>
                    <a:ext uri="{9D8B030D-6E8A-4147-A177-3AD203B41FA5}">
                      <a16:colId xmlns:a16="http://schemas.microsoft.com/office/drawing/2014/main" val="1858188721"/>
                    </a:ext>
                  </a:extLst>
                </a:gridCol>
                <a:gridCol w="658368">
                  <a:extLst>
                    <a:ext uri="{9D8B030D-6E8A-4147-A177-3AD203B41FA5}">
                      <a16:colId xmlns:a16="http://schemas.microsoft.com/office/drawing/2014/main" val="171557388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639554975"/>
                  </a:ext>
                </a:extLst>
              </a:tr>
              <a:tr h="370840">
                <a:tc>
                  <a:txBody>
                    <a:bodyPr/>
                    <a:lstStyle/>
                    <a:p>
                      <a:r>
                        <a:rPr lang="en-US" sz="1000" b="1"/>
                        <a:t>First Insurance Company of Hawaii, LTD - 2018-03-22 14:10:30</a:t>
                      </a:r>
                      <a:r>
                        <a:rPr lang="en-US" sz="1000"/>
                        <a:t>
We love Honolulu Museum of Art, which is why we're proud corporate supporters and frequent visitors to the museum. So we're extra excited to share the love and give away 4 general admission guest passes to one lucky winner. (Value: $40. Special exhibits not included.) To enter, simply like and comment on this post by 8am on Friday, March 23. Good luck!</a:t>
                      </a:r>
                    </a:p>
                  </a:txBody>
                  <a:tcPr/>
                </a:tc>
                <a:tc>
                  <a:txBody>
                    <a:bodyPr/>
                    <a:lstStyle/>
                    <a:p>
                      <a:r>
                        <a:rPr lang="en-US" sz="1000"/>
                        <a:t>71</a:t>
                      </a:r>
                    </a:p>
                  </a:txBody>
                  <a:tcPr/>
                </a:tc>
                <a:tc>
                  <a:txBody>
                    <a:bodyPr/>
                    <a:lstStyle/>
                    <a:p>
                      <a:r>
                        <a:rPr lang="en-US" sz="1000"/>
                        <a:t>44</a:t>
                      </a:r>
                    </a:p>
                  </a:txBody>
                  <a:tcPr/>
                </a:tc>
                <a:tc>
                  <a:txBody>
                    <a:bodyPr/>
                    <a:lstStyle/>
                    <a:p>
                      <a:r>
                        <a:rPr lang="en-US" sz="1000"/>
                        <a:t>23</a:t>
                      </a:r>
                    </a:p>
                  </a:txBody>
                  <a:tcPr/>
                </a:tc>
                <a:tc>
                  <a:txBody>
                    <a:bodyPr/>
                    <a:lstStyle/>
                    <a:p>
                      <a:r>
                        <a:rPr lang="en-US" sz="1000"/>
                        <a:t>4</a:t>
                      </a:r>
                    </a:p>
                  </a:txBody>
                  <a:tcPr/>
                </a:tc>
                <a:tc>
                  <a:txBody>
                    <a:bodyPr/>
                    <a:lstStyle/>
                    <a:p>
                      <a:r>
                        <a:rPr lang="en-US" sz="1000"/>
                        <a:t>4.5223%</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034638068"/>
                  </a:ext>
                </a:extLst>
              </a:tr>
              <a:tr h="370840">
                <a:tc>
                  <a:txBody>
                    <a:bodyPr/>
                    <a:lstStyle/>
                    <a:p>
                      <a:r>
                        <a:rPr lang="en-US" sz="1000" b="1"/>
                        <a:t>First Insurance Company of Hawaii, LTD - 2018-03-02 16:58:30</a:t>
                      </a:r>
                      <a:r>
                        <a:rPr lang="en-US" sz="1000"/>
                        <a:t>
It's national Employee Appreciation Day! We're celebrating with an awesome spread from I Love Country Cafe served by our Officer team. Yay for #teamFICOH, sandwiches, cookies and Fridays. #employeeappreciationday #tgif</a:t>
                      </a:r>
                    </a:p>
                  </a:txBody>
                  <a:tcPr/>
                </a:tc>
                <a:tc>
                  <a:txBody>
                    <a:bodyPr/>
                    <a:lstStyle/>
                    <a:p>
                      <a:r>
                        <a:rPr lang="en-US" sz="1000"/>
                        <a:t>64</a:t>
                      </a:r>
                    </a:p>
                  </a:txBody>
                  <a:tcPr/>
                </a:tc>
                <a:tc>
                  <a:txBody>
                    <a:bodyPr/>
                    <a:lstStyle/>
                    <a:p>
                      <a:r>
                        <a:rPr lang="en-US" sz="1000"/>
                        <a:t>61</a:t>
                      </a:r>
                    </a:p>
                  </a:txBody>
                  <a:tcPr/>
                </a:tc>
                <a:tc>
                  <a:txBody>
                    <a:bodyPr/>
                    <a:lstStyle/>
                    <a:p>
                      <a:r>
                        <a:rPr lang="en-US" sz="1000"/>
                        <a:t>1</a:t>
                      </a:r>
                    </a:p>
                  </a:txBody>
                  <a:tcPr/>
                </a:tc>
                <a:tc>
                  <a:txBody>
                    <a:bodyPr/>
                    <a:lstStyle/>
                    <a:p>
                      <a:r>
                        <a:rPr lang="en-US" sz="1000"/>
                        <a:t>2</a:t>
                      </a:r>
                    </a:p>
                  </a:txBody>
                  <a:tcPr/>
                </a:tc>
                <a:tc>
                  <a:txBody>
                    <a:bodyPr/>
                    <a:lstStyle/>
                    <a:p>
                      <a:r>
                        <a:rPr lang="en-US" sz="1000"/>
                        <a:t>4.0816%</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74772949"/>
                  </a:ext>
                </a:extLst>
              </a:tr>
              <a:tr h="370840">
                <a:tc>
                  <a:txBody>
                    <a:bodyPr/>
                    <a:lstStyle/>
                    <a:p>
                      <a:r>
                        <a:rPr lang="en-US" sz="1000" b="1"/>
                        <a:t>First Insurance Company of Hawaii, LTD - 2018-03-23 14:07:08</a:t>
                      </a:r>
                      <a:r>
                        <a:rPr lang="en-US" sz="1000"/>
                        <a:t>
Did you know FICOH employees volunteer their lunch breaks to deliver hot meals for HMoW - Hawaii Meals on Wheels every Thursday and Friday? On April 2nd, we’re launching a #malamaourkupuna social media campaign to build on our long-standing partnership with #hawaiimealsonwheels. Stay tuned to see how you can join in making a difference for Oahu’s seniors!</a:t>
                      </a:r>
                    </a:p>
                  </a:txBody>
                  <a:tcPr/>
                </a:tc>
                <a:tc>
                  <a:txBody>
                    <a:bodyPr/>
                    <a:lstStyle/>
                    <a:p>
                      <a:r>
                        <a:rPr lang="en-US" sz="1000"/>
                        <a:t>64</a:t>
                      </a:r>
                    </a:p>
                  </a:txBody>
                  <a:tcPr/>
                </a:tc>
                <a:tc>
                  <a:txBody>
                    <a:bodyPr/>
                    <a:lstStyle/>
                    <a:p>
                      <a:r>
                        <a:rPr lang="en-US" sz="1000"/>
                        <a:t>54</a:t>
                      </a:r>
                    </a:p>
                  </a:txBody>
                  <a:tcPr/>
                </a:tc>
                <a:tc>
                  <a:txBody>
                    <a:bodyPr/>
                    <a:lstStyle/>
                    <a:p>
                      <a:r>
                        <a:rPr lang="en-US" sz="1000"/>
                        <a:t>0</a:t>
                      </a:r>
                    </a:p>
                  </a:txBody>
                  <a:tcPr/>
                </a:tc>
                <a:tc>
                  <a:txBody>
                    <a:bodyPr/>
                    <a:lstStyle/>
                    <a:p>
                      <a:r>
                        <a:rPr lang="en-US" sz="1000"/>
                        <a:t>10</a:t>
                      </a:r>
                    </a:p>
                  </a:txBody>
                  <a:tcPr/>
                </a:tc>
                <a:tc>
                  <a:txBody>
                    <a:bodyPr/>
                    <a:lstStyle/>
                    <a:p>
                      <a:r>
                        <a:rPr lang="en-US" sz="1000"/>
                        <a:t>4.0790%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298390581"/>
                  </a:ext>
                </a:extLst>
              </a:tr>
            </a:tbl>
          </a:graphicData>
        </a:graphic>
      </p:graphicFrame>
      <p:sp>
        <p:nvSpPr>
          <p:cNvPr id="4" name="Text Placeholder 3">
            <a:extLst>
              <a:ext uri="{FF2B5EF4-FFF2-40B4-BE49-F238E27FC236}">
                <a16:creationId xmlns:a16="http://schemas.microsoft.com/office/drawing/2014/main" id="{9A92BDB4-499F-4847-AFBC-CAB36612BD9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44504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4B14C-1705-4F37-B2AA-7302CCCBED34}"/>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35F9FBBC-D003-4BEC-BC18-C360DE567730}"/>
              </a:ext>
            </a:extLst>
          </p:cNvPr>
          <p:cNvGraphicFramePr>
            <a:graphicFrameLocks noGrp="1"/>
          </p:cNvGraphicFramePr>
          <p:nvPr>
            <p:ph type="tbl" sz="quarter" idx="13"/>
            <p:extLst>
              <p:ext uri="{D42A27DB-BD31-4B8C-83A1-F6EECF244321}">
                <p14:modId xmlns:p14="http://schemas.microsoft.com/office/powerpoint/2010/main" val="2994166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06207776"/>
                    </a:ext>
                  </a:extLst>
                </a:gridCol>
                <a:gridCol w="493776">
                  <a:extLst>
                    <a:ext uri="{9D8B030D-6E8A-4147-A177-3AD203B41FA5}">
                      <a16:colId xmlns:a16="http://schemas.microsoft.com/office/drawing/2014/main" val="1873021287"/>
                    </a:ext>
                  </a:extLst>
                </a:gridCol>
                <a:gridCol w="493776">
                  <a:extLst>
                    <a:ext uri="{9D8B030D-6E8A-4147-A177-3AD203B41FA5}">
                      <a16:colId xmlns:a16="http://schemas.microsoft.com/office/drawing/2014/main" val="3573256500"/>
                    </a:ext>
                  </a:extLst>
                </a:gridCol>
                <a:gridCol w="493776">
                  <a:extLst>
                    <a:ext uri="{9D8B030D-6E8A-4147-A177-3AD203B41FA5}">
                      <a16:colId xmlns:a16="http://schemas.microsoft.com/office/drawing/2014/main" val="3035627292"/>
                    </a:ext>
                  </a:extLst>
                </a:gridCol>
                <a:gridCol w="493776">
                  <a:extLst>
                    <a:ext uri="{9D8B030D-6E8A-4147-A177-3AD203B41FA5}">
                      <a16:colId xmlns:a16="http://schemas.microsoft.com/office/drawing/2014/main" val="2285368908"/>
                    </a:ext>
                  </a:extLst>
                </a:gridCol>
                <a:gridCol w="493776">
                  <a:extLst>
                    <a:ext uri="{9D8B030D-6E8A-4147-A177-3AD203B41FA5}">
                      <a16:colId xmlns:a16="http://schemas.microsoft.com/office/drawing/2014/main" val="2027867885"/>
                    </a:ext>
                  </a:extLst>
                </a:gridCol>
                <a:gridCol w="493776">
                  <a:extLst>
                    <a:ext uri="{9D8B030D-6E8A-4147-A177-3AD203B41FA5}">
                      <a16:colId xmlns:a16="http://schemas.microsoft.com/office/drawing/2014/main" val="2190956152"/>
                    </a:ext>
                  </a:extLst>
                </a:gridCol>
                <a:gridCol w="493776">
                  <a:extLst>
                    <a:ext uri="{9D8B030D-6E8A-4147-A177-3AD203B41FA5}">
                      <a16:colId xmlns:a16="http://schemas.microsoft.com/office/drawing/2014/main" val="35983321"/>
                    </a:ext>
                  </a:extLst>
                </a:gridCol>
                <a:gridCol w="493776">
                  <a:extLst>
                    <a:ext uri="{9D8B030D-6E8A-4147-A177-3AD203B41FA5}">
                      <a16:colId xmlns:a16="http://schemas.microsoft.com/office/drawing/2014/main" val="1867888233"/>
                    </a:ext>
                  </a:extLst>
                </a:gridCol>
                <a:gridCol w="493776">
                  <a:extLst>
                    <a:ext uri="{9D8B030D-6E8A-4147-A177-3AD203B41FA5}">
                      <a16:colId xmlns:a16="http://schemas.microsoft.com/office/drawing/2014/main" val="1916122633"/>
                    </a:ext>
                  </a:extLst>
                </a:gridCol>
                <a:gridCol w="493776">
                  <a:extLst>
                    <a:ext uri="{9D8B030D-6E8A-4147-A177-3AD203B41FA5}">
                      <a16:colId xmlns:a16="http://schemas.microsoft.com/office/drawing/2014/main" val="2701068925"/>
                    </a:ext>
                  </a:extLst>
                </a:gridCol>
                <a:gridCol w="493776">
                  <a:extLst>
                    <a:ext uri="{9D8B030D-6E8A-4147-A177-3AD203B41FA5}">
                      <a16:colId xmlns:a16="http://schemas.microsoft.com/office/drawing/2014/main" val="3954984383"/>
                    </a:ext>
                  </a:extLst>
                </a:gridCol>
                <a:gridCol w="493776">
                  <a:extLst>
                    <a:ext uri="{9D8B030D-6E8A-4147-A177-3AD203B41FA5}">
                      <a16:colId xmlns:a16="http://schemas.microsoft.com/office/drawing/2014/main" val="1965399557"/>
                    </a:ext>
                  </a:extLst>
                </a:gridCol>
                <a:gridCol w="493776">
                  <a:extLst>
                    <a:ext uri="{9D8B030D-6E8A-4147-A177-3AD203B41FA5}">
                      <a16:colId xmlns:a16="http://schemas.microsoft.com/office/drawing/2014/main" val="25309227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07456312"/>
                  </a:ext>
                </a:extLst>
              </a:tr>
              <a:tr h="370840">
                <a:tc>
                  <a:txBody>
                    <a:bodyPr/>
                    <a:lstStyle/>
                    <a:p>
                      <a:r>
                        <a:rPr lang="en-US" sz="1000"/>
                        <a:t>@FirstInsHI</a:t>
                      </a:r>
                    </a:p>
                  </a:txBody>
                  <a:tcPr/>
                </a:tc>
                <a:tc>
                  <a:txBody>
                    <a:bodyPr/>
                    <a:lstStyle/>
                    <a:p>
                      <a:r>
                        <a:rPr lang="en-US" sz="1000"/>
                        <a:t>1239</a:t>
                      </a:r>
                    </a:p>
                  </a:txBody>
                  <a:tcPr/>
                </a:tc>
                <a:tc>
                  <a:txBody>
                    <a:bodyPr/>
                    <a:lstStyle/>
                    <a:p>
                      <a:r>
                        <a:rPr lang="en-US" sz="1000"/>
                        <a:t>2</a:t>
                      </a:r>
                    </a:p>
                  </a:txBody>
                  <a:tcPr/>
                </a:tc>
                <a:tc>
                  <a:txBody>
                    <a:bodyPr/>
                    <a:lstStyle/>
                    <a:p>
                      <a:r>
                        <a:rPr lang="en-US" sz="1000"/>
                        <a:t>22</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8</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0.1175%</a:t>
                      </a:r>
                    </a:p>
                  </a:txBody>
                  <a:tcPr/>
                </a:tc>
                <a:tc>
                  <a:txBody>
                    <a:bodyPr/>
                    <a:lstStyle/>
                    <a:p>
                      <a:r>
                        <a:rPr lang="en-US" sz="1000"/>
                        <a:t>0.0%</a:t>
                      </a:r>
                    </a:p>
                  </a:txBody>
                  <a:tcPr/>
                </a:tc>
                <a:extLst>
                  <a:ext uri="{0D108BD9-81ED-4DB2-BD59-A6C34878D82A}">
                    <a16:rowId xmlns:a16="http://schemas.microsoft.com/office/drawing/2014/main" val="2229703020"/>
                  </a:ext>
                </a:extLst>
              </a:tr>
            </a:tbl>
          </a:graphicData>
        </a:graphic>
      </p:graphicFrame>
      <p:sp>
        <p:nvSpPr>
          <p:cNvPr id="4" name="Text Placeholder 3">
            <a:extLst>
              <a:ext uri="{FF2B5EF4-FFF2-40B4-BE49-F238E27FC236}">
                <a16:creationId xmlns:a16="http://schemas.microsoft.com/office/drawing/2014/main" id="{2D2D2B52-E1F4-4F2F-B761-067E9826BDA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09225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4AD46-E0C8-4274-8892-10C3373C02D6}"/>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AA549501-DC14-4B58-9003-C38A83CAFE74}"/>
              </a:ext>
            </a:extLst>
          </p:cNvPr>
          <p:cNvGraphicFramePr>
            <a:graphicFrameLocks noGrp="1"/>
          </p:cNvGraphicFramePr>
          <p:nvPr>
            <p:ph type="chart" sz="quarter" idx="13"/>
            <p:extLst>
              <p:ext uri="{D42A27DB-BD31-4B8C-83A1-F6EECF244321}">
                <p14:modId xmlns:p14="http://schemas.microsoft.com/office/powerpoint/2010/main" val="3028885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5CCF86-DEA8-4A8F-A4BD-DFA1007AC3E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4DBEC9D-F952-4570-BBDD-1F5048F379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5788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D4C0B-D3F3-40FA-8032-4C47A9D45B63}"/>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AD32485C-D489-441A-89FD-BE33A183793E}"/>
              </a:ext>
            </a:extLst>
          </p:cNvPr>
          <p:cNvGraphicFramePr>
            <a:graphicFrameLocks noGrp="1"/>
          </p:cNvGraphicFramePr>
          <p:nvPr>
            <p:ph type="chart" sz="quarter" idx="13"/>
            <p:extLst>
              <p:ext uri="{D42A27DB-BD31-4B8C-83A1-F6EECF244321}">
                <p14:modId xmlns:p14="http://schemas.microsoft.com/office/powerpoint/2010/main" val="2830757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DDCCBF-9839-4071-B811-EE21C8F5347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24E844E-3D49-4A31-8C97-59E29EAB0B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7655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8385-784B-41A4-B80E-F6E3679A618D}"/>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D881D78C-7B83-4987-BDEA-850DDE8C5DF8}"/>
              </a:ext>
            </a:extLst>
          </p:cNvPr>
          <p:cNvGraphicFramePr>
            <a:graphicFrameLocks noGrp="1"/>
          </p:cNvGraphicFramePr>
          <p:nvPr>
            <p:ph type="tbl" sz="quarter" idx="13"/>
            <p:extLst>
              <p:ext uri="{D42A27DB-BD31-4B8C-83A1-F6EECF244321}">
                <p14:modId xmlns:p14="http://schemas.microsoft.com/office/powerpoint/2010/main" val="32578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89935792"/>
                    </a:ext>
                  </a:extLst>
                </a:gridCol>
                <a:gridCol w="822960">
                  <a:extLst>
                    <a:ext uri="{9D8B030D-6E8A-4147-A177-3AD203B41FA5}">
                      <a16:colId xmlns:a16="http://schemas.microsoft.com/office/drawing/2014/main" val="892012720"/>
                    </a:ext>
                  </a:extLst>
                </a:gridCol>
                <a:gridCol w="822960">
                  <a:extLst>
                    <a:ext uri="{9D8B030D-6E8A-4147-A177-3AD203B41FA5}">
                      <a16:colId xmlns:a16="http://schemas.microsoft.com/office/drawing/2014/main" val="616910331"/>
                    </a:ext>
                  </a:extLst>
                </a:gridCol>
                <a:gridCol w="822960">
                  <a:extLst>
                    <a:ext uri="{9D8B030D-6E8A-4147-A177-3AD203B41FA5}">
                      <a16:colId xmlns:a16="http://schemas.microsoft.com/office/drawing/2014/main" val="897012152"/>
                    </a:ext>
                  </a:extLst>
                </a:gridCol>
                <a:gridCol w="822960">
                  <a:extLst>
                    <a:ext uri="{9D8B030D-6E8A-4147-A177-3AD203B41FA5}">
                      <a16:colId xmlns:a16="http://schemas.microsoft.com/office/drawing/2014/main" val="3069715864"/>
                    </a:ext>
                  </a:extLst>
                </a:gridCol>
                <a:gridCol w="822960">
                  <a:extLst>
                    <a:ext uri="{9D8B030D-6E8A-4147-A177-3AD203B41FA5}">
                      <a16:colId xmlns:a16="http://schemas.microsoft.com/office/drawing/2014/main" val="2257335572"/>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826125912"/>
                  </a:ext>
                </a:extLst>
              </a:tr>
              <a:tr h="370840">
                <a:tc>
                  <a:txBody>
                    <a:bodyPr/>
                    <a:lstStyle/>
                    <a:p>
                      <a:r>
                        <a:rPr lang="en-US" sz="1000" b="1"/>
                        <a:t>@FirstInsHI - 2018-03-23 13:54:28</a:t>
                      </a:r>
                      <a:r>
                        <a:rPr lang="en-US" sz="1000"/>
                        <a:t>
Did you know FICOH employees volunteer their lunch breaks to deliver hot meals for @HawaiiMOW every Thu and Fri? On April 2nd, we’re launching a #malamaourkupuna campaign to build on our long-standing partnership with #hawaiimealsonwheels. Stay tuned for details! https://t.co/TTpmCVQZ3i</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0.4819%</a:t>
                      </a:r>
                    </a:p>
                  </a:txBody>
                  <a:tcPr/>
                </a:tc>
                <a:extLst>
                  <a:ext uri="{0D108BD9-81ED-4DB2-BD59-A6C34878D82A}">
                    <a16:rowId xmlns:a16="http://schemas.microsoft.com/office/drawing/2014/main" val="2296594309"/>
                  </a:ext>
                </a:extLst>
              </a:tr>
              <a:tr h="370840">
                <a:tc>
                  <a:txBody>
                    <a:bodyPr/>
                    <a:lstStyle/>
                    <a:p>
                      <a:r>
                        <a:rPr lang="en-US" sz="1000" b="1"/>
                        <a:t>@FirstInsHI - 2018-03-20 15:06:47</a:t>
                      </a:r>
                      <a:r>
                        <a:rPr lang="en-US" sz="1000"/>
                        <a:t>
Our volunteers just before heading out this morning to install #smokealarms for the @HawaiiRedCross #soundthealarm campaign. Learn more: https://t.co/8MNDdQevqB #teamficoh #firstinthecommunity #firesafety https://t.co/zOItfB8p8H</a:t>
                      </a:r>
                    </a:p>
                  </a:txBody>
                  <a:tcPr/>
                </a:tc>
                <a:tc>
                  <a:txBody>
                    <a:bodyPr/>
                    <a:lstStyle/>
                    <a:p>
                      <a:r>
                        <a:rPr lang="en-US" sz="1000"/>
                        <a:t>No</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0.4032%</a:t>
                      </a:r>
                    </a:p>
                  </a:txBody>
                  <a:tcPr/>
                </a:tc>
                <a:extLst>
                  <a:ext uri="{0D108BD9-81ED-4DB2-BD59-A6C34878D82A}">
                    <a16:rowId xmlns:a16="http://schemas.microsoft.com/office/drawing/2014/main" val="1580578698"/>
                  </a:ext>
                </a:extLst>
              </a:tr>
              <a:tr h="370840">
                <a:tc>
                  <a:txBody>
                    <a:bodyPr/>
                    <a:lstStyle/>
                    <a:p>
                      <a:r>
                        <a:rPr lang="en-US" sz="1000" b="1"/>
                        <a:t>@FirstInsHI - 2018-03-08 13:07:39</a:t>
                      </a:r>
                      <a:r>
                        <a:rPr lang="en-US" sz="1000"/>
                        <a:t>
For the past 10-plus years, First Insurance employees have volunteered their lunch breaks to deliver meals for @HawaiiMOW every Thursday and Friday. You can volunteer too, see https://t.co/Ncet2Rr4aR
#malamaourkupuna #hawaiimealsonwheels https://t.co/L3xAXFY2aR</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0.4032%</a:t>
                      </a:r>
                    </a:p>
                  </a:txBody>
                  <a:tcPr/>
                </a:tc>
                <a:extLst>
                  <a:ext uri="{0D108BD9-81ED-4DB2-BD59-A6C34878D82A}">
                    <a16:rowId xmlns:a16="http://schemas.microsoft.com/office/drawing/2014/main" val="2719694294"/>
                  </a:ext>
                </a:extLst>
              </a:tr>
            </a:tbl>
          </a:graphicData>
        </a:graphic>
      </p:graphicFrame>
      <p:sp>
        <p:nvSpPr>
          <p:cNvPr id="4" name="Text Placeholder 3">
            <a:extLst>
              <a:ext uri="{FF2B5EF4-FFF2-40B4-BE49-F238E27FC236}">
                <a16:creationId xmlns:a16="http://schemas.microsoft.com/office/drawing/2014/main" id="{00E44821-3877-478A-B505-C92AC4ACB2F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4374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2C7C7-2E17-4CD0-9736-59E2AE8EA84F}"/>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BC0CEBE3-3F6D-4E76-B3EF-E0F1B9A4A266}"/>
              </a:ext>
            </a:extLst>
          </p:cNvPr>
          <p:cNvGraphicFramePr>
            <a:graphicFrameLocks noGrp="1"/>
          </p:cNvGraphicFramePr>
          <p:nvPr>
            <p:ph type="tbl" sz="quarter" idx="13"/>
            <p:extLst>
              <p:ext uri="{D42A27DB-BD31-4B8C-83A1-F6EECF244321}">
                <p14:modId xmlns:p14="http://schemas.microsoft.com/office/powerpoint/2010/main" val="566261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0968287"/>
                    </a:ext>
                  </a:extLst>
                </a:gridCol>
                <a:gridCol w="1069848">
                  <a:extLst>
                    <a:ext uri="{9D8B030D-6E8A-4147-A177-3AD203B41FA5}">
                      <a16:colId xmlns:a16="http://schemas.microsoft.com/office/drawing/2014/main" val="1360132400"/>
                    </a:ext>
                  </a:extLst>
                </a:gridCol>
                <a:gridCol w="1069848">
                  <a:extLst>
                    <a:ext uri="{9D8B030D-6E8A-4147-A177-3AD203B41FA5}">
                      <a16:colId xmlns:a16="http://schemas.microsoft.com/office/drawing/2014/main" val="2682088639"/>
                    </a:ext>
                  </a:extLst>
                </a:gridCol>
                <a:gridCol w="1069848">
                  <a:extLst>
                    <a:ext uri="{9D8B030D-6E8A-4147-A177-3AD203B41FA5}">
                      <a16:colId xmlns:a16="http://schemas.microsoft.com/office/drawing/2014/main" val="3081621208"/>
                    </a:ext>
                  </a:extLst>
                </a:gridCol>
                <a:gridCol w="1069848">
                  <a:extLst>
                    <a:ext uri="{9D8B030D-6E8A-4147-A177-3AD203B41FA5}">
                      <a16:colId xmlns:a16="http://schemas.microsoft.com/office/drawing/2014/main" val="152289642"/>
                    </a:ext>
                  </a:extLst>
                </a:gridCol>
                <a:gridCol w="1069848">
                  <a:extLst>
                    <a:ext uri="{9D8B030D-6E8A-4147-A177-3AD203B41FA5}">
                      <a16:colId xmlns:a16="http://schemas.microsoft.com/office/drawing/2014/main" val="935580527"/>
                    </a:ext>
                  </a:extLst>
                </a:gridCol>
                <a:gridCol w="1069848">
                  <a:extLst>
                    <a:ext uri="{9D8B030D-6E8A-4147-A177-3AD203B41FA5}">
                      <a16:colId xmlns:a16="http://schemas.microsoft.com/office/drawing/2014/main" val="41630538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5374038"/>
                  </a:ext>
                </a:extLst>
              </a:tr>
              <a:tr h="370840">
                <a:tc>
                  <a:txBody>
                    <a:bodyPr/>
                    <a:lstStyle/>
                    <a:p>
                      <a:r>
                        <a:rPr lang="en-US" sz="1000"/>
                        <a:t>First Insurance Company of Hawaii</a:t>
                      </a:r>
                    </a:p>
                  </a:txBody>
                  <a:tcPr/>
                </a:tc>
                <a:tc>
                  <a:txBody>
                    <a:bodyPr/>
                    <a:lstStyle/>
                    <a:p>
                      <a:r>
                        <a:rPr lang="en-US" sz="1000"/>
                        <a:t>955</a:t>
                      </a:r>
                    </a:p>
                  </a:txBody>
                  <a:tcPr/>
                </a:tc>
                <a:tc>
                  <a:txBody>
                    <a:bodyPr/>
                    <a:lstStyle/>
                    <a:p>
                      <a:r>
                        <a:rPr lang="en-US" sz="1000"/>
                        <a:t>8</a:t>
                      </a:r>
                    </a:p>
                  </a:txBody>
                  <a:tcPr/>
                </a:tc>
                <a:tc>
                  <a:txBody>
                    <a:bodyPr/>
                    <a:lstStyle/>
                    <a:p>
                      <a:r>
                        <a:rPr lang="en-US" sz="1000"/>
                        <a:t>4</a:t>
                      </a:r>
                    </a:p>
                  </a:txBody>
                  <a:tcPr/>
                </a:tc>
                <a:tc>
                  <a:txBody>
                    <a:bodyPr/>
                    <a:lstStyle/>
                    <a:p>
                      <a:r>
                        <a:rPr lang="en-US" sz="1000"/>
                        <a:t>98</a:t>
                      </a:r>
                    </a:p>
                  </a:txBody>
                  <a:tcPr/>
                </a:tc>
                <a:tc>
                  <a:txBody>
                    <a:bodyPr/>
                    <a:lstStyle/>
                    <a:p>
                      <a:r>
                        <a:rPr lang="en-US" sz="1000"/>
                        <a:t>2</a:t>
                      </a:r>
                    </a:p>
                  </a:txBody>
                  <a:tcPr/>
                </a:tc>
                <a:tc>
                  <a:txBody>
                    <a:bodyPr/>
                    <a:lstStyle/>
                    <a:p>
                      <a:r>
                        <a:rPr lang="en-US" sz="1000"/>
                        <a:t>2.6288%</a:t>
                      </a:r>
                    </a:p>
                  </a:txBody>
                  <a:tcPr/>
                </a:tc>
                <a:extLst>
                  <a:ext uri="{0D108BD9-81ED-4DB2-BD59-A6C34878D82A}">
                    <a16:rowId xmlns:a16="http://schemas.microsoft.com/office/drawing/2014/main" val="2418602966"/>
                  </a:ext>
                </a:extLst>
              </a:tr>
            </a:tbl>
          </a:graphicData>
        </a:graphic>
      </p:graphicFrame>
      <p:sp>
        <p:nvSpPr>
          <p:cNvPr id="4" name="Text Placeholder 3">
            <a:extLst>
              <a:ext uri="{FF2B5EF4-FFF2-40B4-BE49-F238E27FC236}">
                <a16:creationId xmlns:a16="http://schemas.microsoft.com/office/drawing/2014/main" id="{507D0B38-FA74-49F4-9BF0-52496636E6E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67397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38577-1B5C-4533-B357-53464F09C268}"/>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73B28E15-C415-457E-8A50-C6D91A9B8EA7}"/>
              </a:ext>
            </a:extLst>
          </p:cNvPr>
          <p:cNvGraphicFramePr>
            <a:graphicFrameLocks noGrp="1"/>
          </p:cNvGraphicFramePr>
          <p:nvPr>
            <p:ph type="chart" sz="quarter" idx="13"/>
            <p:extLst>
              <p:ext uri="{D42A27DB-BD31-4B8C-83A1-F6EECF244321}">
                <p14:modId xmlns:p14="http://schemas.microsoft.com/office/powerpoint/2010/main" val="1535607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D7198B-4337-404C-899A-81A4DD76DEF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CF0A51E-2AF1-4D37-B4F9-CEB602AC83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4993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6484B-F344-4D14-9000-8B68E5F31C33}"/>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AE49B809-DF4D-4630-B64F-169EA990366A}"/>
              </a:ext>
            </a:extLst>
          </p:cNvPr>
          <p:cNvGraphicFramePr>
            <a:graphicFrameLocks noGrp="1"/>
          </p:cNvGraphicFramePr>
          <p:nvPr>
            <p:ph type="chart" sz="quarter" idx="13"/>
            <p:extLst>
              <p:ext uri="{D42A27DB-BD31-4B8C-83A1-F6EECF244321}">
                <p14:modId xmlns:p14="http://schemas.microsoft.com/office/powerpoint/2010/main" val="1501735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21F8DF-2ABD-419E-A142-C6E4B072E87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445DB41-0C0E-4865-9232-65CD01B0E2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3673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3715D-337E-4A7F-8DE3-CED139EDDB89}"/>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56EA52B2-399C-476C-934F-D377560B18BE}"/>
              </a:ext>
            </a:extLst>
          </p:cNvPr>
          <p:cNvGraphicFramePr>
            <a:graphicFrameLocks noGrp="1"/>
          </p:cNvGraphicFramePr>
          <p:nvPr>
            <p:ph type="tbl" sz="quarter" idx="13"/>
            <p:extLst>
              <p:ext uri="{D42A27DB-BD31-4B8C-83A1-F6EECF244321}">
                <p14:modId xmlns:p14="http://schemas.microsoft.com/office/powerpoint/2010/main" val="1408576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36178952"/>
                    </a:ext>
                  </a:extLst>
                </a:gridCol>
                <a:gridCol w="987552">
                  <a:extLst>
                    <a:ext uri="{9D8B030D-6E8A-4147-A177-3AD203B41FA5}">
                      <a16:colId xmlns:a16="http://schemas.microsoft.com/office/drawing/2014/main" val="2199011513"/>
                    </a:ext>
                  </a:extLst>
                </a:gridCol>
                <a:gridCol w="987552">
                  <a:extLst>
                    <a:ext uri="{9D8B030D-6E8A-4147-A177-3AD203B41FA5}">
                      <a16:colId xmlns:a16="http://schemas.microsoft.com/office/drawing/2014/main" val="2587344842"/>
                    </a:ext>
                  </a:extLst>
                </a:gridCol>
                <a:gridCol w="987552">
                  <a:extLst>
                    <a:ext uri="{9D8B030D-6E8A-4147-A177-3AD203B41FA5}">
                      <a16:colId xmlns:a16="http://schemas.microsoft.com/office/drawing/2014/main" val="3289436544"/>
                    </a:ext>
                  </a:extLst>
                </a:gridCol>
                <a:gridCol w="987552">
                  <a:extLst>
                    <a:ext uri="{9D8B030D-6E8A-4147-A177-3AD203B41FA5}">
                      <a16:colId xmlns:a16="http://schemas.microsoft.com/office/drawing/2014/main" val="4153978221"/>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225795424"/>
                  </a:ext>
                </a:extLst>
              </a:tr>
              <a:tr h="370840">
                <a:tc>
                  <a:txBody>
                    <a:bodyPr/>
                    <a:lstStyle/>
                    <a:p>
                      <a:r>
                        <a:rPr lang="en-US" sz="1000" b="1"/>
                        <a:t>First Insurance Company of Hawaii - 2018-03-05 12:14:21</a:t>
                      </a:r>
                      <a:r>
                        <a:rPr lang="en-US" sz="1000"/>
                        <a:t>
FICOH is modernizing its space, one floor at a time. The refresh of our third floor (pictured) was recently completed. Each of our five floors has its own color motif. The third floor color is green!</a:t>
                      </a:r>
                    </a:p>
                  </a:txBody>
                  <a:tcPr/>
                </a:tc>
                <a:tc>
                  <a:txBody>
                    <a:bodyPr/>
                    <a:lstStyle/>
                    <a:p>
                      <a:r>
                        <a:rPr lang="en-US" sz="1000"/>
                        <a:t>38</a:t>
                      </a:r>
                    </a:p>
                  </a:txBody>
                  <a:tcPr/>
                </a:tc>
                <a:tc>
                  <a:txBody>
                    <a:bodyPr/>
                    <a:lstStyle/>
                    <a:p>
                      <a:r>
                        <a:rPr lang="en-US" sz="1000"/>
                        <a:t>1</a:t>
                      </a:r>
                    </a:p>
                  </a:txBody>
                  <a:tcPr/>
                </a:tc>
                <a:tc>
                  <a:txBody>
                    <a:bodyPr/>
                    <a:lstStyle/>
                    <a:p>
                      <a:r>
                        <a:rPr lang="en-US" sz="1000"/>
                        <a:t>4.1096%</a:t>
                      </a:r>
                    </a:p>
                  </a:txBody>
                  <a:tcPr/>
                </a:tc>
                <a:tc>
                  <a:txBody>
                    <a:bodyPr/>
                    <a:lstStyle/>
                    <a:p>
                      <a:r>
                        <a:rPr lang="en-US" sz="1000"/>
                        <a:t>Photo</a:t>
                      </a:r>
                    </a:p>
                  </a:txBody>
                  <a:tcPr/>
                </a:tc>
                <a:extLst>
                  <a:ext uri="{0D108BD9-81ED-4DB2-BD59-A6C34878D82A}">
                    <a16:rowId xmlns:a16="http://schemas.microsoft.com/office/drawing/2014/main" val="2269020291"/>
                  </a:ext>
                </a:extLst>
              </a:tr>
              <a:tr h="370840">
                <a:tc>
                  <a:txBody>
                    <a:bodyPr/>
                    <a:lstStyle/>
                    <a:p>
                      <a:r>
                        <a:rPr lang="en-US" sz="1000" b="1"/>
                        <a:t>First Insurance Company of Hawaii - 2018-03-26 20:45:43</a:t>
                      </a:r>
                      <a:r>
                        <a:rPr lang="en-US" sz="1000"/>
                        <a:t>
FICOH volunteers before heading out to install smoke alarms for the Hawaii Red Cross Sound the Alarm campaign. FICOH is proud to support this campaign, which aims to reduce death and injury from home fires by 25% by 2020.</a:t>
                      </a:r>
                    </a:p>
                  </a:txBody>
                  <a:tcPr/>
                </a:tc>
                <a:tc>
                  <a:txBody>
                    <a:bodyPr/>
                    <a:lstStyle/>
                    <a:p>
                      <a:r>
                        <a:rPr lang="en-US" sz="1000"/>
                        <a:t>32</a:t>
                      </a:r>
                    </a:p>
                  </a:txBody>
                  <a:tcPr/>
                </a:tc>
                <a:tc>
                  <a:txBody>
                    <a:bodyPr/>
                    <a:lstStyle/>
                    <a:p>
                      <a:r>
                        <a:rPr lang="en-US" sz="1000"/>
                        <a:t>0</a:t>
                      </a:r>
                    </a:p>
                  </a:txBody>
                  <a:tcPr/>
                </a:tc>
                <a:tc>
                  <a:txBody>
                    <a:bodyPr/>
                    <a:lstStyle/>
                    <a:p>
                      <a:r>
                        <a:rPr lang="en-US" sz="1000"/>
                        <a:t>3.3543%</a:t>
                      </a:r>
                    </a:p>
                  </a:txBody>
                  <a:tcPr/>
                </a:tc>
                <a:tc>
                  <a:txBody>
                    <a:bodyPr/>
                    <a:lstStyle/>
                    <a:p>
                      <a:r>
                        <a:rPr lang="en-US" sz="1000"/>
                        <a:t>Photo</a:t>
                      </a:r>
                    </a:p>
                  </a:txBody>
                  <a:tcPr/>
                </a:tc>
                <a:extLst>
                  <a:ext uri="{0D108BD9-81ED-4DB2-BD59-A6C34878D82A}">
                    <a16:rowId xmlns:a16="http://schemas.microsoft.com/office/drawing/2014/main" val="2203755718"/>
                  </a:ext>
                </a:extLst>
              </a:tr>
              <a:tr h="370840">
                <a:tc>
                  <a:txBody>
                    <a:bodyPr/>
                    <a:lstStyle/>
                    <a:p>
                      <a:r>
                        <a:rPr lang="en-US" sz="1000" b="1"/>
                        <a:t>First Insurance Company of Hawaii - 2018-03-12 13:27:41</a:t>
                      </a:r>
                      <a:r>
                        <a:rPr lang="en-US" sz="1000"/>
                        <a:t>
First Insurance has a telecommuter program. We're also looking into opening a satellite office to address some of our employees' long commutes. Where do you work from for your job?</a:t>
                      </a:r>
                    </a:p>
                  </a:txBody>
                  <a:tcPr/>
                </a:tc>
                <a:tc>
                  <a:txBody>
                    <a:bodyPr/>
                    <a:lstStyle/>
                    <a:p>
                      <a:r>
                        <a:rPr lang="en-US" sz="1000"/>
                        <a:t>19</a:t>
                      </a:r>
                    </a:p>
                  </a:txBody>
                  <a:tcPr/>
                </a:tc>
                <a:tc>
                  <a:txBody>
                    <a:bodyPr/>
                    <a:lstStyle/>
                    <a:p>
                      <a:r>
                        <a:rPr lang="en-US" sz="1000"/>
                        <a:t>1</a:t>
                      </a:r>
                    </a:p>
                  </a:txBody>
                  <a:tcPr/>
                </a:tc>
                <a:tc>
                  <a:txBody>
                    <a:bodyPr/>
                    <a:lstStyle/>
                    <a:p>
                      <a:r>
                        <a:rPr lang="en-US" sz="1000"/>
                        <a:t>2.1008%</a:t>
                      </a:r>
                    </a:p>
                  </a:txBody>
                  <a:tcPr/>
                </a:tc>
                <a:tc>
                  <a:txBody>
                    <a:bodyPr/>
                    <a:lstStyle/>
                    <a:p>
                      <a:r>
                        <a:rPr lang="en-US" sz="1000"/>
                        <a:t>Photo</a:t>
                      </a:r>
                    </a:p>
                  </a:txBody>
                  <a:tcPr/>
                </a:tc>
                <a:extLst>
                  <a:ext uri="{0D108BD9-81ED-4DB2-BD59-A6C34878D82A}">
                    <a16:rowId xmlns:a16="http://schemas.microsoft.com/office/drawing/2014/main" val="1913314279"/>
                  </a:ext>
                </a:extLst>
              </a:tr>
            </a:tbl>
          </a:graphicData>
        </a:graphic>
      </p:graphicFrame>
      <p:sp>
        <p:nvSpPr>
          <p:cNvPr id="4" name="Text Placeholder 3">
            <a:extLst>
              <a:ext uri="{FF2B5EF4-FFF2-40B4-BE49-F238E27FC236}">
                <a16:creationId xmlns:a16="http://schemas.microsoft.com/office/drawing/2014/main" id="{0A7F5105-86DA-452D-80B4-A316B91A6A9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27105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9F7B8-3C0A-4608-8B49-A34B239B59AF}"/>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909D41F4-FA73-4620-9D12-A9E851C31A28}"/>
              </a:ext>
            </a:extLst>
          </p:cNvPr>
          <p:cNvGraphicFramePr>
            <a:graphicFrameLocks noGrp="1"/>
          </p:cNvGraphicFramePr>
          <p:nvPr>
            <p:ph type="tbl" sz="quarter" idx="13"/>
            <p:extLst>
              <p:ext uri="{D42A27DB-BD31-4B8C-83A1-F6EECF244321}">
                <p14:modId xmlns:p14="http://schemas.microsoft.com/office/powerpoint/2010/main" val="2649863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711846"/>
                    </a:ext>
                  </a:extLst>
                </a:gridCol>
                <a:gridCol w="699516">
                  <a:extLst>
                    <a:ext uri="{9D8B030D-6E8A-4147-A177-3AD203B41FA5}">
                      <a16:colId xmlns:a16="http://schemas.microsoft.com/office/drawing/2014/main" val="96725840"/>
                    </a:ext>
                  </a:extLst>
                </a:gridCol>
                <a:gridCol w="699516">
                  <a:extLst>
                    <a:ext uri="{9D8B030D-6E8A-4147-A177-3AD203B41FA5}">
                      <a16:colId xmlns:a16="http://schemas.microsoft.com/office/drawing/2014/main" val="3965436051"/>
                    </a:ext>
                  </a:extLst>
                </a:gridCol>
                <a:gridCol w="658368">
                  <a:extLst>
                    <a:ext uri="{9D8B030D-6E8A-4147-A177-3AD203B41FA5}">
                      <a16:colId xmlns:a16="http://schemas.microsoft.com/office/drawing/2014/main" val="3429298528"/>
                    </a:ext>
                  </a:extLst>
                </a:gridCol>
                <a:gridCol w="658368">
                  <a:extLst>
                    <a:ext uri="{9D8B030D-6E8A-4147-A177-3AD203B41FA5}">
                      <a16:colId xmlns:a16="http://schemas.microsoft.com/office/drawing/2014/main" val="2451366423"/>
                    </a:ext>
                  </a:extLst>
                </a:gridCol>
                <a:gridCol w="658368">
                  <a:extLst>
                    <a:ext uri="{9D8B030D-6E8A-4147-A177-3AD203B41FA5}">
                      <a16:colId xmlns:a16="http://schemas.microsoft.com/office/drawing/2014/main" val="637674311"/>
                    </a:ext>
                  </a:extLst>
                </a:gridCol>
                <a:gridCol w="699516">
                  <a:extLst>
                    <a:ext uri="{9D8B030D-6E8A-4147-A177-3AD203B41FA5}">
                      <a16:colId xmlns:a16="http://schemas.microsoft.com/office/drawing/2014/main" val="285239650"/>
                    </a:ext>
                  </a:extLst>
                </a:gridCol>
                <a:gridCol w="699516">
                  <a:extLst>
                    <a:ext uri="{9D8B030D-6E8A-4147-A177-3AD203B41FA5}">
                      <a16:colId xmlns:a16="http://schemas.microsoft.com/office/drawing/2014/main" val="3499912475"/>
                    </a:ext>
                  </a:extLst>
                </a:gridCol>
                <a:gridCol w="699516">
                  <a:extLst>
                    <a:ext uri="{9D8B030D-6E8A-4147-A177-3AD203B41FA5}">
                      <a16:colId xmlns:a16="http://schemas.microsoft.com/office/drawing/2014/main" val="2615112936"/>
                    </a:ext>
                  </a:extLst>
                </a:gridCol>
                <a:gridCol w="658368">
                  <a:extLst>
                    <a:ext uri="{9D8B030D-6E8A-4147-A177-3AD203B41FA5}">
                      <a16:colId xmlns:a16="http://schemas.microsoft.com/office/drawing/2014/main" val="31945844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67763345"/>
                  </a:ext>
                </a:extLst>
              </a:tr>
              <a:tr h="370840">
                <a:tc>
                  <a:txBody>
                    <a:bodyPr/>
                    <a:lstStyle/>
                    <a:p>
                      <a:r>
                        <a:rPr lang="en-US" sz="1000"/>
                        <a:t>firstinshi</a:t>
                      </a:r>
                    </a:p>
                  </a:txBody>
                  <a:tcPr/>
                </a:tc>
                <a:tc>
                  <a:txBody>
                    <a:bodyPr/>
                    <a:lstStyle/>
                    <a:p>
                      <a:r>
                        <a:rPr lang="en-US" sz="1000"/>
                        <a:t>2367</a:t>
                      </a:r>
                    </a:p>
                  </a:txBody>
                  <a:tcPr/>
                </a:tc>
                <a:tc>
                  <a:txBody>
                    <a:bodyPr/>
                    <a:lstStyle/>
                    <a:p>
                      <a:r>
                        <a:rPr lang="en-US" sz="1000"/>
                        <a:t>-12</a:t>
                      </a:r>
                    </a:p>
                  </a:txBody>
                  <a:tcPr/>
                </a:tc>
                <a:tc>
                  <a:txBody>
                    <a:bodyPr/>
                    <a:lstStyle/>
                    <a:p>
                      <a:r>
                        <a:rPr lang="en-US" sz="1000"/>
                        <a:t>20</a:t>
                      </a:r>
                    </a:p>
                  </a:txBody>
                  <a:tcPr/>
                </a:tc>
                <a:tc>
                  <a:txBody>
                    <a:bodyPr/>
                    <a:lstStyle/>
                    <a:p>
                      <a:r>
                        <a:rPr lang="en-US" sz="1000"/>
                        <a:t>4</a:t>
                      </a:r>
                    </a:p>
                  </a:txBody>
                  <a:tcPr/>
                </a:tc>
                <a:tc>
                  <a:txBody>
                    <a:bodyPr/>
                    <a:lstStyle/>
                    <a:p>
                      <a:r>
                        <a:rPr lang="en-US" sz="1000"/>
                        <a:t>0</a:t>
                      </a:r>
                    </a:p>
                  </a:txBody>
                  <a:tcPr/>
                </a:tc>
                <a:tc>
                  <a:txBody>
                    <a:bodyPr/>
                    <a:lstStyle/>
                    <a:p>
                      <a:r>
                        <a:rPr lang="en-US" sz="1000"/>
                        <a:t>24</a:t>
                      </a:r>
                    </a:p>
                  </a:txBody>
                  <a:tcPr/>
                </a:tc>
                <a:tc>
                  <a:txBody>
                    <a:bodyPr/>
                    <a:lstStyle/>
                    <a:p>
                      <a:r>
                        <a:rPr lang="en-US" sz="1000"/>
                        <a:t>633</a:t>
                      </a:r>
                    </a:p>
                  </a:txBody>
                  <a:tcPr/>
                </a:tc>
                <a:tc>
                  <a:txBody>
                    <a:bodyPr/>
                    <a:lstStyle/>
                    <a:p>
                      <a:r>
                        <a:rPr lang="en-US" sz="1000"/>
                        <a:t>5</a:t>
                      </a:r>
                    </a:p>
                  </a:txBody>
                  <a:tcPr/>
                </a:tc>
                <a:tc>
                  <a:txBody>
                    <a:bodyPr/>
                    <a:lstStyle/>
                    <a:p>
                      <a:r>
                        <a:rPr lang="en-US" sz="1000"/>
                        <a:t>1.1202%</a:t>
                      </a:r>
                    </a:p>
                  </a:txBody>
                  <a:tcPr/>
                </a:tc>
                <a:extLst>
                  <a:ext uri="{0D108BD9-81ED-4DB2-BD59-A6C34878D82A}">
                    <a16:rowId xmlns:a16="http://schemas.microsoft.com/office/drawing/2014/main" val="2499170502"/>
                  </a:ext>
                </a:extLst>
              </a:tr>
            </a:tbl>
          </a:graphicData>
        </a:graphic>
      </p:graphicFrame>
      <p:sp>
        <p:nvSpPr>
          <p:cNvPr id="4" name="Text Placeholder 3">
            <a:extLst>
              <a:ext uri="{FF2B5EF4-FFF2-40B4-BE49-F238E27FC236}">
                <a16:creationId xmlns:a16="http://schemas.microsoft.com/office/drawing/2014/main" id="{EEA57FC6-411D-44D7-AF99-FACF56BFF70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20034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9A7A4-DCD4-4C2F-BD06-C33A068B11BA}"/>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23801BEB-8C80-4956-85F3-ACBBCBC5AA2C}"/>
              </a:ext>
            </a:extLst>
          </p:cNvPr>
          <p:cNvGraphicFramePr>
            <a:graphicFrameLocks noGrp="1"/>
          </p:cNvGraphicFramePr>
          <p:nvPr>
            <p:ph type="chart" sz="quarter" idx="13"/>
            <p:extLst>
              <p:ext uri="{D42A27DB-BD31-4B8C-83A1-F6EECF244321}">
                <p14:modId xmlns:p14="http://schemas.microsoft.com/office/powerpoint/2010/main" val="3509136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5C0B51-54B8-4D89-A965-B5A1EC3D4C6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8655297-4A99-4135-8703-F9B1D6DF8A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7206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D852F-3283-4D43-A49E-B17AED58F045}"/>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5F59743E-771C-4CBC-8406-C80A7BD8042B}"/>
              </a:ext>
            </a:extLst>
          </p:cNvPr>
          <p:cNvGraphicFramePr>
            <a:graphicFrameLocks noGrp="1"/>
          </p:cNvGraphicFramePr>
          <p:nvPr>
            <p:ph type="chart" sz="quarter" idx="13"/>
            <p:extLst>
              <p:ext uri="{D42A27DB-BD31-4B8C-83A1-F6EECF244321}">
                <p14:modId xmlns:p14="http://schemas.microsoft.com/office/powerpoint/2010/main" val="3840147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FA5D22-445D-41BC-8744-AE0D5BE44B5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ECD6861-80F9-46A8-80D5-1F2000D3B8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0092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07BAA-E866-446D-B45E-BB184125DC59}"/>
              </a:ext>
            </a:extLst>
          </p:cNvPr>
          <p:cNvSpPr>
            <a:spLocks noGrp="1"/>
          </p:cNvSpPr>
          <p:nvPr>
            <p:ph type="title"/>
          </p:nvPr>
        </p:nvSpPr>
        <p:spPr/>
        <p:txBody>
          <a:bodyPr/>
          <a:lstStyle/>
          <a:p>
            <a:r>
              <a:rPr lang="en-US"/>
              <a:t>Top Instagram Posts Table</a:t>
            </a:r>
          </a:p>
        </p:txBody>
      </p:sp>
      <p:graphicFrame>
        <p:nvGraphicFramePr>
          <p:cNvPr id="5" name="Table Placeholder 4">
            <a:extLst>
              <a:ext uri="{FF2B5EF4-FFF2-40B4-BE49-F238E27FC236}">
                <a16:creationId xmlns:a16="http://schemas.microsoft.com/office/drawing/2014/main" id="{031074F6-9CB6-423D-A5C6-1953D120559C}"/>
              </a:ext>
            </a:extLst>
          </p:cNvPr>
          <p:cNvGraphicFramePr>
            <a:graphicFrameLocks noGrp="1"/>
          </p:cNvGraphicFramePr>
          <p:nvPr>
            <p:ph type="tbl" sz="quarter" idx="13"/>
            <p:extLst>
              <p:ext uri="{D42A27DB-BD31-4B8C-83A1-F6EECF244321}">
                <p14:modId xmlns:p14="http://schemas.microsoft.com/office/powerpoint/2010/main" val="264343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88759530"/>
                    </a:ext>
                  </a:extLst>
                </a:gridCol>
                <a:gridCol w="987552">
                  <a:extLst>
                    <a:ext uri="{9D8B030D-6E8A-4147-A177-3AD203B41FA5}">
                      <a16:colId xmlns:a16="http://schemas.microsoft.com/office/drawing/2014/main" val="215317439"/>
                    </a:ext>
                  </a:extLst>
                </a:gridCol>
                <a:gridCol w="987552">
                  <a:extLst>
                    <a:ext uri="{9D8B030D-6E8A-4147-A177-3AD203B41FA5}">
                      <a16:colId xmlns:a16="http://schemas.microsoft.com/office/drawing/2014/main" val="3170706456"/>
                    </a:ext>
                  </a:extLst>
                </a:gridCol>
                <a:gridCol w="987552">
                  <a:extLst>
                    <a:ext uri="{9D8B030D-6E8A-4147-A177-3AD203B41FA5}">
                      <a16:colId xmlns:a16="http://schemas.microsoft.com/office/drawing/2014/main" val="3505443809"/>
                    </a:ext>
                  </a:extLst>
                </a:gridCol>
                <a:gridCol w="987552">
                  <a:extLst>
                    <a:ext uri="{9D8B030D-6E8A-4147-A177-3AD203B41FA5}">
                      <a16:colId xmlns:a16="http://schemas.microsoft.com/office/drawing/2014/main" val="21795833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77966707"/>
                  </a:ext>
                </a:extLst>
              </a:tr>
              <a:tr h="370840">
                <a:tc>
                  <a:txBody>
                    <a:bodyPr/>
                    <a:lstStyle/>
                    <a:p>
                      <a:r>
                        <a:rPr lang="en-US" sz="1000" b="1"/>
                        <a:t>firstinshi - 2018-03-02 16:45:08</a:t>
                      </a:r>
                      <a:r>
                        <a:rPr lang="en-US" sz="1000"/>
                        <a:t>
It's national Employee Appreciation Day! We're celebrating with an awesome spread from @ilovecountrycafe served by our officer team. Yay for #teamficoh and sandwiches and cookies and Fridays. #employeeappreciation #employeeappreciationday #tgif #happyalohafriday</a:t>
                      </a:r>
                    </a:p>
                  </a:txBody>
                  <a:tcPr/>
                </a:tc>
                <a:tc>
                  <a:txBody>
                    <a:bodyPr/>
                    <a:lstStyle/>
                    <a:p>
                      <a:r>
                        <a:rPr lang="en-US" sz="1000"/>
                        <a:t>39</a:t>
                      </a:r>
                    </a:p>
                  </a:txBody>
                  <a:tcPr/>
                </a:tc>
                <a:tc>
                  <a:txBody>
                    <a:bodyPr/>
                    <a:lstStyle/>
                    <a:p>
                      <a:r>
                        <a:rPr lang="en-US" sz="1000"/>
                        <a:t>0</a:t>
                      </a:r>
                    </a:p>
                  </a:txBody>
                  <a:tcPr/>
                </a:tc>
                <a:tc>
                  <a:txBody>
                    <a:bodyPr/>
                    <a:lstStyle/>
                    <a:p>
                      <a:r>
                        <a:rPr lang="en-US" sz="1000"/>
                        <a:t>1.6359%</a:t>
                      </a:r>
                    </a:p>
                  </a:txBody>
                  <a:tcPr/>
                </a:tc>
                <a:tc>
                  <a:txBody>
                    <a:bodyPr/>
                    <a:lstStyle/>
                    <a:p>
                      <a:r>
                        <a:rPr lang="en-US" sz="1000"/>
                        <a:t>Image</a:t>
                      </a:r>
                    </a:p>
                  </a:txBody>
                  <a:tcPr/>
                </a:tc>
                <a:extLst>
                  <a:ext uri="{0D108BD9-81ED-4DB2-BD59-A6C34878D82A}">
                    <a16:rowId xmlns:a16="http://schemas.microsoft.com/office/drawing/2014/main" val="2445442042"/>
                  </a:ext>
                </a:extLst>
              </a:tr>
              <a:tr h="370840">
                <a:tc>
                  <a:txBody>
                    <a:bodyPr/>
                    <a:lstStyle/>
                    <a:p>
                      <a:r>
                        <a:rPr lang="en-US" sz="1000" b="1"/>
                        <a:t>firstinshi - 2018-03-26 13:14:02</a:t>
                      </a:r>
                      <a:r>
                        <a:rPr lang="en-US" sz="1000"/>
                        <a:t>
Today Hawaii celebrates the life and contributions of Prince Jonah Kuhio Kalanianaole (1871-1922). #princekuhio #princekuhioday #princekuhioday2018</a:t>
                      </a:r>
                    </a:p>
                  </a:txBody>
                  <a:tcPr/>
                </a:tc>
                <a:tc>
                  <a:txBody>
                    <a:bodyPr/>
                    <a:lstStyle/>
                    <a:p>
                      <a:r>
                        <a:rPr lang="en-US" sz="1000"/>
                        <a:t>36</a:t>
                      </a:r>
                    </a:p>
                  </a:txBody>
                  <a:tcPr/>
                </a:tc>
                <a:tc>
                  <a:txBody>
                    <a:bodyPr/>
                    <a:lstStyle/>
                    <a:p>
                      <a:r>
                        <a:rPr lang="en-US" sz="1000"/>
                        <a:t>0</a:t>
                      </a:r>
                    </a:p>
                  </a:txBody>
                  <a:tcPr/>
                </a:tc>
                <a:tc>
                  <a:txBody>
                    <a:bodyPr/>
                    <a:lstStyle/>
                    <a:p>
                      <a:r>
                        <a:rPr lang="en-US" sz="1000"/>
                        <a:t>1.5209%</a:t>
                      </a:r>
                    </a:p>
                  </a:txBody>
                  <a:tcPr/>
                </a:tc>
                <a:tc>
                  <a:txBody>
                    <a:bodyPr/>
                    <a:lstStyle/>
                    <a:p>
                      <a:r>
                        <a:rPr lang="en-US" sz="1000"/>
                        <a:t>Image</a:t>
                      </a:r>
                    </a:p>
                  </a:txBody>
                  <a:tcPr/>
                </a:tc>
                <a:extLst>
                  <a:ext uri="{0D108BD9-81ED-4DB2-BD59-A6C34878D82A}">
                    <a16:rowId xmlns:a16="http://schemas.microsoft.com/office/drawing/2014/main" val="3349791391"/>
                  </a:ext>
                </a:extLst>
              </a:tr>
              <a:tr h="370840">
                <a:tc>
                  <a:txBody>
                    <a:bodyPr/>
                    <a:lstStyle/>
                    <a:p>
                      <a:r>
                        <a:rPr lang="en-US" sz="1000" b="1"/>
                        <a:t>firstinshi - 2018-03-22 13:34:21</a:t>
                      </a:r>
                      <a:r>
                        <a:rPr lang="en-US" sz="1000"/>
                        <a:t>
Congrats to independent agent Joe Marsh of #BusinessInsuranceServices insurance agency in #Hilo. Yesterday we stopped by to give him his Diamond Tier benefits packet, which he earned as one of FICOH's top 8 producers. Way to go Joe! #FICOHRewards #DiamondTier #agencyappreciation #insurance</a:t>
                      </a:r>
                    </a:p>
                  </a:txBody>
                  <a:tcPr/>
                </a:tc>
                <a:tc>
                  <a:txBody>
                    <a:bodyPr/>
                    <a:lstStyle/>
                    <a:p>
                      <a:r>
                        <a:rPr lang="en-US" sz="1000"/>
                        <a:t>34</a:t>
                      </a:r>
                    </a:p>
                  </a:txBody>
                  <a:tcPr/>
                </a:tc>
                <a:tc>
                  <a:txBody>
                    <a:bodyPr/>
                    <a:lstStyle/>
                    <a:p>
                      <a:r>
                        <a:rPr lang="en-US" sz="1000"/>
                        <a:t>1</a:t>
                      </a:r>
                    </a:p>
                  </a:txBody>
                  <a:tcPr/>
                </a:tc>
                <a:tc>
                  <a:txBody>
                    <a:bodyPr/>
                    <a:lstStyle/>
                    <a:p>
                      <a:r>
                        <a:rPr lang="en-US" sz="1000"/>
                        <a:t>1.4743%</a:t>
                      </a:r>
                    </a:p>
                  </a:txBody>
                  <a:tcPr/>
                </a:tc>
                <a:tc>
                  <a:txBody>
                    <a:bodyPr/>
                    <a:lstStyle/>
                    <a:p>
                      <a:r>
                        <a:rPr lang="en-US" sz="1000"/>
                        <a:t>Image</a:t>
                      </a:r>
                    </a:p>
                  </a:txBody>
                  <a:tcPr/>
                </a:tc>
                <a:extLst>
                  <a:ext uri="{0D108BD9-81ED-4DB2-BD59-A6C34878D82A}">
                    <a16:rowId xmlns:a16="http://schemas.microsoft.com/office/drawing/2014/main" val="742025652"/>
                  </a:ext>
                </a:extLst>
              </a:tr>
              <a:tr h="370840">
                <a:tc>
                  <a:txBody>
                    <a:bodyPr/>
                    <a:lstStyle/>
                    <a:p>
                      <a:r>
                        <a:rPr lang="en-US" sz="1000" b="1"/>
                        <a:t>firstinshi - 2018-03-19 19:53:28</a:t>
                      </a:r>
                      <a:r>
                        <a:rPr lang="en-US" sz="1000"/>
                        <a:t>
Mahalo @alohaunitedway for the surprise ice cream bars. So yummy! And appreciated! #randomactsofaloha #alohaunitedway #mahalo #jointhemovement 
Reposted via @alohaunitedway</a:t>
                      </a:r>
                    </a:p>
                  </a:txBody>
                  <a:tcPr/>
                </a:tc>
                <a:tc>
                  <a:txBody>
                    <a:bodyPr/>
                    <a:lstStyle/>
                    <a:p>
                      <a:r>
                        <a:rPr lang="en-US" sz="1000"/>
                        <a:t>35</a:t>
                      </a:r>
                    </a:p>
                  </a:txBody>
                  <a:tcPr/>
                </a:tc>
                <a:tc>
                  <a:txBody>
                    <a:bodyPr/>
                    <a:lstStyle/>
                    <a:p>
                      <a:r>
                        <a:rPr lang="en-US" sz="1000"/>
                        <a:t>0</a:t>
                      </a:r>
                    </a:p>
                  </a:txBody>
                  <a:tcPr/>
                </a:tc>
                <a:tc>
                  <a:txBody>
                    <a:bodyPr/>
                    <a:lstStyle/>
                    <a:p>
                      <a:r>
                        <a:rPr lang="en-US" sz="1000"/>
                        <a:t>1.4737%</a:t>
                      </a:r>
                    </a:p>
                  </a:txBody>
                  <a:tcPr/>
                </a:tc>
                <a:tc>
                  <a:txBody>
                    <a:bodyPr/>
                    <a:lstStyle/>
                    <a:p>
                      <a:r>
                        <a:rPr lang="en-US" sz="1000"/>
                        <a:t>Image</a:t>
                      </a:r>
                    </a:p>
                  </a:txBody>
                  <a:tcPr/>
                </a:tc>
                <a:extLst>
                  <a:ext uri="{0D108BD9-81ED-4DB2-BD59-A6C34878D82A}">
                    <a16:rowId xmlns:a16="http://schemas.microsoft.com/office/drawing/2014/main" val="1842158943"/>
                  </a:ext>
                </a:extLst>
              </a:tr>
              <a:tr h="370840">
                <a:tc>
                  <a:txBody>
                    <a:bodyPr/>
                    <a:lstStyle/>
                    <a:p>
                      <a:r>
                        <a:rPr lang="en-US" sz="1000" b="1"/>
                        <a:t>firstinshi - 2018-03-09 12:20:52</a:t>
                      </a:r>
                      <a:r>
                        <a:rPr lang="en-US" sz="1000"/>
                        <a:t>
Good morning and happy Friday, everyone. So much beauty all around us. Photo by Jeff G. of our Finance department. #hawaii #amateurphotography #pinkskies #pinkclouds #dawn #tgif #alohafriday</a:t>
                      </a:r>
                    </a:p>
                  </a:txBody>
                  <a:tcPr/>
                </a:tc>
                <a:tc>
                  <a:txBody>
                    <a:bodyPr/>
                    <a:lstStyle/>
                    <a:p>
                      <a:r>
                        <a:rPr lang="en-US" sz="1000"/>
                        <a:t>33</a:t>
                      </a:r>
                    </a:p>
                  </a:txBody>
                  <a:tcPr/>
                </a:tc>
                <a:tc>
                  <a:txBody>
                    <a:bodyPr/>
                    <a:lstStyle/>
                    <a:p>
                      <a:r>
                        <a:rPr lang="en-US" sz="1000"/>
                        <a:t>0</a:t>
                      </a:r>
                    </a:p>
                  </a:txBody>
                  <a:tcPr/>
                </a:tc>
                <a:tc>
                  <a:txBody>
                    <a:bodyPr/>
                    <a:lstStyle/>
                    <a:p>
                      <a:r>
                        <a:rPr lang="en-US" sz="1000"/>
                        <a:t>1.3866%</a:t>
                      </a:r>
                    </a:p>
                  </a:txBody>
                  <a:tcPr/>
                </a:tc>
                <a:tc>
                  <a:txBody>
                    <a:bodyPr/>
                    <a:lstStyle/>
                    <a:p>
                      <a:r>
                        <a:rPr lang="en-US" sz="1000"/>
                        <a:t>Image</a:t>
                      </a:r>
                    </a:p>
                  </a:txBody>
                  <a:tcPr/>
                </a:tc>
                <a:extLst>
                  <a:ext uri="{0D108BD9-81ED-4DB2-BD59-A6C34878D82A}">
                    <a16:rowId xmlns:a16="http://schemas.microsoft.com/office/drawing/2014/main" val="2988623934"/>
                  </a:ext>
                </a:extLst>
              </a:tr>
            </a:tbl>
          </a:graphicData>
        </a:graphic>
      </p:graphicFrame>
      <p:sp>
        <p:nvSpPr>
          <p:cNvPr id="4" name="Text Placeholder 3">
            <a:extLst>
              <a:ext uri="{FF2B5EF4-FFF2-40B4-BE49-F238E27FC236}">
                <a16:creationId xmlns:a16="http://schemas.microsoft.com/office/drawing/2014/main" id="{2551B45E-7306-4AB8-868B-CC80D67D83A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593085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479</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2018-04-06T20:36:17Z</dcterms:created>
  <dcterms:modified xsi:type="dcterms:W3CDTF">2018-04-06T20:37:07Z</dcterms:modified>
</cp:coreProperties>
</file>