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0</c:v>
                </c:pt>
              </c:numCache>
            </c:numRef>
          </c:val>
          <c:extLst>
            <c:ext xmlns:c16="http://schemas.microsoft.com/office/drawing/2014/chart" uri="{C3380CC4-5D6E-409C-BE32-E72D297353CC}">
              <c16:uniqueId val="{00000000-8F54-4D19-BA69-003FC92A15D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127</c:v>
                </c:pt>
              </c:numCache>
            </c:numRef>
          </c:val>
          <c:extLst>
            <c:ext xmlns:c16="http://schemas.microsoft.com/office/drawing/2014/chart" uri="{C3380CC4-5D6E-409C-BE32-E72D297353CC}">
              <c16:uniqueId val="{00000001-8F54-4D19-BA69-003FC92A15D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8F54-4D19-BA69-003FC92A15D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8F54-4D19-BA69-003FC92A15D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2921</c:v>
                </c:pt>
              </c:numCache>
            </c:numRef>
          </c:val>
          <c:extLst>
            <c:ext xmlns:c16="http://schemas.microsoft.com/office/drawing/2014/chart" uri="{C3380CC4-5D6E-409C-BE32-E72D297353CC}">
              <c16:uniqueId val="{00000004-8F54-4D19-BA69-003FC92A15D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236</c:v>
                </c:pt>
              </c:numCache>
            </c:numRef>
          </c:val>
          <c:extLst>
            <c:ext xmlns:c16="http://schemas.microsoft.com/office/drawing/2014/chart" uri="{C3380CC4-5D6E-409C-BE32-E72D297353CC}">
              <c16:uniqueId val="{00000005-8F54-4D19-BA69-003FC92A15D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8F54-4D19-BA69-003FC92A15D2}"/>
            </c:ext>
          </c:extLst>
        </c:ser>
        <c:dLbls>
          <c:showLegendKey val="0"/>
          <c:showVal val="0"/>
          <c:showCatName val="0"/>
          <c:showSerName val="0"/>
          <c:showPercent val="0"/>
          <c:showBubbleSize val="0"/>
        </c:dLbls>
        <c:gapWidth val="219"/>
        <c:overlap val="-27"/>
        <c:axId val="250238784"/>
        <c:axId val="295911016"/>
      </c:barChart>
      <c:dateAx>
        <c:axId val="25023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11016"/>
        <c:crosses val="autoZero"/>
        <c:auto val="1"/>
        <c:lblOffset val="100"/>
        <c:baseTimeUnit val="days"/>
      </c:dateAx>
      <c:valAx>
        <c:axId val="29591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3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9</c:v>
                </c:pt>
                <c:pt idx="1">
                  <c:v>6</c:v>
                </c:pt>
                <c:pt idx="2">
                  <c:v>-1</c:v>
                </c:pt>
              </c:numCache>
            </c:numRef>
          </c:val>
          <c:extLst>
            <c:ext xmlns:c16="http://schemas.microsoft.com/office/drawing/2014/chart" uri="{C3380CC4-5D6E-409C-BE32-E72D297353CC}">
              <c16:uniqueId val="{00000000-561B-47CD-9D58-B7C0B007C896}"/>
            </c:ext>
          </c:extLst>
        </c:ser>
        <c:dLbls>
          <c:showLegendKey val="0"/>
          <c:showVal val="0"/>
          <c:showCatName val="0"/>
          <c:showSerName val="0"/>
          <c:showPercent val="0"/>
          <c:showBubbleSize val="0"/>
        </c:dLbls>
        <c:gapWidth val="219"/>
        <c:overlap val="-27"/>
        <c:axId val="298535888"/>
        <c:axId val="298534248"/>
      </c:barChart>
      <c:dateAx>
        <c:axId val="29853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34248"/>
        <c:crosses val="autoZero"/>
        <c:auto val="1"/>
        <c:lblOffset val="100"/>
        <c:baseTimeUnit val="months"/>
      </c:dateAx>
      <c:valAx>
        <c:axId val="29853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3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3</c:v>
                </c:pt>
                <c:pt idx="1">
                  <c:v>2</c:v>
                </c:pt>
                <c:pt idx="2">
                  <c:v>2</c:v>
                </c:pt>
              </c:numCache>
            </c:numRef>
          </c:val>
          <c:extLst>
            <c:ext xmlns:c16="http://schemas.microsoft.com/office/drawing/2014/chart" uri="{C3380CC4-5D6E-409C-BE32-E72D297353CC}">
              <c16:uniqueId val="{00000000-D1AC-43A2-ACA5-0C7353796DB2}"/>
            </c:ext>
          </c:extLst>
        </c:ser>
        <c:dLbls>
          <c:showLegendKey val="0"/>
          <c:showVal val="0"/>
          <c:showCatName val="0"/>
          <c:showSerName val="0"/>
          <c:showPercent val="0"/>
          <c:showBubbleSize val="0"/>
        </c:dLbls>
        <c:gapWidth val="219"/>
        <c:overlap val="-27"/>
        <c:axId val="298531952"/>
        <c:axId val="298532280"/>
      </c:barChart>
      <c:dateAx>
        <c:axId val="29853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32280"/>
        <c:crosses val="autoZero"/>
        <c:auto val="1"/>
        <c:lblOffset val="100"/>
        <c:baseTimeUnit val="months"/>
      </c:dateAx>
      <c:valAx>
        <c:axId val="29853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3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19</c:v>
                </c:pt>
                <c:pt idx="1">
                  <c:v>35</c:v>
                </c:pt>
                <c:pt idx="2">
                  <c:v>27</c:v>
                </c:pt>
              </c:numCache>
            </c:numRef>
          </c:val>
          <c:extLst>
            <c:ext xmlns:c16="http://schemas.microsoft.com/office/drawing/2014/chart" uri="{C3380CC4-5D6E-409C-BE32-E72D297353CC}">
              <c16:uniqueId val="{00000000-358C-4A79-B76C-AEBF485D357C}"/>
            </c:ext>
          </c:extLst>
        </c:ser>
        <c:dLbls>
          <c:showLegendKey val="0"/>
          <c:showVal val="0"/>
          <c:showCatName val="0"/>
          <c:showSerName val="0"/>
          <c:showPercent val="0"/>
          <c:showBubbleSize val="0"/>
        </c:dLbls>
        <c:gapWidth val="219"/>
        <c:overlap val="-27"/>
        <c:axId val="298902744"/>
        <c:axId val="298900120"/>
      </c:barChart>
      <c:dateAx>
        <c:axId val="29890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0120"/>
        <c:crosses val="autoZero"/>
        <c:auto val="1"/>
        <c:lblOffset val="100"/>
        <c:baseTimeUnit val="months"/>
      </c:dateAx>
      <c:valAx>
        <c:axId val="29890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39</c:v>
                </c:pt>
                <c:pt idx="1">
                  <c:v>26</c:v>
                </c:pt>
                <c:pt idx="2">
                  <c:v>29</c:v>
                </c:pt>
              </c:numCache>
            </c:numRef>
          </c:val>
          <c:extLst>
            <c:ext xmlns:c16="http://schemas.microsoft.com/office/drawing/2014/chart" uri="{C3380CC4-5D6E-409C-BE32-E72D297353CC}">
              <c16:uniqueId val="{00000000-3A26-4E28-85F9-226AD85E2E9D}"/>
            </c:ext>
          </c:extLst>
        </c:ser>
        <c:dLbls>
          <c:showLegendKey val="0"/>
          <c:showVal val="0"/>
          <c:showCatName val="0"/>
          <c:showSerName val="0"/>
          <c:showPercent val="0"/>
          <c:showBubbleSize val="0"/>
        </c:dLbls>
        <c:gapWidth val="219"/>
        <c:overlap val="-27"/>
        <c:axId val="295629056"/>
        <c:axId val="295630040"/>
      </c:barChart>
      <c:dateAx>
        <c:axId val="29562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30040"/>
        <c:crosses val="autoZero"/>
        <c:auto val="1"/>
        <c:lblOffset val="100"/>
        <c:baseTimeUnit val="months"/>
      </c:dateAx>
      <c:valAx>
        <c:axId val="29563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2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6</c:v>
                </c:pt>
                <c:pt idx="1">
                  <c:v>2</c:v>
                </c:pt>
                <c:pt idx="2">
                  <c:v>-3</c:v>
                </c:pt>
              </c:numCache>
            </c:numRef>
          </c:val>
          <c:extLst>
            <c:ext xmlns:c16="http://schemas.microsoft.com/office/drawing/2014/chart" uri="{C3380CC4-5D6E-409C-BE32-E72D297353CC}">
              <c16:uniqueId val="{00000000-C6A9-40ED-976F-BF6A0B44D16D}"/>
            </c:ext>
          </c:extLst>
        </c:ser>
        <c:dLbls>
          <c:showLegendKey val="0"/>
          <c:showVal val="0"/>
          <c:showCatName val="0"/>
          <c:showSerName val="0"/>
          <c:showPercent val="0"/>
          <c:showBubbleSize val="0"/>
        </c:dLbls>
        <c:gapWidth val="219"/>
        <c:overlap val="-27"/>
        <c:axId val="298906024"/>
        <c:axId val="298535232"/>
      </c:barChart>
      <c:dateAx>
        <c:axId val="29890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35232"/>
        <c:crosses val="autoZero"/>
        <c:auto val="1"/>
        <c:lblOffset val="100"/>
        <c:baseTimeUnit val="months"/>
      </c:dateAx>
      <c:valAx>
        <c:axId val="29853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33</c:v>
                </c:pt>
                <c:pt idx="1">
                  <c:v>21</c:v>
                </c:pt>
                <c:pt idx="2">
                  <c:v>25</c:v>
                </c:pt>
              </c:numCache>
            </c:numRef>
          </c:val>
          <c:extLst>
            <c:ext xmlns:c16="http://schemas.microsoft.com/office/drawing/2014/chart" uri="{C3380CC4-5D6E-409C-BE32-E72D297353CC}">
              <c16:uniqueId val="{00000000-B00C-4144-B6E9-2D45AA66772B}"/>
            </c:ext>
          </c:extLst>
        </c:ser>
        <c:dLbls>
          <c:showLegendKey val="0"/>
          <c:showVal val="0"/>
          <c:showCatName val="0"/>
          <c:showSerName val="0"/>
          <c:showPercent val="0"/>
          <c:showBubbleSize val="0"/>
        </c:dLbls>
        <c:gapWidth val="219"/>
        <c:overlap val="-27"/>
        <c:axId val="303953640"/>
        <c:axId val="303954624"/>
      </c:barChart>
      <c:dateAx>
        <c:axId val="30395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4624"/>
        <c:crosses val="autoZero"/>
        <c:auto val="1"/>
        <c:lblOffset val="100"/>
        <c:baseTimeUnit val="months"/>
      </c:dateAx>
      <c:valAx>
        <c:axId val="30395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8A80-F40E-430A-9008-5FFDCB6404F9}"/>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D310E47B-4547-4C39-BE01-6AC7D3D3FC3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0833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E96F-3E12-43FF-A3A5-4BC49783B7FD}"/>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73BC87FB-C3F0-4AC6-B683-57465B36D523}"/>
              </a:ext>
            </a:extLst>
          </p:cNvPr>
          <p:cNvGraphicFramePr>
            <a:graphicFrameLocks noGrp="1"/>
          </p:cNvGraphicFramePr>
          <p:nvPr>
            <p:ph type="chart" sz="quarter" idx="13"/>
            <p:extLst>
              <p:ext uri="{D42A27DB-BD31-4B8C-83A1-F6EECF244321}">
                <p14:modId xmlns:p14="http://schemas.microsoft.com/office/powerpoint/2010/main" val="1256978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31C85-6053-4555-A13D-89D64967A9C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D9F77B8-3751-4283-A5A0-37BAA3AD8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855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8D18-8C0C-4455-95E0-BC7AE5128B45}"/>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1F977E27-4A8A-4F4C-835B-30AA379ED645}"/>
              </a:ext>
            </a:extLst>
          </p:cNvPr>
          <p:cNvGraphicFramePr>
            <a:graphicFrameLocks noGrp="1"/>
          </p:cNvGraphicFramePr>
          <p:nvPr>
            <p:ph type="tbl" sz="quarter" idx="13"/>
            <p:extLst>
              <p:ext uri="{D42A27DB-BD31-4B8C-83A1-F6EECF244321}">
                <p14:modId xmlns:p14="http://schemas.microsoft.com/office/powerpoint/2010/main" val="64181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29723792"/>
                    </a:ext>
                  </a:extLst>
                </a:gridCol>
                <a:gridCol w="493776">
                  <a:extLst>
                    <a:ext uri="{9D8B030D-6E8A-4147-A177-3AD203B41FA5}">
                      <a16:colId xmlns:a16="http://schemas.microsoft.com/office/drawing/2014/main" val="2275728495"/>
                    </a:ext>
                  </a:extLst>
                </a:gridCol>
                <a:gridCol w="493776">
                  <a:extLst>
                    <a:ext uri="{9D8B030D-6E8A-4147-A177-3AD203B41FA5}">
                      <a16:colId xmlns:a16="http://schemas.microsoft.com/office/drawing/2014/main" val="3902087176"/>
                    </a:ext>
                  </a:extLst>
                </a:gridCol>
                <a:gridCol w="493776">
                  <a:extLst>
                    <a:ext uri="{9D8B030D-6E8A-4147-A177-3AD203B41FA5}">
                      <a16:colId xmlns:a16="http://schemas.microsoft.com/office/drawing/2014/main" val="1004744380"/>
                    </a:ext>
                  </a:extLst>
                </a:gridCol>
                <a:gridCol w="493776">
                  <a:extLst>
                    <a:ext uri="{9D8B030D-6E8A-4147-A177-3AD203B41FA5}">
                      <a16:colId xmlns:a16="http://schemas.microsoft.com/office/drawing/2014/main" val="429171020"/>
                    </a:ext>
                  </a:extLst>
                </a:gridCol>
                <a:gridCol w="493776">
                  <a:extLst>
                    <a:ext uri="{9D8B030D-6E8A-4147-A177-3AD203B41FA5}">
                      <a16:colId xmlns:a16="http://schemas.microsoft.com/office/drawing/2014/main" val="3731248840"/>
                    </a:ext>
                  </a:extLst>
                </a:gridCol>
                <a:gridCol w="493776">
                  <a:extLst>
                    <a:ext uri="{9D8B030D-6E8A-4147-A177-3AD203B41FA5}">
                      <a16:colId xmlns:a16="http://schemas.microsoft.com/office/drawing/2014/main" val="1541713149"/>
                    </a:ext>
                  </a:extLst>
                </a:gridCol>
                <a:gridCol w="493776">
                  <a:extLst>
                    <a:ext uri="{9D8B030D-6E8A-4147-A177-3AD203B41FA5}">
                      <a16:colId xmlns:a16="http://schemas.microsoft.com/office/drawing/2014/main" val="3321673967"/>
                    </a:ext>
                  </a:extLst>
                </a:gridCol>
                <a:gridCol w="493776">
                  <a:extLst>
                    <a:ext uri="{9D8B030D-6E8A-4147-A177-3AD203B41FA5}">
                      <a16:colId xmlns:a16="http://schemas.microsoft.com/office/drawing/2014/main" val="1495945723"/>
                    </a:ext>
                  </a:extLst>
                </a:gridCol>
                <a:gridCol w="493776">
                  <a:extLst>
                    <a:ext uri="{9D8B030D-6E8A-4147-A177-3AD203B41FA5}">
                      <a16:colId xmlns:a16="http://schemas.microsoft.com/office/drawing/2014/main" val="106246745"/>
                    </a:ext>
                  </a:extLst>
                </a:gridCol>
                <a:gridCol w="493776">
                  <a:extLst>
                    <a:ext uri="{9D8B030D-6E8A-4147-A177-3AD203B41FA5}">
                      <a16:colId xmlns:a16="http://schemas.microsoft.com/office/drawing/2014/main" val="1008475521"/>
                    </a:ext>
                  </a:extLst>
                </a:gridCol>
                <a:gridCol w="493776">
                  <a:extLst>
                    <a:ext uri="{9D8B030D-6E8A-4147-A177-3AD203B41FA5}">
                      <a16:colId xmlns:a16="http://schemas.microsoft.com/office/drawing/2014/main" val="1254704454"/>
                    </a:ext>
                  </a:extLst>
                </a:gridCol>
                <a:gridCol w="493776">
                  <a:extLst>
                    <a:ext uri="{9D8B030D-6E8A-4147-A177-3AD203B41FA5}">
                      <a16:colId xmlns:a16="http://schemas.microsoft.com/office/drawing/2014/main" val="1071862395"/>
                    </a:ext>
                  </a:extLst>
                </a:gridCol>
                <a:gridCol w="493776">
                  <a:extLst>
                    <a:ext uri="{9D8B030D-6E8A-4147-A177-3AD203B41FA5}">
                      <a16:colId xmlns:a16="http://schemas.microsoft.com/office/drawing/2014/main" val="10097131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809429"/>
                  </a:ext>
                </a:extLst>
              </a:tr>
              <a:tr h="370840">
                <a:tc>
                  <a:txBody>
                    <a:bodyPr/>
                    <a:lstStyle/>
                    <a:p>
                      <a:r>
                        <a:rPr lang="en-US" sz="1000"/>
                        <a:t>@TMNA_Services</a:t>
                      </a:r>
                    </a:p>
                  </a:txBody>
                  <a:tcPr/>
                </a:tc>
                <a:tc>
                  <a:txBody>
                    <a:bodyPr/>
                    <a:lstStyle/>
                    <a:p>
                      <a:r>
                        <a:rPr lang="en-US" sz="1000"/>
                        <a:t>127</a:t>
                      </a:r>
                    </a:p>
                  </a:txBody>
                  <a:tcPr/>
                </a:tc>
                <a:tc>
                  <a:txBody>
                    <a:bodyPr/>
                    <a:lstStyle/>
                    <a:p>
                      <a:r>
                        <a:rPr lang="en-US" sz="1000"/>
                        <a:t>14</a:t>
                      </a:r>
                    </a:p>
                  </a:txBody>
                  <a:tcPr/>
                </a:tc>
                <a:tc>
                  <a:txBody>
                    <a:bodyPr/>
                    <a:lstStyle/>
                    <a:p>
                      <a:r>
                        <a:rPr lang="en-US" sz="1000"/>
                        <a:t>33</a:t>
                      </a:r>
                    </a:p>
                  </a:txBody>
                  <a:tcPr/>
                </a:tc>
                <a:tc>
                  <a:txBody>
                    <a:bodyPr/>
                    <a:lstStyle/>
                    <a:p>
                      <a:r>
                        <a:rPr lang="en-US" sz="1000"/>
                        <a:t>25</a:t>
                      </a:r>
                    </a:p>
                  </a:txBody>
                  <a:tcPr/>
                </a:tc>
                <a:tc>
                  <a:txBody>
                    <a:bodyPr/>
                    <a:lstStyle/>
                    <a:p>
                      <a:r>
                        <a:rPr lang="en-US" sz="1000"/>
                        <a:t>8</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62</a:t>
                      </a:r>
                    </a:p>
                  </a:txBody>
                  <a:tcPr/>
                </a:tc>
                <a:tc>
                  <a:txBody>
                    <a:bodyPr/>
                    <a:lstStyle/>
                    <a:p>
                      <a:r>
                        <a:rPr lang="en-US" sz="1000"/>
                        <a:t>0</a:t>
                      </a:r>
                    </a:p>
                  </a:txBody>
                  <a:tcPr/>
                </a:tc>
                <a:tc>
                  <a:txBody>
                    <a:bodyPr/>
                    <a:lstStyle/>
                    <a:p>
                      <a:r>
                        <a:rPr lang="en-US" sz="1000"/>
                        <a:t>19</a:t>
                      </a:r>
                    </a:p>
                  </a:txBody>
                  <a:tcPr/>
                </a:tc>
                <a:tc>
                  <a:txBody>
                    <a:bodyPr/>
                    <a:lstStyle/>
                    <a:p>
                      <a:r>
                        <a:rPr lang="en-US" sz="1000"/>
                        <a:t>2.3000%</a:t>
                      </a:r>
                    </a:p>
                  </a:txBody>
                  <a:tcPr/>
                </a:tc>
                <a:tc>
                  <a:txBody>
                    <a:bodyPr/>
                    <a:lstStyle/>
                    <a:p>
                      <a:r>
                        <a:rPr lang="en-US" sz="1000"/>
                        <a:t>20.0%</a:t>
                      </a:r>
                    </a:p>
                  </a:txBody>
                  <a:tcPr/>
                </a:tc>
                <a:extLst>
                  <a:ext uri="{0D108BD9-81ED-4DB2-BD59-A6C34878D82A}">
                    <a16:rowId xmlns:a16="http://schemas.microsoft.com/office/drawing/2014/main" val="598730693"/>
                  </a:ext>
                </a:extLst>
              </a:tr>
            </a:tbl>
          </a:graphicData>
        </a:graphic>
      </p:graphicFrame>
      <p:sp>
        <p:nvSpPr>
          <p:cNvPr id="4" name="Text Placeholder 3">
            <a:extLst>
              <a:ext uri="{FF2B5EF4-FFF2-40B4-BE49-F238E27FC236}">
                <a16:creationId xmlns:a16="http://schemas.microsoft.com/office/drawing/2014/main" id="{80F8A495-CEAC-4EBE-89CF-16B5FEDAA77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9732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2D02E-B3B9-497D-A7F9-6164F5B22943}"/>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8CF7574C-B928-4B3B-97BD-404602C5F93B}"/>
              </a:ext>
            </a:extLst>
          </p:cNvPr>
          <p:cNvGraphicFramePr>
            <a:graphicFrameLocks noGrp="1"/>
          </p:cNvGraphicFramePr>
          <p:nvPr>
            <p:ph type="chart" sz="quarter" idx="13"/>
            <p:extLst>
              <p:ext uri="{D42A27DB-BD31-4B8C-83A1-F6EECF244321}">
                <p14:modId xmlns:p14="http://schemas.microsoft.com/office/powerpoint/2010/main" val="2624429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C051A-18CA-46B3-B87A-9DDFF9A492B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6B41EFE-C417-441B-89AD-332854F0A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292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CD70-EDFB-408D-9FFB-A0D615F26622}"/>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D18D1CF-8FC7-4ADD-9216-529F16CD94D3}"/>
              </a:ext>
            </a:extLst>
          </p:cNvPr>
          <p:cNvGraphicFramePr>
            <a:graphicFrameLocks noGrp="1"/>
          </p:cNvGraphicFramePr>
          <p:nvPr>
            <p:ph type="chart" sz="quarter" idx="13"/>
            <p:extLst>
              <p:ext uri="{D42A27DB-BD31-4B8C-83A1-F6EECF244321}">
                <p14:modId xmlns:p14="http://schemas.microsoft.com/office/powerpoint/2010/main" val="3767655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96701-E10E-47E6-9453-6C57E2CBF0B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6819B79-DDA4-4762-854C-30FE291C2E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130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1C26-7D61-4B31-B722-EC002878427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952B08C3-2F49-48CB-9A11-C8D366ADF8F3}"/>
              </a:ext>
            </a:extLst>
          </p:cNvPr>
          <p:cNvGraphicFramePr>
            <a:graphicFrameLocks noGrp="1"/>
          </p:cNvGraphicFramePr>
          <p:nvPr>
            <p:ph type="tbl" sz="quarter" idx="13"/>
            <p:extLst>
              <p:ext uri="{D42A27DB-BD31-4B8C-83A1-F6EECF244321}">
                <p14:modId xmlns:p14="http://schemas.microsoft.com/office/powerpoint/2010/main" val="210381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1475596"/>
                    </a:ext>
                  </a:extLst>
                </a:gridCol>
                <a:gridCol w="822960">
                  <a:extLst>
                    <a:ext uri="{9D8B030D-6E8A-4147-A177-3AD203B41FA5}">
                      <a16:colId xmlns:a16="http://schemas.microsoft.com/office/drawing/2014/main" val="578916704"/>
                    </a:ext>
                  </a:extLst>
                </a:gridCol>
                <a:gridCol w="822960">
                  <a:extLst>
                    <a:ext uri="{9D8B030D-6E8A-4147-A177-3AD203B41FA5}">
                      <a16:colId xmlns:a16="http://schemas.microsoft.com/office/drawing/2014/main" val="476683380"/>
                    </a:ext>
                  </a:extLst>
                </a:gridCol>
                <a:gridCol w="822960">
                  <a:extLst>
                    <a:ext uri="{9D8B030D-6E8A-4147-A177-3AD203B41FA5}">
                      <a16:colId xmlns:a16="http://schemas.microsoft.com/office/drawing/2014/main" val="3261467766"/>
                    </a:ext>
                  </a:extLst>
                </a:gridCol>
                <a:gridCol w="822960">
                  <a:extLst>
                    <a:ext uri="{9D8B030D-6E8A-4147-A177-3AD203B41FA5}">
                      <a16:colId xmlns:a16="http://schemas.microsoft.com/office/drawing/2014/main" val="2009553640"/>
                    </a:ext>
                  </a:extLst>
                </a:gridCol>
                <a:gridCol w="822960">
                  <a:extLst>
                    <a:ext uri="{9D8B030D-6E8A-4147-A177-3AD203B41FA5}">
                      <a16:colId xmlns:a16="http://schemas.microsoft.com/office/drawing/2014/main" val="149074100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989438727"/>
                  </a:ext>
                </a:extLst>
              </a:tr>
              <a:tr h="370840">
                <a:tc>
                  <a:txBody>
                    <a:bodyPr/>
                    <a:lstStyle/>
                    <a:p>
                      <a:r>
                        <a:rPr lang="en-US" sz="1000" b="1"/>
                        <a:t>@TMNA_Services - 2018-03-06 16:34:23</a:t>
                      </a:r>
                      <a:r>
                        <a:rPr lang="en-US" sz="1000"/>
                        <a:t>
RT @PHLYINS: Are you an IT professional with #insurance experience? Our sister company @TMNA_Services is looking for a Business Relationshi…</a:t>
                      </a:r>
                    </a:p>
                  </a:txBody>
                  <a:tcPr/>
                </a:tc>
                <a:tc>
                  <a:txBody>
                    <a:bodyPr/>
                    <a:lstStyle/>
                    <a:p>
                      <a:r>
                        <a:rPr lang="en-US" sz="1000"/>
                        <a:t>Yes</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87758981"/>
                  </a:ext>
                </a:extLst>
              </a:tr>
              <a:tr h="370840">
                <a:tc>
                  <a:txBody>
                    <a:bodyPr/>
                    <a:lstStyle/>
                    <a:p>
                      <a:r>
                        <a:rPr lang="en-US" sz="1000" b="1"/>
                        <a:t>@TMNA_Services - 2018-02-17 20:27:49</a:t>
                      </a:r>
                      <a:r>
                        <a:rPr lang="en-US" sz="1000"/>
                        <a:t>
RT @SOPAPhilly: We're so lucky that @TMNA_Services is presenting the 2018 #LeprechaunRun! Thank you, TMNAS for being a partner for inclusio…</a:t>
                      </a:r>
                    </a:p>
                  </a:txBody>
                  <a:tcPr/>
                </a:tc>
                <a:tc>
                  <a:txBody>
                    <a:bodyPr/>
                    <a:lstStyle/>
                    <a:p>
                      <a:r>
                        <a:rPr lang="en-US" sz="1000"/>
                        <a:t>Yes</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64900437"/>
                  </a:ext>
                </a:extLst>
              </a:tr>
              <a:tr h="370840">
                <a:tc>
                  <a:txBody>
                    <a:bodyPr/>
                    <a:lstStyle/>
                    <a:p>
                      <a:r>
                        <a:rPr lang="en-US" sz="1000" b="1"/>
                        <a:t>@TMNA_Services - 2018-02-28 16:26:22</a:t>
                      </a:r>
                      <a:r>
                        <a:rPr lang="en-US" sz="1000"/>
                        <a:t>
RT @SOPAPhilly: The 2018 #LeprechaunRun presented by @TMNA_Services is 10 days away and the weather is looking good! Don't forget to sign u…</a:t>
                      </a:r>
                    </a:p>
                  </a:txBody>
                  <a:tcPr/>
                </a:tc>
                <a:tc>
                  <a:txBody>
                    <a:bodyPr/>
                    <a:lstStyle/>
                    <a:p>
                      <a:r>
                        <a:rPr lang="en-US" sz="1000"/>
                        <a:t>Yes</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18828976"/>
                  </a:ext>
                </a:extLst>
              </a:tr>
              <a:tr h="370840">
                <a:tc>
                  <a:txBody>
                    <a:bodyPr/>
                    <a:lstStyle/>
                    <a:p>
                      <a:r>
                        <a:rPr lang="en-US" sz="1000" b="1"/>
                        <a:t>@TMNA_Services - 2018-02-22 15:25:51</a:t>
                      </a:r>
                      <a:r>
                        <a:rPr lang="en-US" sz="1000"/>
                        <a:t>
Interested in #technology? #insurance has a job for you! From cyber security to data analytics, our #InformationTechnology department supports several #tokiomarine companies. Check out our job opportunities at https://t.co/BNxO2FX4n5. #InsuranceCareersMonth https://t.co/1SLPt3MxlV</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4.7244%</a:t>
                      </a:r>
                    </a:p>
                  </a:txBody>
                  <a:tcPr/>
                </a:tc>
                <a:extLst>
                  <a:ext uri="{0D108BD9-81ED-4DB2-BD59-A6C34878D82A}">
                    <a16:rowId xmlns:a16="http://schemas.microsoft.com/office/drawing/2014/main" val="2782864858"/>
                  </a:ext>
                </a:extLst>
              </a:tr>
              <a:tr h="370840">
                <a:tc>
                  <a:txBody>
                    <a:bodyPr/>
                    <a:lstStyle/>
                    <a:p>
                      <a:r>
                        <a:rPr lang="en-US" sz="1000" b="1"/>
                        <a:t>@TMNA_Services - 2018-02-22 16:34:53</a:t>
                      </a:r>
                      <a:r>
                        <a:rPr lang="en-US" sz="1000"/>
                        <a:t>
RT @SOPAPhilly: Thank you, @thephillyvoice, for featuring our 2018 #LeprechaunRun presented by @TMNA_Services! 
https://t.co/Em12r1cbkK</a:t>
                      </a:r>
                    </a:p>
                  </a:txBody>
                  <a:tcPr/>
                </a:tc>
                <a:tc>
                  <a:txBody>
                    <a:bodyPr/>
                    <a:lstStyle/>
                    <a:p>
                      <a:r>
                        <a:rPr lang="en-US" sz="1000"/>
                        <a:t>Yes</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042296187"/>
                  </a:ext>
                </a:extLst>
              </a:tr>
            </a:tbl>
          </a:graphicData>
        </a:graphic>
      </p:graphicFrame>
      <p:sp>
        <p:nvSpPr>
          <p:cNvPr id="4" name="Text Placeholder 3">
            <a:extLst>
              <a:ext uri="{FF2B5EF4-FFF2-40B4-BE49-F238E27FC236}">
                <a16:creationId xmlns:a16="http://schemas.microsoft.com/office/drawing/2014/main" id="{1FC3DB53-08B8-4F08-9E00-1EDE36E25DE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83555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7213-EC68-4BA3-9E75-9FE46736751B}"/>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4C69D52-AECA-4382-AE85-D6D7BEC1571C}"/>
              </a:ext>
            </a:extLst>
          </p:cNvPr>
          <p:cNvGraphicFramePr>
            <a:graphicFrameLocks noGrp="1"/>
          </p:cNvGraphicFramePr>
          <p:nvPr>
            <p:ph type="tbl" sz="quarter" idx="13"/>
            <p:extLst>
              <p:ext uri="{D42A27DB-BD31-4B8C-83A1-F6EECF244321}">
                <p14:modId xmlns:p14="http://schemas.microsoft.com/office/powerpoint/2010/main" val="143616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1606578"/>
                    </a:ext>
                  </a:extLst>
                </a:gridCol>
                <a:gridCol w="1069848">
                  <a:extLst>
                    <a:ext uri="{9D8B030D-6E8A-4147-A177-3AD203B41FA5}">
                      <a16:colId xmlns:a16="http://schemas.microsoft.com/office/drawing/2014/main" val="715552489"/>
                    </a:ext>
                  </a:extLst>
                </a:gridCol>
                <a:gridCol w="1069848">
                  <a:extLst>
                    <a:ext uri="{9D8B030D-6E8A-4147-A177-3AD203B41FA5}">
                      <a16:colId xmlns:a16="http://schemas.microsoft.com/office/drawing/2014/main" val="702850068"/>
                    </a:ext>
                  </a:extLst>
                </a:gridCol>
                <a:gridCol w="1069848">
                  <a:extLst>
                    <a:ext uri="{9D8B030D-6E8A-4147-A177-3AD203B41FA5}">
                      <a16:colId xmlns:a16="http://schemas.microsoft.com/office/drawing/2014/main" val="21311792"/>
                    </a:ext>
                  </a:extLst>
                </a:gridCol>
                <a:gridCol w="1069848">
                  <a:extLst>
                    <a:ext uri="{9D8B030D-6E8A-4147-A177-3AD203B41FA5}">
                      <a16:colId xmlns:a16="http://schemas.microsoft.com/office/drawing/2014/main" val="2772998478"/>
                    </a:ext>
                  </a:extLst>
                </a:gridCol>
                <a:gridCol w="1069848">
                  <a:extLst>
                    <a:ext uri="{9D8B030D-6E8A-4147-A177-3AD203B41FA5}">
                      <a16:colId xmlns:a16="http://schemas.microsoft.com/office/drawing/2014/main" val="4027117100"/>
                    </a:ext>
                  </a:extLst>
                </a:gridCol>
                <a:gridCol w="1069848">
                  <a:extLst>
                    <a:ext uri="{9D8B030D-6E8A-4147-A177-3AD203B41FA5}">
                      <a16:colId xmlns:a16="http://schemas.microsoft.com/office/drawing/2014/main" val="29881052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07259426"/>
                  </a:ext>
                </a:extLst>
              </a:tr>
              <a:tr h="370840">
                <a:tc>
                  <a:txBody>
                    <a:bodyPr/>
                    <a:lstStyle/>
                    <a:p>
                      <a:r>
                        <a:rPr lang="en-US" sz="1000"/>
                        <a:t>TMNA Services, LLC. (TMNAS)</a:t>
                      </a:r>
                    </a:p>
                  </a:txBody>
                  <a:tcPr/>
                </a:tc>
                <a:tc>
                  <a:txBody>
                    <a:bodyPr/>
                    <a:lstStyle/>
                    <a:p>
                      <a:r>
                        <a:rPr lang="en-US" sz="1000"/>
                        <a:t>2921</a:t>
                      </a:r>
                    </a:p>
                  </a:txBody>
                  <a:tcPr/>
                </a:tc>
                <a:tc>
                  <a:txBody>
                    <a:bodyPr/>
                    <a:lstStyle/>
                    <a:p>
                      <a:r>
                        <a:rPr lang="en-US" sz="1000"/>
                        <a:t>81</a:t>
                      </a:r>
                    </a:p>
                  </a:txBody>
                  <a:tcPr/>
                </a:tc>
                <a:tc>
                  <a:txBody>
                    <a:bodyPr/>
                    <a:lstStyle/>
                    <a:p>
                      <a:r>
                        <a:rPr lang="en-US" sz="1000"/>
                        <a:t>27</a:t>
                      </a:r>
                    </a:p>
                  </a:txBody>
                  <a:tcPr/>
                </a:tc>
                <a:tc>
                  <a:txBody>
                    <a:bodyPr/>
                    <a:lstStyle/>
                    <a:p>
                      <a:r>
                        <a:rPr lang="en-US" sz="1000"/>
                        <a:t>826</a:t>
                      </a:r>
                    </a:p>
                  </a:txBody>
                  <a:tcPr/>
                </a:tc>
                <a:tc>
                  <a:txBody>
                    <a:bodyPr/>
                    <a:lstStyle/>
                    <a:p>
                      <a:r>
                        <a:rPr lang="en-US" sz="1000"/>
                        <a:t>14</a:t>
                      </a:r>
                    </a:p>
                  </a:txBody>
                  <a:tcPr/>
                </a:tc>
                <a:tc>
                  <a:txBody>
                    <a:bodyPr/>
                    <a:lstStyle/>
                    <a:p>
                      <a:r>
                        <a:rPr lang="en-US" sz="1000"/>
                        <a:t>1.0802%</a:t>
                      </a:r>
                    </a:p>
                  </a:txBody>
                  <a:tcPr/>
                </a:tc>
                <a:extLst>
                  <a:ext uri="{0D108BD9-81ED-4DB2-BD59-A6C34878D82A}">
                    <a16:rowId xmlns:a16="http://schemas.microsoft.com/office/drawing/2014/main" val="3177968215"/>
                  </a:ext>
                </a:extLst>
              </a:tr>
            </a:tbl>
          </a:graphicData>
        </a:graphic>
      </p:graphicFrame>
      <p:sp>
        <p:nvSpPr>
          <p:cNvPr id="4" name="Text Placeholder 3">
            <a:extLst>
              <a:ext uri="{FF2B5EF4-FFF2-40B4-BE49-F238E27FC236}">
                <a16:creationId xmlns:a16="http://schemas.microsoft.com/office/drawing/2014/main" id="{EA8493DC-8511-4AC5-B53A-FDC082EA814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88471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F8DB-2F37-42F7-A155-1126583CDA5A}"/>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966F5C2B-3D33-48FF-9CF3-DDBF8FB93BB7}"/>
              </a:ext>
            </a:extLst>
          </p:cNvPr>
          <p:cNvGraphicFramePr>
            <a:graphicFrameLocks noGrp="1"/>
          </p:cNvGraphicFramePr>
          <p:nvPr>
            <p:ph type="chart" sz="quarter" idx="13"/>
            <p:extLst>
              <p:ext uri="{D42A27DB-BD31-4B8C-83A1-F6EECF244321}">
                <p14:modId xmlns:p14="http://schemas.microsoft.com/office/powerpoint/2010/main" val="1907037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6679D2-792F-4B3A-812F-3EA7636D3FF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CE9224B-478A-4605-A4F7-13B5DEABF0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25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7E4D7-658F-4029-82AC-09E45B1CE65D}"/>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3449C737-A496-4DDF-A775-ED6592C469F3}"/>
              </a:ext>
            </a:extLst>
          </p:cNvPr>
          <p:cNvGraphicFramePr>
            <a:graphicFrameLocks noGrp="1"/>
          </p:cNvGraphicFramePr>
          <p:nvPr>
            <p:ph type="chart" sz="quarter" idx="13"/>
            <p:extLst>
              <p:ext uri="{D42A27DB-BD31-4B8C-83A1-F6EECF244321}">
                <p14:modId xmlns:p14="http://schemas.microsoft.com/office/powerpoint/2010/main" val="2792936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E52B6-02D9-452D-A1AF-4B467B00161E}"/>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207E6947-8149-4B2F-9E6C-9FFA0114D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884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6FFF-0463-46B7-8FB7-FE953ED7C17A}"/>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12D67B5C-435C-4FFD-8AB0-AAEEC2BD99B7}"/>
              </a:ext>
            </a:extLst>
          </p:cNvPr>
          <p:cNvGraphicFramePr>
            <a:graphicFrameLocks noGrp="1"/>
          </p:cNvGraphicFramePr>
          <p:nvPr>
            <p:ph type="tbl" sz="quarter" idx="13"/>
            <p:extLst>
              <p:ext uri="{D42A27DB-BD31-4B8C-83A1-F6EECF244321}">
                <p14:modId xmlns:p14="http://schemas.microsoft.com/office/powerpoint/2010/main" val="40030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2255174"/>
                    </a:ext>
                  </a:extLst>
                </a:gridCol>
                <a:gridCol w="987552">
                  <a:extLst>
                    <a:ext uri="{9D8B030D-6E8A-4147-A177-3AD203B41FA5}">
                      <a16:colId xmlns:a16="http://schemas.microsoft.com/office/drawing/2014/main" val="3714216859"/>
                    </a:ext>
                  </a:extLst>
                </a:gridCol>
                <a:gridCol w="987552">
                  <a:extLst>
                    <a:ext uri="{9D8B030D-6E8A-4147-A177-3AD203B41FA5}">
                      <a16:colId xmlns:a16="http://schemas.microsoft.com/office/drawing/2014/main" val="3502728280"/>
                    </a:ext>
                  </a:extLst>
                </a:gridCol>
                <a:gridCol w="987552">
                  <a:extLst>
                    <a:ext uri="{9D8B030D-6E8A-4147-A177-3AD203B41FA5}">
                      <a16:colId xmlns:a16="http://schemas.microsoft.com/office/drawing/2014/main" val="838904235"/>
                    </a:ext>
                  </a:extLst>
                </a:gridCol>
                <a:gridCol w="987552">
                  <a:extLst>
                    <a:ext uri="{9D8B030D-6E8A-4147-A177-3AD203B41FA5}">
                      <a16:colId xmlns:a16="http://schemas.microsoft.com/office/drawing/2014/main" val="297198035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44359862"/>
                  </a:ext>
                </a:extLst>
              </a:tr>
              <a:tr h="370840">
                <a:tc>
                  <a:txBody>
                    <a:bodyPr/>
                    <a:lstStyle/>
                    <a:p>
                      <a:r>
                        <a:rPr lang="pt-BR" sz="1000" b="1"/>
                        <a:t>TMNA Services, LLC. (TMNAS) - 2018-01-19 13:40:50</a:t>
                      </a:r>
                      <a:r>
                        <a:rPr lang="pt-BR" sz="1000"/>
                        <a:t>
E-A-G-L-E-S EAGLES!!!  Go Birds!!</a:t>
                      </a:r>
                      <a:endParaRPr lang="en-US" sz="1000"/>
                    </a:p>
                  </a:txBody>
                  <a:tcPr/>
                </a:tc>
                <a:tc>
                  <a:txBody>
                    <a:bodyPr/>
                    <a:lstStyle/>
                    <a:p>
                      <a:r>
                        <a:rPr lang="en-US" sz="1000"/>
                        <a:t>82</a:t>
                      </a:r>
                    </a:p>
                  </a:txBody>
                  <a:tcPr/>
                </a:tc>
                <a:tc>
                  <a:txBody>
                    <a:bodyPr/>
                    <a:lstStyle/>
                    <a:p>
                      <a:r>
                        <a:rPr lang="en-US" sz="1000"/>
                        <a:t>2</a:t>
                      </a:r>
                    </a:p>
                  </a:txBody>
                  <a:tcPr/>
                </a:tc>
                <a:tc>
                  <a:txBody>
                    <a:bodyPr/>
                    <a:lstStyle/>
                    <a:p>
                      <a:r>
                        <a:rPr lang="en-US" sz="1000"/>
                        <a:t>2.9474%</a:t>
                      </a:r>
                    </a:p>
                  </a:txBody>
                  <a:tcPr/>
                </a:tc>
                <a:tc>
                  <a:txBody>
                    <a:bodyPr/>
                    <a:lstStyle/>
                    <a:p>
                      <a:r>
                        <a:rPr lang="en-US" sz="1000"/>
                        <a:t>Photo</a:t>
                      </a:r>
                    </a:p>
                  </a:txBody>
                  <a:tcPr/>
                </a:tc>
                <a:extLst>
                  <a:ext uri="{0D108BD9-81ED-4DB2-BD59-A6C34878D82A}">
                    <a16:rowId xmlns:a16="http://schemas.microsoft.com/office/drawing/2014/main" val="2777590152"/>
                  </a:ext>
                </a:extLst>
              </a:tr>
              <a:tr h="370840">
                <a:tc>
                  <a:txBody>
                    <a:bodyPr/>
                    <a:lstStyle/>
                    <a:p>
                      <a:r>
                        <a:rPr lang="en-US" sz="1000" b="1"/>
                        <a:t>TMNA Services, LLC. (TMNAS) - 2018-03-08 15:21:33</a:t>
                      </a:r>
                      <a:r>
                        <a:rPr lang="en-US" sz="1000"/>
                        <a:t>
TMNAS celebrates International Women’s Day! In observance of this global day celebrating the social, economic, cultural, and political achievements of women, we offered a Women and Investing Workshop, screened movies about inspirational women in our common area, and hosted a Women’s Panel Lunch and Learn in partnership with the Philadelphia Insurance Companies Women’s Leadership Committee.</a:t>
                      </a:r>
                    </a:p>
                  </a:txBody>
                  <a:tcPr/>
                </a:tc>
                <a:tc>
                  <a:txBody>
                    <a:bodyPr/>
                    <a:lstStyle/>
                    <a:p>
                      <a:r>
                        <a:rPr lang="en-US" sz="1000"/>
                        <a:t>63</a:t>
                      </a:r>
                    </a:p>
                  </a:txBody>
                  <a:tcPr/>
                </a:tc>
                <a:tc>
                  <a:txBody>
                    <a:bodyPr/>
                    <a:lstStyle/>
                    <a:p>
                      <a:r>
                        <a:rPr lang="en-US" sz="1000"/>
                        <a:t>0</a:t>
                      </a:r>
                    </a:p>
                  </a:txBody>
                  <a:tcPr/>
                </a:tc>
                <a:tc>
                  <a:txBody>
                    <a:bodyPr/>
                    <a:lstStyle/>
                    <a:p>
                      <a:r>
                        <a:rPr lang="en-US" sz="1000"/>
                        <a:t>2.1717%</a:t>
                      </a:r>
                    </a:p>
                  </a:txBody>
                  <a:tcPr/>
                </a:tc>
                <a:tc>
                  <a:txBody>
                    <a:bodyPr/>
                    <a:lstStyle/>
                    <a:p>
                      <a:r>
                        <a:rPr lang="en-US" sz="1000"/>
                        <a:t>Photo</a:t>
                      </a:r>
                    </a:p>
                  </a:txBody>
                  <a:tcPr/>
                </a:tc>
                <a:extLst>
                  <a:ext uri="{0D108BD9-81ED-4DB2-BD59-A6C34878D82A}">
                    <a16:rowId xmlns:a16="http://schemas.microsoft.com/office/drawing/2014/main" val="1641847470"/>
                  </a:ext>
                </a:extLst>
              </a:tr>
              <a:tr h="370840">
                <a:tc>
                  <a:txBody>
                    <a:bodyPr/>
                    <a:lstStyle/>
                    <a:p>
                      <a:r>
                        <a:rPr lang="en-US" sz="1000" b="1"/>
                        <a:t>TMNA Services, LLC. (TMNAS) - 2018-02-28 10:15:59</a:t>
                      </a:r>
                      <a:r>
                        <a:rPr lang="en-US" sz="1000"/>
                        <a:t>
73 pints of blood collected for the @American Red Cross! Thanks to all the TMNA Services and Philadelphia Insurance Companies employees who came out to support this drive.</a:t>
                      </a:r>
                    </a:p>
                  </a:txBody>
                  <a:tcPr/>
                </a:tc>
                <a:tc>
                  <a:txBody>
                    <a:bodyPr/>
                    <a:lstStyle/>
                    <a:p>
                      <a:r>
                        <a:rPr lang="en-US" sz="1000"/>
                        <a:t>49</a:t>
                      </a:r>
                    </a:p>
                  </a:txBody>
                  <a:tcPr/>
                </a:tc>
                <a:tc>
                  <a:txBody>
                    <a:bodyPr/>
                    <a:lstStyle/>
                    <a:p>
                      <a:r>
                        <a:rPr lang="en-US" sz="1000"/>
                        <a:t>1</a:t>
                      </a:r>
                    </a:p>
                  </a:txBody>
                  <a:tcPr/>
                </a:tc>
                <a:tc>
                  <a:txBody>
                    <a:bodyPr/>
                    <a:lstStyle/>
                    <a:p>
                      <a:r>
                        <a:rPr lang="en-US" sz="1000"/>
                        <a:t>1.7277%</a:t>
                      </a:r>
                    </a:p>
                  </a:txBody>
                  <a:tcPr/>
                </a:tc>
                <a:tc>
                  <a:txBody>
                    <a:bodyPr/>
                    <a:lstStyle/>
                    <a:p>
                      <a:r>
                        <a:rPr lang="en-US" sz="1000"/>
                        <a:t>Photo</a:t>
                      </a:r>
                    </a:p>
                  </a:txBody>
                  <a:tcPr/>
                </a:tc>
                <a:extLst>
                  <a:ext uri="{0D108BD9-81ED-4DB2-BD59-A6C34878D82A}">
                    <a16:rowId xmlns:a16="http://schemas.microsoft.com/office/drawing/2014/main" val="3007603253"/>
                  </a:ext>
                </a:extLst>
              </a:tr>
              <a:tr h="370840">
                <a:tc>
                  <a:txBody>
                    <a:bodyPr/>
                    <a:lstStyle/>
                    <a:p>
                      <a:r>
                        <a:rPr lang="en-US" sz="1000" b="1"/>
                        <a:t>TMNA Services, LLC. (TMNAS) - 2018-02-21 15:44:50</a:t>
                      </a:r>
                      <a:r>
                        <a:rPr lang="en-US" sz="1000"/>
                        <a:t>
Thanks to our Facilities Department for these new treats in all our conference rooms.  Sometimes it's the little things that make a difference in our day.</a:t>
                      </a:r>
                    </a:p>
                  </a:txBody>
                  <a:tcPr/>
                </a:tc>
                <a:tc>
                  <a:txBody>
                    <a:bodyPr/>
                    <a:lstStyle/>
                    <a:p>
                      <a:r>
                        <a:rPr lang="en-US" sz="1000"/>
                        <a:t>45</a:t>
                      </a:r>
                    </a:p>
                  </a:txBody>
                  <a:tcPr/>
                </a:tc>
                <a:tc>
                  <a:txBody>
                    <a:bodyPr/>
                    <a:lstStyle/>
                    <a:p>
                      <a:r>
                        <a:rPr lang="en-US" sz="1000"/>
                        <a:t>0</a:t>
                      </a:r>
                    </a:p>
                  </a:txBody>
                  <a:tcPr/>
                </a:tc>
                <a:tc>
                  <a:txBody>
                    <a:bodyPr/>
                    <a:lstStyle/>
                    <a:p>
                      <a:r>
                        <a:rPr lang="en-US" sz="1000"/>
                        <a:t>1.5587%</a:t>
                      </a:r>
                    </a:p>
                  </a:txBody>
                  <a:tcPr/>
                </a:tc>
                <a:tc>
                  <a:txBody>
                    <a:bodyPr/>
                    <a:lstStyle/>
                    <a:p>
                      <a:r>
                        <a:rPr lang="en-US" sz="1000"/>
                        <a:t>Photo</a:t>
                      </a:r>
                    </a:p>
                  </a:txBody>
                  <a:tcPr/>
                </a:tc>
                <a:extLst>
                  <a:ext uri="{0D108BD9-81ED-4DB2-BD59-A6C34878D82A}">
                    <a16:rowId xmlns:a16="http://schemas.microsoft.com/office/drawing/2014/main" val="1192652093"/>
                  </a:ext>
                </a:extLst>
              </a:tr>
              <a:tr h="370840">
                <a:tc>
                  <a:txBody>
                    <a:bodyPr/>
                    <a:lstStyle/>
                    <a:p>
                      <a:r>
                        <a:rPr lang="en-US" sz="1000" b="1"/>
                        <a:t>TMNA Services, LLC. (TMNAS) - 2018-03-15 14:00:51</a:t>
                      </a:r>
                      <a:r>
                        <a:rPr lang="en-US" sz="1000"/>
                        <a:t>
TMNA Services was recognized for the third year in a row as one of Philly.com’s Top Workplaces! We celebrated last night with some other terrific companies located in the Philadelphia Region.</a:t>
                      </a:r>
                    </a:p>
                  </a:txBody>
                  <a:tcPr/>
                </a:tc>
                <a:tc>
                  <a:txBody>
                    <a:bodyPr/>
                    <a:lstStyle/>
                    <a:p>
                      <a:r>
                        <a:rPr lang="en-US" sz="1000"/>
                        <a:t>40</a:t>
                      </a:r>
                    </a:p>
                  </a:txBody>
                  <a:tcPr/>
                </a:tc>
                <a:tc>
                  <a:txBody>
                    <a:bodyPr/>
                    <a:lstStyle/>
                    <a:p>
                      <a:r>
                        <a:rPr lang="en-US" sz="1000"/>
                        <a:t>3</a:t>
                      </a:r>
                    </a:p>
                  </a:txBody>
                  <a:tcPr/>
                </a:tc>
                <a:tc>
                  <a:txBody>
                    <a:bodyPr/>
                    <a:lstStyle/>
                    <a:p>
                      <a:r>
                        <a:rPr lang="en-US" sz="1000"/>
                        <a:t>1.4777%</a:t>
                      </a:r>
                    </a:p>
                  </a:txBody>
                  <a:tcPr/>
                </a:tc>
                <a:tc>
                  <a:txBody>
                    <a:bodyPr/>
                    <a:lstStyle/>
                    <a:p>
                      <a:r>
                        <a:rPr lang="en-US" sz="1000"/>
                        <a:t>Photo</a:t>
                      </a:r>
                    </a:p>
                  </a:txBody>
                  <a:tcPr/>
                </a:tc>
                <a:extLst>
                  <a:ext uri="{0D108BD9-81ED-4DB2-BD59-A6C34878D82A}">
                    <a16:rowId xmlns:a16="http://schemas.microsoft.com/office/drawing/2014/main" val="2232342622"/>
                  </a:ext>
                </a:extLst>
              </a:tr>
            </a:tbl>
          </a:graphicData>
        </a:graphic>
      </p:graphicFrame>
      <p:sp>
        <p:nvSpPr>
          <p:cNvPr id="4" name="Text Placeholder 3">
            <a:extLst>
              <a:ext uri="{FF2B5EF4-FFF2-40B4-BE49-F238E27FC236}">
                <a16:creationId xmlns:a16="http://schemas.microsoft.com/office/drawing/2014/main" id="{A8A0BF86-F268-45EF-B10E-AE074FD0FC7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60145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40F43-6E91-4565-8DE8-18A560B5860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022AFA9-A8DC-44F6-BF09-0D3CB95575DB}"/>
              </a:ext>
            </a:extLst>
          </p:cNvPr>
          <p:cNvGraphicFramePr>
            <a:graphicFrameLocks noGrp="1"/>
          </p:cNvGraphicFramePr>
          <p:nvPr>
            <p:ph type="tbl" sz="quarter" idx="13"/>
            <p:extLst>
              <p:ext uri="{D42A27DB-BD31-4B8C-83A1-F6EECF244321}">
                <p14:modId xmlns:p14="http://schemas.microsoft.com/office/powerpoint/2010/main" val="1583564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6731371"/>
                    </a:ext>
                  </a:extLst>
                </a:gridCol>
                <a:gridCol w="699516">
                  <a:extLst>
                    <a:ext uri="{9D8B030D-6E8A-4147-A177-3AD203B41FA5}">
                      <a16:colId xmlns:a16="http://schemas.microsoft.com/office/drawing/2014/main" val="3249098225"/>
                    </a:ext>
                  </a:extLst>
                </a:gridCol>
                <a:gridCol w="699516">
                  <a:extLst>
                    <a:ext uri="{9D8B030D-6E8A-4147-A177-3AD203B41FA5}">
                      <a16:colId xmlns:a16="http://schemas.microsoft.com/office/drawing/2014/main" val="4126741832"/>
                    </a:ext>
                  </a:extLst>
                </a:gridCol>
                <a:gridCol w="658368">
                  <a:extLst>
                    <a:ext uri="{9D8B030D-6E8A-4147-A177-3AD203B41FA5}">
                      <a16:colId xmlns:a16="http://schemas.microsoft.com/office/drawing/2014/main" val="1721525159"/>
                    </a:ext>
                  </a:extLst>
                </a:gridCol>
                <a:gridCol w="658368">
                  <a:extLst>
                    <a:ext uri="{9D8B030D-6E8A-4147-A177-3AD203B41FA5}">
                      <a16:colId xmlns:a16="http://schemas.microsoft.com/office/drawing/2014/main" val="6075440"/>
                    </a:ext>
                  </a:extLst>
                </a:gridCol>
                <a:gridCol w="658368">
                  <a:extLst>
                    <a:ext uri="{9D8B030D-6E8A-4147-A177-3AD203B41FA5}">
                      <a16:colId xmlns:a16="http://schemas.microsoft.com/office/drawing/2014/main" val="3241493646"/>
                    </a:ext>
                  </a:extLst>
                </a:gridCol>
                <a:gridCol w="699516">
                  <a:extLst>
                    <a:ext uri="{9D8B030D-6E8A-4147-A177-3AD203B41FA5}">
                      <a16:colId xmlns:a16="http://schemas.microsoft.com/office/drawing/2014/main" val="1657397857"/>
                    </a:ext>
                  </a:extLst>
                </a:gridCol>
                <a:gridCol w="699516">
                  <a:extLst>
                    <a:ext uri="{9D8B030D-6E8A-4147-A177-3AD203B41FA5}">
                      <a16:colId xmlns:a16="http://schemas.microsoft.com/office/drawing/2014/main" val="3506517765"/>
                    </a:ext>
                  </a:extLst>
                </a:gridCol>
                <a:gridCol w="699516">
                  <a:extLst>
                    <a:ext uri="{9D8B030D-6E8A-4147-A177-3AD203B41FA5}">
                      <a16:colId xmlns:a16="http://schemas.microsoft.com/office/drawing/2014/main" val="1951084294"/>
                    </a:ext>
                  </a:extLst>
                </a:gridCol>
                <a:gridCol w="658368">
                  <a:extLst>
                    <a:ext uri="{9D8B030D-6E8A-4147-A177-3AD203B41FA5}">
                      <a16:colId xmlns:a16="http://schemas.microsoft.com/office/drawing/2014/main" val="8899841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902092"/>
                  </a:ext>
                </a:extLst>
              </a:tr>
              <a:tr h="370840">
                <a:tc>
                  <a:txBody>
                    <a:bodyPr/>
                    <a:lstStyle/>
                    <a:p>
                      <a:r>
                        <a:rPr lang="en-US" sz="1000"/>
                        <a:t>tmna_services (TMNAS)</a:t>
                      </a:r>
                    </a:p>
                  </a:txBody>
                  <a:tcPr/>
                </a:tc>
                <a:tc>
                  <a:txBody>
                    <a:bodyPr/>
                    <a:lstStyle/>
                    <a:p>
                      <a:r>
                        <a:rPr lang="en-US" sz="1000"/>
                        <a:t>236</a:t>
                      </a:r>
                    </a:p>
                  </a:txBody>
                  <a:tcPr/>
                </a:tc>
                <a:tc>
                  <a:txBody>
                    <a:bodyPr/>
                    <a:lstStyle/>
                    <a:p>
                      <a:r>
                        <a:rPr lang="en-US" sz="1000"/>
                        <a:t>5</a:t>
                      </a:r>
                    </a:p>
                  </a:txBody>
                  <a:tcPr/>
                </a:tc>
                <a:tc>
                  <a:txBody>
                    <a:bodyPr/>
                    <a:lstStyle/>
                    <a:p>
                      <a:r>
                        <a:rPr lang="en-US" sz="1000"/>
                        <a:t>21</a:t>
                      </a:r>
                    </a:p>
                  </a:txBody>
                  <a:tcPr/>
                </a:tc>
                <a:tc>
                  <a:txBody>
                    <a:bodyPr/>
                    <a:lstStyle/>
                    <a:p>
                      <a:r>
                        <a:rPr lang="en-US" sz="1000"/>
                        <a:t>7</a:t>
                      </a:r>
                    </a:p>
                  </a:txBody>
                  <a:tcPr/>
                </a:tc>
                <a:tc>
                  <a:txBody>
                    <a:bodyPr/>
                    <a:lstStyle/>
                    <a:p>
                      <a:r>
                        <a:rPr lang="en-US" sz="1000"/>
                        <a:t>3</a:t>
                      </a:r>
                    </a:p>
                  </a:txBody>
                  <a:tcPr/>
                </a:tc>
                <a:tc>
                  <a:txBody>
                    <a:bodyPr/>
                    <a:lstStyle/>
                    <a:p>
                      <a:r>
                        <a:rPr lang="en-US" sz="1000"/>
                        <a:t>31</a:t>
                      </a:r>
                    </a:p>
                  </a:txBody>
                  <a:tcPr/>
                </a:tc>
                <a:tc>
                  <a:txBody>
                    <a:bodyPr/>
                    <a:lstStyle/>
                    <a:p>
                      <a:r>
                        <a:rPr lang="en-US" sz="1000"/>
                        <a:t>787</a:t>
                      </a:r>
                    </a:p>
                  </a:txBody>
                  <a:tcPr/>
                </a:tc>
                <a:tc>
                  <a:txBody>
                    <a:bodyPr/>
                    <a:lstStyle/>
                    <a:p>
                      <a:r>
                        <a:rPr lang="en-US" sz="1000"/>
                        <a:t>17</a:t>
                      </a:r>
                    </a:p>
                  </a:txBody>
                  <a:tcPr/>
                </a:tc>
                <a:tc>
                  <a:txBody>
                    <a:bodyPr/>
                    <a:lstStyle/>
                    <a:p>
                      <a:r>
                        <a:rPr lang="en-US" sz="1000"/>
                        <a:t>11.1311%</a:t>
                      </a:r>
                    </a:p>
                  </a:txBody>
                  <a:tcPr/>
                </a:tc>
                <a:extLst>
                  <a:ext uri="{0D108BD9-81ED-4DB2-BD59-A6C34878D82A}">
                    <a16:rowId xmlns:a16="http://schemas.microsoft.com/office/drawing/2014/main" val="413206380"/>
                  </a:ext>
                </a:extLst>
              </a:tr>
            </a:tbl>
          </a:graphicData>
        </a:graphic>
      </p:graphicFrame>
      <p:sp>
        <p:nvSpPr>
          <p:cNvPr id="4" name="Text Placeholder 3">
            <a:extLst>
              <a:ext uri="{FF2B5EF4-FFF2-40B4-BE49-F238E27FC236}">
                <a16:creationId xmlns:a16="http://schemas.microsoft.com/office/drawing/2014/main" id="{651F896D-69CB-4F41-8DB6-716AF086423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40940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55FC-5777-4E28-AF94-20BFD6914D86}"/>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CB11C20C-8D10-47A8-A3DA-A31653ED9564}"/>
              </a:ext>
            </a:extLst>
          </p:cNvPr>
          <p:cNvGraphicFramePr>
            <a:graphicFrameLocks noGrp="1"/>
          </p:cNvGraphicFramePr>
          <p:nvPr>
            <p:ph type="chart" sz="quarter" idx="13"/>
            <p:extLst>
              <p:ext uri="{D42A27DB-BD31-4B8C-83A1-F6EECF244321}">
                <p14:modId xmlns:p14="http://schemas.microsoft.com/office/powerpoint/2010/main" val="1555747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54427-63C6-4329-A039-E1682D14E85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CF2D438E-45AF-453A-8EB6-F97EF5C75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925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73037-6918-4E56-B7BC-B7415BD38CED}"/>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3DD01DB8-A501-4156-AAA4-6064D47A1F35}"/>
              </a:ext>
            </a:extLst>
          </p:cNvPr>
          <p:cNvGraphicFramePr>
            <a:graphicFrameLocks noGrp="1"/>
          </p:cNvGraphicFramePr>
          <p:nvPr>
            <p:ph type="chart" sz="quarter" idx="13"/>
            <p:extLst>
              <p:ext uri="{D42A27DB-BD31-4B8C-83A1-F6EECF244321}">
                <p14:modId xmlns:p14="http://schemas.microsoft.com/office/powerpoint/2010/main" val="544134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E08C0-8C6D-424E-854A-A96AED93B9E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593EB17-F04C-4646-BB3A-E5F70334C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03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B462-A97D-4571-899E-477F963EB123}"/>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82534483-9E2B-49D4-9C0E-678097F0A35B}"/>
              </a:ext>
            </a:extLst>
          </p:cNvPr>
          <p:cNvGraphicFramePr>
            <a:graphicFrameLocks noGrp="1"/>
          </p:cNvGraphicFramePr>
          <p:nvPr>
            <p:ph type="tbl" sz="quarter" idx="13"/>
            <p:extLst>
              <p:ext uri="{D42A27DB-BD31-4B8C-83A1-F6EECF244321}">
                <p14:modId xmlns:p14="http://schemas.microsoft.com/office/powerpoint/2010/main" val="401188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23802923"/>
                    </a:ext>
                  </a:extLst>
                </a:gridCol>
                <a:gridCol w="987552">
                  <a:extLst>
                    <a:ext uri="{9D8B030D-6E8A-4147-A177-3AD203B41FA5}">
                      <a16:colId xmlns:a16="http://schemas.microsoft.com/office/drawing/2014/main" val="1188796584"/>
                    </a:ext>
                  </a:extLst>
                </a:gridCol>
                <a:gridCol w="987552">
                  <a:extLst>
                    <a:ext uri="{9D8B030D-6E8A-4147-A177-3AD203B41FA5}">
                      <a16:colId xmlns:a16="http://schemas.microsoft.com/office/drawing/2014/main" val="2639654846"/>
                    </a:ext>
                  </a:extLst>
                </a:gridCol>
                <a:gridCol w="987552">
                  <a:extLst>
                    <a:ext uri="{9D8B030D-6E8A-4147-A177-3AD203B41FA5}">
                      <a16:colId xmlns:a16="http://schemas.microsoft.com/office/drawing/2014/main" val="1453826192"/>
                    </a:ext>
                  </a:extLst>
                </a:gridCol>
                <a:gridCol w="987552">
                  <a:extLst>
                    <a:ext uri="{9D8B030D-6E8A-4147-A177-3AD203B41FA5}">
                      <a16:colId xmlns:a16="http://schemas.microsoft.com/office/drawing/2014/main" val="413483313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811703"/>
                  </a:ext>
                </a:extLst>
              </a:tr>
              <a:tr h="370840">
                <a:tc>
                  <a:txBody>
                    <a:bodyPr/>
                    <a:lstStyle/>
                    <a:p>
                      <a:r>
                        <a:rPr lang="en-US" sz="1000" b="1"/>
                        <a:t>tmna_services (TMNAS) - 2018-01-21 22:02:02</a:t>
                      </a:r>
                      <a:r>
                        <a:rPr lang="en-US" sz="1000"/>
                        <a:t>
NFC Champions!! Let’s go Eagles! @philadelphiaeagles @philadelphiapride #NFC #Eagles #superbowl #flyeaglesfly #Football</a:t>
                      </a:r>
                    </a:p>
                  </a:txBody>
                  <a:tcPr/>
                </a:tc>
                <a:tc>
                  <a:txBody>
                    <a:bodyPr/>
                    <a:lstStyle/>
                    <a:p>
                      <a:r>
                        <a:rPr lang="en-US" sz="1000"/>
                        <a:t>54</a:t>
                      </a:r>
                    </a:p>
                  </a:txBody>
                  <a:tcPr/>
                </a:tc>
                <a:tc>
                  <a:txBody>
                    <a:bodyPr/>
                    <a:lstStyle/>
                    <a:p>
                      <a:r>
                        <a:rPr lang="en-US" sz="1000"/>
                        <a:t>2</a:t>
                      </a:r>
                    </a:p>
                  </a:txBody>
                  <a:tcPr/>
                </a:tc>
                <a:tc>
                  <a:txBody>
                    <a:bodyPr/>
                    <a:lstStyle/>
                    <a:p>
                      <a:r>
                        <a:rPr lang="en-US" sz="1000"/>
                        <a:t>23.9316%</a:t>
                      </a:r>
                    </a:p>
                  </a:txBody>
                  <a:tcPr/>
                </a:tc>
                <a:tc>
                  <a:txBody>
                    <a:bodyPr/>
                    <a:lstStyle/>
                    <a:p>
                      <a:r>
                        <a:rPr lang="en-US" sz="1000"/>
                        <a:t>Image</a:t>
                      </a:r>
                    </a:p>
                  </a:txBody>
                  <a:tcPr/>
                </a:tc>
                <a:extLst>
                  <a:ext uri="{0D108BD9-81ED-4DB2-BD59-A6C34878D82A}">
                    <a16:rowId xmlns:a16="http://schemas.microsoft.com/office/drawing/2014/main" val="1325288641"/>
                  </a:ext>
                </a:extLst>
              </a:tr>
              <a:tr h="370840">
                <a:tc>
                  <a:txBody>
                    <a:bodyPr/>
                    <a:lstStyle/>
                    <a:p>
                      <a:r>
                        <a:rPr lang="en-US" sz="1000" b="1"/>
                        <a:t>tmna_services (TMNAS) - 2018-01-19 17:17:49</a:t>
                      </a:r>
                      <a:r>
                        <a:rPr lang="en-US" sz="1000"/>
                        <a:t>
E A G L E S Eagles!!! @philadelphiaeagles #football #playoffs #fun #goodluck #Philly #philadelphia #Eagles #Fans #work #TMNAS</a:t>
                      </a:r>
                    </a:p>
                  </a:txBody>
                  <a:tcPr/>
                </a:tc>
                <a:tc>
                  <a:txBody>
                    <a:bodyPr/>
                    <a:lstStyle/>
                    <a:p>
                      <a:r>
                        <a:rPr lang="en-US" sz="1000"/>
                        <a:t>51</a:t>
                      </a:r>
                    </a:p>
                  </a:txBody>
                  <a:tcPr/>
                </a:tc>
                <a:tc>
                  <a:txBody>
                    <a:bodyPr/>
                    <a:lstStyle/>
                    <a:p>
                      <a:r>
                        <a:rPr lang="en-US" sz="1000"/>
                        <a:t>2</a:t>
                      </a:r>
                    </a:p>
                  </a:txBody>
                  <a:tcPr/>
                </a:tc>
                <a:tc>
                  <a:txBody>
                    <a:bodyPr/>
                    <a:lstStyle/>
                    <a:p>
                      <a:r>
                        <a:rPr lang="en-US" sz="1000"/>
                        <a:t>22.7468%</a:t>
                      </a:r>
                    </a:p>
                  </a:txBody>
                  <a:tcPr/>
                </a:tc>
                <a:tc>
                  <a:txBody>
                    <a:bodyPr/>
                    <a:lstStyle/>
                    <a:p>
                      <a:r>
                        <a:rPr lang="en-US" sz="1000"/>
                        <a:t>Video</a:t>
                      </a:r>
                    </a:p>
                  </a:txBody>
                  <a:tcPr/>
                </a:tc>
                <a:extLst>
                  <a:ext uri="{0D108BD9-81ED-4DB2-BD59-A6C34878D82A}">
                    <a16:rowId xmlns:a16="http://schemas.microsoft.com/office/drawing/2014/main" val="59817918"/>
                  </a:ext>
                </a:extLst>
              </a:tr>
              <a:tr h="370840">
                <a:tc>
                  <a:txBody>
                    <a:bodyPr/>
                    <a:lstStyle/>
                    <a:p>
                      <a:r>
                        <a:rPr lang="en-US" sz="1000" b="1"/>
                        <a:t>tmna_services (TMNAS) - 2018-03-10 12:21:08</a:t>
                      </a:r>
                      <a:r>
                        <a:rPr lang="en-US" sz="1000"/>
                        <a:t>
For the 3rd year in a row, TMNAS was proud to be the presenting sponsor of the 33rd annual @specialolympics PA Philadelphia Leprechaun Run! Participants were able to choose between a 2, 5, or 7 mile run down MLK drive for an AMAZING cause. Our very own VP Bill McKenna got 1st place in his 7-mile bracket!🥇Thank you for having us, SOPA Philly! 🍀🏃‍♂️🏃‍♀️💚 #running #csr #volunteer #giveback</a:t>
                      </a:r>
                    </a:p>
                  </a:txBody>
                  <a:tcPr/>
                </a:tc>
                <a:tc>
                  <a:txBody>
                    <a:bodyPr/>
                    <a:lstStyle/>
                    <a:p>
                      <a:r>
                        <a:rPr lang="en-US" sz="1000"/>
                        <a:t>51</a:t>
                      </a:r>
                    </a:p>
                  </a:txBody>
                  <a:tcPr/>
                </a:tc>
                <a:tc>
                  <a:txBody>
                    <a:bodyPr/>
                    <a:lstStyle/>
                    <a:p>
                      <a:r>
                        <a:rPr lang="en-US" sz="1000"/>
                        <a:t>2</a:t>
                      </a:r>
                    </a:p>
                  </a:txBody>
                  <a:tcPr/>
                </a:tc>
                <a:tc>
                  <a:txBody>
                    <a:bodyPr/>
                    <a:lstStyle/>
                    <a:p>
                      <a:r>
                        <a:rPr lang="en-US" sz="1000"/>
                        <a:t>21.9917%</a:t>
                      </a:r>
                    </a:p>
                  </a:txBody>
                  <a:tcPr/>
                </a:tc>
                <a:tc>
                  <a:txBody>
                    <a:bodyPr/>
                    <a:lstStyle/>
                    <a:p>
                      <a:r>
                        <a:rPr lang="en-US" sz="1000"/>
                        <a:t>Carousel</a:t>
                      </a:r>
                    </a:p>
                  </a:txBody>
                  <a:tcPr/>
                </a:tc>
                <a:extLst>
                  <a:ext uri="{0D108BD9-81ED-4DB2-BD59-A6C34878D82A}">
                    <a16:rowId xmlns:a16="http://schemas.microsoft.com/office/drawing/2014/main" val="3985256209"/>
                  </a:ext>
                </a:extLst>
              </a:tr>
              <a:tr h="370840">
                <a:tc>
                  <a:txBody>
                    <a:bodyPr/>
                    <a:lstStyle/>
                    <a:p>
                      <a:r>
                        <a:rPr lang="en-US" sz="1000" b="1"/>
                        <a:t>tmna_services (TMNAS) - 2018-03-15 14:07:04</a:t>
                      </a:r>
                      <a:r>
                        <a:rPr lang="en-US" sz="1000"/>
                        <a:t>
For the 3rd year in a row, TMNAS attended the Philly.com Top Workplaces event at the Crystal Tea Room in Philadelphia last evening!  Fifty-five small employers, 40 midsize employers, and 30 large employers were honored, and we are pleased to announced that of the midsize companies honored, we were ranked 19th! Also, congratulations to @phlyinsurance for ranking 9th in the Large Companies category!</a:t>
                      </a:r>
                    </a:p>
                  </a:txBody>
                  <a:tcPr/>
                </a:tc>
                <a:tc>
                  <a:txBody>
                    <a:bodyPr/>
                    <a:lstStyle/>
                    <a:p>
                      <a:r>
                        <a:rPr lang="en-US" sz="1000"/>
                        <a:t>41</a:t>
                      </a:r>
                    </a:p>
                  </a:txBody>
                  <a:tcPr/>
                </a:tc>
                <a:tc>
                  <a:txBody>
                    <a:bodyPr/>
                    <a:lstStyle/>
                    <a:p>
                      <a:r>
                        <a:rPr lang="en-US" sz="1000"/>
                        <a:t>2</a:t>
                      </a:r>
                    </a:p>
                  </a:txBody>
                  <a:tcPr/>
                </a:tc>
                <a:tc>
                  <a:txBody>
                    <a:bodyPr/>
                    <a:lstStyle/>
                    <a:p>
                      <a:r>
                        <a:rPr lang="en-US" sz="1000"/>
                        <a:t>18.0672%</a:t>
                      </a:r>
                    </a:p>
                  </a:txBody>
                  <a:tcPr/>
                </a:tc>
                <a:tc>
                  <a:txBody>
                    <a:bodyPr/>
                    <a:lstStyle/>
                    <a:p>
                      <a:r>
                        <a:rPr lang="en-US" sz="1000"/>
                        <a:t>Carousel</a:t>
                      </a:r>
                    </a:p>
                  </a:txBody>
                  <a:tcPr/>
                </a:tc>
                <a:extLst>
                  <a:ext uri="{0D108BD9-81ED-4DB2-BD59-A6C34878D82A}">
                    <a16:rowId xmlns:a16="http://schemas.microsoft.com/office/drawing/2014/main" val="1985301164"/>
                  </a:ext>
                </a:extLst>
              </a:tr>
              <a:tr h="370840">
                <a:tc>
                  <a:txBody>
                    <a:bodyPr/>
                    <a:lstStyle/>
                    <a:p>
                      <a:r>
                        <a:rPr lang="en-US" sz="1000" b="1"/>
                        <a:t>tmna_services (TMNAS) - 2018-01-06 13:14:53</a:t>
                      </a:r>
                      <a:r>
                        <a:rPr lang="en-US" sz="1000"/>
                        <a:t>
TMNAS is proud to be a Gold sponsor of @drexeluniv ‘s #DragonHacks competition this weekend! 🐉 Good luck to the 300+ talented students participating!!! 🏆💻⏰#majorleaguehacking #hackathon #drexeldragons #24hours @dragonhacksieee</a:t>
                      </a:r>
                    </a:p>
                  </a:txBody>
                  <a:tcPr/>
                </a:tc>
                <a:tc>
                  <a:txBody>
                    <a:bodyPr/>
                    <a:lstStyle/>
                    <a:p>
                      <a:r>
                        <a:rPr lang="en-US" sz="1000"/>
                        <a:t>40</a:t>
                      </a:r>
                    </a:p>
                  </a:txBody>
                  <a:tcPr/>
                </a:tc>
                <a:tc>
                  <a:txBody>
                    <a:bodyPr/>
                    <a:lstStyle/>
                    <a:p>
                      <a:r>
                        <a:rPr lang="en-US" sz="1000"/>
                        <a:t>1</a:t>
                      </a:r>
                    </a:p>
                  </a:txBody>
                  <a:tcPr/>
                </a:tc>
                <a:tc>
                  <a:txBody>
                    <a:bodyPr/>
                    <a:lstStyle/>
                    <a:p>
                      <a:r>
                        <a:rPr lang="en-US" sz="1000"/>
                        <a:t>17.5966%</a:t>
                      </a:r>
                    </a:p>
                  </a:txBody>
                  <a:tcPr/>
                </a:tc>
                <a:tc>
                  <a:txBody>
                    <a:bodyPr/>
                    <a:lstStyle/>
                    <a:p>
                      <a:r>
                        <a:rPr lang="en-US" sz="1000"/>
                        <a:t>Image</a:t>
                      </a:r>
                    </a:p>
                  </a:txBody>
                  <a:tcPr/>
                </a:tc>
                <a:extLst>
                  <a:ext uri="{0D108BD9-81ED-4DB2-BD59-A6C34878D82A}">
                    <a16:rowId xmlns:a16="http://schemas.microsoft.com/office/drawing/2014/main" val="397069705"/>
                  </a:ext>
                </a:extLst>
              </a:tr>
            </a:tbl>
          </a:graphicData>
        </a:graphic>
      </p:graphicFrame>
      <p:sp>
        <p:nvSpPr>
          <p:cNvPr id="4" name="Text Placeholder 3">
            <a:extLst>
              <a:ext uri="{FF2B5EF4-FFF2-40B4-BE49-F238E27FC236}">
                <a16:creationId xmlns:a16="http://schemas.microsoft.com/office/drawing/2014/main" id="{18B27710-75F0-4500-B7D9-9179E75550A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25196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453</Words>
  <Application>Microsoft Office PowerPoint</Application>
  <PresentationFormat>On-screen Show (4:3)</PresentationFormat>
  <Paragraphs>193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TMNAS Social Media_Quarterly</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2018-04-06T19:01:20Z</dcterms:created>
  <dcterms:modified xsi:type="dcterms:W3CDTF">2018-04-06T19:01:48Z</dcterms:modified>
</cp:coreProperties>
</file>