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9-410B-8E88-FAC03DC65D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99-410B-8E88-FAC03DC65D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99-410B-8E88-FAC03DC65D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99-410B-8E88-FAC03DC65D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99-410B-8E88-FAC03DC65D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99-410B-8E88-FAC03DC65D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99-410B-8E88-FAC03DC65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327880"/>
        <c:axId val="275328208"/>
      </c:barChart>
      <c:dateAx>
        <c:axId val="27532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28208"/>
        <c:crosses val="autoZero"/>
        <c:auto val="1"/>
        <c:lblOffset val="100"/>
        <c:baseTimeUnit val="days"/>
      </c:dateAx>
      <c:valAx>
        <c:axId val="27532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2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4</c:v>
                </c:pt>
                <c:pt idx="9">
                  <c:v>25</c:v>
                </c:pt>
                <c:pt idx="10">
                  <c:v>8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1A-4FDD-BAEF-DC3F69AC9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39168"/>
        <c:axId val="356344416"/>
      </c:barChart>
      <c:dateAx>
        <c:axId val="35633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44416"/>
        <c:crosses val="autoZero"/>
        <c:auto val="1"/>
        <c:lblOffset val="100"/>
        <c:baseTimeUnit val="months"/>
      </c:dateAx>
      <c:valAx>
        <c:axId val="35634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13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B9-4DA0-8E3D-F5C2C02AC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616232"/>
        <c:axId val="358613936"/>
      </c:barChart>
      <c:dateAx>
        <c:axId val="358616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13936"/>
        <c:crosses val="autoZero"/>
        <c:auto val="1"/>
        <c:lblOffset val="100"/>
        <c:baseTimeUnit val="months"/>
      </c:dateAx>
      <c:valAx>
        <c:axId val="35861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1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1556</c:v>
                </c:pt>
                <c:pt idx="1">
                  <c:v>1625</c:v>
                </c:pt>
                <c:pt idx="2">
                  <c:v>1781</c:v>
                </c:pt>
                <c:pt idx="3">
                  <c:v>3719</c:v>
                </c:pt>
                <c:pt idx="4">
                  <c:v>1589</c:v>
                </c:pt>
                <c:pt idx="5">
                  <c:v>1956</c:v>
                </c:pt>
                <c:pt idx="6">
                  <c:v>4933</c:v>
                </c:pt>
                <c:pt idx="7">
                  <c:v>2088</c:v>
                </c:pt>
                <c:pt idx="8">
                  <c:v>1594</c:v>
                </c:pt>
                <c:pt idx="9">
                  <c:v>11782</c:v>
                </c:pt>
                <c:pt idx="10">
                  <c:v>2059</c:v>
                </c:pt>
                <c:pt idx="11">
                  <c:v>1954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71-44B3-B364-79F45FF7D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561408"/>
        <c:axId val="359561736"/>
      </c:barChart>
      <c:dateAx>
        <c:axId val="35956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61736"/>
        <c:crosses val="autoZero"/>
        <c:auto val="1"/>
        <c:lblOffset val="100"/>
        <c:baseTimeUnit val="months"/>
      </c:dateAx>
      <c:valAx>
        <c:axId val="35956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6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7</c:v>
                </c:pt>
                <c:pt idx="6">
                  <c:v>6</c:v>
                </c:pt>
                <c:pt idx="7">
                  <c:v>3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8-49B8-9043-15F49598C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395632"/>
        <c:axId val="362385464"/>
      </c:barChart>
      <c:dateAx>
        <c:axId val="36239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85464"/>
        <c:crosses val="autoZero"/>
        <c:auto val="1"/>
        <c:lblOffset val="100"/>
        <c:baseTimeUnit val="months"/>
      </c:dateAx>
      <c:valAx>
        <c:axId val="36238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7-4146-BB0D-2441EFF7B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396616"/>
        <c:axId val="362398256"/>
      </c:barChart>
      <c:dateAx>
        <c:axId val="36239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8256"/>
        <c:crosses val="autoZero"/>
        <c:auto val="1"/>
        <c:lblOffset val="100"/>
        <c:baseTimeUnit val="months"/>
      </c:dateAx>
      <c:valAx>
        <c:axId val="36239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1">
                  <c:v>24</c:v>
                </c:pt>
                <c:pt idx="2">
                  <c:v>71</c:v>
                </c:pt>
                <c:pt idx="3">
                  <c:v>57</c:v>
                </c:pt>
                <c:pt idx="4">
                  <c:v>25</c:v>
                </c:pt>
                <c:pt idx="5">
                  <c:v>61</c:v>
                </c:pt>
                <c:pt idx="6">
                  <c:v>44</c:v>
                </c:pt>
                <c:pt idx="7">
                  <c:v>264</c:v>
                </c:pt>
                <c:pt idx="8">
                  <c:v>400</c:v>
                </c:pt>
                <c:pt idx="9">
                  <c:v>198</c:v>
                </c:pt>
                <c:pt idx="10">
                  <c:v>214</c:v>
                </c:pt>
                <c:pt idx="11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94-4F4E-A117-707A60D83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44600"/>
        <c:axId val="275644928"/>
      </c:barChart>
      <c:dateAx>
        <c:axId val="275644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44928"/>
        <c:crosses val="autoZero"/>
        <c:auto val="1"/>
        <c:lblOffset val="100"/>
        <c:baseTimeUnit val="months"/>
      </c:dateAx>
      <c:valAx>
        <c:axId val="27564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4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</c:v>
                </c:pt>
                <c:pt idx="1">
                  <c:v>13</c:v>
                </c:pt>
                <c:pt idx="2">
                  <c:v>17</c:v>
                </c:pt>
                <c:pt idx="3">
                  <c:v>26</c:v>
                </c:pt>
                <c:pt idx="4">
                  <c:v>22</c:v>
                </c:pt>
                <c:pt idx="5">
                  <c:v>28</c:v>
                </c:pt>
                <c:pt idx="6">
                  <c:v>26</c:v>
                </c:pt>
                <c:pt idx="7">
                  <c:v>20</c:v>
                </c:pt>
                <c:pt idx="8">
                  <c:v>25</c:v>
                </c:pt>
                <c:pt idx="9">
                  <c:v>18</c:v>
                </c:pt>
                <c:pt idx="10">
                  <c:v>26</c:v>
                </c:pt>
                <c:pt idx="1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DE-4D2B-B65B-A377E8AD8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631472"/>
        <c:axId val="367633112"/>
      </c:barChart>
      <c:dateAx>
        <c:axId val="36763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33112"/>
        <c:crosses val="autoZero"/>
        <c:auto val="1"/>
        <c:lblOffset val="100"/>
        <c:baseTimeUnit val="months"/>
      </c:dateAx>
      <c:valAx>
        <c:axId val="36763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3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 (Tokio Marine America)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6A-45F6-B399-71D793B61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989608"/>
        <c:axId val="369994200"/>
      </c:barChart>
      <c:dateAx>
        <c:axId val="36998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94200"/>
        <c:crosses val="autoZero"/>
        <c:auto val="1"/>
        <c:lblOffset val="100"/>
        <c:baseTimeUnit val="months"/>
      </c:dateAx>
      <c:valAx>
        <c:axId val="36999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8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 (Tokio Marine America)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EE-427E-981B-FB43E4A8E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991576"/>
        <c:axId val="369989280"/>
      </c:barChart>
      <c:dateAx>
        <c:axId val="36999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89280"/>
        <c:crosses val="autoZero"/>
        <c:auto val="1"/>
        <c:lblOffset val="100"/>
        <c:baseTimeUnit val="months"/>
      </c:dateAx>
      <c:valAx>
        <c:axId val="36998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9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0EF49-86E7-4434-B5E9-599B7B6C97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25348E-34A4-4F23-913D-D24556191B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591710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70D41-431F-438D-9C7F-7A53D7B4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E926CF-6E6D-4724-A7EE-9CDCB442D9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18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E70B0-0D2F-44DA-AC42-1D6322FFE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A8566-33AB-47C9-A99F-F1358D835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D03B7-5869-4832-86BE-182317EB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7527F-9BB8-40C8-B601-A12BC4401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933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66267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7653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184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7954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7325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1005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0006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8462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831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9956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19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5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D7542-7D2E-4832-AE83-E4AE9DC20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7997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471E-C2BC-4251-AEB1-0A65C5BE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B5DB6E-BFF1-4952-BE8A-644CBD6A8C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438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EBCAD-3C53-4EC3-966C-54E325456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D043D-06D9-45FF-BB5C-19C608ACE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66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A23DD-0C84-45E5-9E85-E1B30638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F7408B-0303-4D99-A8A9-1EF4C1E9A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409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FF7E7-2042-4EC1-B90C-ED2936C1A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C1699-BB01-4D63-8E11-1418FED49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636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143F-9501-458B-862B-908B9375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F252A-FE85-4AFD-9295-36EB05439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5151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13E2A-79B0-4F1E-925F-C4B07B128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4C8A6-6738-4A72-9798-F98B31056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7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4AAC7-B53D-4409-8797-51A619BA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3F678-B476-4019-B1C8-06DBE635A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487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62053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474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344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292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163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653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365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987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3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- 2018-02-14 17:14:37</a:t>
                      </a:r>
                      <a:r>
                        <a:rPr lang="en-US" sz="1000"/>
                        <a:t>
We had a great time St. John's University yesterday! Thanks for stopping by! Check out this success story of a recent grad! #TeamTMA #InsuranceCareersMonth #joinus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3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- 2018-02-19 13:12:23</a:t>
                      </a:r>
                      <a:r>
                        <a:rPr lang="en-US" sz="1000"/>
                        <a:t>
In honor of Presidents Day, TMA Offices will be closed.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8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- 2018-02-01 17:19:13</a:t>
                      </a:r>
                      <a:r>
                        <a:rPr lang="en-US" sz="1000"/>
                        <a:t>
February is Insurance Careers Month! Check out our Careers Page for open opportunities at TMA! http://bit.ly/2E9TdQi #InsuranceCareersMonth #careertrifecta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437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BBD95-59E3-44FE-97CA-6F0446635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1571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AD62-6433-4F6E-876A-6034C8D30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0C69F-8C24-4C37-A36D-56874B15B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0526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3325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386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049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657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1862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49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23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140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418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848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641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63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148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921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96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565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50D0E-9269-454E-BB97-4FE2670B4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17060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64C98-67A4-4E9E-970F-8E75C18D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26C5C7-1B35-4C99-ADD3-631560B033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4283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B9840-7A02-45CE-AE7A-09D8AF131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77120-A513-4B0C-B79B-1E024B90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83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362B7-3F7C-4973-9902-B9EFF244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657B9-939A-4F21-B3A1-9044C89A7A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601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FE15A-E65F-4B2F-B1DB-3F69CA35D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AAFF6-BBEB-4713-9EF6-0EB3A03B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43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1CF69-B61F-40A6-9FB3-2FA849BD8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A8FE1-E9E5-4F4F-B6E4-68601D72A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081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2058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874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856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07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526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331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7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- 2018-02-01 17:19:38</a:t>
                      </a:r>
                      <a:r>
                        <a:rPr lang="en-US" sz="1000"/>
                        <a:t>
February is Insurance Careers Month! Check out our Careers Page for open opportunities at TMA! https://t.co/6gZ2Uf2S62 #InsuranceCareersMonth #careertrifecta https://t.co/knVt8Y8cFp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11.5942%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0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- 2018-02-12 15:09:03</a:t>
                      </a:r>
                      <a:r>
                        <a:rPr lang="en-US" sz="1000"/>
                        <a:t>
Tomorrow, we'll be at St. John's University for their career day! Stop by and see us! #InsuranceCareersMonth #MotivationMonday #TeamTMA #TMAmerica @StJohnsU https://t.co/L817WtjK5d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9.4595%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79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- 2018-02-14 17:48:43</a:t>
                      </a:r>
                      <a:r>
                        <a:rPr lang="en-US" sz="1000"/>
                        <a:t>
We had a great time @StJohnsU yesterday! Thanks for stopping by! Check out this success story of a recent grad! #TeamTMA #InsuranceCareersMonth #joinus https://t.co/xMA6tIixNe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8.1081%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03504-FACD-40F8-80C8-BA0466961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8371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D85C0-5B7E-4275-A71C-20ACFFEE3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3DFCB5-A3D5-4A99-81B5-1B382E4FC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444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00325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441447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80649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593058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564102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11700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7633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78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33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10C87-C85D-4A5E-865E-9EB4B112F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42473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91328-1FE2-4C3D-9F82-2A745F52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D9D583-394A-4B55-BB0B-0E498DC29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668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5E7E9-EF2E-4655-AC17-2C8DF6845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FC5E8-44A4-46D7-B310-C737A4021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756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1E72-718A-421A-A96D-352AA6E9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85FE05-B447-4B1D-BCBC-7A9C4F42E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0750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B6787-45D5-488B-8D1E-E8A740EA8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AFD2A-C22D-4925-86D5-C0BE75B6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850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0596F-0768-42EB-9C08-CA927083F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9823E-B042-404E-AFAB-A9DDCCE68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276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38575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3845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9935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8806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486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52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- 2018-02-21 13:05:42</a:t>
                      </a:r>
                      <a:r>
                        <a:rPr lang="en-US" sz="1000"/>
                        <a:t>
Check out this video of a day in the life of our Claims employee Craig from Chicago. #WednesdayWisdom #InsuranceCareersMonth #TeamTMA #TMAmerica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0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- 2018-02-09 18:05:54</a:t>
                      </a:r>
                      <a:r>
                        <a:rPr lang="en-US" sz="1000"/>
                        <a:t>
This month, TMA employees are supporting the Wounded Warrior Project with our CSR donations.  #WWPEmpowers #WoundedWarriorProject #TMACares #donatenow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57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- 2018-02-14 17:15:24</a:t>
                      </a:r>
                      <a:r>
                        <a:rPr lang="en-US" sz="1000"/>
                        <a:t>
We had a great time St. John's University yesterday! Thanks for stopping by! Check out this success story of a recent grad! #TeamTMA #InsuranceCareersMonth #joinus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256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08151-6B78-47F3-8AFA-00201DBAA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3757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F8E3E-D101-409C-96DB-9AD80D2A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F65B8F-CD7B-4941-B566-106F7FC4A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680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37943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71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72367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525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134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6228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46852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029533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77507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94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2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 (Tokio Marine America)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313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8E52B-5B04-436B-B02C-98DF53635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53867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6E061-449B-4F07-9BE7-77EF18A5F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AACA89-ADD0-4641-89C6-518E427279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585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43873-8E97-4D29-9F0C-9E864AFA0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0D45A-32E1-477B-A2A3-7314DBFF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569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0BF7-F14B-4113-8420-EBF243D20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F9BCD1-A27C-4F1A-96AF-6215311C36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4016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913BE-27E2-477E-9296-CD5B8D000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199F0-826B-49FF-BF8F-64F9D9867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5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A019-7118-4EF4-9D82-D2143262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96851-59AC-4E31-9252-A73669CF1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369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91011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6796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2266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8081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0320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91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(Tokio Marine America) - 2018-02-26 13:02:51</a:t>
                      </a:r>
                      <a:r>
                        <a:rPr lang="en-US" sz="1000"/>
                        <a:t>
Each year, TMA Employees nominate team members for going the extra mile in the areas of CSR, Team Achievement, Innovation and Service Excellence. Here are last year's awards winners! #tmamerica #employeeappreciation #awards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2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(Tokio Marine America) - 2018-02-19 13:13:50</a:t>
                      </a:r>
                      <a:r>
                        <a:rPr lang="en-US" sz="1000"/>
                        <a:t>
In honor of Presidents Day, TMA Offices will be closed.
#presidentsday #happypresidentsday #tmamerica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91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(Tokio Marine America) - 2018-02-16 23:06:08</a:t>
                      </a:r>
                      <a:r>
                        <a:rPr lang="en-US" sz="1000"/>
                        <a:t>
TMA Employees are getting ready for a healthy 2018 by getting our Biometric Screenings this month. @TMNAthegoodlife is making it easy for our employees to know their numbers! #TMACares #knowyournumbers #TeamTMA #thegoodlife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1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(Tokio Marine America) - 2018-02-12 15:11:33</a:t>
                      </a:r>
                      <a:r>
                        <a:rPr lang="en-US" sz="1000"/>
                        <a:t>
Tomorrow, we'll be at St. John's University for their career day! Stop by and see us! #InsuranceCareersMonth #MotivationMonday #TeamTMA #TMAmerica @stjohnsu #careerfair #jobfair #newyork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6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(Tokio Marine America) - 2018-02-05 16:31:47</a:t>
                      </a:r>
                      <a:r>
                        <a:rPr lang="en-US" sz="1000"/>
                        <a:t>
In support of the Valentines Boys &amp; Girls Club of Chicago, our Chicago office is collecting socks through Feb 22nd. Just another way to provide "Anshin" to our community! #TMAnshin #AnshinInAction #TMACares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00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6D8B0-8B8D-4CFE-BD9C-5D28BCDB0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64479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484</Words>
  <Application>Microsoft Office PowerPoint</Application>
  <PresentationFormat>On-screen Show (4:3)</PresentationFormat>
  <Paragraphs>236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TMA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Instagram Average Interactions Per Post</vt:lpstr>
      <vt:lpstr>Instagram Top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2018-03-16T21:07:37Z</dcterms:created>
  <dcterms:modified xsi:type="dcterms:W3CDTF">2018-03-16T21:08:02Z</dcterms:modified>
</cp:coreProperties>
</file>