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43132</c:v>
                </c:pt>
              </c:numCache>
            </c:numRef>
          </c:cat>
          <c:val>
            <c:numRef>
              <c:f>Sheet1!$B$2</c:f>
              <c:numCache>
                <c:formatCode>General</c:formatCode>
                <c:ptCount val="1"/>
                <c:pt idx="0">
                  <c:v>1567</c:v>
                </c:pt>
              </c:numCache>
            </c:numRef>
          </c:val>
          <c:extLst>
            <c:ext xmlns:c16="http://schemas.microsoft.com/office/drawing/2014/chart" uri="{C3380CC4-5D6E-409C-BE32-E72D297353CC}">
              <c16:uniqueId val="{00000000-DA29-461E-B9EF-211CD44B3F3D}"/>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43132</c:v>
                </c:pt>
              </c:numCache>
            </c:numRef>
          </c:cat>
          <c:val>
            <c:numRef>
              <c:f>Sheet1!$C$2</c:f>
              <c:numCache>
                <c:formatCode>General</c:formatCode>
                <c:ptCount val="1"/>
                <c:pt idx="0">
                  <c:v>1237</c:v>
                </c:pt>
              </c:numCache>
            </c:numRef>
          </c:val>
          <c:extLst>
            <c:ext xmlns:c16="http://schemas.microsoft.com/office/drawing/2014/chart" uri="{C3380CC4-5D6E-409C-BE32-E72D297353CC}">
              <c16:uniqueId val="{00000001-DA29-461E-B9EF-211CD44B3F3D}"/>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43132</c:v>
                </c:pt>
              </c:numCache>
            </c:numRef>
          </c:cat>
          <c:val>
            <c:numRef>
              <c:f>Sheet1!$D$2</c:f>
              <c:numCache>
                <c:formatCode>General</c:formatCode>
                <c:ptCount val="1"/>
                <c:pt idx="0">
                  <c:v>0</c:v>
                </c:pt>
              </c:numCache>
            </c:numRef>
          </c:val>
          <c:extLst>
            <c:ext xmlns:c16="http://schemas.microsoft.com/office/drawing/2014/chart" uri="{C3380CC4-5D6E-409C-BE32-E72D297353CC}">
              <c16:uniqueId val="{00000002-DA29-461E-B9EF-211CD44B3F3D}"/>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43132</c:v>
                </c:pt>
              </c:numCache>
            </c:numRef>
          </c:cat>
          <c:val>
            <c:numRef>
              <c:f>Sheet1!$E$2</c:f>
              <c:numCache>
                <c:formatCode>General</c:formatCode>
                <c:ptCount val="1"/>
                <c:pt idx="0">
                  <c:v>0</c:v>
                </c:pt>
              </c:numCache>
            </c:numRef>
          </c:val>
          <c:extLst>
            <c:ext xmlns:c16="http://schemas.microsoft.com/office/drawing/2014/chart" uri="{C3380CC4-5D6E-409C-BE32-E72D297353CC}">
              <c16:uniqueId val="{00000003-DA29-461E-B9EF-211CD44B3F3D}"/>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43132</c:v>
                </c:pt>
              </c:numCache>
            </c:numRef>
          </c:cat>
          <c:val>
            <c:numRef>
              <c:f>Sheet1!$F$2</c:f>
              <c:numCache>
                <c:formatCode>General</c:formatCode>
                <c:ptCount val="1"/>
                <c:pt idx="0">
                  <c:v>947</c:v>
                </c:pt>
              </c:numCache>
            </c:numRef>
          </c:val>
          <c:extLst>
            <c:ext xmlns:c16="http://schemas.microsoft.com/office/drawing/2014/chart" uri="{C3380CC4-5D6E-409C-BE32-E72D297353CC}">
              <c16:uniqueId val="{00000004-DA29-461E-B9EF-211CD44B3F3D}"/>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43132</c:v>
                </c:pt>
              </c:numCache>
            </c:numRef>
          </c:cat>
          <c:val>
            <c:numRef>
              <c:f>Sheet1!$G$2</c:f>
              <c:numCache>
                <c:formatCode>General</c:formatCode>
                <c:ptCount val="1"/>
                <c:pt idx="0">
                  <c:v>2379</c:v>
                </c:pt>
              </c:numCache>
            </c:numRef>
          </c:val>
          <c:extLst>
            <c:ext xmlns:c16="http://schemas.microsoft.com/office/drawing/2014/chart" uri="{C3380CC4-5D6E-409C-BE32-E72D297353CC}">
              <c16:uniqueId val="{00000005-DA29-461E-B9EF-211CD44B3F3D}"/>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43132</c:v>
                </c:pt>
              </c:numCache>
            </c:numRef>
          </c:cat>
          <c:val>
            <c:numRef>
              <c:f>Sheet1!$H$2</c:f>
              <c:numCache>
                <c:formatCode>General</c:formatCode>
                <c:ptCount val="1"/>
                <c:pt idx="0">
                  <c:v>0</c:v>
                </c:pt>
              </c:numCache>
            </c:numRef>
          </c:val>
          <c:extLst>
            <c:ext xmlns:c16="http://schemas.microsoft.com/office/drawing/2014/chart" uri="{C3380CC4-5D6E-409C-BE32-E72D297353CC}">
              <c16:uniqueId val="{00000006-DA29-461E-B9EF-211CD44B3F3D}"/>
            </c:ext>
          </c:extLst>
        </c:ser>
        <c:dLbls>
          <c:showLegendKey val="0"/>
          <c:showVal val="0"/>
          <c:showCatName val="0"/>
          <c:showSerName val="0"/>
          <c:showPercent val="0"/>
          <c:showBubbleSize val="0"/>
        </c:dLbls>
        <c:gapWidth val="219"/>
        <c:overlap val="-27"/>
        <c:axId val="284502688"/>
        <c:axId val="181117800"/>
      </c:barChart>
      <c:dateAx>
        <c:axId val="284502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117800"/>
        <c:crosses val="autoZero"/>
        <c:auto val="1"/>
        <c:lblOffset val="100"/>
        <c:baseTimeUnit val="days"/>
      </c:dateAx>
      <c:valAx>
        <c:axId val="18111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0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2</c:v>
                </c:pt>
              </c:numCache>
            </c:numRef>
          </c:val>
          <c:extLst>
            <c:ext xmlns:c16="http://schemas.microsoft.com/office/drawing/2014/chart" uri="{C3380CC4-5D6E-409C-BE32-E72D297353CC}">
              <c16:uniqueId val="{00000000-D6A0-4E98-9DF1-1A6EB3D55E8F}"/>
            </c:ext>
          </c:extLst>
        </c:ser>
        <c:dLbls>
          <c:showLegendKey val="0"/>
          <c:showVal val="0"/>
          <c:showCatName val="0"/>
          <c:showSerName val="0"/>
          <c:showPercent val="0"/>
          <c:showBubbleSize val="0"/>
        </c:dLbls>
        <c:gapWidth val="219"/>
        <c:overlap val="-27"/>
        <c:axId val="355918904"/>
        <c:axId val="355920544"/>
      </c:barChart>
      <c:dateAx>
        <c:axId val="355918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20544"/>
        <c:crosses val="autoZero"/>
        <c:auto val="1"/>
        <c:lblOffset val="100"/>
        <c:baseTimeUnit val="months"/>
      </c:dateAx>
      <c:valAx>
        <c:axId val="35592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1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28</c:v>
                </c:pt>
                <c:pt idx="2">
                  <c:v>46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0E6-4A12-9CC3-64798A8A9CE3}"/>
            </c:ext>
          </c:extLst>
        </c:ser>
        <c:dLbls>
          <c:showLegendKey val="0"/>
          <c:showVal val="0"/>
          <c:showCatName val="0"/>
          <c:showSerName val="0"/>
          <c:showPercent val="0"/>
          <c:showBubbleSize val="0"/>
        </c:dLbls>
        <c:gapWidth val="219"/>
        <c:overlap val="-27"/>
        <c:axId val="357766048"/>
        <c:axId val="357763096"/>
      </c:barChart>
      <c:dateAx>
        <c:axId val="357766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63096"/>
        <c:crosses val="autoZero"/>
        <c:auto val="1"/>
        <c:lblOffset val="100"/>
        <c:baseTimeUnit val="months"/>
      </c:dateAx>
      <c:valAx>
        <c:axId val="35776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6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1336</c:v>
                </c:pt>
              </c:numCache>
            </c:numRef>
          </c:val>
          <c:extLst>
            <c:ext xmlns:c16="http://schemas.microsoft.com/office/drawing/2014/chart" uri="{C3380CC4-5D6E-409C-BE32-E72D297353CC}">
              <c16:uniqueId val="{00000000-00C9-4CF2-9853-EA70A34963DE}"/>
            </c:ext>
          </c:extLst>
        </c:ser>
        <c:dLbls>
          <c:showLegendKey val="0"/>
          <c:showVal val="0"/>
          <c:showCatName val="0"/>
          <c:showSerName val="0"/>
          <c:showPercent val="0"/>
          <c:showBubbleSize val="0"/>
        </c:dLbls>
        <c:gapWidth val="219"/>
        <c:overlap val="-27"/>
        <c:axId val="355923168"/>
        <c:axId val="355921856"/>
      </c:barChart>
      <c:dateAx>
        <c:axId val="355923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21856"/>
        <c:crosses val="autoZero"/>
        <c:auto val="1"/>
        <c:lblOffset val="100"/>
        <c:baseTimeUnit val="months"/>
      </c:dateAx>
      <c:valAx>
        <c:axId val="35592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2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numCache>
            </c:numRef>
          </c:val>
          <c:extLst>
            <c:ext xmlns:c16="http://schemas.microsoft.com/office/drawing/2014/chart" uri="{C3380CC4-5D6E-409C-BE32-E72D297353CC}">
              <c16:uniqueId val="{00000000-DA4B-4226-B692-6BFF1E361C62}"/>
            </c:ext>
          </c:extLst>
        </c:ser>
        <c:dLbls>
          <c:showLegendKey val="0"/>
          <c:showVal val="0"/>
          <c:showCatName val="0"/>
          <c:showSerName val="0"/>
          <c:showPercent val="0"/>
          <c:showBubbleSize val="0"/>
        </c:dLbls>
        <c:gapWidth val="219"/>
        <c:overlap val="-27"/>
        <c:axId val="361361912"/>
        <c:axId val="361363552"/>
      </c:barChart>
      <c:dateAx>
        <c:axId val="36136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63552"/>
        <c:crosses val="autoZero"/>
        <c:auto val="1"/>
        <c:lblOffset val="100"/>
        <c:baseTimeUnit val="months"/>
      </c:dateAx>
      <c:valAx>
        <c:axId val="36136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6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AA5-45D2-8A28-B461792FEB65}"/>
            </c:ext>
          </c:extLst>
        </c:ser>
        <c:dLbls>
          <c:showLegendKey val="0"/>
          <c:showVal val="0"/>
          <c:showCatName val="0"/>
          <c:showSerName val="0"/>
          <c:showPercent val="0"/>
          <c:showBubbleSize val="0"/>
        </c:dLbls>
        <c:gapWidth val="219"/>
        <c:overlap val="-27"/>
        <c:axId val="361363880"/>
        <c:axId val="361367160"/>
      </c:barChart>
      <c:dateAx>
        <c:axId val="36136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67160"/>
        <c:crosses val="autoZero"/>
        <c:auto val="1"/>
        <c:lblOffset val="100"/>
        <c:baseTimeUnit val="months"/>
      </c:dateAx>
      <c:valAx>
        <c:axId val="36136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6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2</c:v>
                </c:pt>
              </c:numCache>
            </c:numRef>
          </c:val>
          <c:extLst>
            <c:ext xmlns:c16="http://schemas.microsoft.com/office/drawing/2014/chart" uri="{C3380CC4-5D6E-409C-BE32-E72D297353CC}">
              <c16:uniqueId val="{00000000-E376-452A-92D3-9DF790D595EE}"/>
            </c:ext>
          </c:extLst>
        </c:ser>
        <c:dLbls>
          <c:showLegendKey val="0"/>
          <c:showVal val="0"/>
          <c:showCatName val="0"/>
          <c:showSerName val="0"/>
          <c:showPercent val="0"/>
          <c:showBubbleSize val="0"/>
        </c:dLbls>
        <c:gapWidth val="219"/>
        <c:overlap val="-27"/>
        <c:axId val="363860368"/>
        <c:axId val="363860696"/>
      </c:barChart>
      <c:dateAx>
        <c:axId val="36386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60696"/>
        <c:crosses val="autoZero"/>
        <c:auto val="1"/>
        <c:lblOffset val="100"/>
        <c:baseTimeUnit val="months"/>
      </c:dateAx>
      <c:valAx>
        <c:axId val="36386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6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33</c:v>
                </c:pt>
                <c:pt idx="2">
                  <c:v>11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549-4228-AC82-69622F4E158B}"/>
            </c:ext>
          </c:extLst>
        </c:ser>
        <c:dLbls>
          <c:showLegendKey val="0"/>
          <c:showVal val="0"/>
          <c:showCatName val="0"/>
          <c:showSerName val="0"/>
          <c:showPercent val="0"/>
          <c:showBubbleSize val="0"/>
        </c:dLbls>
        <c:gapWidth val="219"/>
        <c:overlap val="-27"/>
        <c:axId val="366466496"/>
        <c:axId val="366469448"/>
      </c:barChart>
      <c:dateAx>
        <c:axId val="36646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69448"/>
        <c:crosses val="autoZero"/>
        <c:auto val="1"/>
        <c:lblOffset val="100"/>
        <c:baseTimeUnit val="months"/>
      </c:dateAx>
      <c:valAx>
        <c:axId val="36646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6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3</c:v>
                </c:pt>
              </c:numCache>
            </c:numRef>
          </c:val>
          <c:extLst>
            <c:ext xmlns:c16="http://schemas.microsoft.com/office/drawing/2014/chart" uri="{C3380CC4-5D6E-409C-BE32-E72D297353CC}">
              <c16:uniqueId val="{00000000-8B88-46E3-83A2-50B1ECD70424}"/>
            </c:ext>
          </c:extLst>
        </c:ser>
        <c:dLbls>
          <c:showLegendKey val="0"/>
          <c:showVal val="0"/>
          <c:showCatName val="0"/>
          <c:showSerName val="0"/>
          <c:showPercent val="0"/>
          <c:showBubbleSize val="0"/>
        </c:dLbls>
        <c:gapWidth val="219"/>
        <c:overlap val="-27"/>
        <c:axId val="369266920"/>
        <c:axId val="369269216"/>
      </c:barChart>
      <c:dateAx>
        <c:axId val="36926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269216"/>
        <c:crosses val="autoZero"/>
        <c:auto val="1"/>
        <c:lblOffset val="100"/>
        <c:baseTimeUnit val="months"/>
      </c:dateAx>
      <c:valAx>
        <c:axId val="36926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26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26</c:v>
                </c:pt>
                <c:pt idx="2">
                  <c:v>26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F5A-47F7-BD67-9AF6DFC1FA09}"/>
            </c:ext>
          </c:extLst>
        </c:ser>
        <c:dLbls>
          <c:showLegendKey val="0"/>
          <c:showVal val="0"/>
          <c:showCatName val="0"/>
          <c:showSerName val="0"/>
          <c:showPercent val="0"/>
          <c:showBubbleSize val="0"/>
        </c:dLbls>
        <c:gapWidth val="219"/>
        <c:overlap val="-27"/>
        <c:axId val="418057000"/>
        <c:axId val="418051096"/>
      </c:barChart>
      <c:dateAx>
        <c:axId val="41805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51096"/>
        <c:crosses val="autoZero"/>
        <c:auto val="1"/>
        <c:lblOffset val="100"/>
        <c:baseTimeUnit val="months"/>
      </c:dateAx>
      <c:valAx>
        <c:axId val="41805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5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37EC-DEA9-4876-B4BC-B564B145DBA2}"/>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6F315DFF-2FA7-4BC6-BE26-C4A4ECDC388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4094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28D98-5ED8-4769-9D5F-DFE53D4E939B}"/>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20F597EB-AC66-4179-84DD-1795156B397E}"/>
              </a:ext>
            </a:extLst>
          </p:cNvPr>
          <p:cNvGraphicFramePr>
            <a:graphicFrameLocks noGrp="1"/>
          </p:cNvGraphicFramePr>
          <p:nvPr>
            <p:ph type="chart" sz="quarter" idx="13"/>
            <p:extLst>
              <p:ext uri="{D42A27DB-BD31-4B8C-83A1-F6EECF244321}">
                <p14:modId xmlns:p14="http://schemas.microsoft.com/office/powerpoint/2010/main" val="2387453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80DDCC-38F5-4E87-8C45-40A7EB450C4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94C8B95-0A37-42CC-B57E-D9663299F4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3301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10CFE-EC5A-447E-87B4-2CC205A39F2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166C28A6-8158-4E14-A441-966075897CB2}"/>
              </a:ext>
            </a:extLst>
          </p:cNvPr>
          <p:cNvGraphicFramePr>
            <a:graphicFrameLocks noGrp="1"/>
          </p:cNvGraphicFramePr>
          <p:nvPr>
            <p:ph type="tbl" sz="quarter" idx="13"/>
            <p:extLst>
              <p:ext uri="{D42A27DB-BD31-4B8C-83A1-F6EECF244321}">
                <p14:modId xmlns:p14="http://schemas.microsoft.com/office/powerpoint/2010/main" val="2880684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05111792"/>
                    </a:ext>
                  </a:extLst>
                </a:gridCol>
                <a:gridCol w="740664">
                  <a:extLst>
                    <a:ext uri="{9D8B030D-6E8A-4147-A177-3AD203B41FA5}">
                      <a16:colId xmlns:a16="http://schemas.microsoft.com/office/drawing/2014/main" val="1523410643"/>
                    </a:ext>
                  </a:extLst>
                </a:gridCol>
                <a:gridCol w="740664">
                  <a:extLst>
                    <a:ext uri="{9D8B030D-6E8A-4147-A177-3AD203B41FA5}">
                      <a16:colId xmlns:a16="http://schemas.microsoft.com/office/drawing/2014/main" val="4003959053"/>
                    </a:ext>
                  </a:extLst>
                </a:gridCol>
                <a:gridCol w="740664">
                  <a:extLst>
                    <a:ext uri="{9D8B030D-6E8A-4147-A177-3AD203B41FA5}">
                      <a16:colId xmlns:a16="http://schemas.microsoft.com/office/drawing/2014/main" val="2372687318"/>
                    </a:ext>
                  </a:extLst>
                </a:gridCol>
                <a:gridCol w="740664">
                  <a:extLst>
                    <a:ext uri="{9D8B030D-6E8A-4147-A177-3AD203B41FA5}">
                      <a16:colId xmlns:a16="http://schemas.microsoft.com/office/drawing/2014/main" val="347059966"/>
                    </a:ext>
                  </a:extLst>
                </a:gridCol>
                <a:gridCol w="740664">
                  <a:extLst>
                    <a:ext uri="{9D8B030D-6E8A-4147-A177-3AD203B41FA5}">
                      <a16:colId xmlns:a16="http://schemas.microsoft.com/office/drawing/2014/main" val="1940314341"/>
                    </a:ext>
                  </a:extLst>
                </a:gridCol>
                <a:gridCol w="740664">
                  <a:extLst>
                    <a:ext uri="{9D8B030D-6E8A-4147-A177-3AD203B41FA5}">
                      <a16:colId xmlns:a16="http://schemas.microsoft.com/office/drawing/2014/main" val="60226556"/>
                    </a:ext>
                  </a:extLst>
                </a:gridCol>
                <a:gridCol w="740664">
                  <a:extLst>
                    <a:ext uri="{9D8B030D-6E8A-4147-A177-3AD203B41FA5}">
                      <a16:colId xmlns:a16="http://schemas.microsoft.com/office/drawing/2014/main" val="2746032773"/>
                    </a:ext>
                  </a:extLst>
                </a:gridCol>
                <a:gridCol w="740664">
                  <a:extLst>
                    <a:ext uri="{9D8B030D-6E8A-4147-A177-3AD203B41FA5}">
                      <a16:colId xmlns:a16="http://schemas.microsoft.com/office/drawing/2014/main" val="4220652358"/>
                    </a:ext>
                  </a:extLst>
                </a:gridCol>
                <a:gridCol w="740664">
                  <a:extLst>
                    <a:ext uri="{9D8B030D-6E8A-4147-A177-3AD203B41FA5}">
                      <a16:colId xmlns:a16="http://schemas.microsoft.com/office/drawing/2014/main" val="24941402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04755163"/>
                  </a:ext>
                </a:extLst>
              </a:tr>
              <a:tr h="370840">
                <a:tc>
                  <a:txBody>
                    <a:bodyPr/>
                    <a:lstStyle/>
                    <a:p>
                      <a:r>
                        <a:rPr lang="en-US" sz="1000"/>
                        <a:t>First Insurance Company of Hawaii</a:t>
                      </a:r>
                    </a:p>
                  </a:txBody>
                  <a:tcPr/>
                </a:tc>
                <a:tc>
                  <a:txBody>
                    <a:bodyPr/>
                    <a:lstStyle/>
                    <a:p>
                      <a:r>
                        <a:rPr lang="en-US" sz="1000"/>
                        <a:t>1567</a:t>
                      </a:r>
                    </a:p>
                  </a:txBody>
                  <a:tcPr/>
                </a:tc>
                <a:tc>
                  <a:txBody>
                    <a:bodyPr/>
                    <a:lstStyle/>
                    <a:p>
                      <a:r>
                        <a:rPr lang="en-US" sz="1000"/>
                        <a:t>-2</a:t>
                      </a:r>
                    </a:p>
                  </a:txBody>
                  <a:tcPr/>
                </a:tc>
                <a:tc>
                  <a:txBody>
                    <a:bodyPr/>
                    <a:lstStyle/>
                    <a:p>
                      <a:r>
                        <a:rPr lang="en-US" sz="1000"/>
                        <a:t>14</a:t>
                      </a:r>
                    </a:p>
                  </a:txBody>
                  <a:tcPr/>
                </a:tc>
                <a:tc>
                  <a:txBody>
                    <a:bodyPr/>
                    <a:lstStyle/>
                    <a:p>
                      <a:r>
                        <a:rPr lang="en-US" sz="1000"/>
                        <a:t>398</a:t>
                      </a:r>
                    </a:p>
                  </a:txBody>
                  <a:tcPr/>
                </a:tc>
                <a:tc>
                  <a:txBody>
                    <a:bodyPr/>
                    <a:lstStyle/>
                    <a:p>
                      <a:r>
                        <a:rPr lang="en-US" sz="1000"/>
                        <a:t>10</a:t>
                      </a:r>
                    </a:p>
                  </a:txBody>
                  <a:tcPr/>
                </a:tc>
                <a:tc>
                  <a:txBody>
                    <a:bodyPr/>
                    <a:lstStyle/>
                    <a:p>
                      <a:r>
                        <a:rPr lang="en-US" sz="1000"/>
                        <a:t>28</a:t>
                      </a:r>
                    </a:p>
                  </a:txBody>
                  <a:tcPr/>
                </a:tc>
                <a:tc>
                  <a:txBody>
                    <a:bodyPr/>
                    <a:lstStyle/>
                    <a:p>
                      <a:r>
                        <a:rPr lang="en-US" sz="1000"/>
                        <a:t>0</a:t>
                      </a:r>
                    </a:p>
                  </a:txBody>
                  <a:tcPr/>
                </a:tc>
                <a:tc>
                  <a:txBody>
                    <a:bodyPr/>
                    <a:lstStyle/>
                    <a:p>
                      <a:r>
                        <a:rPr lang="en-US" sz="1000"/>
                        <a:t>1.9862%</a:t>
                      </a:r>
                    </a:p>
                  </a:txBody>
                  <a:tcPr/>
                </a:tc>
                <a:tc>
                  <a:txBody>
                    <a:bodyPr/>
                    <a:lstStyle/>
                    <a:p>
                      <a:r>
                        <a:rPr lang="en-US" sz="1000"/>
                        <a:t>0.0%</a:t>
                      </a:r>
                    </a:p>
                  </a:txBody>
                  <a:tcPr/>
                </a:tc>
                <a:extLst>
                  <a:ext uri="{0D108BD9-81ED-4DB2-BD59-A6C34878D82A}">
                    <a16:rowId xmlns:a16="http://schemas.microsoft.com/office/drawing/2014/main" val="3974368714"/>
                  </a:ext>
                </a:extLst>
              </a:tr>
            </a:tbl>
          </a:graphicData>
        </a:graphic>
      </p:graphicFrame>
      <p:sp>
        <p:nvSpPr>
          <p:cNvPr id="4" name="Text Placeholder 3">
            <a:extLst>
              <a:ext uri="{FF2B5EF4-FFF2-40B4-BE49-F238E27FC236}">
                <a16:creationId xmlns:a16="http://schemas.microsoft.com/office/drawing/2014/main" id="{CDE8277E-626C-4C4D-95D1-FAF209D6A43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0818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E530-33CF-489C-AF0C-5367D508AC6C}"/>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7D68CA19-CBEF-4052-87FA-5E676B7D7BDE}"/>
              </a:ext>
            </a:extLst>
          </p:cNvPr>
          <p:cNvGraphicFramePr>
            <a:graphicFrameLocks noGrp="1"/>
          </p:cNvGraphicFramePr>
          <p:nvPr>
            <p:ph type="chart" sz="quarter" idx="13"/>
            <p:extLst>
              <p:ext uri="{D42A27DB-BD31-4B8C-83A1-F6EECF244321}">
                <p14:modId xmlns:p14="http://schemas.microsoft.com/office/powerpoint/2010/main" val="370667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AD9069-1A68-449B-8D33-6158ECC9566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DB174AA-5033-4B7F-A0F9-BE71DD91DD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9632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7F60-FDB3-467E-B912-8F360BBF9C2D}"/>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4D51B34A-6C08-41DE-97E9-50A114D407DE}"/>
              </a:ext>
            </a:extLst>
          </p:cNvPr>
          <p:cNvGraphicFramePr>
            <a:graphicFrameLocks noGrp="1"/>
          </p:cNvGraphicFramePr>
          <p:nvPr>
            <p:ph type="chart" sz="quarter" idx="13"/>
            <p:extLst>
              <p:ext uri="{D42A27DB-BD31-4B8C-83A1-F6EECF244321}">
                <p14:modId xmlns:p14="http://schemas.microsoft.com/office/powerpoint/2010/main" val="1226900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AC5B98-CB50-4D73-BB7B-A7FFAF366D0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154918C-52B3-42A1-80FA-5C04DCA0A1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101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2EC09-9AA6-4020-88B0-16BDB7098209}"/>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15A7DFF5-91F3-4E09-AAD5-15E76B4298CB}"/>
              </a:ext>
            </a:extLst>
          </p:cNvPr>
          <p:cNvGraphicFramePr>
            <a:graphicFrameLocks noGrp="1"/>
          </p:cNvGraphicFramePr>
          <p:nvPr>
            <p:ph type="chart" sz="quarter" idx="13"/>
            <p:extLst>
              <p:ext uri="{D42A27DB-BD31-4B8C-83A1-F6EECF244321}">
                <p14:modId xmlns:p14="http://schemas.microsoft.com/office/powerpoint/2010/main" val="2267932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55F94F-2567-498D-9705-C81B865CAD7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F8B8938-0FB7-4CA3-8104-D5B8B0F643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4077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2359F-70A0-41EC-9769-1A2F05A7CD0C}"/>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B6DC16EC-F3D8-442C-8BB8-5496FC91A252}"/>
              </a:ext>
            </a:extLst>
          </p:cNvPr>
          <p:cNvGraphicFramePr>
            <a:graphicFrameLocks noGrp="1"/>
          </p:cNvGraphicFramePr>
          <p:nvPr>
            <p:ph type="tbl" sz="quarter" idx="13"/>
            <p:extLst>
              <p:ext uri="{D42A27DB-BD31-4B8C-83A1-F6EECF244321}">
                <p14:modId xmlns:p14="http://schemas.microsoft.com/office/powerpoint/2010/main" val="1739103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9689345"/>
                    </a:ext>
                  </a:extLst>
                </a:gridCol>
                <a:gridCol w="658368">
                  <a:extLst>
                    <a:ext uri="{9D8B030D-6E8A-4147-A177-3AD203B41FA5}">
                      <a16:colId xmlns:a16="http://schemas.microsoft.com/office/drawing/2014/main" val="542569284"/>
                    </a:ext>
                  </a:extLst>
                </a:gridCol>
                <a:gridCol w="658368">
                  <a:extLst>
                    <a:ext uri="{9D8B030D-6E8A-4147-A177-3AD203B41FA5}">
                      <a16:colId xmlns:a16="http://schemas.microsoft.com/office/drawing/2014/main" val="4145777584"/>
                    </a:ext>
                  </a:extLst>
                </a:gridCol>
                <a:gridCol w="658368">
                  <a:extLst>
                    <a:ext uri="{9D8B030D-6E8A-4147-A177-3AD203B41FA5}">
                      <a16:colId xmlns:a16="http://schemas.microsoft.com/office/drawing/2014/main" val="3605098475"/>
                    </a:ext>
                  </a:extLst>
                </a:gridCol>
                <a:gridCol w="658368">
                  <a:extLst>
                    <a:ext uri="{9D8B030D-6E8A-4147-A177-3AD203B41FA5}">
                      <a16:colId xmlns:a16="http://schemas.microsoft.com/office/drawing/2014/main" val="3298149224"/>
                    </a:ext>
                  </a:extLst>
                </a:gridCol>
                <a:gridCol w="658368">
                  <a:extLst>
                    <a:ext uri="{9D8B030D-6E8A-4147-A177-3AD203B41FA5}">
                      <a16:colId xmlns:a16="http://schemas.microsoft.com/office/drawing/2014/main" val="120714011"/>
                    </a:ext>
                  </a:extLst>
                </a:gridCol>
                <a:gridCol w="658368">
                  <a:extLst>
                    <a:ext uri="{9D8B030D-6E8A-4147-A177-3AD203B41FA5}">
                      <a16:colId xmlns:a16="http://schemas.microsoft.com/office/drawing/2014/main" val="1483434856"/>
                    </a:ext>
                  </a:extLst>
                </a:gridCol>
                <a:gridCol w="658368">
                  <a:extLst>
                    <a:ext uri="{9D8B030D-6E8A-4147-A177-3AD203B41FA5}">
                      <a16:colId xmlns:a16="http://schemas.microsoft.com/office/drawing/2014/main" val="402651793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249065308"/>
                  </a:ext>
                </a:extLst>
              </a:tr>
              <a:tr h="370840">
                <a:tc>
                  <a:txBody>
                    <a:bodyPr/>
                    <a:lstStyle/>
                    <a:p>
                      <a:r>
                        <a:rPr lang="en-US" sz="1000" b="1"/>
                        <a:t>First Insurance Company of Hawaii - 2018-02-02 15:38:47</a:t>
                      </a:r>
                      <a:r>
                        <a:rPr lang="en-US" sz="1000"/>
                        <a:t>
#teamficoh is proud to go red on #nationwearredday and support the fight against heart disease. #wearred #hawaiihasheart American Heart Association of Hawaii</a:t>
                      </a:r>
                    </a:p>
                  </a:txBody>
                  <a:tcPr/>
                </a:tc>
                <a:tc>
                  <a:txBody>
                    <a:bodyPr/>
                    <a:lstStyle/>
                    <a:p>
                      <a:r>
                        <a:rPr lang="en-US" sz="1000"/>
                        <a:t>60</a:t>
                      </a:r>
                    </a:p>
                  </a:txBody>
                  <a:tcPr/>
                </a:tc>
                <a:tc>
                  <a:txBody>
                    <a:bodyPr/>
                    <a:lstStyle/>
                    <a:p>
                      <a:r>
                        <a:rPr lang="en-US" sz="1000"/>
                        <a:t>50</a:t>
                      </a:r>
                    </a:p>
                  </a:txBody>
                  <a:tcPr/>
                </a:tc>
                <a:tc>
                  <a:txBody>
                    <a:bodyPr/>
                    <a:lstStyle/>
                    <a:p>
                      <a:r>
                        <a:rPr lang="en-US" sz="1000"/>
                        <a:t>1</a:t>
                      </a:r>
                    </a:p>
                  </a:txBody>
                  <a:tcPr/>
                </a:tc>
                <a:tc>
                  <a:txBody>
                    <a:bodyPr/>
                    <a:lstStyle/>
                    <a:p>
                      <a:r>
                        <a:rPr lang="en-US" sz="1000"/>
                        <a:t>9</a:t>
                      </a:r>
                    </a:p>
                  </a:txBody>
                  <a:tcPr/>
                </a:tc>
                <a:tc>
                  <a:txBody>
                    <a:bodyPr/>
                    <a:lstStyle/>
                    <a:p>
                      <a:r>
                        <a:rPr lang="en-US" sz="1000"/>
                        <a:t>3.8217%</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64175480"/>
                  </a:ext>
                </a:extLst>
              </a:tr>
              <a:tr h="370840">
                <a:tc>
                  <a:txBody>
                    <a:bodyPr/>
                    <a:lstStyle/>
                    <a:p>
                      <a:r>
                        <a:rPr lang="en-US" sz="1000" b="1"/>
                        <a:t>First Insurance Company of Hawaii - 2018-02-21 21:54:03</a:t>
                      </a:r>
                      <a:r>
                        <a:rPr lang="en-US" sz="1000"/>
                        <a:t>
Our volunteers served dinner last night at the IHS, The Institute for Human Services, Inc. Women &amp; Children's Shelter. Thank you, IHS Hawaii, for everything you do for our community.</a:t>
                      </a:r>
                    </a:p>
                  </a:txBody>
                  <a:tcPr/>
                </a:tc>
                <a:tc>
                  <a:txBody>
                    <a:bodyPr/>
                    <a:lstStyle/>
                    <a:p>
                      <a:r>
                        <a:rPr lang="en-US" sz="1000"/>
                        <a:t>50</a:t>
                      </a:r>
                    </a:p>
                  </a:txBody>
                  <a:tcPr/>
                </a:tc>
                <a:tc>
                  <a:txBody>
                    <a:bodyPr/>
                    <a:lstStyle/>
                    <a:p>
                      <a:r>
                        <a:rPr lang="en-US" sz="1000"/>
                        <a:t>47</a:t>
                      </a:r>
                    </a:p>
                  </a:txBody>
                  <a:tcPr/>
                </a:tc>
                <a:tc>
                  <a:txBody>
                    <a:bodyPr/>
                    <a:lstStyle/>
                    <a:p>
                      <a:r>
                        <a:rPr lang="en-US" sz="1000"/>
                        <a:t>1</a:t>
                      </a:r>
                    </a:p>
                  </a:txBody>
                  <a:tcPr/>
                </a:tc>
                <a:tc>
                  <a:txBody>
                    <a:bodyPr/>
                    <a:lstStyle/>
                    <a:p>
                      <a:r>
                        <a:rPr lang="en-US" sz="1000"/>
                        <a:t>2</a:t>
                      </a:r>
                    </a:p>
                  </a:txBody>
                  <a:tcPr/>
                </a:tc>
                <a:tc>
                  <a:txBody>
                    <a:bodyPr/>
                    <a:lstStyle/>
                    <a:p>
                      <a:r>
                        <a:rPr lang="en-US" sz="1000"/>
                        <a:t>3.1847%</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168251885"/>
                  </a:ext>
                </a:extLst>
              </a:tr>
              <a:tr h="370840">
                <a:tc>
                  <a:txBody>
                    <a:bodyPr/>
                    <a:lstStyle/>
                    <a:p>
                      <a:r>
                        <a:rPr lang="en-US" sz="1000" b="1"/>
                        <a:t>First Insurance Company of Hawaii - 2018-02-22 22:40:52</a:t>
                      </a:r>
                      <a:r>
                        <a:rPr lang="en-US" sz="1000"/>
                        <a:t>
Love seafood? We wholeheartedly recommend our insured The Boiling Crab at SALT at Our Kakaako. The seafood's fresh, the taste is great, and no one gives you looks if you grind straight off the table with your hands. In fact it's expected. Enjoy!</a:t>
                      </a:r>
                    </a:p>
                  </a:txBody>
                  <a:tcPr/>
                </a:tc>
                <a:tc>
                  <a:txBody>
                    <a:bodyPr/>
                    <a:lstStyle/>
                    <a:p>
                      <a:r>
                        <a:rPr lang="en-US" sz="1000"/>
                        <a:t>46</a:t>
                      </a:r>
                    </a:p>
                  </a:txBody>
                  <a:tcPr/>
                </a:tc>
                <a:tc>
                  <a:txBody>
                    <a:bodyPr/>
                    <a:lstStyle/>
                    <a:p>
                      <a:r>
                        <a:rPr lang="en-US" sz="1000"/>
                        <a:t>45</a:t>
                      </a:r>
                    </a:p>
                  </a:txBody>
                  <a:tcPr/>
                </a:tc>
                <a:tc>
                  <a:txBody>
                    <a:bodyPr/>
                    <a:lstStyle/>
                    <a:p>
                      <a:r>
                        <a:rPr lang="en-US" sz="1000"/>
                        <a:t>0</a:t>
                      </a:r>
                    </a:p>
                  </a:txBody>
                  <a:tcPr/>
                </a:tc>
                <a:tc>
                  <a:txBody>
                    <a:bodyPr/>
                    <a:lstStyle/>
                    <a:p>
                      <a:r>
                        <a:rPr lang="en-US" sz="1000"/>
                        <a:t>1</a:t>
                      </a:r>
                    </a:p>
                  </a:txBody>
                  <a:tcPr/>
                </a:tc>
                <a:tc>
                  <a:txBody>
                    <a:bodyPr/>
                    <a:lstStyle/>
                    <a:p>
                      <a:r>
                        <a:rPr lang="en-US" sz="1000"/>
                        <a:t>2.9299%</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840140430"/>
                  </a:ext>
                </a:extLst>
              </a:tr>
            </a:tbl>
          </a:graphicData>
        </a:graphic>
      </p:graphicFrame>
      <p:sp>
        <p:nvSpPr>
          <p:cNvPr id="4" name="Text Placeholder 3">
            <a:extLst>
              <a:ext uri="{FF2B5EF4-FFF2-40B4-BE49-F238E27FC236}">
                <a16:creationId xmlns:a16="http://schemas.microsoft.com/office/drawing/2014/main" id="{14F8ECDD-2BA9-4BAE-A7E0-2FBB625A0FA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45204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6E090-6A49-4D81-ACF7-D5B30EDE012D}"/>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6EB33882-D2F9-4052-8FD4-20BD422778F7}"/>
              </a:ext>
            </a:extLst>
          </p:cNvPr>
          <p:cNvGraphicFramePr>
            <a:graphicFrameLocks noGrp="1"/>
          </p:cNvGraphicFramePr>
          <p:nvPr>
            <p:ph type="tbl" sz="quarter" idx="13"/>
            <p:extLst>
              <p:ext uri="{D42A27DB-BD31-4B8C-83A1-F6EECF244321}">
                <p14:modId xmlns:p14="http://schemas.microsoft.com/office/powerpoint/2010/main" val="86411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18312639"/>
                    </a:ext>
                  </a:extLst>
                </a:gridCol>
                <a:gridCol w="493776">
                  <a:extLst>
                    <a:ext uri="{9D8B030D-6E8A-4147-A177-3AD203B41FA5}">
                      <a16:colId xmlns:a16="http://schemas.microsoft.com/office/drawing/2014/main" val="2952535108"/>
                    </a:ext>
                  </a:extLst>
                </a:gridCol>
                <a:gridCol w="493776">
                  <a:extLst>
                    <a:ext uri="{9D8B030D-6E8A-4147-A177-3AD203B41FA5}">
                      <a16:colId xmlns:a16="http://schemas.microsoft.com/office/drawing/2014/main" val="2652153856"/>
                    </a:ext>
                  </a:extLst>
                </a:gridCol>
                <a:gridCol w="493776">
                  <a:extLst>
                    <a:ext uri="{9D8B030D-6E8A-4147-A177-3AD203B41FA5}">
                      <a16:colId xmlns:a16="http://schemas.microsoft.com/office/drawing/2014/main" val="1731455258"/>
                    </a:ext>
                  </a:extLst>
                </a:gridCol>
                <a:gridCol w="493776">
                  <a:extLst>
                    <a:ext uri="{9D8B030D-6E8A-4147-A177-3AD203B41FA5}">
                      <a16:colId xmlns:a16="http://schemas.microsoft.com/office/drawing/2014/main" val="397212105"/>
                    </a:ext>
                  </a:extLst>
                </a:gridCol>
                <a:gridCol w="493776">
                  <a:extLst>
                    <a:ext uri="{9D8B030D-6E8A-4147-A177-3AD203B41FA5}">
                      <a16:colId xmlns:a16="http://schemas.microsoft.com/office/drawing/2014/main" val="2646774372"/>
                    </a:ext>
                  </a:extLst>
                </a:gridCol>
                <a:gridCol w="493776">
                  <a:extLst>
                    <a:ext uri="{9D8B030D-6E8A-4147-A177-3AD203B41FA5}">
                      <a16:colId xmlns:a16="http://schemas.microsoft.com/office/drawing/2014/main" val="1985164110"/>
                    </a:ext>
                  </a:extLst>
                </a:gridCol>
                <a:gridCol w="493776">
                  <a:extLst>
                    <a:ext uri="{9D8B030D-6E8A-4147-A177-3AD203B41FA5}">
                      <a16:colId xmlns:a16="http://schemas.microsoft.com/office/drawing/2014/main" val="2949938040"/>
                    </a:ext>
                  </a:extLst>
                </a:gridCol>
                <a:gridCol w="493776">
                  <a:extLst>
                    <a:ext uri="{9D8B030D-6E8A-4147-A177-3AD203B41FA5}">
                      <a16:colId xmlns:a16="http://schemas.microsoft.com/office/drawing/2014/main" val="2014086217"/>
                    </a:ext>
                  </a:extLst>
                </a:gridCol>
                <a:gridCol w="493776">
                  <a:extLst>
                    <a:ext uri="{9D8B030D-6E8A-4147-A177-3AD203B41FA5}">
                      <a16:colId xmlns:a16="http://schemas.microsoft.com/office/drawing/2014/main" val="4252720235"/>
                    </a:ext>
                  </a:extLst>
                </a:gridCol>
                <a:gridCol w="493776">
                  <a:extLst>
                    <a:ext uri="{9D8B030D-6E8A-4147-A177-3AD203B41FA5}">
                      <a16:colId xmlns:a16="http://schemas.microsoft.com/office/drawing/2014/main" val="3487398086"/>
                    </a:ext>
                  </a:extLst>
                </a:gridCol>
                <a:gridCol w="493776">
                  <a:extLst>
                    <a:ext uri="{9D8B030D-6E8A-4147-A177-3AD203B41FA5}">
                      <a16:colId xmlns:a16="http://schemas.microsoft.com/office/drawing/2014/main" val="191474584"/>
                    </a:ext>
                  </a:extLst>
                </a:gridCol>
                <a:gridCol w="493776">
                  <a:extLst>
                    <a:ext uri="{9D8B030D-6E8A-4147-A177-3AD203B41FA5}">
                      <a16:colId xmlns:a16="http://schemas.microsoft.com/office/drawing/2014/main" val="2916267877"/>
                    </a:ext>
                  </a:extLst>
                </a:gridCol>
                <a:gridCol w="493776">
                  <a:extLst>
                    <a:ext uri="{9D8B030D-6E8A-4147-A177-3AD203B41FA5}">
                      <a16:colId xmlns:a16="http://schemas.microsoft.com/office/drawing/2014/main" val="311703657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82482595"/>
                  </a:ext>
                </a:extLst>
              </a:tr>
              <a:tr h="370840">
                <a:tc>
                  <a:txBody>
                    <a:bodyPr/>
                    <a:lstStyle/>
                    <a:p>
                      <a:r>
                        <a:rPr lang="en-US" sz="1000"/>
                        <a:t>@FirstInsHI</a:t>
                      </a:r>
                    </a:p>
                  </a:txBody>
                  <a:tcPr/>
                </a:tc>
                <a:tc>
                  <a:txBody>
                    <a:bodyPr/>
                    <a:lstStyle/>
                    <a:p>
                      <a:r>
                        <a:rPr lang="en-US" sz="1000"/>
                        <a:t>1237</a:t>
                      </a:r>
                    </a:p>
                  </a:txBody>
                  <a:tcPr/>
                </a:tc>
                <a:tc>
                  <a:txBody>
                    <a:bodyPr/>
                    <a:lstStyle/>
                    <a:p>
                      <a:r>
                        <a:rPr lang="en-US" sz="1000"/>
                        <a:t>-2</a:t>
                      </a:r>
                    </a:p>
                  </a:txBody>
                  <a:tcPr/>
                </a:tc>
                <a:tc>
                  <a:txBody>
                    <a:bodyPr/>
                    <a:lstStyle/>
                    <a:p>
                      <a:r>
                        <a:rPr lang="en-US" sz="1000"/>
                        <a:t>20</a:t>
                      </a:r>
                    </a:p>
                  </a:txBody>
                  <a:tcPr/>
                </a:tc>
                <a:tc>
                  <a:txBody>
                    <a:bodyPr/>
                    <a:lstStyle/>
                    <a:p>
                      <a:r>
                        <a:rPr lang="en-US" sz="1000"/>
                        <a:t>19</a:t>
                      </a:r>
                    </a:p>
                  </a:txBody>
                  <a:tcPr/>
                </a:tc>
                <a:tc>
                  <a:txBody>
                    <a:bodyPr/>
                    <a:lstStyle/>
                    <a:p>
                      <a:r>
                        <a:rPr lang="en-US" sz="1000"/>
                        <a:t>1</a:t>
                      </a:r>
                    </a:p>
                  </a:txBody>
                  <a:tcPr/>
                </a:tc>
                <a:tc>
                  <a:txBody>
                    <a:bodyPr/>
                    <a:lstStyle/>
                    <a:p>
                      <a:r>
                        <a:rPr lang="en-US" sz="1000"/>
                        <a:t>0</a:t>
                      </a:r>
                    </a:p>
                  </a:txBody>
                  <a:tcPr/>
                </a:tc>
                <a:tc>
                  <a:txBody>
                    <a:bodyPr/>
                    <a:lstStyle/>
                    <a:p>
                      <a:r>
                        <a:rPr lang="en-US" sz="1000"/>
                        <a:t>8</a:t>
                      </a:r>
                    </a:p>
                  </a:txBody>
                  <a:tcPr/>
                </a:tc>
                <a:tc>
                  <a:txBody>
                    <a:bodyPr/>
                    <a:lstStyle/>
                    <a:p>
                      <a:r>
                        <a:rPr lang="en-US" sz="1000"/>
                        <a:t>8</a:t>
                      </a:r>
                    </a:p>
                  </a:txBody>
                  <a:tcPr/>
                </a:tc>
                <a:tc>
                  <a:txBody>
                    <a:bodyPr/>
                    <a:lstStyle/>
                    <a:p>
                      <a:r>
                        <a:rPr lang="en-US" sz="1000"/>
                        <a:t>24</a:t>
                      </a:r>
                    </a:p>
                  </a:txBody>
                  <a:tcPr/>
                </a:tc>
                <a:tc>
                  <a:txBody>
                    <a:bodyPr/>
                    <a:lstStyle/>
                    <a:p>
                      <a:r>
                        <a:rPr lang="en-US" sz="1000"/>
                        <a:t>0</a:t>
                      </a:r>
                    </a:p>
                  </a:txBody>
                  <a:tcPr/>
                </a:tc>
                <a:tc>
                  <a:txBody>
                    <a:bodyPr/>
                    <a:lstStyle/>
                    <a:p>
                      <a:r>
                        <a:rPr lang="en-US" sz="1000"/>
                        <a:t>3</a:t>
                      </a:r>
                    </a:p>
                  </a:txBody>
                  <a:tcPr/>
                </a:tc>
                <a:tc>
                  <a:txBody>
                    <a:bodyPr/>
                    <a:lstStyle/>
                    <a:p>
                      <a:r>
                        <a:rPr lang="en-US" sz="1000"/>
                        <a:t>0.1360%</a:t>
                      </a:r>
                    </a:p>
                  </a:txBody>
                  <a:tcPr/>
                </a:tc>
                <a:tc>
                  <a:txBody>
                    <a:bodyPr/>
                    <a:lstStyle/>
                    <a:p>
                      <a:r>
                        <a:rPr lang="en-US" sz="1000"/>
                        <a:t>0.0%</a:t>
                      </a:r>
                    </a:p>
                  </a:txBody>
                  <a:tcPr/>
                </a:tc>
                <a:extLst>
                  <a:ext uri="{0D108BD9-81ED-4DB2-BD59-A6C34878D82A}">
                    <a16:rowId xmlns:a16="http://schemas.microsoft.com/office/drawing/2014/main" val="3762522420"/>
                  </a:ext>
                </a:extLst>
              </a:tr>
            </a:tbl>
          </a:graphicData>
        </a:graphic>
      </p:graphicFrame>
      <p:sp>
        <p:nvSpPr>
          <p:cNvPr id="4" name="Text Placeholder 3">
            <a:extLst>
              <a:ext uri="{FF2B5EF4-FFF2-40B4-BE49-F238E27FC236}">
                <a16:creationId xmlns:a16="http://schemas.microsoft.com/office/drawing/2014/main" id="{C5476C37-069B-4E97-831B-E5BAA218912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29217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FDDB1-4152-482A-86DE-1AA90ED9BA64}"/>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765F0F23-1DD5-4335-A842-C8528E9605EB}"/>
              </a:ext>
            </a:extLst>
          </p:cNvPr>
          <p:cNvGraphicFramePr>
            <a:graphicFrameLocks noGrp="1"/>
          </p:cNvGraphicFramePr>
          <p:nvPr>
            <p:ph type="chart" sz="quarter" idx="13"/>
            <p:extLst>
              <p:ext uri="{D42A27DB-BD31-4B8C-83A1-F6EECF244321}">
                <p14:modId xmlns:p14="http://schemas.microsoft.com/office/powerpoint/2010/main" val="1098713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5F79EB-811F-4573-8C6D-8DDCC6C1D7F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27A01EC-65F6-4EAF-A689-AA4B496CD7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4682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798BE-87F3-49B5-BE60-D88977689CD9}"/>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A69867F0-F3F6-48E0-BF5B-9266DFFB3A37}"/>
              </a:ext>
            </a:extLst>
          </p:cNvPr>
          <p:cNvGraphicFramePr>
            <a:graphicFrameLocks noGrp="1"/>
          </p:cNvGraphicFramePr>
          <p:nvPr>
            <p:ph type="chart" sz="quarter" idx="13"/>
            <p:extLst>
              <p:ext uri="{D42A27DB-BD31-4B8C-83A1-F6EECF244321}">
                <p14:modId xmlns:p14="http://schemas.microsoft.com/office/powerpoint/2010/main" val="2892975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BAF961-D217-4270-A8FC-C6629EFFBA3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355CDBE-CAE0-4DA0-9D3F-19303C97E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6747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4A581-C0BA-4448-9748-69088D949E16}"/>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7B630083-899F-421A-A19A-256586F2FBF1}"/>
              </a:ext>
            </a:extLst>
          </p:cNvPr>
          <p:cNvGraphicFramePr>
            <a:graphicFrameLocks noGrp="1"/>
          </p:cNvGraphicFramePr>
          <p:nvPr>
            <p:ph type="tbl" sz="quarter" idx="13"/>
            <p:extLst>
              <p:ext uri="{D42A27DB-BD31-4B8C-83A1-F6EECF244321}">
                <p14:modId xmlns:p14="http://schemas.microsoft.com/office/powerpoint/2010/main" val="1746771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15149674"/>
                    </a:ext>
                  </a:extLst>
                </a:gridCol>
                <a:gridCol w="822960">
                  <a:extLst>
                    <a:ext uri="{9D8B030D-6E8A-4147-A177-3AD203B41FA5}">
                      <a16:colId xmlns:a16="http://schemas.microsoft.com/office/drawing/2014/main" val="2329681133"/>
                    </a:ext>
                  </a:extLst>
                </a:gridCol>
                <a:gridCol w="822960">
                  <a:extLst>
                    <a:ext uri="{9D8B030D-6E8A-4147-A177-3AD203B41FA5}">
                      <a16:colId xmlns:a16="http://schemas.microsoft.com/office/drawing/2014/main" val="1187786541"/>
                    </a:ext>
                  </a:extLst>
                </a:gridCol>
                <a:gridCol w="822960">
                  <a:extLst>
                    <a:ext uri="{9D8B030D-6E8A-4147-A177-3AD203B41FA5}">
                      <a16:colId xmlns:a16="http://schemas.microsoft.com/office/drawing/2014/main" val="3780319451"/>
                    </a:ext>
                  </a:extLst>
                </a:gridCol>
                <a:gridCol w="822960">
                  <a:extLst>
                    <a:ext uri="{9D8B030D-6E8A-4147-A177-3AD203B41FA5}">
                      <a16:colId xmlns:a16="http://schemas.microsoft.com/office/drawing/2014/main" val="2987395051"/>
                    </a:ext>
                  </a:extLst>
                </a:gridCol>
                <a:gridCol w="822960">
                  <a:extLst>
                    <a:ext uri="{9D8B030D-6E8A-4147-A177-3AD203B41FA5}">
                      <a16:colId xmlns:a16="http://schemas.microsoft.com/office/drawing/2014/main" val="261429799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511302056"/>
                  </a:ext>
                </a:extLst>
              </a:tr>
              <a:tr h="370840">
                <a:tc>
                  <a:txBody>
                    <a:bodyPr/>
                    <a:lstStyle/>
                    <a:p>
                      <a:r>
                        <a:rPr lang="en-US" sz="1000" b="1"/>
                        <a:t>@FirstInsHI - 2018-02-14 13:10:02</a:t>
                      </a:r>
                      <a:r>
                        <a:rPr lang="en-US" sz="1000"/>
                        <a:t>
You can't say you didn't get flowers for Valentine's Day! Our #red #collage features photos by our talented associates. Have a beautiful day. #ValentinesDay #HappyValentinesDay #flowers #hawaii #rosesarered https://t.co/TKBkEFEVoC</a:t>
                      </a:r>
                    </a:p>
                  </a:txBody>
                  <a:tcPr/>
                </a:tc>
                <a:tc>
                  <a:txBody>
                    <a:bodyPr/>
                    <a:lstStyle/>
                    <a:p>
                      <a:r>
                        <a:rPr lang="en-US" sz="1000"/>
                        <a:t>No</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0.5673%</a:t>
                      </a:r>
                    </a:p>
                  </a:txBody>
                  <a:tcPr/>
                </a:tc>
                <a:extLst>
                  <a:ext uri="{0D108BD9-81ED-4DB2-BD59-A6C34878D82A}">
                    <a16:rowId xmlns:a16="http://schemas.microsoft.com/office/drawing/2014/main" val="2531614985"/>
                  </a:ext>
                </a:extLst>
              </a:tr>
              <a:tr h="370840">
                <a:tc>
                  <a:txBody>
                    <a:bodyPr/>
                    <a:lstStyle/>
                    <a:p>
                      <a:r>
                        <a:rPr lang="en-US" sz="1000" b="1"/>
                        <a:t>@FirstInsHI - 2018-02-08 13:33:53</a:t>
                      </a:r>
                      <a:r>
                        <a:rPr lang="en-US" sz="1000"/>
                        <a:t>
Congrats to our VP/Treasurer Jeff Grimmer, one of this year's @hawaiibusiness 20 for the Next 20: Hawaii’s People to Watch https://t.co/KRRFVKvqjW #20forthenext20 #peopletowatch #hawaiibusiness https://t.co/E5df2Ot9mD</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0.3244%</a:t>
                      </a:r>
                    </a:p>
                  </a:txBody>
                  <a:tcPr/>
                </a:tc>
                <a:extLst>
                  <a:ext uri="{0D108BD9-81ED-4DB2-BD59-A6C34878D82A}">
                    <a16:rowId xmlns:a16="http://schemas.microsoft.com/office/drawing/2014/main" val="3221672430"/>
                  </a:ext>
                </a:extLst>
              </a:tr>
              <a:tr h="370840">
                <a:tc>
                  <a:txBody>
                    <a:bodyPr/>
                    <a:lstStyle/>
                    <a:p>
                      <a:r>
                        <a:rPr lang="en-US" sz="1000" b="1"/>
                        <a:t>@FirstInsHI - 2018-02-01 17:28:07</a:t>
                      </a:r>
                      <a:r>
                        <a:rPr lang="en-US" sz="1000"/>
                        <a:t>
There are few professions where you are directly helping prepare and respond to some of life’s most difficult situations. Check out our #career opportunities at https://t.co/ALeDUcOHss #InsuranceCareersMonth #InsuranceGivesBack #InsuranceJobs #InsuranceIsHiring https://t.co/TsIhhHW0aJ</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0.3236%</a:t>
                      </a:r>
                    </a:p>
                  </a:txBody>
                  <a:tcPr/>
                </a:tc>
                <a:extLst>
                  <a:ext uri="{0D108BD9-81ED-4DB2-BD59-A6C34878D82A}">
                    <a16:rowId xmlns:a16="http://schemas.microsoft.com/office/drawing/2014/main" val="2904246812"/>
                  </a:ext>
                </a:extLst>
              </a:tr>
            </a:tbl>
          </a:graphicData>
        </a:graphic>
      </p:graphicFrame>
      <p:sp>
        <p:nvSpPr>
          <p:cNvPr id="4" name="Text Placeholder 3">
            <a:extLst>
              <a:ext uri="{FF2B5EF4-FFF2-40B4-BE49-F238E27FC236}">
                <a16:creationId xmlns:a16="http://schemas.microsoft.com/office/drawing/2014/main" id="{A6F20F52-2044-484D-BEED-CE95494482D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5296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FA2F8-268D-44C0-839C-CF47CCEC81DE}"/>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B69E8F7E-B0C4-412B-AC8C-FF56B5FD99AB}"/>
              </a:ext>
            </a:extLst>
          </p:cNvPr>
          <p:cNvGraphicFramePr>
            <a:graphicFrameLocks noGrp="1"/>
          </p:cNvGraphicFramePr>
          <p:nvPr>
            <p:ph type="tbl" sz="quarter" idx="13"/>
            <p:extLst>
              <p:ext uri="{D42A27DB-BD31-4B8C-83A1-F6EECF244321}">
                <p14:modId xmlns:p14="http://schemas.microsoft.com/office/powerpoint/2010/main" val="2357197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92266325"/>
                    </a:ext>
                  </a:extLst>
                </a:gridCol>
                <a:gridCol w="1069848">
                  <a:extLst>
                    <a:ext uri="{9D8B030D-6E8A-4147-A177-3AD203B41FA5}">
                      <a16:colId xmlns:a16="http://schemas.microsoft.com/office/drawing/2014/main" val="1564063668"/>
                    </a:ext>
                  </a:extLst>
                </a:gridCol>
                <a:gridCol w="1069848">
                  <a:extLst>
                    <a:ext uri="{9D8B030D-6E8A-4147-A177-3AD203B41FA5}">
                      <a16:colId xmlns:a16="http://schemas.microsoft.com/office/drawing/2014/main" val="2321668508"/>
                    </a:ext>
                  </a:extLst>
                </a:gridCol>
                <a:gridCol w="1069848">
                  <a:extLst>
                    <a:ext uri="{9D8B030D-6E8A-4147-A177-3AD203B41FA5}">
                      <a16:colId xmlns:a16="http://schemas.microsoft.com/office/drawing/2014/main" val="3424190871"/>
                    </a:ext>
                  </a:extLst>
                </a:gridCol>
                <a:gridCol w="1069848">
                  <a:extLst>
                    <a:ext uri="{9D8B030D-6E8A-4147-A177-3AD203B41FA5}">
                      <a16:colId xmlns:a16="http://schemas.microsoft.com/office/drawing/2014/main" val="199016137"/>
                    </a:ext>
                  </a:extLst>
                </a:gridCol>
                <a:gridCol w="1069848">
                  <a:extLst>
                    <a:ext uri="{9D8B030D-6E8A-4147-A177-3AD203B41FA5}">
                      <a16:colId xmlns:a16="http://schemas.microsoft.com/office/drawing/2014/main" val="1378269950"/>
                    </a:ext>
                  </a:extLst>
                </a:gridCol>
                <a:gridCol w="1069848">
                  <a:extLst>
                    <a:ext uri="{9D8B030D-6E8A-4147-A177-3AD203B41FA5}">
                      <a16:colId xmlns:a16="http://schemas.microsoft.com/office/drawing/2014/main" val="16871114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70602170"/>
                  </a:ext>
                </a:extLst>
              </a:tr>
              <a:tr h="370840">
                <a:tc>
                  <a:txBody>
                    <a:bodyPr/>
                    <a:lstStyle/>
                    <a:p>
                      <a:r>
                        <a:rPr lang="en-US" sz="1000"/>
                        <a:t>First Insurance Company of Hawaii</a:t>
                      </a:r>
                    </a:p>
                  </a:txBody>
                  <a:tcPr/>
                </a:tc>
                <a:tc>
                  <a:txBody>
                    <a:bodyPr/>
                    <a:lstStyle/>
                    <a:p>
                      <a:r>
                        <a:rPr lang="en-US" sz="1000"/>
                        <a:t>947</a:t>
                      </a:r>
                    </a:p>
                  </a:txBody>
                  <a:tcPr/>
                </a:tc>
                <a:tc>
                  <a:txBody>
                    <a:bodyPr/>
                    <a:lstStyle/>
                    <a:p>
                      <a:r>
                        <a:rPr lang="en-US" sz="1000"/>
                        <a:t>18</a:t>
                      </a:r>
                    </a:p>
                  </a:txBody>
                  <a:tcPr/>
                </a:tc>
                <a:tc>
                  <a:txBody>
                    <a:bodyPr/>
                    <a:lstStyle/>
                    <a:p>
                      <a:r>
                        <a:rPr lang="en-US" sz="1000"/>
                        <a:t>5</a:t>
                      </a:r>
                    </a:p>
                  </a:txBody>
                  <a:tcPr/>
                </a:tc>
                <a:tc>
                  <a:txBody>
                    <a:bodyPr/>
                    <a:lstStyle/>
                    <a:p>
                      <a:r>
                        <a:rPr lang="en-US" sz="1000"/>
                        <a:t>157</a:t>
                      </a:r>
                    </a:p>
                  </a:txBody>
                  <a:tcPr/>
                </a:tc>
                <a:tc>
                  <a:txBody>
                    <a:bodyPr/>
                    <a:lstStyle/>
                    <a:p>
                      <a:r>
                        <a:rPr lang="en-US" sz="1000"/>
                        <a:t>9</a:t>
                      </a:r>
                    </a:p>
                  </a:txBody>
                  <a:tcPr/>
                </a:tc>
                <a:tc>
                  <a:txBody>
                    <a:bodyPr/>
                    <a:lstStyle/>
                    <a:p>
                      <a:r>
                        <a:rPr lang="en-US" sz="1000"/>
                        <a:t>3.5394%</a:t>
                      </a:r>
                    </a:p>
                  </a:txBody>
                  <a:tcPr/>
                </a:tc>
                <a:extLst>
                  <a:ext uri="{0D108BD9-81ED-4DB2-BD59-A6C34878D82A}">
                    <a16:rowId xmlns:a16="http://schemas.microsoft.com/office/drawing/2014/main" val="384629887"/>
                  </a:ext>
                </a:extLst>
              </a:tr>
            </a:tbl>
          </a:graphicData>
        </a:graphic>
      </p:graphicFrame>
      <p:sp>
        <p:nvSpPr>
          <p:cNvPr id="4" name="Text Placeholder 3">
            <a:extLst>
              <a:ext uri="{FF2B5EF4-FFF2-40B4-BE49-F238E27FC236}">
                <a16:creationId xmlns:a16="http://schemas.microsoft.com/office/drawing/2014/main" id="{3F4CBAF1-E3DD-4691-94CC-058E29A6280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30264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B4BD0-7FB4-4FE2-B77F-62555C1C3361}"/>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67056098-E4BA-4FF1-AB9D-361FA0C8C8E9}"/>
              </a:ext>
            </a:extLst>
          </p:cNvPr>
          <p:cNvGraphicFramePr>
            <a:graphicFrameLocks noGrp="1"/>
          </p:cNvGraphicFramePr>
          <p:nvPr>
            <p:ph type="chart" sz="quarter" idx="13"/>
            <p:extLst>
              <p:ext uri="{D42A27DB-BD31-4B8C-83A1-F6EECF244321}">
                <p14:modId xmlns:p14="http://schemas.microsoft.com/office/powerpoint/2010/main" val="1957624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9BFC56-784F-41CA-8787-29C0400C409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D6CF0C5-755A-45DB-9E63-83052EA20B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376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1CB92-3122-4087-88AC-8CBCF01E4AD8}"/>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6CCEC3BB-04D5-493A-909F-EEED6F48D502}"/>
              </a:ext>
            </a:extLst>
          </p:cNvPr>
          <p:cNvGraphicFramePr>
            <a:graphicFrameLocks noGrp="1"/>
          </p:cNvGraphicFramePr>
          <p:nvPr>
            <p:ph type="chart" sz="quarter" idx="13"/>
            <p:extLst>
              <p:ext uri="{D42A27DB-BD31-4B8C-83A1-F6EECF244321}">
                <p14:modId xmlns:p14="http://schemas.microsoft.com/office/powerpoint/2010/main" val="4120795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F0925D-2532-405D-ABA3-531A881DA20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FCF5599-81DE-409D-8FD0-F795857C00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1448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29F50-E220-438E-91EE-B661C539C228}"/>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E3ADC9BF-8206-488C-99DC-5D2CF1A6DF31}"/>
              </a:ext>
            </a:extLst>
          </p:cNvPr>
          <p:cNvGraphicFramePr>
            <a:graphicFrameLocks noGrp="1"/>
          </p:cNvGraphicFramePr>
          <p:nvPr>
            <p:ph type="tbl" sz="quarter" idx="13"/>
            <p:extLst>
              <p:ext uri="{D42A27DB-BD31-4B8C-83A1-F6EECF244321}">
                <p14:modId xmlns:p14="http://schemas.microsoft.com/office/powerpoint/2010/main" val="2291316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70595839"/>
                    </a:ext>
                  </a:extLst>
                </a:gridCol>
                <a:gridCol w="987552">
                  <a:extLst>
                    <a:ext uri="{9D8B030D-6E8A-4147-A177-3AD203B41FA5}">
                      <a16:colId xmlns:a16="http://schemas.microsoft.com/office/drawing/2014/main" val="608485532"/>
                    </a:ext>
                  </a:extLst>
                </a:gridCol>
                <a:gridCol w="987552">
                  <a:extLst>
                    <a:ext uri="{9D8B030D-6E8A-4147-A177-3AD203B41FA5}">
                      <a16:colId xmlns:a16="http://schemas.microsoft.com/office/drawing/2014/main" val="4025662098"/>
                    </a:ext>
                  </a:extLst>
                </a:gridCol>
                <a:gridCol w="987552">
                  <a:extLst>
                    <a:ext uri="{9D8B030D-6E8A-4147-A177-3AD203B41FA5}">
                      <a16:colId xmlns:a16="http://schemas.microsoft.com/office/drawing/2014/main" val="2643429734"/>
                    </a:ext>
                  </a:extLst>
                </a:gridCol>
                <a:gridCol w="987552">
                  <a:extLst>
                    <a:ext uri="{9D8B030D-6E8A-4147-A177-3AD203B41FA5}">
                      <a16:colId xmlns:a16="http://schemas.microsoft.com/office/drawing/2014/main" val="1928256815"/>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097690976"/>
                  </a:ext>
                </a:extLst>
              </a:tr>
              <a:tr h="370840">
                <a:tc>
                  <a:txBody>
                    <a:bodyPr/>
                    <a:lstStyle/>
                    <a:p>
                      <a:r>
                        <a:rPr lang="en-US" sz="1000" b="1"/>
                        <a:t>First Insurance Company of Hawaii - 2018-02-07 20:35:54</a:t>
                      </a:r>
                      <a:r>
                        <a:rPr lang="en-US" sz="1000"/>
                        <a:t>
Each year Hawaii Business recognizes 20 people who they believe will have a major impact on Hawaii over the next two decades. Congratulations to this year's "20 for the Next 20" cohort, including FICOH's very own Jeff Grimmer! Find Jeff's profile at https://lnkd.in/e2TTawJ.</a:t>
                      </a:r>
                    </a:p>
                  </a:txBody>
                  <a:tcPr/>
                </a:tc>
                <a:tc>
                  <a:txBody>
                    <a:bodyPr/>
                    <a:lstStyle/>
                    <a:p>
                      <a:r>
                        <a:rPr lang="en-US" sz="1000"/>
                        <a:t>54</a:t>
                      </a:r>
                    </a:p>
                  </a:txBody>
                  <a:tcPr/>
                </a:tc>
                <a:tc>
                  <a:txBody>
                    <a:bodyPr/>
                    <a:lstStyle/>
                    <a:p>
                      <a:r>
                        <a:rPr lang="en-US" sz="1000"/>
                        <a:t>7</a:t>
                      </a:r>
                    </a:p>
                  </a:txBody>
                  <a:tcPr/>
                </a:tc>
                <a:tc>
                  <a:txBody>
                    <a:bodyPr/>
                    <a:lstStyle/>
                    <a:p>
                      <a:r>
                        <a:rPr lang="en-US" sz="1000"/>
                        <a:t>6.5451%</a:t>
                      </a:r>
                    </a:p>
                  </a:txBody>
                  <a:tcPr/>
                </a:tc>
                <a:tc>
                  <a:txBody>
                    <a:bodyPr/>
                    <a:lstStyle/>
                    <a:p>
                      <a:r>
                        <a:rPr lang="en-US" sz="1000"/>
                        <a:t>Photo</a:t>
                      </a:r>
                    </a:p>
                  </a:txBody>
                  <a:tcPr/>
                </a:tc>
                <a:extLst>
                  <a:ext uri="{0D108BD9-81ED-4DB2-BD59-A6C34878D82A}">
                    <a16:rowId xmlns:a16="http://schemas.microsoft.com/office/drawing/2014/main" val="3930209194"/>
                  </a:ext>
                </a:extLst>
              </a:tr>
              <a:tr h="370840">
                <a:tc>
                  <a:txBody>
                    <a:bodyPr/>
                    <a:lstStyle/>
                    <a:p>
                      <a:r>
                        <a:rPr lang="en-US" sz="1000" b="1"/>
                        <a:t>First Insurance Company of Hawaii - 2018-02-27 14:27:17</a:t>
                      </a:r>
                      <a:r>
                        <a:rPr lang="en-US" sz="1000"/>
                        <a:t>
Thanks to the Hawaii Restaurant Association for allowing us to introduce our Restaurant Recovery product to their members at their recent event.  The product is backed by our sister company and leading specialty insurer, Tokio Marine HCC (see https://lnkd.in/eeDmDTh).</a:t>
                      </a:r>
                    </a:p>
                  </a:txBody>
                  <a:tcPr/>
                </a:tc>
                <a:tc>
                  <a:txBody>
                    <a:bodyPr/>
                    <a:lstStyle/>
                    <a:p>
                      <a:r>
                        <a:rPr lang="en-US" sz="1000"/>
                        <a:t>27</a:t>
                      </a:r>
                    </a:p>
                  </a:txBody>
                  <a:tcPr/>
                </a:tc>
                <a:tc>
                  <a:txBody>
                    <a:bodyPr/>
                    <a:lstStyle/>
                    <a:p>
                      <a:r>
                        <a:rPr lang="en-US" sz="1000"/>
                        <a:t>2</a:t>
                      </a:r>
                    </a:p>
                  </a:txBody>
                  <a:tcPr/>
                </a:tc>
                <a:tc>
                  <a:txBody>
                    <a:bodyPr/>
                    <a:lstStyle/>
                    <a:p>
                      <a:r>
                        <a:rPr lang="en-US" sz="1000"/>
                        <a:t>3.0655%</a:t>
                      </a:r>
                    </a:p>
                  </a:txBody>
                  <a:tcPr/>
                </a:tc>
                <a:tc>
                  <a:txBody>
                    <a:bodyPr/>
                    <a:lstStyle/>
                    <a:p>
                      <a:r>
                        <a:rPr lang="en-US" sz="1000"/>
                        <a:t>Photo</a:t>
                      </a:r>
                    </a:p>
                  </a:txBody>
                  <a:tcPr/>
                </a:tc>
                <a:extLst>
                  <a:ext uri="{0D108BD9-81ED-4DB2-BD59-A6C34878D82A}">
                    <a16:rowId xmlns:a16="http://schemas.microsoft.com/office/drawing/2014/main" val="1553897494"/>
                  </a:ext>
                </a:extLst>
              </a:tr>
              <a:tr h="370840">
                <a:tc>
                  <a:txBody>
                    <a:bodyPr/>
                    <a:lstStyle/>
                    <a:p>
                      <a:r>
                        <a:rPr lang="en-US" sz="1000" b="1"/>
                        <a:t>First Insurance Company of Hawaii - 2018-02-13 13:29:27</a:t>
                      </a:r>
                      <a:r>
                        <a:rPr lang="en-US" sz="1000"/>
                        <a:t>
There are few professions where you are directly helping people prepare and respond to some of life’s most difficult situations. In honor of Insurance Careers Month, we invite you to learn about Team FICOH and our 105-plus year history: http://ow.ly/2Lrx30inBBX (video).</a:t>
                      </a:r>
                    </a:p>
                  </a:txBody>
                  <a:tcPr/>
                </a:tc>
                <a:tc>
                  <a:txBody>
                    <a:bodyPr/>
                    <a:lstStyle/>
                    <a:p>
                      <a:r>
                        <a:rPr lang="en-US" sz="1000"/>
                        <a:t>28</a:t>
                      </a:r>
                    </a:p>
                  </a:txBody>
                  <a:tcPr/>
                </a:tc>
                <a:tc>
                  <a:txBody>
                    <a:bodyPr/>
                    <a:lstStyle/>
                    <a:p>
                      <a:r>
                        <a:rPr lang="en-US" sz="1000"/>
                        <a:t>0</a:t>
                      </a:r>
                    </a:p>
                  </a:txBody>
                  <a:tcPr/>
                </a:tc>
                <a:tc>
                  <a:txBody>
                    <a:bodyPr/>
                    <a:lstStyle/>
                    <a:p>
                      <a:r>
                        <a:rPr lang="en-US" sz="1000"/>
                        <a:t>2.9883%</a:t>
                      </a:r>
                    </a:p>
                  </a:txBody>
                  <a:tcPr/>
                </a:tc>
                <a:tc>
                  <a:txBody>
                    <a:bodyPr/>
                    <a:lstStyle/>
                    <a:p>
                      <a:r>
                        <a:rPr lang="en-US" sz="1000"/>
                        <a:t>Photo</a:t>
                      </a:r>
                    </a:p>
                  </a:txBody>
                  <a:tcPr/>
                </a:tc>
                <a:extLst>
                  <a:ext uri="{0D108BD9-81ED-4DB2-BD59-A6C34878D82A}">
                    <a16:rowId xmlns:a16="http://schemas.microsoft.com/office/drawing/2014/main" val="1688076841"/>
                  </a:ext>
                </a:extLst>
              </a:tr>
            </a:tbl>
          </a:graphicData>
        </a:graphic>
      </p:graphicFrame>
      <p:sp>
        <p:nvSpPr>
          <p:cNvPr id="4" name="Text Placeholder 3">
            <a:extLst>
              <a:ext uri="{FF2B5EF4-FFF2-40B4-BE49-F238E27FC236}">
                <a16:creationId xmlns:a16="http://schemas.microsoft.com/office/drawing/2014/main" id="{CAFB0967-2DD8-4785-9FC6-EABD9790508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50822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5F7A2-7D51-46FD-A031-2C1A688BAF5E}"/>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EFDC2D0E-4F65-427E-95B3-ECC5193C385B}"/>
              </a:ext>
            </a:extLst>
          </p:cNvPr>
          <p:cNvGraphicFramePr>
            <a:graphicFrameLocks noGrp="1"/>
          </p:cNvGraphicFramePr>
          <p:nvPr>
            <p:ph type="tbl" sz="quarter" idx="13"/>
            <p:extLst>
              <p:ext uri="{D42A27DB-BD31-4B8C-83A1-F6EECF244321}">
                <p14:modId xmlns:p14="http://schemas.microsoft.com/office/powerpoint/2010/main" val="190750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2015230"/>
                    </a:ext>
                  </a:extLst>
                </a:gridCol>
                <a:gridCol w="699516">
                  <a:extLst>
                    <a:ext uri="{9D8B030D-6E8A-4147-A177-3AD203B41FA5}">
                      <a16:colId xmlns:a16="http://schemas.microsoft.com/office/drawing/2014/main" val="3954774076"/>
                    </a:ext>
                  </a:extLst>
                </a:gridCol>
                <a:gridCol w="699516">
                  <a:extLst>
                    <a:ext uri="{9D8B030D-6E8A-4147-A177-3AD203B41FA5}">
                      <a16:colId xmlns:a16="http://schemas.microsoft.com/office/drawing/2014/main" val="2065290568"/>
                    </a:ext>
                  </a:extLst>
                </a:gridCol>
                <a:gridCol w="658368">
                  <a:extLst>
                    <a:ext uri="{9D8B030D-6E8A-4147-A177-3AD203B41FA5}">
                      <a16:colId xmlns:a16="http://schemas.microsoft.com/office/drawing/2014/main" val="4061138821"/>
                    </a:ext>
                  </a:extLst>
                </a:gridCol>
                <a:gridCol w="658368">
                  <a:extLst>
                    <a:ext uri="{9D8B030D-6E8A-4147-A177-3AD203B41FA5}">
                      <a16:colId xmlns:a16="http://schemas.microsoft.com/office/drawing/2014/main" val="2272840133"/>
                    </a:ext>
                  </a:extLst>
                </a:gridCol>
                <a:gridCol w="658368">
                  <a:extLst>
                    <a:ext uri="{9D8B030D-6E8A-4147-A177-3AD203B41FA5}">
                      <a16:colId xmlns:a16="http://schemas.microsoft.com/office/drawing/2014/main" val="3046883573"/>
                    </a:ext>
                  </a:extLst>
                </a:gridCol>
                <a:gridCol w="699516">
                  <a:extLst>
                    <a:ext uri="{9D8B030D-6E8A-4147-A177-3AD203B41FA5}">
                      <a16:colId xmlns:a16="http://schemas.microsoft.com/office/drawing/2014/main" val="722846572"/>
                    </a:ext>
                  </a:extLst>
                </a:gridCol>
                <a:gridCol w="699516">
                  <a:extLst>
                    <a:ext uri="{9D8B030D-6E8A-4147-A177-3AD203B41FA5}">
                      <a16:colId xmlns:a16="http://schemas.microsoft.com/office/drawing/2014/main" val="2287701130"/>
                    </a:ext>
                  </a:extLst>
                </a:gridCol>
                <a:gridCol w="699516">
                  <a:extLst>
                    <a:ext uri="{9D8B030D-6E8A-4147-A177-3AD203B41FA5}">
                      <a16:colId xmlns:a16="http://schemas.microsoft.com/office/drawing/2014/main" val="2157727911"/>
                    </a:ext>
                  </a:extLst>
                </a:gridCol>
                <a:gridCol w="658368">
                  <a:extLst>
                    <a:ext uri="{9D8B030D-6E8A-4147-A177-3AD203B41FA5}">
                      <a16:colId xmlns:a16="http://schemas.microsoft.com/office/drawing/2014/main" val="27912805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230907179"/>
                  </a:ext>
                </a:extLst>
              </a:tr>
              <a:tr h="370840">
                <a:tc>
                  <a:txBody>
                    <a:bodyPr/>
                    <a:lstStyle/>
                    <a:p>
                      <a:r>
                        <a:rPr lang="en-US" sz="1000"/>
                        <a:t>firstinshi (First Insurance Co. of Hawaii)</a:t>
                      </a:r>
                    </a:p>
                  </a:txBody>
                  <a:tcPr/>
                </a:tc>
                <a:tc>
                  <a:txBody>
                    <a:bodyPr/>
                    <a:lstStyle/>
                    <a:p>
                      <a:r>
                        <a:rPr lang="en-US" sz="1000"/>
                        <a:t>2379</a:t>
                      </a:r>
                    </a:p>
                  </a:txBody>
                  <a:tcPr/>
                </a:tc>
                <a:tc>
                  <a:txBody>
                    <a:bodyPr/>
                    <a:lstStyle/>
                    <a:p>
                      <a:r>
                        <a:rPr lang="en-US" sz="1000"/>
                        <a:t>9</a:t>
                      </a:r>
                    </a:p>
                  </a:txBody>
                  <a:tcPr/>
                </a:tc>
                <a:tc>
                  <a:txBody>
                    <a:bodyPr/>
                    <a:lstStyle/>
                    <a:p>
                      <a:r>
                        <a:rPr lang="en-US" sz="1000"/>
                        <a:t>15</a:t>
                      </a:r>
                    </a:p>
                  </a:txBody>
                  <a:tcPr/>
                </a:tc>
                <a:tc>
                  <a:txBody>
                    <a:bodyPr/>
                    <a:lstStyle/>
                    <a:p>
                      <a:r>
                        <a:rPr lang="en-US" sz="1000"/>
                        <a:t>3</a:t>
                      </a:r>
                    </a:p>
                  </a:txBody>
                  <a:tcPr/>
                </a:tc>
                <a:tc>
                  <a:txBody>
                    <a:bodyPr/>
                    <a:lstStyle/>
                    <a:p>
                      <a:r>
                        <a:rPr lang="en-US" sz="1000"/>
                        <a:t>0</a:t>
                      </a:r>
                    </a:p>
                  </a:txBody>
                  <a:tcPr/>
                </a:tc>
                <a:tc>
                  <a:txBody>
                    <a:bodyPr/>
                    <a:lstStyle/>
                    <a:p>
                      <a:r>
                        <a:rPr lang="en-US" sz="1000"/>
                        <a:t>18</a:t>
                      </a:r>
                    </a:p>
                  </a:txBody>
                  <a:tcPr/>
                </a:tc>
                <a:tc>
                  <a:txBody>
                    <a:bodyPr/>
                    <a:lstStyle/>
                    <a:p>
                      <a:r>
                        <a:rPr lang="en-US" sz="1000"/>
                        <a:t>475</a:t>
                      </a:r>
                    </a:p>
                  </a:txBody>
                  <a:tcPr/>
                </a:tc>
                <a:tc>
                  <a:txBody>
                    <a:bodyPr/>
                    <a:lstStyle/>
                    <a:p>
                      <a:r>
                        <a:rPr lang="en-US" sz="1000"/>
                        <a:t>6</a:t>
                      </a:r>
                    </a:p>
                  </a:txBody>
                  <a:tcPr/>
                </a:tc>
                <a:tc>
                  <a:txBody>
                    <a:bodyPr/>
                    <a:lstStyle/>
                    <a:p>
                      <a:r>
                        <a:rPr lang="en-US" sz="1000"/>
                        <a:t>1.1256%</a:t>
                      </a:r>
                    </a:p>
                  </a:txBody>
                  <a:tcPr/>
                </a:tc>
                <a:extLst>
                  <a:ext uri="{0D108BD9-81ED-4DB2-BD59-A6C34878D82A}">
                    <a16:rowId xmlns:a16="http://schemas.microsoft.com/office/drawing/2014/main" val="4271763913"/>
                  </a:ext>
                </a:extLst>
              </a:tr>
            </a:tbl>
          </a:graphicData>
        </a:graphic>
      </p:graphicFrame>
      <p:sp>
        <p:nvSpPr>
          <p:cNvPr id="4" name="Text Placeholder 3">
            <a:extLst>
              <a:ext uri="{FF2B5EF4-FFF2-40B4-BE49-F238E27FC236}">
                <a16:creationId xmlns:a16="http://schemas.microsoft.com/office/drawing/2014/main" id="{40C1AB85-EE3E-4ACD-B6F5-219E3E3C317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96994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C2BC5-03F8-4A28-AB7B-04621CCA2740}"/>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020F8E0C-5C95-4C6E-B113-4E0ABFA36FCB}"/>
              </a:ext>
            </a:extLst>
          </p:cNvPr>
          <p:cNvGraphicFramePr>
            <a:graphicFrameLocks noGrp="1"/>
          </p:cNvGraphicFramePr>
          <p:nvPr>
            <p:ph type="chart" sz="quarter" idx="13"/>
            <p:extLst>
              <p:ext uri="{D42A27DB-BD31-4B8C-83A1-F6EECF244321}">
                <p14:modId xmlns:p14="http://schemas.microsoft.com/office/powerpoint/2010/main" val="4080352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00BDD1-1C62-411A-99F1-58303B61016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F314837-39E7-4789-A840-1A7A3C0620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3559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B73EE-693E-4FF3-9AAC-6FF1D16F081B}"/>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49A9BA15-DA80-4E54-B5DC-0E3158211992}"/>
              </a:ext>
            </a:extLst>
          </p:cNvPr>
          <p:cNvGraphicFramePr>
            <a:graphicFrameLocks noGrp="1"/>
          </p:cNvGraphicFramePr>
          <p:nvPr>
            <p:ph type="chart" sz="quarter" idx="13"/>
            <p:extLst>
              <p:ext uri="{D42A27DB-BD31-4B8C-83A1-F6EECF244321}">
                <p14:modId xmlns:p14="http://schemas.microsoft.com/office/powerpoint/2010/main" val="1828613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AA0C07-389F-407E-A62A-80DBD9A2EFE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E2FDFA7-EEDA-4CB2-BF24-6C6B30B1CD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4131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BCED1-3EAC-44EB-8AB1-31E09B63A2CD}"/>
              </a:ext>
            </a:extLst>
          </p:cNvPr>
          <p:cNvSpPr>
            <a:spLocks noGrp="1"/>
          </p:cNvSpPr>
          <p:nvPr>
            <p:ph type="title"/>
          </p:nvPr>
        </p:nvSpPr>
        <p:spPr/>
        <p:txBody>
          <a:bodyPr/>
          <a:lstStyle/>
          <a:p>
            <a:r>
              <a:rPr lang="en-US"/>
              <a:t>Top Instagram Posts Table</a:t>
            </a:r>
          </a:p>
        </p:txBody>
      </p:sp>
      <p:graphicFrame>
        <p:nvGraphicFramePr>
          <p:cNvPr id="5" name="Table Placeholder 4">
            <a:extLst>
              <a:ext uri="{FF2B5EF4-FFF2-40B4-BE49-F238E27FC236}">
                <a16:creationId xmlns:a16="http://schemas.microsoft.com/office/drawing/2014/main" id="{242C5612-A7B3-46BF-A3B5-9ADB6E04D5FD}"/>
              </a:ext>
            </a:extLst>
          </p:cNvPr>
          <p:cNvGraphicFramePr>
            <a:graphicFrameLocks noGrp="1"/>
          </p:cNvGraphicFramePr>
          <p:nvPr>
            <p:ph type="tbl" sz="quarter" idx="13"/>
            <p:extLst>
              <p:ext uri="{D42A27DB-BD31-4B8C-83A1-F6EECF244321}">
                <p14:modId xmlns:p14="http://schemas.microsoft.com/office/powerpoint/2010/main" val="2245539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63681218"/>
                    </a:ext>
                  </a:extLst>
                </a:gridCol>
                <a:gridCol w="987552">
                  <a:extLst>
                    <a:ext uri="{9D8B030D-6E8A-4147-A177-3AD203B41FA5}">
                      <a16:colId xmlns:a16="http://schemas.microsoft.com/office/drawing/2014/main" val="1228078436"/>
                    </a:ext>
                  </a:extLst>
                </a:gridCol>
                <a:gridCol w="987552">
                  <a:extLst>
                    <a:ext uri="{9D8B030D-6E8A-4147-A177-3AD203B41FA5}">
                      <a16:colId xmlns:a16="http://schemas.microsoft.com/office/drawing/2014/main" val="1093291805"/>
                    </a:ext>
                  </a:extLst>
                </a:gridCol>
                <a:gridCol w="987552">
                  <a:extLst>
                    <a:ext uri="{9D8B030D-6E8A-4147-A177-3AD203B41FA5}">
                      <a16:colId xmlns:a16="http://schemas.microsoft.com/office/drawing/2014/main" val="293255999"/>
                    </a:ext>
                  </a:extLst>
                </a:gridCol>
                <a:gridCol w="987552">
                  <a:extLst>
                    <a:ext uri="{9D8B030D-6E8A-4147-A177-3AD203B41FA5}">
                      <a16:colId xmlns:a16="http://schemas.microsoft.com/office/drawing/2014/main" val="142679926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426995028"/>
                  </a:ext>
                </a:extLst>
              </a:tr>
              <a:tr h="370840">
                <a:tc>
                  <a:txBody>
                    <a:bodyPr/>
                    <a:lstStyle/>
                    <a:p>
                      <a:r>
                        <a:rPr lang="en-US" sz="1000" b="1"/>
                        <a:t>firstinshi (First Insurance Co. of Hawaii) - 2018-02-27 12:07:33</a:t>
                      </a:r>
                      <a:r>
                        <a:rPr lang="en-US" sz="1000"/>
                        <a:t>
Ever since Kakaako Waterfront Park reopened, we can't get enough of the beautiful views. #walkatlunch #honolululife #kakaako #tuesdaymotivation</a:t>
                      </a:r>
                    </a:p>
                  </a:txBody>
                  <a:tcPr/>
                </a:tc>
                <a:tc>
                  <a:txBody>
                    <a:bodyPr/>
                    <a:lstStyle/>
                    <a:p>
                      <a:r>
                        <a:rPr lang="en-US" sz="1000"/>
                        <a:t>41</a:t>
                      </a:r>
                    </a:p>
                  </a:txBody>
                  <a:tcPr/>
                </a:tc>
                <a:tc>
                  <a:txBody>
                    <a:bodyPr/>
                    <a:lstStyle/>
                    <a:p>
                      <a:r>
                        <a:rPr lang="en-US" sz="1000"/>
                        <a:t>0</a:t>
                      </a:r>
                    </a:p>
                  </a:txBody>
                  <a:tcPr/>
                </a:tc>
                <a:tc>
                  <a:txBody>
                    <a:bodyPr/>
                    <a:lstStyle/>
                    <a:p>
                      <a:r>
                        <a:rPr lang="en-US" sz="1000"/>
                        <a:t>1.7241%</a:t>
                      </a:r>
                    </a:p>
                  </a:txBody>
                  <a:tcPr/>
                </a:tc>
                <a:tc>
                  <a:txBody>
                    <a:bodyPr/>
                    <a:lstStyle/>
                    <a:p>
                      <a:r>
                        <a:rPr lang="en-US" sz="1000"/>
                        <a:t>Carousel</a:t>
                      </a:r>
                    </a:p>
                  </a:txBody>
                  <a:tcPr/>
                </a:tc>
                <a:extLst>
                  <a:ext uri="{0D108BD9-81ED-4DB2-BD59-A6C34878D82A}">
                    <a16:rowId xmlns:a16="http://schemas.microsoft.com/office/drawing/2014/main" val="4287012125"/>
                  </a:ext>
                </a:extLst>
              </a:tr>
              <a:tr h="370840">
                <a:tc>
                  <a:txBody>
                    <a:bodyPr/>
                    <a:lstStyle/>
                    <a:p>
                      <a:r>
                        <a:rPr lang="en-US" sz="1000" b="1"/>
                        <a:t>firstinshi (First Insurance Co. of Hawaii) - 2018-02-02 15:27:16</a:t>
                      </a:r>
                      <a:r>
                        <a:rPr lang="en-US" sz="1000"/>
                        <a:t>
#teamficoh is proud to go red on #nationwearredday and support the fight against heart disease! #wearred #hawaiihasheart @tmnathegoodlife @hearthawaii</a:t>
                      </a:r>
                    </a:p>
                  </a:txBody>
                  <a:tcPr/>
                </a:tc>
                <a:tc>
                  <a:txBody>
                    <a:bodyPr/>
                    <a:lstStyle/>
                    <a:p>
                      <a:r>
                        <a:rPr lang="en-US" sz="1000"/>
                        <a:t>37</a:t>
                      </a:r>
                    </a:p>
                  </a:txBody>
                  <a:tcPr/>
                </a:tc>
                <a:tc>
                  <a:txBody>
                    <a:bodyPr/>
                    <a:lstStyle/>
                    <a:p>
                      <a:r>
                        <a:rPr lang="en-US" sz="1000"/>
                        <a:t>2</a:t>
                      </a:r>
                    </a:p>
                  </a:txBody>
                  <a:tcPr/>
                </a:tc>
                <a:tc>
                  <a:txBody>
                    <a:bodyPr/>
                    <a:lstStyle/>
                    <a:p>
                      <a:r>
                        <a:rPr lang="en-US" sz="1000"/>
                        <a:t>1.6435%</a:t>
                      </a:r>
                    </a:p>
                  </a:txBody>
                  <a:tcPr/>
                </a:tc>
                <a:tc>
                  <a:txBody>
                    <a:bodyPr/>
                    <a:lstStyle/>
                    <a:p>
                      <a:r>
                        <a:rPr lang="en-US" sz="1000"/>
                        <a:t>Image</a:t>
                      </a:r>
                    </a:p>
                  </a:txBody>
                  <a:tcPr/>
                </a:tc>
                <a:extLst>
                  <a:ext uri="{0D108BD9-81ED-4DB2-BD59-A6C34878D82A}">
                    <a16:rowId xmlns:a16="http://schemas.microsoft.com/office/drawing/2014/main" val="3291609500"/>
                  </a:ext>
                </a:extLst>
              </a:tr>
              <a:tr h="370840">
                <a:tc>
                  <a:txBody>
                    <a:bodyPr/>
                    <a:lstStyle/>
                    <a:p>
                      <a:r>
                        <a:rPr lang="en-US" sz="1000" b="1"/>
                        <a:t>firstinshi (First Insurance Co. of Hawaii) - 2018-02-22 22:19:13</a:t>
                      </a:r>
                      <a:r>
                        <a:rPr lang="en-US" sz="1000"/>
                        <a:t>
Why not check out the unique cityscapes from Keehi Lagoon Park this weekend? Beautiful views, no crowds, and lots of great eating spots nearby to pick from after taking a brisk morning walk. #oahu #itsalmosttheweekend #keehilagoon #hawaii #outriggercanoe</a:t>
                      </a:r>
                    </a:p>
                  </a:txBody>
                  <a:tcPr/>
                </a:tc>
                <a:tc>
                  <a:txBody>
                    <a:bodyPr/>
                    <a:lstStyle/>
                    <a:p>
                      <a:r>
                        <a:rPr lang="en-US" sz="1000"/>
                        <a:t>36</a:t>
                      </a:r>
                    </a:p>
                  </a:txBody>
                  <a:tcPr/>
                </a:tc>
                <a:tc>
                  <a:txBody>
                    <a:bodyPr/>
                    <a:lstStyle/>
                    <a:p>
                      <a:r>
                        <a:rPr lang="en-US" sz="1000"/>
                        <a:t>0</a:t>
                      </a:r>
                    </a:p>
                  </a:txBody>
                  <a:tcPr/>
                </a:tc>
                <a:tc>
                  <a:txBody>
                    <a:bodyPr/>
                    <a:lstStyle/>
                    <a:p>
                      <a:r>
                        <a:rPr lang="en-US" sz="1000"/>
                        <a:t>1.5190%</a:t>
                      </a:r>
                    </a:p>
                  </a:txBody>
                  <a:tcPr/>
                </a:tc>
                <a:tc>
                  <a:txBody>
                    <a:bodyPr/>
                    <a:lstStyle/>
                    <a:p>
                      <a:r>
                        <a:rPr lang="en-US" sz="1000"/>
                        <a:t>Carousel</a:t>
                      </a:r>
                    </a:p>
                  </a:txBody>
                  <a:tcPr/>
                </a:tc>
                <a:extLst>
                  <a:ext uri="{0D108BD9-81ED-4DB2-BD59-A6C34878D82A}">
                    <a16:rowId xmlns:a16="http://schemas.microsoft.com/office/drawing/2014/main" val="2778215092"/>
                  </a:ext>
                </a:extLst>
              </a:tr>
              <a:tr h="370840">
                <a:tc>
                  <a:txBody>
                    <a:bodyPr/>
                    <a:lstStyle/>
                    <a:p>
                      <a:r>
                        <a:rPr lang="en-US" sz="1000" b="1"/>
                        <a:t>firstinshi (First Insurance Co. of Hawaii) - 2018-02-09 18:23:39</a:t>
                      </a:r>
                      <a:r>
                        <a:rPr lang="en-US" sz="1000"/>
                        <a:t>
Another beautiful day in Hawaii nei. Happy #alohafriday. #haleiwa #itsalmosttheweekend #hawaii</a:t>
                      </a:r>
                    </a:p>
                  </a:txBody>
                  <a:tcPr/>
                </a:tc>
                <a:tc>
                  <a:txBody>
                    <a:bodyPr/>
                    <a:lstStyle/>
                    <a:p>
                      <a:r>
                        <a:rPr lang="en-US" sz="1000"/>
                        <a:t>34</a:t>
                      </a:r>
                    </a:p>
                  </a:txBody>
                  <a:tcPr/>
                </a:tc>
                <a:tc>
                  <a:txBody>
                    <a:bodyPr/>
                    <a:lstStyle/>
                    <a:p>
                      <a:r>
                        <a:rPr lang="en-US" sz="1000"/>
                        <a:t>0</a:t>
                      </a:r>
                    </a:p>
                  </a:txBody>
                  <a:tcPr/>
                </a:tc>
                <a:tc>
                  <a:txBody>
                    <a:bodyPr/>
                    <a:lstStyle/>
                    <a:p>
                      <a:r>
                        <a:rPr lang="en-US" sz="1000"/>
                        <a:t>1.4340%</a:t>
                      </a:r>
                    </a:p>
                  </a:txBody>
                  <a:tcPr/>
                </a:tc>
                <a:tc>
                  <a:txBody>
                    <a:bodyPr/>
                    <a:lstStyle/>
                    <a:p>
                      <a:r>
                        <a:rPr lang="en-US" sz="1000"/>
                        <a:t>Image</a:t>
                      </a:r>
                    </a:p>
                  </a:txBody>
                  <a:tcPr/>
                </a:tc>
                <a:extLst>
                  <a:ext uri="{0D108BD9-81ED-4DB2-BD59-A6C34878D82A}">
                    <a16:rowId xmlns:a16="http://schemas.microsoft.com/office/drawing/2014/main" val="944440066"/>
                  </a:ext>
                </a:extLst>
              </a:tr>
              <a:tr h="370840">
                <a:tc>
                  <a:txBody>
                    <a:bodyPr/>
                    <a:lstStyle/>
                    <a:p>
                      <a:r>
                        <a:rPr lang="en-US" sz="1000" b="1"/>
                        <a:t>firstinshi (First Insurance Co. of Hawaii) - 2018-02-08 13:29:36</a:t>
                      </a:r>
                      <a:r>
                        <a:rPr lang="en-US" sz="1000"/>
                        <a:t>
Each year @hawaiibusinessmagazine recognizes 20 people who they believe will have a major impact on Hawaii over the next two decades. Congratulations to this year's "20 for the Next 20" cohort, including FICOH's very own Jeff Grimmer! Read up on all the honorees at www.hawaiibusiness.com/20-for-20-2018/. #congratulations #20forthenext20 #hawaiibusiness #teamficoh</a:t>
                      </a:r>
                    </a:p>
                  </a:txBody>
                  <a:tcPr/>
                </a:tc>
                <a:tc>
                  <a:txBody>
                    <a:bodyPr/>
                    <a:lstStyle/>
                    <a:p>
                      <a:r>
                        <a:rPr lang="en-US" sz="1000"/>
                        <a:t>32</a:t>
                      </a:r>
                    </a:p>
                  </a:txBody>
                  <a:tcPr/>
                </a:tc>
                <a:tc>
                  <a:txBody>
                    <a:bodyPr/>
                    <a:lstStyle/>
                    <a:p>
                      <a:r>
                        <a:rPr lang="en-US" sz="1000"/>
                        <a:t>2</a:t>
                      </a:r>
                    </a:p>
                  </a:txBody>
                  <a:tcPr/>
                </a:tc>
                <a:tc>
                  <a:txBody>
                    <a:bodyPr/>
                    <a:lstStyle/>
                    <a:p>
                      <a:r>
                        <a:rPr lang="en-US" sz="1000"/>
                        <a:t>1.4340%</a:t>
                      </a:r>
                    </a:p>
                  </a:txBody>
                  <a:tcPr/>
                </a:tc>
                <a:tc>
                  <a:txBody>
                    <a:bodyPr/>
                    <a:lstStyle/>
                    <a:p>
                      <a:r>
                        <a:rPr lang="en-US" sz="1000"/>
                        <a:t>Image</a:t>
                      </a:r>
                    </a:p>
                  </a:txBody>
                  <a:tcPr/>
                </a:tc>
                <a:extLst>
                  <a:ext uri="{0D108BD9-81ED-4DB2-BD59-A6C34878D82A}">
                    <a16:rowId xmlns:a16="http://schemas.microsoft.com/office/drawing/2014/main" val="1615780280"/>
                  </a:ext>
                </a:extLst>
              </a:tr>
            </a:tbl>
          </a:graphicData>
        </a:graphic>
      </p:graphicFrame>
      <p:sp>
        <p:nvSpPr>
          <p:cNvPr id="4" name="Text Placeholder 3">
            <a:extLst>
              <a:ext uri="{FF2B5EF4-FFF2-40B4-BE49-F238E27FC236}">
                <a16:creationId xmlns:a16="http://schemas.microsoft.com/office/drawing/2014/main" id="{EECDBAD7-7A26-4933-8835-13FF059C117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69197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520</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2018-03-06T17:06:03Z</dcterms:created>
  <dcterms:modified xsi:type="dcterms:W3CDTF">2018-03-06T17:06:33Z</dcterms:modified>
</cp:coreProperties>
</file>