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43132</c:v>
                </c:pt>
              </c:numCache>
            </c:numRef>
          </c:cat>
          <c:val>
            <c:numRef>
              <c:f>Sheet1!$B$2</c:f>
              <c:numCache>
                <c:formatCode>General</c:formatCode>
                <c:ptCount val="1"/>
                <c:pt idx="0">
                  <c:v>3450</c:v>
                </c:pt>
              </c:numCache>
            </c:numRef>
          </c:val>
          <c:extLst>
            <c:ext xmlns:c16="http://schemas.microsoft.com/office/drawing/2014/chart" uri="{C3380CC4-5D6E-409C-BE32-E72D297353CC}">
              <c16:uniqueId val="{00000000-8C4E-4C7D-AE7B-936CD134B676}"/>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43132</c:v>
                </c:pt>
              </c:numCache>
            </c:numRef>
          </c:cat>
          <c:val>
            <c:numRef>
              <c:f>Sheet1!$C$2</c:f>
              <c:numCache>
                <c:formatCode>General</c:formatCode>
                <c:ptCount val="1"/>
                <c:pt idx="0">
                  <c:v>2900</c:v>
                </c:pt>
              </c:numCache>
            </c:numRef>
          </c:val>
          <c:extLst>
            <c:ext xmlns:c16="http://schemas.microsoft.com/office/drawing/2014/chart" uri="{C3380CC4-5D6E-409C-BE32-E72D297353CC}">
              <c16:uniqueId val="{00000001-8C4E-4C7D-AE7B-936CD134B676}"/>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43132</c:v>
                </c:pt>
              </c:numCache>
            </c:numRef>
          </c:cat>
          <c:val>
            <c:numRef>
              <c:f>Sheet1!$D$2</c:f>
              <c:numCache>
                <c:formatCode>General</c:formatCode>
                <c:ptCount val="1"/>
                <c:pt idx="0">
                  <c:v>0</c:v>
                </c:pt>
              </c:numCache>
            </c:numRef>
          </c:val>
          <c:extLst>
            <c:ext xmlns:c16="http://schemas.microsoft.com/office/drawing/2014/chart" uri="{C3380CC4-5D6E-409C-BE32-E72D297353CC}">
              <c16:uniqueId val="{00000002-8C4E-4C7D-AE7B-936CD134B676}"/>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43132</c:v>
                </c:pt>
              </c:numCache>
            </c:numRef>
          </c:cat>
          <c:val>
            <c:numRef>
              <c:f>Sheet1!$E$2</c:f>
              <c:numCache>
                <c:formatCode>General</c:formatCode>
                <c:ptCount val="1"/>
                <c:pt idx="0">
                  <c:v>0</c:v>
                </c:pt>
              </c:numCache>
            </c:numRef>
          </c:val>
          <c:extLst>
            <c:ext xmlns:c16="http://schemas.microsoft.com/office/drawing/2014/chart" uri="{C3380CC4-5D6E-409C-BE32-E72D297353CC}">
              <c16:uniqueId val="{00000003-8C4E-4C7D-AE7B-936CD134B676}"/>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43132</c:v>
                </c:pt>
              </c:numCache>
            </c:numRef>
          </c:cat>
          <c:val>
            <c:numRef>
              <c:f>Sheet1!$F$2</c:f>
              <c:numCache>
                <c:formatCode>General</c:formatCode>
                <c:ptCount val="1"/>
                <c:pt idx="0">
                  <c:v>14043</c:v>
                </c:pt>
              </c:numCache>
            </c:numRef>
          </c:val>
          <c:extLst>
            <c:ext xmlns:c16="http://schemas.microsoft.com/office/drawing/2014/chart" uri="{C3380CC4-5D6E-409C-BE32-E72D297353CC}">
              <c16:uniqueId val="{00000004-8C4E-4C7D-AE7B-936CD134B676}"/>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43132</c:v>
                </c:pt>
              </c:numCache>
            </c:numRef>
          </c:cat>
          <c:val>
            <c:numRef>
              <c:f>Sheet1!$G$2</c:f>
              <c:numCache>
                <c:formatCode>General</c:formatCode>
                <c:ptCount val="1"/>
                <c:pt idx="0">
                  <c:v>878</c:v>
                </c:pt>
              </c:numCache>
            </c:numRef>
          </c:val>
          <c:extLst>
            <c:ext xmlns:c16="http://schemas.microsoft.com/office/drawing/2014/chart" uri="{C3380CC4-5D6E-409C-BE32-E72D297353CC}">
              <c16:uniqueId val="{00000005-8C4E-4C7D-AE7B-936CD134B676}"/>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43132</c:v>
                </c:pt>
              </c:numCache>
            </c:numRef>
          </c:cat>
          <c:val>
            <c:numRef>
              <c:f>Sheet1!$H$2</c:f>
              <c:numCache>
                <c:formatCode>General</c:formatCode>
                <c:ptCount val="1"/>
                <c:pt idx="0">
                  <c:v>0</c:v>
                </c:pt>
              </c:numCache>
            </c:numRef>
          </c:val>
          <c:extLst>
            <c:ext xmlns:c16="http://schemas.microsoft.com/office/drawing/2014/chart" uri="{C3380CC4-5D6E-409C-BE32-E72D297353CC}">
              <c16:uniqueId val="{00000006-8C4E-4C7D-AE7B-936CD134B676}"/>
            </c:ext>
          </c:extLst>
        </c:ser>
        <c:dLbls>
          <c:showLegendKey val="0"/>
          <c:showVal val="0"/>
          <c:showCatName val="0"/>
          <c:showSerName val="0"/>
          <c:showPercent val="0"/>
          <c:showBubbleSize val="0"/>
        </c:dLbls>
        <c:gapWidth val="219"/>
        <c:overlap val="-27"/>
        <c:axId val="285692608"/>
        <c:axId val="285691296"/>
      </c:barChart>
      <c:dateAx>
        <c:axId val="28569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91296"/>
        <c:crosses val="autoZero"/>
        <c:auto val="1"/>
        <c:lblOffset val="100"/>
        <c:baseTimeUnit val="days"/>
      </c:dateAx>
      <c:valAx>
        <c:axId val="28569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9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12</c:v>
                </c:pt>
              </c:numCache>
            </c:numRef>
          </c:val>
          <c:extLst>
            <c:ext xmlns:c16="http://schemas.microsoft.com/office/drawing/2014/chart" uri="{C3380CC4-5D6E-409C-BE32-E72D297353CC}">
              <c16:uniqueId val="{00000000-02D1-4F0A-82BA-03ADC9B5B4CD}"/>
            </c:ext>
          </c:extLst>
        </c:ser>
        <c:dLbls>
          <c:showLegendKey val="0"/>
          <c:showVal val="0"/>
          <c:showCatName val="0"/>
          <c:showSerName val="0"/>
          <c:showPercent val="0"/>
          <c:showBubbleSize val="0"/>
        </c:dLbls>
        <c:gapWidth val="219"/>
        <c:overlap val="-27"/>
        <c:axId val="357380976"/>
        <c:axId val="357383600"/>
      </c:barChart>
      <c:dateAx>
        <c:axId val="35738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3600"/>
        <c:crosses val="autoZero"/>
        <c:auto val="1"/>
        <c:lblOffset val="100"/>
        <c:baseTimeUnit val="months"/>
      </c:dateAx>
      <c:valAx>
        <c:axId val="35738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24</c:v>
                </c:pt>
                <c:pt idx="2">
                  <c:v>21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18E-4876-9835-282908CC702A}"/>
            </c:ext>
          </c:extLst>
        </c:ser>
        <c:dLbls>
          <c:showLegendKey val="0"/>
          <c:showVal val="0"/>
          <c:showCatName val="0"/>
          <c:showSerName val="0"/>
          <c:showPercent val="0"/>
          <c:showBubbleSize val="0"/>
        </c:dLbls>
        <c:gapWidth val="219"/>
        <c:overlap val="-27"/>
        <c:axId val="361168600"/>
        <c:axId val="361173520"/>
      </c:barChart>
      <c:dateAx>
        <c:axId val="36116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73520"/>
        <c:crosses val="autoZero"/>
        <c:auto val="1"/>
        <c:lblOffset val="100"/>
        <c:baseTimeUnit val="months"/>
      </c:dateAx>
      <c:valAx>
        <c:axId val="36117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6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45158</c:v>
                </c:pt>
              </c:numCache>
            </c:numRef>
          </c:val>
          <c:extLst>
            <c:ext xmlns:c16="http://schemas.microsoft.com/office/drawing/2014/chart" uri="{C3380CC4-5D6E-409C-BE32-E72D297353CC}">
              <c16:uniqueId val="{00000000-7ADC-4904-8025-48EFA19A2ED1}"/>
            </c:ext>
          </c:extLst>
        </c:ser>
        <c:dLbls>
          <c:showLegendKey val="0"/>
          <c:showVal val="0"/>
          <c:showCatName val="0"/>
          <c:showSerName val="0"/>
          <c:showPercent val="0"/>
          <c:showBubbleSize val="0"/>
        </c:dLbls>
        <c:gapWidth val="219"/>
        <c:overlap val="-27"/>
        <c:axId val="360266432"/>
        <c:axId val="360270696"/>
      </c:barChart>
      <c:dateAx>
        <c:axId val="36026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70696"/>
        <c:crosses val="autoZero"/>
        <c:auto val="1"/>
        <c:lblOffset val="100"/>
        <c:baseTimeUnit val="months"/>
      </c:dateAx>
      <c:valAx>
        <c:axId val="36027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6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c:v>
                </c:pt>
                <c:pt idx="1">
                  <c:v>63</c:v>
                </c:pt>
                <c:pt idx="2">
                  <c:v>355</c:v>
                </c:pt>
                <c:pt idx="3">
                  <c:v>458</c:v>
                </c:pt>
                <c:pt idx="4">
                  <c:v>529</c:v>
                </c:pt>
                <c:pt idx="5">
                  <c:v>416</c:v>
                </c:pt>
                <c:pt idx="6">
                  <c:v>175</c:v>
                </c:pt>
              </c:numCache>
            </c:numRef>
          </c:val>
          <c:extLst>
            <c:ext xmlns:c16="http://schemas.microsoft.com/office/drawing/2014/chart" uri="{C3380CC4-5D6E-409C-BE32-E72D297353CC}">
              <c16:uniqueId val="{00000000-F2F5-4727-898E-784DFC87046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66</c:v>
                </c:pt>
                <c:pt idx="2">
                  <c:v>273</c:v>
                </c:pt>
                <c:pt idx="3">
                  <c:v>359</c:v>
                </c:pt>
                <c:pt idx="4">
                  <c:v>288</c:v>
                </c:pt>
                <c:pt idx="5">
                  <c:v>259</c:v>
                </c:pt>
                <c:pt idx="6">
                  <c:v>151</c:v>
                </c:pt>
              </c:numCache>
            </c:numRef>
          </c:val>
          <c:extLst>
            <c:ext xmlns:c16="http://schemas.microsoft.com/office/drawing/2014/chart" uri="{C3380CC4-5D6E-409C-BE32-E72D297353CC}">
              <c16:uniqueId val="{00000001-F2F5-4727-898E-784DFC870466}"/>
            </c:ext>
          </c:extLst>
        </c:ser>
        <c:dLbls>
          <c:showLegendKey val="0"/>
          <c:showVal val="0"/>
          <c:showCatName val="0"/>
          <c:showSerName val="0"/>
          <c:showPercent val="0"/>
          <c:showBubbleSize val="0"/>
        </c:dLbls>
        <c:gapWidth val="219"/>
        <c:overlap val="-27"/>
        <c:axId val="282999904"/>
        <c:axId val="282999576"/>
      </c:barChart>
      <c:catAx>
        <c:axId val="28299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99576"/>
        <c:crosses val="autoZero"/>
        <c:auto val="1"/>
        <c:lblAlgn val="ctr"/>
        <c:lblOffset val="100"/>
        <c:noMultiLvlLbl val="0"/>
      </c:catAx>
      <c:valAx>
        <c:axId val="28299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9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0</c:v>
                </c:pt>
              </c:numCache>
            </c:numRef>
          </c:val>
          <c:extLst>
            <c:ext xmlns:c16="http://schemas.microsoft.com/office/drawing/2014/chart" uri="{C3380CC4-5D6E-409C-BE32-E72D297353CC}">
              <c16:uniqueId val="{00000000-92FB-4EE5-B2B1-93F0D96A02A6}"/>
            </c:ext>
          </c:extLst>
        </c:ser>
        <c:dLbls>
          <c:showLegendKey val="0"/>
          <c:showVal val="0"/>
          <c:showCatName val="0"/>
          <c:showSerName val="0"/>
          <c:showPercent val="0"/>
          <c:showBubbleSize val="0"/>
        </c:dLbls>
        <c:gapWidth val="219"/>
        <c:overlap val="-27"/>
        <c:axId val="367826832"/>
        <c:axId val="367827160"/>
      </c:barChart>
      <c:dateAx>
        <c:axId val="36782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27160"/>
        <c:crosses val="autoZero"/>
        <c:auto val="1"/>
        <c:lblOffset val="100"/>
        <c:baseTimeUnit val="months"/>
      </c:dateAx>
      <c:valAx>
        <c:axId val="36782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2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284-4BFE-AB24-B6DE41D27FF2}"/>
            </c:ext>
          </c:extLst>
        </c:ser>
        <c:dLbls>
          <c:showLegendKey val="0"/>
          <c:showVal val="0"/>
          <c:showCatName val="0"/>
          <c:showSerName val="0"/>
          <c:showPercent val="0"/>
          <c:showBubbleSize val="0"/>
        </c:dLbls>
        <c:gapWidth val="219"/>
        <c:overlap val="-27"/>
        <c:axId val="367824864"/>
        <c:axId val="367831096"/>
      </c:barChart>
      <c:dateAx>
        <c:axId val="36782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31096"/>
        <c:crosses val="autoZero"/>
        <c:auto val="1"/>
        <c:lblOffset val="100"/>
        <c:baseTimeUnit val="months"/>
      </c:dateAx>
      <c:valAx>
        <c:axId val="36783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2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EF-4098-A348-16F956E2B5CF}"/>
            </c:ext>
          </c:extLst>
        </c:ser>
        <c:dLbls>
          <c:showLegendKey val="0"/>
          <c:showVal val="0"/>
          <c:showCatName val="0"/>
          <c:showSerName val="0"/>
          <c:showPercent val="0"/>
          <c:showBubbleSize val="0"/>
        </c:dLbls>
        <c:gapWidth val="219"/>
        <c:overlap val="-27"/>
        <c:axId val="367829784"/>
        <c:axId val="367821584"/>
      </c:barChart>
      <c:dateAx>
        <c:axId val="36782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21584"/>
        <c:crosses val="autoZero"/>
        <c:auto val="1"/>
        <c:lblOffset val="100"/>
        <c:baseTimeUnit val="months"/>
      </c:dateAx>
      <c:valAx>
        <c:axId val="36782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2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33</c:v>
                </c:pt>
              </c:numCache>
            </c:numRef>
          </c:val>
          <c:extLst>
            <c:ext xmlns:c16="http://schemas.microsoft.com/office/drawing/2014/chart" uri="{C3380CC4-5D6E-409C-BE32-E72D297353CC}">
              <c16:uniqueId val="{00000000-4E46-4021-BBF8-85A8373298C2}"/>
            </c:ext>
          </c:extLst>
        </c:ser>
        <c:dLbls>
          <c:showLegendKey val="0"/>
          <c:showVal val="0"/>
          <c:showCatName val="0"/>
          <c:showSerName val="0"/>
          <c:showPercent val="0"/>
          <c:showBubbleSize val="0"/>
        </c:dLbls>
        <c:gapWidth val="219"/>
        <c:overlap val="-27"/>
        <c:axId val="389026024"/>
        <c:axId val="389033896"/>
      </c:barChart>
      <c:dateAx>
        <c:axId val="38902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3896"/>
        <c:crosses val="autoZero"/>
        <c:auto val="1"/>
        <c:lblOffset val="100"/>
        <c:baseTimeUnit val="months"/>
      </c:dateAx>
      <c:valAx>
        <c:axId val="38903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52</c:v>
                </c:pt>
                <c:pt idx="1">
                  <c:v>48</c:v>
                </c:pt>
                <c:pt idx="2">
                  <c:v>57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D77-4392-97DE-943255BA21DF}"/>
            </c:ext>
          </c:extLst>
        </c:ser>
        <c:dLbls>
          <c:showLegendKey val="0"/>
          <c:showVal val="0"/>
          <c:showCatName val="0"/>
          <c:showSerName val="0"/>
          <c:showPercent val="0"/>
          <c:showBubbleSize val="0"/>
        </c:dLbls>
        <c:gapWidth val="219"/>
        <c:overlap val="-27"/>
        <c:axId val="389027992"/>
        <c:axId val="389028648"/>
      </c:barChart>
      <c:dateAx>
        <c:axId val="38902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8648"/>
        <c:crosses val="autoZero"/>
        <c:auto val="1"/>
        <c:lblOffset val="100"/>
        <c:baseTimeUnit val="months"/>
      </c:dateAx>
      <c:valAx>
        <c:axId val="38902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4</c:v>
                </c:pt>
              </c:numCache>
            </c:numRef>
          </c:val>
          <c:extLst>
            <c:ext xmlns:c16="http://schemas.microsoft.com/office/drawing/2014/chart" uri="{C3380CC4-5D6E-409C-BE32-E72D297353CC}">
              <c16:uniqueId val="{00000000-9C11-478E-88C4-81CA64F48D19}"/>
            </c:ext>
          </c:extLst>
        </c:ser>
        <c:dLbls>
          <c:showLegendKey val="0"/>
          <c:showVal val="0"/>
          <c:showCatName val="0"/>
          <c:showSerName val="0"/>
          <c:showPercent val="0"/>
          <c:showBubbleSize val="0"/>
        </c:dLbls>
        <c:gapWidth val="219"/>
        <c:overlap val="-27"/>
        <c:axId val="391921960"/>
        <c:axId val="391922288"/>
      </c:barChart>
      <c:dateAx>
        <c:axId val="39192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2288"/>
        <c:crosses val="autoZero"/>
        <c:auto val="1"/>
        <c:lblOffset val="100"/>
        <c:baseTimeUnit val="months"/>
      </c:dateAx>
      <c:valAx>
        <c:axId val="39192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70</c:v>
                </c:pt>
                <c:pt idx="2">
                  <c:v>87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1EF-4677-81F1-2D0563C1229E}"/>
            </c:ext>
          </c:extLst>
        </c:ser>
        <c:dLbls>
          <c:showLegendKey val="0"/>
          <c:showVal val="0"/>
          <c:showCatName val="0"/>
          <c:showSerName val="0"/>
          <c:showPercent val="0"/>
          <c:showBubbleSize val="0"/>
        </c:dLbls>
        <c:gapWidth val="219"/>
        <c:overlap val="-27"/>
        <c:axId val="284924320"/>
        <c:axId val="284928256"/>
      </c:barChart>
      <c:dateAx>
        <c:axId val="28492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28256"/>
        <c:crosses val="autoZero"/>
        <c:auto val="1"/>
        <c:lblOffset val="100"/>
        <c:baseTimeUnit val="months"/>
      </c:dateAx>
      <c:valAx>
        <c:axId val="28492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2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F3721-C012-4C9A-BD77-B60C9311777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DED6C776-9908-421F-A4C1-C2D8A1228EA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16068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DB55B-93E5-4D84-B82B-D5E2805D99D5}"/>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124F01E4-8D7D-4DC6-B851-38E16CFE6C8A}"/>
              </a:ext>
            </a:extLst>
          </p:cNvPr>
          <p:cNvGraphicFramePr>
            <a:graphicFrameLocks noGrp="1"/>
          </p:cNvGraphicFramePr>
          <p:nvPr>
            <p:ph type="chart" sz="quarter" idx="13"/>
            <p:extLst>
              <p:ext uri="{D42A27DB-BD31-4B8C-83A1-F6EECF244321}">
                <p14:modId xmlns:p14="http://schemas.microsoft.com/office/powerpoint/2010/main" val="3545316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7319C-C677-4A30-9753-51080F579CE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E36BDAD-E5CD-4CB3-8FB0-23A21BD754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038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64DE-2283-4685-93EA-2A78142DF6D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825283A-D4EC-405F-98BF-04455E9122B3}"/>
              </a:ext>
            </a:extLst>
          </p:cNvPr>
          <p:cNvGraphicFramePr>
            <a:graphicFrameLocks noGrp="1"/>
          </p:cNvGraphicFramePr>
          <p:nvPr>
            <p:ph type="tbl" sz="quarter" idx="13"/>
            <p:extLst>
              <p:ext uri="{D42A27DB-BD31-4B8C-83A1-F6EECF244321}">
                <p14:modId xmlns:p14="http://schemas.microsoft.com/office/powerpoint/2010/main" val="162739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92749051"/>
                    </a:ext>
                  </a:extLst>
                </a:gridCol>
                <a:gridCol w="740664">
                  <a:extLst>
                    <a:ext uri="{9D8B030D-6E8A-4147-A177-3AD203B41FA5}">
                      <a16:colId xmlns:a16="http://schemas.microsoft.com/office/drawing/2014/main" val="1274476596"/>
                    </a:ext>
                  </a:extLst>
                </a:gridCol>
                <a:gridCol w="740664">
                  <a:extLst>
                    <a:ext uri="{9D8B030D-6E8A-4147-A177-3AD203B41FA5}">
                      <a16:colId xmlns:a16="http://schemas.microsoft.com/office/drawing/2014/main" val="1118903232"/>
                    </a:ext>
                  </a:extLst>
                </a:gridCol>
                <a:gridCol w="740664">
                  <a:extLst>
                    <a:ext uri="{9D8B030D-6E8A-4147-A177-3AD203B41FA5}">
                      <a16:colId xmlns:a16="http://schemas.microsoft.com/office/drawing/2014/main" val="2161008852"/>
                    </a:ext>
                  </a:extLst>
                </a:gridCol>
                <a:gridCol w="740664">
                  <a:extLst>
                    <a:ext uri="{9D8B030D-6E8A-4147-A177-3AD203B41FA5}">
                      <a16:colId xmlns:a16="http://schemas.microsoft.com/office/drawing/2014/main" val="1422824658"/>
                    </a:ext>
                  </a:extLst>
                </a:gridCol>
                <a:gridCol w="740664">
                  <a:extLst>
                    <a:ext uri="{9D8B030D-6E8A-4147-A177-3AD203B41FA5}">
                      <a16:colId xmlns:a16="http://schemas.microsoft.com/office/drawing/2014/main" val="2766714214"/>
                    </a:ext>
                  </a:extLst>
                </a:gridCol>
                <a:gridCol w="740664">
                  <a:extLst>
                    <a:ext uri="{9D8B030D-6E8A-4147-A177-3AD203B41FA5}">
                      <a16:colId xmlns:a16="http://schemas.microsoft.com/office/drawing/2014/main" val="3946601619"/>
                    </a:ext>
                  </a:extLst>
                </a:gridCol>
                <a:gridCol w="740664">
                  <a:extLst>
                    <a:ext uri="{9D8B030D-6E8A-4147-A177-3AD203B41FA5}">
                      <a16:colId xmlns:a16="http://schemas.microsoft.com/office/drawing/2014/main" val="3190584228"/>
                    </a:ext>
                  </a:extLst>
                </a:gridCol>
                <a:gridCol w="740664">
                  <a:extLst>
                    <a:ext uri="{9D8B030D-6E8A-4147-A177-3AD203B41FA5}">
                      <a16:colId xmlns:a16="http://schemas.microsoft.com/office/drawing/2014/main" val="875067199"/>
                    </a:ext>
                  </a:extLst>
                </a:gridCol>
                <a:gridCol w="740664">
                  <a:extLst>
                    <a:ext uri="{9D8B030D-6E8A-4147-A177-3AD203B41FA5}">
                      <a16:colId xmlns:a16="http://schemas.microsoft.com/office/drawing/2014/main" val="8477337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6284460"/>
                  </a:ext>
                </a:extLst>
              </a:tr>
              <a:tr h="370840">
                <a:tc>
                  <a:txBody>
                    <a:bodyPr/>
                    <a:lstStyle/>
                    <a:p>
                      <a:r>
                        <a:rPr lang="en-US" sz="1000"/>
                        <a:t>Philadelphia Insurance Companies</a:t>
                      </a:r>
                    </a:p>
                  </a:txBody>
                  <a:tcPr/>
                </a:tc>
                <a:tc>
                  <a:txBody>
                    <a:bodyPr/>
                    <a:lstStyle/>
                    <a:p>
                      <a:r>
                        <a:rPr lang="en-US" sz="1000"/>
                        <a:t>3450</a:t>
                      </a:r>
                    </a:p>
                  </a:txBody>
                  <a:tcPr/>
                </a:tc>
                <a:tc>
                  <a:txBody>
                    <a:bodyPr/>
                    <a:lstStyle/>
                    <a:p>
                      <a:r>
                        <a:rPr lang="en-US" sz="1000"/>
                        <a:t>30</a:t>
                      </a:r>
                    </a:p>
                  </a:txBody>
                  <a:tcPr/>
                </a:tc>
                <a:tc>
                  <a:txBody>
                    <a:bodyPr/>
                    <a:lstStyle/>
                    <a:p>
                      <a:r>
                        <a:rPr lang="en-US" sz="1000"/>
                        <a:t>25</a:t>
                      </a:r>
                    </a:p>
                  </a:txBody>
                  <a:tcPr/>
                </a:tc>
                <a:tc>
                  <a:txBody>
                    <a:bodyPr/>
                    <a:lstStyle/>
                    <a:p>
                      <a:r>
                        <a:rPr lang="en-US" sz="1000"/>
                        <a:t>543</a:t>
                      </a:r>
                    </a:p>
                  </a:txBody>
                  <a:tcPr/>
                </a:tc>
                <a:tc>
                  <a:txBody>
                    <a:bodyPr/>
                    <a:lstStyle/>
                    <a:p>
                      <a:r>
                        <a:rPr lang="en-US" sz="1000"/>
                        <a:t>6</a:t>
                      </a:r>
                    </a:p>
                  </a:txBody>
                  <a:tcPr/>
                </a:tc>
                <a:tc>
                  <a:txBody>
                    <a:bodyPr/>
                    <a:lstStyle/>
                    <a:p>
                      <a:r>
                        <a:rPr lang="en-US" sz="1000"/>
                        <a:t>79</a:t>
                      </a:r>
                    </a:p>
                  </a:txBody>
                  <a:tcPr/>
                </a:tc>
                <a:tc>
                  <a:txBody>
                    <a:bodyPr/>
                    <a:lstStyle/>
                    <a:p>
                      <a:r>
                        <a:rPr lang="en-US" sz="1000"/>
                        <a:t>0</a:t>
                      </a:r>
                    </a:p>
                  </a:txBody>
                  <a:tcPr/>
                </a:tc>
                <a:tc>
                  <a:txBody>
                    <a:bodyPr/>
                    <a:lstStyle/>
                    <a:p>
                      <a:r>
                        <a:rPr lang="en-US" sz="1000"/>
                        <a:t>0.7313%</a:t>
                      </a:r>
                    </a:p>
                  </a:txBody>
                  <a:tcPr/>
                </a:tc>
                <a:tc>
                  <a:txBody>
                    <a:bodyPr/>
                    <a:lstStyle/>
                    <a:p>
                      <a:r>
                        <a:rPr lang="en-US" sz="1000"/>
                        <a:t>0.0%</a:t>
                      </a:r>
                    </a:p>
                  </a:txBody>
                  <a:tcPr/>
                </a:tc>
                <a:extLst>
                  <a:ext uri="{0D108BD9-81ED-4DB2-BD59-A6C34878D82A}">
                    <a16:rowId xmlns:a16="http://schemas.microsoft.com/office/drawing/2014/main" val="2481820833"/>
                  </a:ext>
                </a:extLst>
              </a:tr>
            </a:tbl>
          </a:graphicData>
        </a:graphic>
      </p:graphicFrame>
      <p:sp>
        <p:nvSpPr>
          <p:cNvPr id="4" name="Text Placeholder 3">
            <a:extLst>
              <a:ext uri="{FF2B5EF4-FFF2-40B4-BE49-F238E27FC236}">
                <a16:creationId xmlns:a16="http://schemas.microsoft.com/office/drawing/2014/main" id="{93C57972-B96D-4157-A1A0-DAEC7089A49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67634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6F42-A047-4FEB-B1E2-D70D23D42FF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20114A8-C11B-43CE-99A7-401E4987F02A}"/>
              </a:ext>
            </a:extLst>
          </p:cNvPr>
          <p:cNvGraphicFramePr>
            <a:graphicFrameLocks noGrp="1"/>
          </p:cNvGraphicFramePr>
          <p:nvPr>
            <p:ph type="chart" sz="quarter" idx="13"/>
            <p:extLst>
              <p:ext uri="{D42A27DB-BD31-4B8C-83A1-F6EECF244321}">
                <p14:modId xmlns:p14="http://schemas.microsoft.com/office/powerpoint/2010/main" val="2083902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43F005-C833-4703-AC72-A7DBB261A49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A53BD90-C354-4859-9E40-5D685A830D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5299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3EDA-0F45-4535-A1F3-0ED3EF233E34}"/>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8C9F04DC-1962-4B1B-A7D9-31CFD172D311}"/>
              </a:ext>
            </a:extLst>
          </p:cNvPr>
          <p:cNvGraphicFramePr>
            <a:graphicFrameLocks noGrp="1"/>
          </p:cNvGraphicFramePr>
          <p:nvPr>
            <p:ph type="chart" sz="quarter" idx="13"/>
            <p:extLst>
              <p:ext uri="{D42A27DB-BD31-4B8C-83A1-F6EECF244321}">
                <p14:modId xmlns:p14="http://schemas.microsoft.com/office/powerpoint/2010/main" val="3430080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F5000-4320-409D-BFB8-6001D973433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B6704FC-3DA5-494C-97DE-9860DA02D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9435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62F20-FC74-44B5-97E0-011332F19B4A}"/>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0E7FF35A-53D5-4110-8CAD-C3D97B7B2395}"/>
              </a:ext>
            </a:extLst>
          </p:cNvPr>
          <p:cNvGraphicFramePr>
            <a:graphicFrameLocks noGrp="1"/>
          </p:cNvGraphicFramePr>
          <p:nvPr>
            <p:ph type="chart" sz="quarter" idx="13"/>
            <p:extLst>
              <p:ext uri="{D42A27DB-BD31-4B8C-83A1-F6EECF244321}">
                <p14:modId xmlns:p14="http://schemas.microsoft.com/office/powerpoint/2010/main" val="2747814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4A70B2-5A5D-41AE-B61D-75D0D09214A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2BD4B50-0106-4046-9B25-FBCE75B414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371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FE1E3-125F-49E9-9FCB-8715C0AC4556}"/>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8C103961-01FE-4F24-B61F-C89ED4119E0C}"/>
              </a:ext>
            </a:extLst>
          </p:cNvPr>
          <p:cNvGraphicFramePr>
            <a:graphicFrameLocks noGrp="1"/>
          </p:cNvGraphicFramePr>
          <p:nvPr>
            <p:ph type="tbl" sz="quarter" idx="13"/>
            <p:extLst>
              <p:ext uri="{D42A27DB-BD31-4B8C-83A1-F6EECF244321}">
                <p14:modId xmlns:p14="http://schemas.microsoft.com/office/powerpoint/2010/main" val="192627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0524419"/>
                    </a:ext>
                  </a:extLst>
                </a:gridCol>
                <a:gridCol w="658368">
                  <a:extLst>
                    <a:ext uri="{9D8B030D-6E8A-4147-A177-3AD203B41FA5}">
                      <a16:colId xmlns:a16="http://schemas.microsoft.com/office/drawing/2014/main" val="1107630647"/>
                    </a:ext>
                  </a:extLst>
                </a:gridCol>
                <a:gridCol w="658368">
                  <a:extLst>
                    <a:ext uri="{9D8B030D-6E8A-4147-A177-3AD203B41FA5}">
                      <a16:colId xmlns:a16="http://schemas.microsoft.com/office/drawing/2014/main" val="2640109530"/>
                    </a:ext>
                  </a:extLst>
                </a:gridCol>
                <a:gridCol w="658368">
                  <a:extLst>
                    <a:ext uri="{9D8B030D-6E8A-4147-A177-3AD203B41FA5}">
                      <a16:colId xmlns:a16="http://schemas.microsoft.com/office/drawing/2014/main" val="3563832894"/>
                    </a:ext>
                  </a:extLst>
                </a:gridCol>
                <a:gridCol w="658368">
                  <a:extLst>
                    <a:ext uri="{9D8B030D-6E8A-4147-A177-3AD203B41FA5}">
                      <a16:colId xmlns:a16="http://schemas.microsoft.com/office/drawing/2014/main" val="3602653321"/>
                    </a:ext>
                  </a:extLst>
                </a:gridCol>
                <a:gridCol w="658368">
                  <a:extLst>
                    <a:ext uri="{9D8B030D-6E8A-4147-A177-3AD203B41FA5}">
                      <a16:colId xmlns:a16="http://schemas.microsoft.com/office/drawing/2014/main" val="3575970727"/>
                    </a:ext>
                  </a:extLst>
                </a:gridCol>
                <a:gridCol w="658368">
                  <a:extLst>
                    <a:ext uri="{9D8B030D-6E8A-4147-A177-3AD203B41FA5}">
                      <a16:colId xmlns:a16="http://schemas.microsoft.com/office/drawing/2014/main" val="2472558703"/>
                    </a:ext>
                  </a:extLst>
                </a:gridCol>
                <a:gridCol w="658368">
                  <a:extLst>
                    <a:ext uri="{9D8B030D-6E8A-4147-A177-3AD203B41FA5}">
                      <a16:colId xmlns:a16="http://schemas.microsoft.com/office/drawing/2014/main" val="2602176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038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- 2018-02-04 22:52:20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 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066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- 2018-02-26 14:32:44</a:t>
                      </a:r>
                      <a:r>
                        <a:rPr kumimoji="0" lang="en-US" sz="1000" b="0" i="0" u="none" strike="noStrike" kern="1200" cap="none" spc="0" normalizeH="0" baseline="0" noProof="0">
                          <a:ln>
                            <a:noFill/>
                          </a:ln>
                          <a:solidFill>
                            <a:prstClr val="black"/>
                          </a:solidFill>
                          <a:effectLst/>
                          <a:uLnTx/>
                          <a:uFillTx/>
                          <a:latin typeface="+mn-lt"/>
                          <a:ea typeface="+mn-ea"/>
                          <a:cs typeface="+mn-cs"/>
                        </a:rPr>
                        <a:t>
Cooking, electrical issues, and smoking are the leading causes of fires we've seen in residential properties. Check out our tips and resources for preventing fires due to these and other common causes: https://goo.gl/WPjXmg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59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- 2018-02-08 13:04:17</a:t>
                      </a:r>
                      <a:r>
                        <a:rPr kumimoji="0" lang="en-US" sz="1000" b="0" i="0" u="none" strike="noStrike" kern="1200" cap="none" spc="0" normalizeH="0" baseline="0" noProof="0">
                          <a:ln>
                            <a:noFill/>
                          </a:ln>
                          <a:solidFill>
                            <a:prstClr val="black"/>
                          </a:solidFill>
                          <a:effectLst/>
                          <a:uLnTx/>
                          <a:uFillTx/>
                          <a:latin typeface="+mn-lt"/>
                          <a:ea typeface="+mn-ea"/>
                          <a:cs typeface="+mn-cs"/>
                        </a:rPr>
                        <a:t>
Looking for a cool career? Don't underestimate how fascinating the insurance industry can be! We're #hiring a Claims Examiner - General Liability in Seattle, WA. To learn more and apply, click on the link: https://goo.gl/uRFWsx 
We are always looking for talented team players to join our high-energy work environment. Visit PHLY.com/careers to view our current openings and mention your friends below if they’re looking for a job!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8248681"/>
                  </a:ext>
                </a:extLst>
              </a:tr>
            </a:tbl>
          </a:graphicData>
        </a:graphic>
      </p:graphicFrame>
      <p:sp>
        <p:nvSpPr>
          <p:cNvPr id="4" name="Text Placeholder 3">
            <a:extLst>
              <a:ext uri="{FF2B5EF4-FFF2-40B4-BE49-F238E27FC236}">
                <a16:creationId xmlns:a16="http://schemas.microsoft.com/office/drawing/2014/main" id="{BF8D333E-1910-4FEE-B0FD-7AA954668D3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33136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3FCD3-001A-42D8-95B8-C7C3F674BA8E}"/>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22AD122A-B260-46C1-BD39-30F36F0A55C6}"/>
              </a:ext>
            </a:extLst>
          </p:cNvPr>
          <p:cNvGraphicFramePr>
            <a:graphicFrameLocks noGrp="1"/>
          </p:cNvGraphicFramePr>
          <p:nvPr>
            <p:ph type="tbl" sz="quarter" idx="13"/>
            <p:extLst>
              <p:ext uri="{D42A27DB-BD31-4B8C-83A1-F6EECF244321}">
                <p14:modId xmlns:p14="http://schemas.microsoft.com/office/powerpoint/2010/main" val="3732298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1142701"/>
                    </a:ext>
                  </a:extLst>
                </a:gridCol>
                <a:gridCol w="658368">
                  <a:extLst>
                    <a:ext uri="{9D8B030D-6E8A-4147-A177-3AD203B41FA5}">
                      <a16:colId xmlns:a16="http://schemas.microsoft.com/office/drawing/2014/main" val="3159647115"/>
                    </a:ext>
                  </a:extLst>
                </a:gridCol>
                <a:gridCol w="658368">
                  <a:extLst>
                    <a:ext uri="{9D8B030D-6E8A-4147-A177-3AD203B41FA5}">
                      <a16:colId xmlns:a16="http://schemas.microsoft.com/office/drawing/2014/main" val="2498918509"/>
                    </a:ext>
                  </a:extLst>
                </a:gridCol>
                <a:gridCol w="658368">
                  <a:extLst>
                    <a:ext uri="{9D8B030D-6E8A-4147-A177-3AD203B41FA5}">
                      <a16:colId xmlns:a16="http://schemas.microsoft.com/office/drawing/2014/main" val="2984374674"/>
                    </a:ext>
                  </a:extLst>
                </a:gridCol>
                <a:gridCol w="658368">
                  <a:extLst>
                    <a:ext uri="{9D8B030D-6E8A-4147-A177-3AD203B41FA5}">
                      <a16:colId xmlns:a16="http://schemas.microsoft.com/office/drawing/2014/main" val="1461048396"/>
                    </a:ext>
                  </a:extLst>
                </a:gridCol>
                <a:gridCol w="658368">
                  <a:extLst>
                    <a:ext uri="{9D8B030D-6E8A-4147-A177-3AD203B41FA5}">
                      <a16:colId xmlns:a16="http://schemas.microsoft.com/office/drawing/2014/main" val="322234474"/>
                    </a:ext>
                  </a:extLst>
                </a:gridCol>
                <a:gridCol w="658368">
                  <a:extLst>
                    <a:ext uri="{9D8B030D-6E8A-4147-A177-3AD203B41FA5}">
                      <a16:colId xmlns:a16="http://schemas.microsoft.com/office/drawing/2014/main" val="2512400348"/>
                    </a:ext>
                  </a:extLst>
                </a:gridCol>
                <a:gridCol w="658368">
                  <a:extLst>
                    <a:ext uri="{9D8B030D-6E8A-4147-A177-3AD203B41FA5}">
                      <a16:colId xmlns:a16="http://schemas.microsoft.com/office/drawing/2014/main" val="145206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316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- 2018-02-02 16:52:37</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 Eagles running back LeGarrette Blount and #TEAMPHLY have in common? We're both proud supporters of the American Diabetes Association! During the 2017 NFL season, Blount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263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- 2018-02-16 12:06:59</a:t>
                      </a:r>
                      <a:r>
                        <a:rPr kumimoji="0" lang="en-US" sz="1000" b="0" i="0" u="none" strike="noStrike" kern="1200" cap="none" spc="0" normalizeH="0" baseline="0" noProof="0">
                          <a:ln>
                            <a:noFill/>
                          </a:ln>
                          <a:solidFill>
                            <a:prstClr val="black"/>
                          </a:solidFill>
                          <a:effectLst/>
                          <a:uLnTx/>
                          <a:uFillTx/>
                          <a:latin typeface="+mn-lt"/>
                          <a:ea typeface="+mn-ea"/>
                          <a:cs typeface="+mn-cs"/>
                        </a:rPr>
                        <a:t>
A new federal law aiming to prevent sexual abuse in youth sports impacts all youth sport organizations, including programs offered by local leagues, churches, schools, camps, and non-profits. Read a summary of the new requirements on our blog and find more resources in our expert webinar: https://goo.gl/nB5t5n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2324190"/>
                  </a:ext>
                </a:extLst>
              </a:tr>
            </a:tbl>
          </a:graphicData>
        </a:graphic>
      </p:graphicFrame>
      <p:sp>
        <p:nvSpPr>
          <p:cNvPr id="4" name="Text Placeholder 3">
            <a:extLst>
              <a:ext uri="{FF2B5EF4-FFF2-40B4-BE49-F238E27FC236}">
                <a16:creationId xmlns:a16="http://schemas.microsoft.com/office/drawing/2014/main" id="{F4202C6A-853A-4684-8A14-6794F16A1F9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640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8FFC-5480-4914-8685-E7436EE32AD3}"/>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A4127FB7-BAAE-403D-B79B-7D1B41ABE0E6}"/>
              </a:ext>
            </a:extLst>
          </p:cNvPr>
          <p:cNvGraphicFramePr>
            <a:graphicFrameLocks noGrp="1"/>
          </p:cNvGraphicFramePr>
          <p:nvPr>
            <p:ph type="chart" sz="quarter" idx="13"/>
            <p:extLst>
              <p:ext uri="{D42A27DB-BD31-4B8C-83A1-F6EECF244321}">
                <p14:modId xmlns:p14="http://schemas.microsoft.com/office/powerpoint/2010/main" val="3316831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55B336-7BDF-4E0D-9F39-EBA3243060F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1AAA9D6-7A4C-477E-8F19-367579D6DB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566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EEBB4-E035-4B58-A387-AB61267FEA27}"/>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B98F99DC-6ADA-4F9D-B04F-3AD77337264A}"/>
              </a:ext>
            </a:extLst>
          </p:cNvPr>
          <p:cNvGraphicFramePr>
            <a:graphicFrameLocks noGrp="1"/>
          </p:cNvGraphicFramePr>
          <p:nvPr>
            <p:ph type="tbl" sz="quarter" idx="13"/>
            <p:extLst>
              <p:ext uri="{D42A27DB-BD31-4B8C-83A1-F6EECF244321}">
                <p14:modId xmlns:p14="http://schemas.microsoft.com/office/powerpoint/2010/main" val="95753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40796713"/>
                    </a:ext>
                  </a:extLst>
                </a:gridCol>
                <a:gridCol w="493776">
                  <a:extLst>
                    <a:ext uri="{9D8B030D-6E8A-4147-A177-3AD203B41FA5}">
                      <a16:colId xmlns:a16="http://schemas.microsoft.com/office/drawing/2014/main" val="1474418026"/>
                    </a:ext>
                  </a:extLst>
                </a:gridCol>
                <a:gridCol w="493776">
                  <a:extLst>
                    <a:ext uri="{9D8B030D-6E8A-4147-A177-3AD203B41FA5}">
                      <a16:colId xmlns:a16="http://schemas.microsoft.com/office/drawing/2014/main" val="4075286712"/>
                    </a:ext>
                  </a:extLst>
                </a:gridCol>
                <a:gridCol w="493776">
                  <a:extLst>
                    <a:ext uri="{9D8B030D-6E8A-4147-A177-3AD203B41FA5}">
                      <a16:colId xmlns:a16="http://schemas.microsoft.com/office/drawing/2014/main" val="465210902"/>
                    </a:ext>
                  </a:extLst>
                </a:gridCol>
                <a:gridCol w="493776">
                  <a:extLst>
                    <a:ext uri="{9D8B030D-6E8A-4147-A177-3AD203B41FA5}">
                      <a16:colId xmlns:a16="http://schemas.microsoft.com/office/drawing/2014/main" val="4076610216"/>
                    </a:ext>
                  </a:extLst>
                </a:gridCol>
                <a:gridCol w="493776">
                  <a:extLst>
                    <a:ext uri="{9D8B030D-6E8A-4147-A177-3AD203B41FA5}">
                      <a16:colId xmlns:a16="http://schemas.microsoft.com/office/drawing/2014/main" val="2689106859"/>
                    </a:ext>
                  </a:extLst>
                </a:gridCol>
                <a:gridCol w="493776">
                  <a:extLst>
                    <a:ext uri="{9D8B030D-6E8A-4147-A177-3AD203B41FA5}">
                      <a16:colId xmlns:a16="http://schemas.microsoft.com/office/drawing/2014/main" val="748654341"/>
                    </a:ext>
                  </a:extLst>
                </a:gridCol>
                <a:gridCol w="493776">
                  <a:extLst>
                    <a:ext uri="{9D8B030D-6E8A-4147-A177-3AD203B41FA5}">
                      <a16:colId xmlns:a16="http://schemas.microsoft.com/office/drawing/2014/main" val="1021664824"/>
                    </a:ext>
                  </a:extLst>
                </a:gridCol>
                <a:gridCol w="493776">
                  <a:extLst>
                    <a:ext uri="{9D8B030D-6E8A-4147-A177-3AD203B41FA5}">
                      <a16:colId xmlns:a16="http://schemas.microsoft.com/office/drawing/2014/main" val="3010646233"/>
                    </a:ext>
                  </a:extLst>
                </a:gridCol>
                <a:gridCol w="493776">
                  <a:extLst>
                    <a:ext uri="{9D8B030D-6E8A-4147-A177-3AD203B41FA5}">
                      <a16:colId xmlns:a16="http://schemas.microsoft.com/office/drawing/2014/main" val="674523319"/>
                    </a:ext>
                  </a:extLst>
                </a:gridCol>
                <a:gridCol w="493776">
                  <a:extLst>
                    <a:ext uri="{9D8B030D-6E8A-4147-A177-3AD203B41FA5}">
                      <a16:colId xmlns:a16="http://schemas.microsoft.com/office/drawing/2014/main" val="2624251976"/>
                    </a:ext>
                  </a:extLst>
                </a:gridCol>
                <a:gridCol w="493776">
                  <a:extLst>
                    <a:ext uri="{9D8B030D-6E8A-4147-A177-3AD203B41FA5}">
                      <a16:colId xmlns:a16="http://schemas.microsoft.com/office/drawing/2014/main" val="2167574297"/>
                    </a:ext>
                  </a:extLst>
                </a:gridCol>
                <a:gridCol w="493776">
                  <a:extLst>
                    <a:ext uri="{9D8B030D-6E8A-4147-A177-3AD203B41FA5}">
                      <a16:colId xmlns:a16="http://schemas.microsoft.com/office/drawing/2014/main" val="1357954459"/>
                    </a:ext>
                  </a:extLst>
                </a:gridCol>
                <a:gridCol w="493776">
                  <a:extLst>
                    <a:ext uri="{9D8B030D-6E8A-4147-A177-3AD203B41FA5}">
                      <a16:colId xmlns:a16="http://schemas.microsoft.com/office/drawing/2014/main" val="35264181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13653966"/>
                  </a:ext>
                </a:extLst>
              </a:tr>
              <a:tr h="370840">
                <a:tc>
                  <a:txBody>
                    <a:bodyPr/>
                    <a:lstStyle/>
                    <a:p>
                      <a:r>
                        <a:rPr lang="en-US" sz="1000"/>
                        <a:t>@PHLYINS</a:t>
                      </a:r>
                    </a:p>
                  </a:txBody>
                  <a:tcPr/>
                </a:tc>
                <a:tc>
                  <a:txBody>
                    <a:bodyPr/>
                    <a:lstStyle/>
                    <a:p>
                      <a:r>
                        <a:rPr lang="en-US" sz="1000"/>
                        <a:t>2900</a:t>
                      </a:r>
                    </a:p>
                  </a:txBody>
                  <a:tcPr/>
                </a:tc>
                <a:tc>
                  <a:txBody>
                    <a:bodyPr/>
                    <a:lstStyle/>
                    <a:p>
                      <a:r>
                        <a:rPr lang="en-US" sz="1000"/>
                        <a:t>32</a:t>
                      </a:r>
                    </a:p>
                  </a:txBody>
                  <a:tcPr/>
                </a:tc>
                <a:tc>
                  <a:txBody>
                    <a:bodyPr/>
                    <a:lstStyle/>
                    <a:p>
                      <a:r>
                        <a:rPr lang="en-US" sz="1000"/>
                        <a:t>37</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54</a:t>
                      </a:r>
                    </a:p>
                  </a:txBody>
                  <a:tcPr/>
                </a:tc>
                <a:tc>
                  <a:txBody>
                    <a:bodyPr/>
                    <a:lstStyle/>
                    <a:p>
                      <a:r>
                        <a:rPr lang="en-US" sz="1000"/>
                        <a:t>54</a:t>
                      </a:r>
                    </a:p>
                  </a:txBody>
                  <a:tcPr/>
                </a:tc>
                <a:tc>
                  <a:txBody>
                    <a:bodyPr/>
                    <a:lstStyle/>
                    <a:p>
                      <a:r>
                        <a:rPr lang="en-US" sz="1000"/>
                        <a:t>134</a:t>
                      </a:r>
                    </a:p>
                  </a:txBody>
                  <a:tcPr/>
                </a:tc>
                <a:tc>
                  <a:txBody>
                    <a:bodyPr/>
                    <a:lstStyle/>
                    <a:p>
                      <a:r>
                        <a:rPr lang="en-US" sz="1000"/>
                        <a:t>2</a:t>
                      </a:r>
                    </a:p>
                  </a:txBody>
                  <a:tcPr/>
                </a:tc>
                <a:tc>
                  <a:txBody>
                    <a:bodyPr/>
                    <a:lstStyle/>
                    <a:p>
                      <a:r>
                        <a:rPr lang="en-US" sz="1000"/>
                        <a:t>21</a:t>
                      </a:r>
                    </a:p>
                  </a:txBody>
                  <a:tcPr/>
                </a:tc>
                <a:tc>
                  <a:txBody>
                    <a:bodyPr/>
                    <a:lstStyle/>
                    <a:p>
                      <a:r>
                        <a:rPr lang="en-US" sz="1000"/>
                        <a:t>0.1781%</a:t>
                      </a:r>
                    </a:p>
                  </a:txBody>
                  <a:tcPr/>
                </a:tc>
                <a:tc>
                  <a:txBody>
                    <a:bodyPr/>
                    <a:lstStyle/>
                    <a:p>
                      <a:r>
                        <a:rPr lang="en-US" sz="1000"/>
                        <a:t>0.0%</a:t>
                      </a:r>
                    </a:p>
                  </a:txBody>
                  <a:tcPr/>
                </a:tc>
                <a:extLst>
                  <a:ext uri="{0D108BD9-81ED-4DB2-BD59-A6C34878D82A}">
                    <a16:rowId xmlns:a16="http://schemas.microsoft.com/office/drawing/2014/main" val="1581409655"/>
                  </a:ext>
                </a:extLst>
              </a:tr>
            </a:tbl>
          </a:graphicData>
        </a:graphic>
      </p:graphicFrame>
      <p:sp>
        <p:nvSpPr>
          <p:cNvPr id="4" name="Text Placeholder 3">
            <a:extLst>
              <a:ext uri="{FF2B5EF4-FFF2-40B4-BE49-F238E27FC236}">
                <a16:creationId xmlns:a16="http://schemas.microsoft.com/office/drawing/2014/main" id="{8A30E34D-9DF7-41AD-A8CB-12DAD4BB0B3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48673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2738-CC1A-41DD-9E8F-CD3E2BDCFCFC}"/>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0A63B117-2816-4AFD-9E9C-325DDEF68172}"/>
              </a:ext>
            </a:extLst>
          </p:cNvPr>
          <p:cNvGraphicFramePr>
            <a:graphicFrameLocks noGrp="1"/>
          </p:cNvGraphicFramePr>
          <p:nvPr>
            <p:ph type="chart" sz="quarter" idx="13"/>
            <p:extLst>
              <p:ext uri="{D42A27DB-BD31-4B8C-83A1-F6EECF244321}">
                <p14:modId xmlns:p14="http://schemas.microsoft.com/office/powerpoint/2010/main" val="3737235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F746CE-2D3D-4BA8-8F1B-5EF9FB6D4D7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468C21D-784D-413C-A931-9627D059F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52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8AD4-5934-42DF-B1C6-8CD9C5303396}"/>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FAA5DB0D-7377-4C7D-B3F0-79609A5B1983}"/>
              </a:ext>
            </a:extLst>
          </p:cNvPr>
          <p:cNvGraphicFramePr>
            <a:graphicFrameLocks noGrp="1"/>
          </p:cNvGraphicFramePr>
          <p:nvPr>
            <p:ph type="chart" sz="quarter" idx="13"/>
            <p:extLst>
              <p:ext uri="{D42A27DB-BD31-4B8C-83A1-F6EECF244321}">
                <p14:modId xmlns:p14="http://schemas.microsoft.com/office/powerpoint/2010/main" val="2561128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3C534-D990-457F-8329-08949E8A35E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C7B033B-CB06-4C17-A30D-37D34B7391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332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6C30-C739-4B86-9409-274803CC7AE0}"/>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48776656-7D6E-4A68-886B-0971831A8158}"/>
              </a:ext>
            </a:extLst>
          </p:cNvPr>
          <p:cNvGraphicFramePr>
            <a:graphicFrameLocks noGrp="1"/>
          </p:cNvGraphicFramePr>
          <p:nvPr>
            <p:ph type="chart" sz="quarter" idx="13"/>
            <p:extLst>
              <p:ext uri="{D42A27DB-BD31-4B8C-83A1-F6EECF244321}">
                <p14:modId xmlns:p14="http://schemas.microsoft.com/office/powerpoint/2010/main" val="2877272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77D47-6121-4D29-A06B-9963A67DEB0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B6D2A30-4748-43C1-88AF-2808ECF46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71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5C980-04A8-4BF8-B851-8B8043D8DBAE}"/>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8B68CAFD-E9DE-4D5C-A86A-714A9C7B6868}"/>
              </a:ext>
            </a:extLst>
          </p:cNvPr>
          <p:cNvGraphicFramePr>
            <a:graphicFrameLocks noGrp="1"/>
          </p:cNvGraphicFramePr>
          <p:nvPr>
            <p:ph type="tbl" sz="quarter" idx="13"/>
            <p:extLst>
              <p:ext uri="{D42A27DB-BD31-4B8C-83A1-F6EECF244321}">
                <p14:modId xmlns:p14="http://schemas.microsoft.com/office/powerpoint/2010/main" val="26632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34595049"/>
                    </a:ext>
                  </a:extLst>
                </a:gridCol>
                <a:gridCol w="1645920">
                  <a:extLst>
                    <a:ext uri="{9D8B030D-6E8A-4147-A177-3AD203B41FA5}">
                      <a16:colId xmlns:a16="http://schemas.microsoft.com/office/drawing/2014/main" val="625679063"/>
                    </a:ext>
                  </a:extLst>
                </a:gridCol>
                <a:gridCol w="822960">
                  <a:extLst>
                    <a:ext uri="{9D8B030D-6E8A-4147-A177-3AD203B41FA5}">
                      <a16:colId xmlns:a16="http://schemas.microsoft.com/office/drawing/2014/main" val="4267019973"/>
                    </a:ext>
                  </a:extLst>
                </a:gridCol>
                <a:gridCol w="822960">
                  <a:extLst>
                    <a:ext uri="{9D8B030D-6E8A-4147-A177-3AD203B41FA5}">
                      <a16:colId xmlns:a16="http://schemas.microsoft.com/office/drawing/2014/main" val="427683709"/>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4062196745"/>
                  </a:ext>
                </a:extLst>
              </a:tr>
              <a:tr h="370840">
                <a:tc>
                  <a:txBody>
                    <a:bodyPr/>
                    <a:lstStyle/>
                    <a:p>
                      <a:r>
                        <a:rPr lang="en-US" sz="1000" b="1"/>
                        <a:t>@PHLYINS</a:t>
                      </a:r>
                      <a:r>
                        <a:rPr lang="en-US" sz="1000"/>
                        <a:t> was mentioned by </a:t>
                      </a:r>
                      <a:r>
                        <a:rPr lang="en-US" sz="1000" b="1"/>
                        <a:t>@TheFranklin - 2018-02-14 17:05:00</a:t>
                      </a:r>
                      <a:r>
                        <a:rPr lang="en-US" sz="1000"/>
                        <a:t>
Hey, @PHLYINS, I #GiantHeart you! https://t.co/uWRQllgDVc #ValentinesDay https://t.co/wuhEYPBHSr</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577658377"/>
                  </a:ext>
                </a:extLst>
              </a:tr>
              <a:tr h="370840">
                <a:tc>
                  <a:txBody>
                    <a:bodyPr/>
                    <a:lstStyle/>
                    <a:p>
                      <a:r>
                        <a:rPr lang="en-US" sz="1000" b="1"/>
                        <a:t>@PHLYINS</a:t>
                      </a:r>
                      <a:r>
                        <a:rPr lang="en-US" sz="1000"/>
                        <a:t> was mentioned by </a:t>
                      </a:r>
                      <a:r>
                        <a:rPr lang="en-US" sz="1000" b="1"/>
                        <a:t>@VOAColorado - 2018-02-13 12:04:09</a:t>
                      </a:r>
                      <a:r>
                        <a:rPr lang="en-US" sz="1000"/>
                        <a:t>
#JeanDay at @PHLYINS raised almost $7,000 for our programs helping our neighbors in #Colorado! We couldn’t thank yo… https://t.co/a0N63XE3jt</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450864588"/>
                  </a:ext>
                </a:extLst>
              </a:tr>
              <a:tr h="370840">
                <a:tc>
                  <a:txBody>
                    <a:bodyPr/>
                    <a:lstStyle/>
                    <a:p>
                      <a:r>
                        <a:rPr lang="en-US" sz="1000" b="1"/>
                        <a:t>@PHLYINS</a:t>
                      </a:r>
                      <a:r>
                        <a:rPr lang="en-US" sz="1000"/>
                        <a:t> was mentioned by </a:t>
                      </a:r>
                      <a:r>
                        <a:rPr lang="en-US" sz="1000" b="1"/>
                        <a:t>@TMNA_Services - 2018-02-01 16:53:02</a:t>
                      </a:r>
                      <a:r>
                        <a:rPr lang="en-US" sz="1000"/>
                        <a:t>
#Insurance involves more than you may think! TMNAS supports @PHLYINS @TokioMAmerica @FirstInsHI in #Legal,… https://t.co/lunKKDyPDG</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776844469"/>
                  </a:ext>
                </a:extLst>
              </a:tr>
              <a:tr h="370840">
                <a:tc>
                  <a:txBody>
                    <a:bodyPr/>
                    <a:lstStyle/>
                    <a:p>
                      <a:r>
                        <a:rPr lang="en-US" sz="1000" b="1"/>
                        <a:t>@PHLYINS</a:t>
                      </a:r>
                      <a:r>
                        <a:rPr lang="en-US" sz="1000"/>
                        <a:t> was mentioned by </a:t>
                      </a:r>
                      <a:r>
                        <a:rPr lang="en-US" sz="1000" b="1"/>
                        <a:t>@IcingTheFed - 2018-02-21 00:35:31</a:t>
                      </a:r>
                      <a:r>
                        <a:rPr lang="en-US" sz="1000"/>
                        <a:t>
UPDATED 2018 Playoff Schedules and Scores https://t.co/tDFQDPVu4S sponsored by @PHLYINS 
I need your help to fund… https://t.co/0jxPuNX6sp</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974489945"/>
                  </a:ext>
                </a:extLst>
              </a:tr>
              <a:tr h="370840">
                <a:tc>
                  <a:txBody>
                    <a:bodyPr/>
                    <a:lstStyle/>
                    <a:p>
                      <a:r>
                        <a:rPr lang="en-US" sz="1000" b="1"/>
                        <a:t>@PHLYINS</a:t>
                      </a:r>
                      <a:r>
                        <a:rPr lang="en-US" sz="1000"/>
                        <a:t> was mentioned by </a:t>
                      </a:r>
                      <a:r>
                        <a:rPr lang="en-US" sz="1000" b="1"/>
                        <a:t>@MargueriteTort - 2018-02-20 10:03:34</a:t>
                      </a:r>
                      <a:r>
                        <a:rPr lang="en-US" sz="1000"/>
                        <a:t>
@PHLYINS @OleMissRebels Fantastic! Good luck!</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796516180"/>
                  </a:ext>
                </a:extLst>
              </a:tr>
            </a:tbl>
          </a:graphicData>
        </a:graphic>
      </p:graphicFrame>
      <p:sp>
        <p:nvSpPr>
          <p:cNvPr id="4" name="Text Placeholder 3">
            <a:extLst>
              <a:ext uri="{FF2B5EF4-FFF2-40B4-BE49-F238E27FC236}">
                <a16:creationId xmlns:a16="http://schemas.microsoft.com/office/drawing/2014/main" id="{ED39076B-134F-44C2-909A-5A2F9028D9C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77390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7ABA-4D2C-46FB-BD70-68D7AF318A02}"/>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C2FB9472-3AF1-449D-9F7F-52AD291FFA4E}"/>
              </a:ext>
            </a:extLst>
          </p:cNvPr>
          <p:cNvGraphicFramePr>
            <a:graphicFrameLocks noGrp="1"/>
          </p:cNvGraphicFramePr>
          <p:nvPr>
            <p:ph type="tbl" sz="quarter" idx="13"/>
            <p:extLst>
              <p:ext uri="{D42A27DB-BD31-4B8C-83A1-F6EECF244321}">
                <p14:modId xmlns:p14="http://schemas.microsoft.com/office/powerpoint/2010/main" val="229504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4668108"/>
                    </a:ext>
                  </a:extLst>
                </a:gridCol>
                <a:gridCol w="2468880">
                  <a:extLst>
                    <a:ext uri="{9D8B030D-6E8A-4147-A177-3AD203B41FA5}">
                      <a16:colId xmlns:a16="http://schemas.microsoft.com/office/drawing/2014/main" val="1465438259"/>
                    </a:ext>
                  </a:extLst>
                </a:gridCol>
                <a:gridCol w="2468880">
                  <a:extLst>
                    <a:ext uri="{9D8B030D-6E8A-4147-A177-3AD203B41FA5}">
                      <a16:colId xmlns:a16="http://schemas.microsoft.com/office/drawing/2014/main" val="298224586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014835072"/>
                  </a:ext>
                </a:extLst>
              </a:tr>
              <a:tr h="370840">
                <a:tc>
                  <a:txBody>
                    <a:bodyPr/>
                    <a:lstStyle/>
                    <a:p>
                      <a:r>
                        <a:rPr lang="en-US" sz="1000"/>
                        <a:t>@MargueriteTort</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138971038"/>
                  </a:ext>
                </a:extLst>
              </a:tr>
              <a:tr h="370840">
                <a:tc>
                  <a:txBody>
                    <a:bodyPr/>
                    <a:lstStyle/>
                    <a:p>
                      <a:r>
                        <a:rPr lang="en-US" sz="1000"/>
                        <a:t>@IcingTheFed</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020906255"/>
                  </a:ext>
                </a:extLst>
              </a:tr>
              <a:tr h="370840">
                <a:tc>
                  <a:txBody>
                    <a:bodyPr/>
                    <a:lstStyle/>
                    <a:p>
                      <a:r>
                        <a:rPr lang="en-US" sz="1000"/>
                        <a:t>@SilversSteve</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932314553"/>
                  </a:ext>
                </a:extLst>
              </a:tr>
              <a:tr h="370840">
                <a:tc>
                  <a:txBody>
                    <a:bodyPr/>
                    <a:lstStyle/>
                    <a:p>
                      <a:r>
                        <a:rPr lang="en-US" sz="1000"/>
                        <a:t>@MyHorizonIns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364687923"/>
                  </a:ext>
                </a:extLst>
              </a:tr>
              <a:tr h="370840">
                <a:tc>
                  <a:txBody>
                    <a:bodyPr/>
                    <a:lstStyle/>
                    <a:p>
                      <a:r>
                        <a:rPr lang="en-US" sz="1000"/>
                        <a:t>@Regore2</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624232389"/>
                  </a:ext>
                </a:extLst>
              </a:tr>
              <a:tr h="370840">
                <a:tc>
                  <a:txBody>
                    <a:bodyPr/>
                    <a:lstStyle/>
                    <a:p>
                      <a:r>
                        <a:rPr lang="en-US" sz="1000"/>
                        <a:t>@MiskaP97</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017073432"/>
                  </a:ext>
                </a:extLst>
              </a:tr>
              <a:tr h="370840">
                <a:tc>
                  <a:txBody>
                    <a:bodyPr/>
                    <a:lstStyle/>
                    <a:p>
                      <a:r>
                        <a:rPr lang="en-US" sz="1000"/>
                        <a:t>@travjax71</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727946590"/>
                  </a:ext>
                </a:extLst>
              </a:tr>
              <a:tr h="370840">
                <a:tc>
                  <a:txBody>
                    <a:bodyPr/>
                    <a:lstStyle/>
                    <a:p>
                      <a:r>
                        <a:rPr lang="en-US" sz="1000"/>
                        <a:t>@treesareinbloom</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45597279"/>
                  </a:ext>
                </a:extLst>
              </a:tr>
              <a:tr h="370840">
                <a:tc>
                  <a:txBody>
                    <a:bodyPr/>
                    <a:lstStyle/>
                    <a:p>
                      <a:r>
                        <a:rPr lang="en-US" sz="1000"/>
                        <a:t>@mcdonaldinsure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719799474"/>
                  </a:ext>
                </a:extLst>
              </a:tr>
              <a:tr h="370840">
                <a:tc>
                  <a:txBody>
                    <a:bodyPr/>
                    <a:lstStyle/>
                    <a:p>
                      <a:r>
                        <a:rPr lang="en-US" sz="1000"/>
                        <a:t>@goalie27smom</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606373747"/>
                  </a:ext>
                </a:extLst>
              </a:tr>
            </a:tbl>
          </a:graphicData>
        </a:graphic>
      </p:graphicFrame>
      <p:sp>
        <p:nvSpPr>
          <p:cNvPr id="4" name="Text Placeholder 3">
            <a:extLst>
              <a:ext uri="{FF2B5EF4-FFF2-40B4-BE49-F238E27FC236}">
                <a16:creationId xmlns:a16="http://schemas.microsoft.com/office/drawing/2014/main" id="{A6AAC4F3-4B20-4DBD-90E2-296D0274D8AC}"/>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352737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6544-C959-416E-B94B-AE63EE372263}"/>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94CAA76B-7B2D-4CED-858D-01172EE36701}"/>
              </a:ext>
            </a:extLst>
          </p:cNvPr>
          <p:cNvGraphicFramePr>
            <a:graphicFrameLocks noGrp="1"/>
          </p:cNvGraphicFramePr>
          <p:nvPr>
            <p:ph type="tbl" sz="quarter" idx="13"/>
            <p:extLst>
              <p:ext uri="{D42A27DB-BD31-4B8C-83A1-F6EECF244321}">
                <p14:modId xmlns:p14="http://schemas.microsoft.com/office/powerpoint/2010/main" val="1407550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30871780"/>
                    </a:ext>
                  </a:extLst>
                </a:gridCol>
                <a:gridCol w="822960">
                  <a:extLst>
                    <a:ext uri="{9D8B030D-6E8A-4147-A177-3AD203B41FA5}">
                      <a16:colId xmlns:a16="http://schemas.microsoft.com/office/drawing/2014/main" val="586023985"/>
                    </a:ext>
                  </a:extLst>
                </a:gridCol>
                <a:gridCol w="822960">
                  <a:extLst>
                    <a:ext uri="{9D8B030D-6E8A-4147-A177-3AD203B41FA5}">
                      <a16:colId xmlns:a16="http://schemas.microsoft.com/office/drawing/2014/main" val="2029002679"/>
                    </a:ext>
                  </a:extLst>
                </a:gridCol>
                <a:gridCol w="822960">
                  <a:extLst>
                    <a:ext uri="{9D8B030D-6E8A-4147-A177-3AD203B41FA5}">
                      <a16:colId xmlns:a16="http://schemas.microsoft.com/office/drawing/2014/main" val="3693669383"/>
                    </a:ext>
                  </a:extLst>
                </a:gridCol>
                <a:gridCol w="822960">
                  <a:extLst>
                    <a:ext uri="{9D8B030D-6E8A-4147-A177-3AD203B41FA5}">
                      <a16:colId xmlns:a16="http://schemas.microsoft.com/office/drawing/2014/main" val="414239993"/>
                    </a:ext>
                  </a:extLst>
                </a:gridCol>
                <a:gridCol w="822960">
                  <a:extLst>
                    <a:ext uri="{9D8B030D-6E8A-4147-A177-3AD203B41FA5}">
                      <a16:colId xmlns:a16="http://schemas.microsoft.com/office/drawing/2014/main" val="228265138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589660676"/>
                  </a:ext>
                </a:extLst>
              </a:tr>
              <a:tr h="370840">
                <a:tc>
                  <a:txBody>
                    <a:bodyPr/>
                    <a:lstStyle/>
                    <a:p>
                      <a:r>
                        <a:rPr lang="en-US" sz="1000" b="1"/>
                        <a:t>@PHLYINS - 2018-02-15 16:58:39</a:t>
                      </a:r>
                      <a:r>
                        <a:rPr lang="en-US" sz="1000"/>
                        <a:t>
#TEAMPHLY was at @saintjosephs today for the Spring Career Fair! If you weren't able to stop by our booth, visit https://t.co/yVoF4ZgPMj to learn more about #insurance careers and view all of our internship opportunities! #InsuranceCareersMonth #sjucareerfair https://t.co/LyeSR635xa</a:t>
                      </a:r>
                    </a:p>
                  </a:txBody>
                  <a:tcPr/>
                </a:tc>
                <a:tc>
                  <a:txBody>
                    <a:bodyPr/>
                    <a:lstStyle/>
                    <a:p>
                      <a:r>
                        <a:rPr lang="en-US" sz="1000"/>
                        <a:t>No</a:t>
                      </a:r>
                    </a:p>
                  </a:txBody>
                  <a:tcPr/>
                </a:tc>
                <a:tc>
                  <a:txBody>
                    <a:bodyPr/>
                    <a:lstStyle/>
                    <a:p>
                      <a:r>
                        <a:rPr lang="en-US" sz="1000"/>
                        <a:t>6</a:t>
                      </a:r>
                    </a:p>
                  </a:txBody>
                  <a:tcPr/>
                </a:tc>
                <a:tc>
                  <a:txBody>
                    <a:bodyPr/>
                    <a:lstStyle/>
                    <a:p>
                      <a:r>
                        <a:rPr lang="en-US" sz="1000"/>
                        <a:t>11</a:t>
                      </a:r>
                    </a:p>
                  </a:txBody>
                  <a:tcPr/>
                </a:tc>
                <a:tc>
                  <a:txBody>
                    <a:bodyPr/>
                    <a:lstStyle/>
                    <a:p>
                      <a:r>
                        <a:rPr lang="en-US" sz="1000"/>
                        <a:t>0</a:t>
                      </a:r>
                    </a:p>
                  </a:txBody>
                  <a:tcPr/>
                </a:tc>
                <a:tc>
                  <a:txBody>
                    <a:bodyPr/>
                    <a:lstStyle/>
                    <a:p>
                      <a:r>
                        <a:rPr lang="en-US" sz="1000"/>
                        <a:t>0.5882%</a:t>
                      </a:r>
                    </a:p>
                  </a:txBody>
                  <a:tcPr/>
                </a:tc>
                <a:extLst>
                  <a:ext uri="{0D108BD9-81ED-4DB2-BD59-A6C34878D82A}">
                    <a16:rowId xmlns:a16="http://schemas.microsoft.com/office/drawing/2014/main" val="4028003325"/>
                  </a:ext>
                </a:extLst>
              </a:tr>
              <a:tr h="370840">
                <a:tc>
                  <a:txBody>
                    <a:bodyPr/>
                    <a:lstStyle/>
                    <a:p>
                      <a:r>
                        <a:rPr lang="en-US" sz="1000" b="1"/>
                        <a:t>@PHLYINS - 2018-02-12 15:45:15</a:t>
                      </a:r>
                      <a:r>
                        <a:rPr lang="en-US" sz="1000"/>
                        <a:t>
#TEAMPHLY volunteered to help @sharefoodphilly, a non-profit dedicated to reducing hunger &amp;amp; expanding access to nutritious affordable food. #PHLY employees spent a day in SHARE's Warehouse packing 436 boxes of #food to be distributed to low-income seniors in #Philadelphia. https://t.co/2O98Q9Va72</a:t>
                      </a:r>
                    </a:p>
                  </a:txBody>
                  <a:tcPr/>
                </a:tc>
                <a:tc>
                  <a:txBody>
                    <a:bodyPr/>
                    <a:lstStyle/>
                    <a:p>
                      <a:r>
                        <a:rPr lang="en-US" sz="1000"/>
                        <a:t>No</a:t>
                      </a:r>
                    </a:p>
                  </a:txBody>
                  <a:tcPr/>
                </a:tc>
                <a:tc>
                  <a:txBody>
                    <a:bodyPr/>
                    <a:lstStyle/>
                    <a:p>
                      <a:r>
                        <a:rPr lang="en-US" sz="1000"/>
                        <a:t>3</a:t>
                      </a:r>
                    </a:p>
                  </a:txBody>
                  <a:tcPr/>
                </a:tc>
                <a:tc>
                  <a:txBody>
                    <a:bodyPr/>
                    <a:lstStyle/>
                    <a:p>
                      <a:r>
                        <a:rPr lang="en-US" sz="1000"/>
                        <a:t>10</a:t>
                      </a:r>
                    </a:p>
                  </a:txBody>
                  <a:tcPr/>
                </a:tc>
                <a:tc>
                  <a:txBody>
                    <a:bodyPr/>
                    <a:lstStyle/>
                    <a:p>
                      <a:r>
                        <a:rPr lang="en-US" sz="1000"/>
                        <a:t>1</a:t>
                      </a:r>
                    </a:p>
                  </a:txBody>
                  <a:tcPr/>
                </a:tc>
                <a:tc>
                  <a:txBody>
                    <a:bodyPr/>
                    <a:lstStyle/>
                    <a:p>
                      <a:r>
                        <a:rPr lang="en-US" sz="1000"/>
                        <a:t>0.4856%</a:t>
                      </a:r>
                    </a:p>
                  </a:txBody>
                  <a:tcPr/>
                </a:tc>
                <a:extLst>
                  <a:ext uri="{0D108BD9-81ED-4DB2-BD59-A6C34878D82A}">
                    <a16:rowId xmlns:a16="http://schemas.microsoft.com/office/drawing/2014/main" val="516696737"/>
                  </a:ext>
                </a:extLst>
              </a:tr>
              <a:tr h="370840">
                <a:tc>
                  <a:txBody>
                    <a:bodyPr/>
                    <a:lstStyle/>
                    <a:p>
                      <a:r>
                        <a:rPr lang="en-US" sz="1000" b="1"/>
                        <a:t>@PHLYINS - 2018-02-04 22:55:33</a:t>
                      </a:r>
                      <a:r>
                        <a:rPr lang="en-US" sz="1000"/>
                        <a:t>
Congrats to the World Champion  @Eagles! #FlyEaglesFly https://t.co/AYpvwi63Fd</a:t>
                      </a:r>
                    </a:p>
                  </a:txBody>
                  <a:tcPr/>
                </a:tc>
                <a:tc>
                  <a:txBody>
                    <a:bodyPr/>
                    <a:lstStyle/>
                    <a:p>
                      <a:r>
                        <a:rPr lang="en-US" sz="1000"/>
                        <a:t>No</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0.4172%</a:t>
                      </a:r>
                    </a:p>
                  </a:txBody>
                  <a:tcPr/>
                </a:tc>
                <a:extLst>
                  <a:ext uri="{0D108BD9-81ED-4DB2-BD59-A6C34878D82A}">
                    <a16:rowId xmlns:a16="http://schemas.microsoft.com/office/drawing/2014/main" val="3287942264"/>
                  </a:ext>
                </a:extLst>
              </a:tr>
              <a:tr h="370840">
                <a:tc>
                  <a:txBody>
                    <a:bodyPr/>
                    <a:lstStyle/>
                    <a:p>
                      <a:r>
                        <a:rPr lang="en-US" sz="1000" b="1"/>
                        <a:t>@PHLYINS - 2018-02-20 14:55:14</a:t>
                      </a:r>
                      <a:r>
                        <a:rPr lang="en-US" sz="1000"/>
                        <a:t>
Congratulations to Shuzo Sumi, Chairman of Tokio Marine Holdings, for being named to the Insurance Hall of Fame! Mr. Sumi formerly served as president &amp;amp; CEO of the Tokio Marine Group, PHLY’s parent company. https://t.co/FtAPyAjYk6</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0.3794%</a:t>
                      </a:r>
                    </a:p>
                  </a:txBody>
                  <a:tcPr/>
                </a:tc>
                <a:extLst>
                  <a:ext uri="{0D108BD9-81ED-4DB2-BD59-A6C34878D82A}">
                    <a16:rowId xmlns:a16="http://schemas.microsoft.com/office/drawing/2014/main" val="965208777"/>
                  </a:ext>
                </a:extLst>
              </a:tr>
              <a:tr h="370840">
                <a:tc>
                  <a:txBody>
                    <a:bodyPr/>
                    <a:lstStyle/>
                    <a:p>
                      <a:r>
                        <a:rPr lang="en-US" sz="1000" b="1"/>
                        <a:t>@PHLYINS - 2018-02-07 15:20:43</a:t>
                      </a:r>
                      <a:r>
                        <a:rPr lang="en-US" sz="1000"/>
                        <a:t>
Excited to be a finalist in the #USInsAwards for Community Outreach Project of the Year! We were nominated for our partnership with @BestBuddiesPA which includes funding the expansion of their middle school chapters &amp;amp; employee engagement with the buddies! #InsuranceGivesBack https://t.co/3O2LGskZE0</a:t>
                      </a:r>
                    </a:p>
                  </a:txBody>
                  <a:tcPr/>
                </a:tc>
                <a:tc>
                  <a:txBody>
                    <a:bodyPr/>
                    <a:lstStyle/>
                    <a:p>
                      <a:r>
                        <a:rPr lang="en-US" sz="1000"/>
                        <a:t>No</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0.3476%</a:t>
                      </a:r>
                    </a:p>
                  </a:txBody>
                  <a:tcPr/>
                </a:tc>
                <a:extLst>
                  <a:ext uri="{0D108BD9-81ED-4DB2-BD59-A6C34878D82A}">
                    <a16:rowId xmlns:a16="http://schemas.microsoft.com/office/drawing/2014/main" val="3720536726"/>
                  </a:ext>
                </a:extLst>
              </a:tr>
            </a:tbl>
          </a:graphicData>
        </a:graphic>
      </p:graphicFrame>
      <p:sp>
        <p:nvSpPr>
          <p:cNvPr id="4" name="Text Placeholder 3">
            <a:extLst>
              <a:ext uri="{FF2B5EF4-FFF2-40B4-BE49-F238E27FC236}">
                <a16:creationId xmlns:a16="http://schemas.microsoft.com/office/drawing/2014/main" id="{9F1F2B0D-A57D-4334-9A25-0712A57F19B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75255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625BA-087B-4634-A052-A4D6051BBCCD}"/>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038F8766-888C-41AA-B643-86B9793C96BD}"/>
              </a:ext>
            </a:extLst>
          </p:cNvPr>
          <p:cNvGraphicFramePr>
            <a:graphicFrameLocks noGrp="1"/>
          </p:cNvGraphicFramePr>
          <p:nvPr>
            <p:ph type="tbl" sz="quarter" idx="13"/>
            <p:extLst>
              <p:ext uri="{D42A27DB-BD31-4B8C-83A1-F6EECF244321}">
                <p14:modId xmlns:p14="http://schemas.microsoft.com/office/powerpoint/2010/main" val="4041205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27272314"/>
                    </a:ext>
                  </a:extLst>
                </a:gridCol>
                <a:gridCol w="1069848">
                  <a:extLst>
                    <a:ext uri="{9D8B030D-6E8A-4147-A177-3AD203B41FA5}">
                      <a16:colId xmlns:a16="http://schemas.microsoft.com/office/drawing/2014/main" val="3537368454"/>
                    </a:ext>
                  </a:extLst>
                </a:gridCol>
                <a:gridCol w="1069848">
                  <a:extLst>
                    <a:ext uri="{9D8B030D-6E8A-4147-A177-3AD203B41FA5}">
                      <a16:colId xmlns:a16="http://schemas.microsoft.com/office/drawing/2014/main" val="3530645182"/>
                    </a:ext>
                  </a:extLst>
                </a:gridCol>
                <a:gridCol w="1069848">
                  <a:extLst>
                    <a:ext uri="{9D8B030D-6E8A-4147-A177-3AD203B41FA5}">
                      <a16:colId xmlns:a16="http://schemas.microsoft.com/office/drawing/2014/main" val="464285779"/>
                    </a:ext>
                  </a:extLst>
                </a:gridCol>
                <a:gridCol w="1069848">
                  <a:extLst>
                    <a:ext uri="{9D8B030D-6E8A-4147-A177-3AD203B41FA5}">
                      <a16:colId xmlns:a16="http://schemas.microsoft.com/office/drawing/2014/main" val="2385351989"/>
                    </a:ext>
                  </a:extLst>
                </a:gridCol>
                <a:gridCol w="1069848">
                  <a:extLst>
                    <a:ext uri="{9D8B030D-6E8A-4147-A177-3AD203B41FA5}">
                      <a16:colId xmlns:a16="http://schemas.microsoft.com/office/drawing/2014/main" val="2867041001"/>
                    </a:ext>
                  </a:extLst>
                </a:gridCol>
                <a:gridCol w="1069848">
                  <a:extLst>
                    <a:ext uri="{9D8B030D-6E8A-4147-A177-3AD203B41FA5}">
                      <a16:colId xmlns:a16="http://schemas.microsoft.com/office/drawing/2014/main" val="6175089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49753169"/>
                  </a:ext>
                </a:extLst>
              </a:tr>
              <a:tr h="370840">
                <a:tc>
                  <a:txBody>
                    <a:bodyPr/>
                    <a:lstStyle/>
                    <a:p>
                      <a:r>
                        <a:rPr lang="en-US" sz="1000"/>
                        <a:t>Philadelphia Insurance Companies</a:t>
                      </a:r>
                    </a:p>
                  </a:txBody>
                  <a:tcPr/>
                </a:tc>
                <a:tc>
                  <a:txBody>
                    <a:bodyPr/>
                    <a:lstStyle/>
                    <a:p>
                      <a:r>
                        <a:rPr lang="en-US" sz="1000"/>
                        <a:t>14043</a:t>
                      </a:r>
                    </a:p>
                  </a:txBody>
                  <a:tcPr/>
                </a:tc>
                <a:tc>
                  <a:txBody>
                    <a:bodyPr/>
                    <a:lstStyle/>
                    <a:p>
                      <a:r>
                        <a:rPr lang="en-US" sz="1000"/>
                        <a:t>260</a:t>
                      </a:r>
                    </a:p>
                  </a:txBody>
                  <a:tcPr/>
                </a:tc>
                <a:tc>
                  <a:txBody>
                    <a:bodyPr/>
                    <a:lstStyle/>
                    <a:p>
                      <a:r>
                        <a:rPr lang="en-US" sz="1000"/>
                        <a:t>20</a:t>
                      </a:r>
                    </a:p>
                  </a:txBody>
                  <a:tcPr/>
                </a:tc>
                <a:tc>
                  <a:txBody>
                    <a:bodyPr/>
                    <a:lstStyle/>
                    <a:p>
                      <a:r>
                        <a:rPr lang="en-US" sz="1000"/>
                        <a:t>952</a:t>
                      </a:r>
                    </a:p>
                  </a:txBody>
                  <a:tcPr/>
                </a:tc>
                <a:tc>
                  <a:txBody>
                    <a:bodyPr/>
                    <a:lstStyle/>
                    <a:p>
                      <a:r>
                        <a:rPr lang="en-US" sz="1000"/>
                        <a:t>11</a:t>
                      </a:r>
                    </a:p>
                  </a:txBody>
                  <a:tcPr/>
                </a:tc>
                <a:tc>
                  <a:txBody>
                    <a:bodyPr/>
                    <a:lstStyle/>
                    <a:p>
                      <a:r>
                        <a:rPr lang="en-US" sz="1000"/>
                        <a:t>0.3461%</a:t>
                      </a:r>
                    </a:p>
                  </a:txBody>
                  <a:tcPr/>
                </a:tc>
                <a:extLst>
                  <a:ext uri="{0D108BD9-81ED-4DB2-BD59-A6C34878D82A}">
                    <a16:rowId xmlns:a16="http://schemas.microsoft.com/office/drawing/2014/main" val="795411138"/>
                  </a:ext>
                </a:extLst>
              </a:tr>
            </a:tbl>
          </a:graphicData>
        </a:graphic>
      </p:graphicFrame>
      <p:sp>
        <p:nvSpPr>
          <p:cNvPr id="4" name="Text Placeholder 3">
            <a:extLst>
              <a:ext uri="{FF2B5EF4-FFF2-40B4-BE49-F238E27FC236}">
                <a16:creationId xmlns:a16="http://schemas.microsoft.com/office/drawing/2014/main" id="{2DF0EBC5-D754-4144-9006-465DA9DF74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57399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0FD1-48CE-488C-BF79-AAF59658E532}"/>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407991F0-DE2C-44CC-9559-67A3436D9E0B}"/>
              </a:ext>
            </a:extLst>
          </p:cNvPr>
          <p:cNvGraphicFramePr>
            <a:graphicFrameLocks noGrp="1"/>
          </p:cNvGraphicFramePr>
          <p:nvPr>
            <p:ph type="chart" sz="quarter" idx="13"/>
            <p:extLst>
              <p:ext uri="{D42A27DB-BD31-4B8C-83A1-F6EECF244321}">
                <p14:modId xmlns:p14="http://schemas.microsoft.com/office/powerpoint/2010/main" val="3758721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A8BFD-051A-4257-8187-C3C09FE9260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4C496FE-567B-4848-AEF9-34494C160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2230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5DBAC-356A-4507-BF75-A8C129207043}"/>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DD225474-C5A2-4DF7-8D51-EF3BDE00DB77}"/>
              </a:ext>
            </a:extLst>
          </p:cNvPr>
          <p:cNvGraphicFramePr>
            <a:graphicFrameLocks noGrp="1"/>
          </p:cNvGraphicFramePr>
          <p:nvPr>
            <p:ph type="chart" sz="quarter" idx="13"/>
            <p:extLst>
              <p:ext uri="{D42A27DB-BD31-4B8C-83A1-F6EECF244321}">
                <p14:modId xmlns:p14="http://schemas.microsoft.com/office/powerpoint/2010/main" val="3839901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9E0C5-56C7-4FCB-9C65-D056D6F8D49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FF8C5B4-F521-4F7B-8A2B-96EE9F1658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878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A87C-DF20-4FFF-903E-92A3BF538E40}"/>
              </a:ext>
            </a:extLst>
          </p:cNvPr>
          <p:cNvSpPr>
            <a:spLocks noGrp="1"/>
          </p:cNvSpPr>
          <p:nvPr>
            <p:ph type="title"/>
          </p:nvPr>
        </p:nvSpPr>
        <p:spPr/>
        <p:txBody>
          <a:bodyPr/>
          <a:lstStyle/>
          <a:p>
            <a:r>
              <a:rPr lang="en-US"/>
              <a:t>LinkedIn Updates Table - 1 of 2</a:t>
            </a:r>
          </a:p>
        </p:txBody>
      </p:sp>
      <p:graphicFrame>
        <p:nvGraphicFramePr>
          <p:cNvPr id="5" name="Table Placeholder 4">
            <a:extLst>
              <a:ext uri="{FF2B5EF4-FFF2-40B4-BE49-F238E27FC236}">
                <a16:creationId xmlns:a16="http://schemas.microsoft.com/office/drawing/2014/main" id="{2D80F62E-BF92-4B2B-89A0-498B1B14C7D4}"/>
              </a:ext>
            </a:extLst>
          </p:cNvPr>
          <p:cNvGraphicFramePr>
            <a:graphicFrameLocks noGrp="1"/>
          </p:cNvGraphicFramePr>
          <p:nvPr>
            <p:ph type="tbl" sz="quarter" idx="13"/>
            <p:extLst>
              <p:ext uri="{D42A27DB-BD31-4B8C-83A1-F6EECF244321}">
                <p14:modId xmlns:p14="http://schemas.microsoft.com/office/powerpoint/2010/main" val="34800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83827743"/>
                    </a:ext>
                  </a:extLst>
                </a:gridCol>
                <a:gridCol w="987552">
                  <a:extLst>
                    <a:ext uri="{9D8B030D-6E8A-4147-A177-3AD203B41FA5}">
                      <a16:colId xmlns:a16="http://schemas.microsoft.com/office/drawing/2014/main" val="742509328"/>
                    </a:ext>
                  </a:extLst>
                </a:gridCol>
                <a:gridCol w="987552">
                  <a:extLst>
                    <a:ext uri="{9D8B030D-6E8A-4147-A177-3AD203B41FA5}">
                      <a16:colId xmlns:a16="http://schemas.microsoft.com/office/drawing/2014/main" val="4281194598"/>
                    </a:ext>
                  </a:extLst>
                </a:gridCol>
                <a:gridCol w="987552">
                  <a:extLst>
                    <a:ext uri="{9D8B030D-6E8A-4147-A177-3AD203B41FA5}">
                      <a16:colId xmlns:a16="http://schemas.microsoft.com/office/drawing/2014/main" val="232434552"/>
                    </a:ext>
                  </a:extLst>
                </a:gridCol>
                <a:gridCol w="987552">
                  <a:extLst>
                    <a:ext uri="{9D8B030D-6E8A-4147-A177-3AD203B41FA5}">
                      <a16:colId xmlns:a16="http://schemas.microsoft.com/office/drawing/2014/main" val="202279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679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- 2018-02-05 15:29:34</a:t>
                      </a:r>
                      <a:r>
                        <a:rPr kumimoji="0" lang="en-US" sz="1000" b="0" i="0" u="none" strike="noStrike" kern="1200" cap="none" spc="0" normalizeH="0" baseline="0" noProof="0">
                          <a:ln>
                            <a:noFill/>
                          </a:ln>
                          <a:solidFill>
                            <a:prstClr val="black"/>
                          </a:solidFill>
                          <a:effectLst/>
                          <a:uLnTx/>
                          <a:uFillTx/>
                          <a:latin typeface="+mn-lt"/>
                          <a:ea typeface="+mn-ea"/>
                          <a:cs typeface="+mn-cs"/>
                        </a:rPr>
                        <a:t>
PHLY was recognized as one of the Top Workplaces in the Philadelphia region for the 9th consecutive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5616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- 2018-02-02 16:57:14</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 Eagles running back LeGarrette Blount and #TEAMPHLY have in common? We're both proud supporters of the American Diabetes Association! During the 2017 NFL season, Blount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354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- 2018-02-06 17:35:27</a:t>
                      </a:r>
                      <a:r>
                        <a:rPr kumimoji="0" lang="en-US" sz="1000" b="0" i="0" u="none" strike="noStrike" kern="1200" cap="none" spc="0" normalizeH="0" baseline="0" noProof="0">
                          <a:ln>
                            <a:noFill/>
                          </a:ln>
                          <a:solidFill>
                            <a:prstClr val="black"/>
                          </a:solidFill>
                          <a:effectLst/>
                          <a:uLnTx/>
                          <a:uFillTx/>
                          <a:latin typeface="+mn-lt"/>
                          <a:ea typeface="+mn-ea"/>
                          <a:cs typeface="+mn-cs"/>
                        </a:rPr>
                        <a:t>
A group of Home Office employees had fun getting crafty for a good cause! #TEAMPHLY spent their afternoon creating handmade Valentine's Day centerpieces to help brighten up the dining rooms of soup kitchens in our local communities.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7369458"/>
                  </a:ext>
                </a:extLst>
              </a:tr>
            </a:tbl>
          </a:graphicData>
        </a:graphic>
      </p:graphicFrame>
      <p:sp>
        <p:nvSpPr>
          <p:cNvPr id="4" name="Text Placeholder 3">
            <a:extLst>
              <a:ext uri="{FF2B5EF4-FFF2-40B4-BE49-F238E27FC236}">
                <a16:creationId xmlns:a16="http://schemas.microsoft.com/office/drawing/2014/main" id="{19D82EAD-9B50-4703-9267-F7A88478E8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25160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1036-CA8A-461C-B28E-1873E5471257}"/>
              </a:ext>
            </a:extLst>
          </p:cNvPr>
          <p:cNvSpPr>
            <a:spLocks noGrp="1"/>
          </p:cNvSpPr>
          <p:nvPr>
            <p:ph type="title"/>
          </p:nvPr>
        </p:nvSpPr>
        <p:spPr/>
        <p:txBody>
          <a:bodyPr/>
          <a:lstStyle/>
          <a:p>
            <a:r>
              <a:rPr lang="en-US"/>
              <a:t>LinkedIn Updates Table - 2 of 2</a:t>
            </a:r>
          </a:p>
        </p:txBody>
      </p:sp>
      <p:graphicFrame>
        <p:nvGraphicFramePr>
          <p:cNvPr id="5" name="Table Placeholder 4">
            <a:extLst>
              <a:ext uri="{FF2B5EF4-FFF2-40B4-BE49-F238E27FC236}">
                <a16:creationId xmlns:a16="http://schemas.microsoft.com/office/drawing/2014/main" id="{1782A9AE-33FF-4188-9E05-191BDC5CC209}"/>
              </a:ext>
            </a:extLst>
          </p:cNvPr>
          <p:cNvGraphicFramePr>
            <a:graphicFrameLocks noGrp="1"/>
          </p:cNvGraphicFramePr>
          <p:nvPr>
            <p:ph type="tbl" sz="quarter" idx="13"/>
            <p:extLst>
              <p:ext uri="{D42A27DB-BD31-4B8C-83A1-F6EECF244321}">
                <p14:modId xmlns:p14="http://schemas.microsoft.com/office/powerpoint/2010/main" val="336958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82265188"/>
                    </a:ext>
                  </a:extLst>
                </a:gridCol>
                <a:gridCol w="987552">
                  <a:extLst>
                    <a:ext uri="{9D8B030D-6E8A-4147-A177-3AD203B41FA5}">
                      <a16:colId xmlns:a16="http://schemas.microsoft.com/office/drawing/2014/main" val="1668370907"/>
                    </a:ext>
                  </a:extLst>
                </a:gridCol>
                <a:gridCol w="987552">
                  <a:extLst>
                    <a:ext uri="{9D8B030D-6E8A-4147-A177-3AD203B41FA5}">
                      <a16:colId xmlns:a16="http://schemas.microsoft.com/office/drawing/2014/main" val="918393299"/>
                    </a:ext>
                  </a:extLst>
                </a:gridCol>
                <a:gridCol w="987552">
                  <a:extLst>
                    <a:ext uri="{9D8B030D-6E8A-4147-A177-3AD203B41FA5}">
                      <a16:colId xmlns:a16="http://schemas.microsoft.com/office/drawing/2014/main" val="701390334"/>
                    </a:ext>
                  </a:extLst>
                </a:gridCol>
                <a:gridCol w="987552">
                  <a:extLst>
                    <a:ext uri="{9D8B030D-6E8A-4147-A177-3AD203B41FA5}">
                      <a16:colId xmlns:a16="http://schemas.microsoft.com/office/drawing/2014/main" val="333483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654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- 2018-02-13 15:54:05</a:t>
                      </a:r>
                      <a:r>
                        <a:rPr kumimoji="0" lang="en-US" sz="1000" b="0" i="0" u="none" strike="noStrike" kern="1200" cap="none" spc="0" normalizeH="0" baseline="0" noProof="0">
                          <a:ln>
                            <a:noFill/>
                          </a:ln>
                          <a:solidFill>
                            <a:prstClr val="black"/>
                          </a:solidFill>
                          <a:effectLst/>
                          <a:uLnTx/>
                          <a:uFillTx/>
                          <a:latin typeface="+mn-lt"/>
                          <a:ea typeface="+mn-ea"/>
                          <a:cs typeface="+mn-cs"/>
                        </a:rPr>
                        <a:t>
How would you like to have a view like this from your office? While PHLY is headquartered outside of Philadelphia, we have more than 50 offices nationwide! Here's a look at our Seattle, WA office and the view that comes with it. 
We're currently looking for Claims Examiners and Account Executives to join #TEAMPHLY in Seattle. Visit PHLY.com/careers to view all of our current openings and mention your friends below if they’re looking for a job! #InsuranceCareersMonth #TalentTuesday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866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- 2018-02-15 16:57:36</a:t>
                      </a:r>
                      <a:r>
                        <a:rPr kumimoji="0" lang="en-US" sz="1000" b="0" i="0" u="none" strike="noStrike" kern="1200" cap="none" spc="0" normalizeH="0" baseline="0" noProof="0">
                          <a:ln>
                            <a:noFill/>
                          </a:ln>
                          <a:solidFill>
                            <a:prstClr val="black"/>
                          </a:solidFill>
                          <a:effectLst/>
                          <a:uLnTx/>
                          <a:uFillTx/>
                          <a:latin typeface="+mn-lt"/>
                          <a:ea typeface="+mn-ea"/>
                          <a:cs typeface="+mn-cs"/>
                        </a:rPr>
                        <a:t>
#TEAMPHLY was at Saint Joseph's University today for the Spring Career Fair! If you weren't able to stop by our booth, visit PHLY.com/careers to learn more about insurance careers and view all of our current internship opportunities!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8256688"/>
                  </a:ext>
                </a:extLst>
              </a:tr>
            </a:tbl>
          </a:graphicData>
        </a:graphic>
      </p:graphicFrame>
      <p:sp>
        <p:nvSpPr>
          <p:cNvPr id="4" name="Text Placeholder 3">
            <a:extLst>
              <a:ext uri="{FF2B5EF4-FFF2-40B4-BE49-F238E27FC236}">
                <a16:creationId xmlns:a16="http://schemas.microsoft.com/office/drawing/2014/main" id="{CECE98D9-AA0F-41E6-9F85-01470D1A9B4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41500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18F9F-535F-4151-9379-256CB0DE81F7}"/>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19E78D94-96F8-4ECF-83B6-A2EF6C0788B7}"/>
              </a:ext>
            </a:extLst>
          </p:cNvPr>
          <p:cNvGraphicFramePr>
            <a:graphicFrameLocks noGrp="1"/>
          </p:cNvGraphicFramePr>
          <p:nvPr>
            <p:ph type="tbl" sz="quarter" idx="13"/>
            <p:extLst>
              <p:ext uri="{D42A27DB-BD31-4B8C-83A1-F6EECF244321}">
                <p14:modId xmlns:p14="http://schemas.microsoft.com/office/powerpoint/2010/main" val="2028533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3650504"/>
                    </a:ext>
                  </a:extLst>
                </a:gridCol>
                <a:gridCol w="699516">
                  <a:extLst>
                    <a:ext uri="{9D8B030D-6E8A-4147-A177-3AD203B41FA5}">
                      <a16:colId xmlns:a16="http://schemas.microsoft.com/office/drawing/2014/main" val="4063262579"/>
                    </a:ext>
                  </a:extLst>
                </a:gridCol>
                <a:gridCol w="699516">
                  <a:extLst>
                    <a:ext uri="{9D8B030D-6E8A-4147-A177-3AD203B41FA5}">
                      <a16:colId xmlns:a16="http://schemas.microsoft.com/office/drawing/2014/main" val="101122448"/>
                    </a:ext>
                  </a:extLst>
                </a:gridCol>
                <a:gridCol w="658368">
                  <a:extLst>
                    <a:ext uri="{9D8B030D-6E8A-4147-A177-3AD203B41FA5}">
                      <a16:colId xmlns:a16="http://schemas.microsoft.com/office/drawing/2014/main" val="1277399947"/>
                    </a:ext>
                  </a:extLst>
                </a:gridCol>
                <a:gridCol w="658368">
                  <a:extLst>
                    <a:ext uri="{9D8B030D-6E8A-4147-A177-3AD203B41FA5}">
                      <a16:colId xmlns:a16="http://schemas.microsoft.com/office/drawing/2014/main" val="1332136894"/>
                    </a:ext>
                  </a:extLst>
                </a:gridCol>
                <a:gridCol w="658368">
                  <a:extLst>
                    <a:ext uri="{9D8B030D-6E8A-4147-A177-3AD203B41FA5}">
                      <a16:colId xmlns:a16="http://schemas.microsoft.com/office/drawing/2014/main" val="3676693224"/>
                    </a:ext>
                  </a:extLst>
                </a:gridCol>
                <a:gridCol w="699516">
                  <a:extLst>
                    <a:ext uri="{9D8B030D-6E8A-4147-A177-3AD203B41FA5}">
                      <a16:colId xmlns:a16="http://schemas.microsoft.com/office/drawing/2014/main" val="3710173587"/>
                    </a:ext>
                  </a:extLst>
                </a:gridCol>
                <a:gridCol w="699516">
                  <a:extLst>
                    <a:ext uri="{9D8B030D-6E8A-4147-A177-3AD203B41FA5}">
                      <a16:colId xmlns:a16="http://schemas.microsoft.com/office/drawing/2014/main" val="1874711725"/>
                    </a:ext>
                  </a:extLst>
                </a:gridCol>
                <a:gridCol w="699516">
                  <a:extLst>
                    <a:ext uri="{9D8B030D-6E8A-4147-A177-3AD203B41FA5}">
                      <a16:colId xmlns:a16="http://schemas.microsoft.com/office/drawing/2014/main" val="1519667088"/>
                    </a:ext>
                  </a:extLst>
                </a:gridCol>
                <a:gridCol w="658368">
                  <a:extLst>
                    <a:ext uri="{9D8B030D-6E8A-4147-A177-3AD203B41FA5}">
                      <a16:colId xmlns:a16="http://schemas.microsoft.com/office/drawing/2014/main" val="40349791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8714325"/>
                  </a:ext>
                </a:extLst>
              </a:tr>
              <a:tr h="370840">
                <a:tc>
                  <a:txBody>
                    <a:bodyPr/>
                    <a:lstStyle/>
                    <a:p>
                      <a:r>
                        <a:rPr lang="en-US" sz="1000"/>
                        <a:t>phlyinsurance (Philadelphia Insurance Co.)</a:t>
                      </a:r>
                    </a:p>
                  </a:txBody>
                  <a:tcPr/>
                </a:tc>
                <a:tc>
                  <a:txBody>
                    <a:bodyPr/>
                    <a:lstStyle/>
                    <a:p>
                      <a:r>
                        <a:rPr lang="en-US" sz="1000"/>
                        <a:t>878</a:t>
                      </a:r>
                    </a:p>
                  </a:txBody>
                  <a:tcPr/>
                </a:tc>
                <a:tc>
                  <a:txBody>
                    <a:bodyPr/>
                    <a:lstStyle/>
                    <a:p>
                      <a:r>
                        <a:rPr lang="en-US" sz="1000"/>
                        <a:t>23</a:t>
                      </a:r>
                    </a:p>
                  </a:txBody>
                  <a:tcPr/>
                </a:tc>
                <a:tc>
                  <a:txBody>
                    <a:bodyPr/>
                    <a:lstStyle/>
                    <a:p>
                      <a:r>
                        <a:rPr lang="en-US" sz="1000"/>
                        <a:t>12</a:t>
                      </a:r>
                    </a:p>
                  </a:txBody>
                  <a:tcPr/>
                </a:tc>
                <a:tc>
                  <a:txBody>
                    <a:bodyPr/>
                    <a:lstStyle/>
                    <a:p>
                      <a:r>
                        <a:rPr lang="en-US" sz="1000"/>
                        <a:t>5</a:t>
                      </a:r>
                    </a:p>
                  </a:txBody>
                  <a:tcPr/>
                </a:tc>
                <a:tc>
                  <a:txBody>
                    <a:bodyPr/>
                    <a:lstStyle/>
                    <a:p>
                      <a:r>
                        <a:rPr lang="en-US" sz="1000"/>
                        <a:t>3</a:t>
                      </a:r>
                    </a:p>
                  </a:txBody>
                  <a:tcPr/>
                </a:tc>
                <a:tc>
                  <a:txBody>
                    <a:bodyPr/>
                    <a:lstStyle/>
                    <a:p>
                      <a:r>
                        <a:rPr lang="en-US" sz="1000"/>
                        <a:t>20</a:t>
                      </a:r>
                    </a:p>
                  </a:txBody>
                  <a:tcPr/>
                </a:tc>
                <a:tc>
                  <a:txBody>
                    <a:bodyPr/>
                    <a:lstStyle/>
                    <a:p>
                      <a:r>
                        <a:rPr lang="en-US" sz="1000"/>
                        <a:t>1052</a:t>
                      </a:r>
                    </a:p>
                  </a:txBody>
                  <a:tcPr/>
                </a:tc>
                <a:tc>
                  <a:txBody>
                    <a:bodyPr/>
                    <a:lstStyle/>
                    <a:p>
                      <a:r>
                        <a:rPr lang="en-US" sz="1000"/>
                        <a:t>12</a:t>
                      </a:r>
                    </a:p>
                  </a:txBody>
                  <a:tcPr/>
                </a:tc>
                <a:tc>
                  <a:txBody>
                    <a:bodyPr/>
                    <a:lstStyle/>
                    <a:p>
                      <a:r>
                        <a:rPr lang="en-US" sz="1000"/>
                        <a:t>6.1432%</a:t>
                      </a:r>
                    </a:p>
                  </a:txBody>
                  <a:tcPr/>
                </a:tc>
                <a:extLst>
                  <a:ext uri="{0D108BD9-81ED-4DB2-BD59-A6C34878D82A}">
                    <a16:rowId xmlns:a16="http://schemas.microsoft.com/office/drawing/2014/main" val="1359443157"/>
                  </a:ext>
                </a:extLst>
              </a:tr>
            </a:tbl>
          </a:graphicData>
        </a:graphic>
      </p:graphicFrame>
      <p:sp>
        <p:nvSpPr>
          <p:cNvPr id="4" name="Text Placeholder 3">
            <a:extLst>
              <a:ext uri="{FF2B5EF4-FFF2-40B4-BE49-F238E27FC236}">
                <a16:creationId xmlns:a16="http://schemas.microsoft.com/office/drawing/2014/main" id="{CEDBAA8C-A2CC-4B12-9AC4-CA96A943177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43239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05B3-F564-47A0-AD3B-1D0F7044EE5D}"/>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CDDB2874-24D5-431C-9BCA-E7503EF9025E}"/>
              </a:ext>
            </a:extLst>
          </p:cNvPr>
          <p:cNvGraphicFramePr>
            <a:graphicFrameLocks noGrp="1"/>
          </p:cNvGraphicFramePr>
          <p:nvPr>
            <p:ph type="chart" sz="quarter" idx="13"/>
            <p:extLst>
              <p:ext uri="{D42A27DB-BD31-4B8C-83A1-F6EECF244321}">
                <p14:modId xmlns:p14="http://schemas.microsoft.com/office/powerpoint/2010/main" val="1888272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8ED1AC-BF03-4400-B0C0-56223928886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A6E4BFE-F0FA-4B5B-AFBC-8799EDE54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8839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523D-BC91-4468-AC2A-7460EA803B47}"/>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9C38364D-CBD1-4D15-8CBE-16C46FAF2C6B}"/>
              </a:ext>
            </a:extLst>
          </p:cNvPr>
          <p:cNvGraphicFramePr>
            <a:graphicFrameLocks noGrp="1"/>
          </p:cNvGraphicFramePr>
          <p:nvPr>
            <p:ph type="chart" sz="quarter" idx="13"/>
            <p:extLst>
              <p:ext uri="{D42A27DB-BD31-4B8C-83A1-F6EECF244321}">
                <p14:modId xmlns:p14="http://schemas.microsoft.com/office/powerpoint/2010/main" val="429059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8453F5-D181-4A57-9A8C-64774EE539B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4D6EC9E-82BA-425C-AE08-77F0DFA29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075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12B0-559F-4C1F-A6D3-067F24472B24}"/>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8055E5EC-3D90-4179-8FAA-E5EE44183DF6}"/>
              </a:ext>
            </a:extLst>
          </p:cNvPr>
          <p:cNvGraphicFramePr>
            <a:graphicFrameLocks noGrp="1"/>
          </p:cNvGraphicFramePr>
          <p:nvPr>
            <p:ph type="tbl" sz="quarter" idx="13"/>
            <p:extLst>
              <p:ext uri="{D42A27DB-BD31-4B8C-83A1-F6EECF244321}">
                <p14:modId xmlns:p14="http://schemas.microsoft.com/office/powerpoint/2010/main" val="3475931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32049068"/>
                    </a:ext>
                  </a:extLst>
                </a:gridCol>
                <a:gridCol w="987552">
                  <a:extLst>
                    <a:ext uri="{9D8B030D-6E8A-4147-A177-3AD203B41FA5}">
                      <a16:colId xmlns:a16="http://schemas.microsoft.com/office/drawing/2014/main" val="2892374314"/>
                    </a:ext>
                  </a:extLst>
                </a:gridCol>
                <a:gridCol w="987552">
                  <a:extLst>
                    <a:ext uri="{9D8B030D-6E8A-4147-A177-3AD203B41FA5}">
                      <a16:colId xmlns:a16="http://schemas.microsoft.com/office/drawing/2014/main" val="1185831286"/>
                    </a:ext>
                  </a:extLst>
                </a:gridCol>
                <a:gridCol w="987552">
                  <a:extLst>
                    <a:ext uri="{9D8B030D-6E8A-4147-A177-3AD203B41FA5}">
                      <a16:colId xmlns:a16="http://schemas.microsoft.com/office/drawing/2014/main" val="446044008"/>
                    </a:ext>
                  </a:extLst>
                </a:gridCol>
                <a:gridCol w="987552">
                  <a:extLst>
                    <a:ext uri="{9D8B030D-6E8A-4147-A177-3AD203B41FA5}">
                      <a16:colId xmlns:a16="http://schemas.microsoft.com/office/drawing/2014/main" val="413054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851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- 2018-02-02 16:36:07</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283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- 2018-02-05 09:55:20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220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- 2018-02-26 15:39:58</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our #PlanoTX and #TheWoodlandsTX offices represented #TEAMPHLY at the Independent #Insurance Agents of #Houston (IIAH) annual #tradeshow for Houston Insurance Day! #InsuranceCareersMonth #CareerTrifecta #ThinkPHLY #insurancelife #careergoals #insuranceagent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1894804"/>
                  </a:ext>
                </a:extLst>
              </a:tr>
            </a:tbl>
          </a:graphicData>
        </a:graphic>
      </p:graphicFrame>
      <p:sp>
        <p:nvSpPr>
          <p:cNvPr id="4" name="Text Placeholder 3">
            <a:extLst>
              <a:ext uri="{FF2B5EF4-FFF2-40B4-BE49-F238E27FC236}">
                <a16:creationId xmlns:a16="http://schemas.microsoft.com/office/drawing/2014/main" id="{2EBC6627-442F-44C6-A39B-8720EC80337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488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85B7-5733-4B0E-891D-3BD5D66244CA}"/>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1C928798-5EE7-40C9-BE96-CB3628FB921B}"/>
              </a:ext>
            </a:extLst>
          </p:cNvPr>
          <p:cNvGraphicFramePr>
            <a:graphicFrameLocks noGrp="1"/>
          </p:cNvGraphicFramePr>
          <p:nvPr>
            <p:ph type="tbl" sz="quarter" idx="13"/>
            <p:extLst>
              <p:ext uri="{D42A27DB-BD31-4B8C-83A1-F6EECF244321}">
                <p14:modId xmlns:p14="http://schemas.microsoft.com/office/powerpoint/2010/main" val="202167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8048331"/>
                    </a:ext>
                  </a:extLst>
                </a:gridCol>
                <a:gridCol w="987552">
                  <a:extLst>
                    <a:ext uri="{9D8B030D-6E8A-4147-A177-3AD203B41FA5}">
                      <a16:colId xmlns:a16="http://schemas.microsoft.com/office/drawing/2014/main" val="2499259853"/>
                    </a:ext>
                  </a:extLst>
                </a:gridCol>
                <a:gridCol w="987552">
                  <a:extLst>
                    <a:ext uri="{9D8B030D-6E8A-4147-A177-3AD203B41FA5}">
                      <a16:colId xmlns:a16="http://schemas.microsoft.com/office/drawing/2014/main" val="1003945127"/>
                    </a:ext>
                  </a:extLst>
                </a:gridCol>
                <a:gridCol w="987552">
                  <a:extLst>
                    <a:ext uri="{9D8B030D-6E8A-4147-A177-3AD203B41FA5}">
                      <a16:colId xmlns:a16="http://schemas.microsoft.com/office/drawing/2014/main" val="605286493"/>
                    </a:ext>
                  </a:extLst>
                </a:gridCol>
                <a:gridCol w="987552">
                  <a:extLst>
                    <a:ext uri="{9D8B030D-6E8A-4147-A177-3AD203B41FA5}">
                      <a16:colId xmlns:a16="http://schemas.microsoft.com/office/drawing/2014/main" val="1436666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2445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- 2018-02-15 17:03:42</a:t>
                      </a:r>
                      <a:r>
                        <a:rPr kumimoji="0" lang="en-US" sz="1000" b="0" i="0" u="none" strike="noStrike" kern="1200" cap="none" spc="0" normalizeH="0" baseline="0" noProof="0">
                          <a:ln>
                            <a:noFill/>
                          </a:ln>
                          <a:solidFill>
                            <a:prstClr val="black"/>
                          </a:solidFill>
                          <a:effectLst/>
                          <a:uLnTx/>
                          <a:uFillTx/>
                          <a:latin typeface="+mn-lt"/>
                          <a:ea typeface="+mn-ea"/>
                          <a:cs typeface="+mn-cs"/>
                        </a:rPr>
                        <a:t>
#TEAMPHLY was at @saintjosephs today for the #Spring #CareerFair! If you weren't able to stop by our booth, visit PHLY.com/careers to learn more about #insurance careers and view all of our current #internship opportunities. 😃👍🏼#InsuranceCareersMonth #ThinkPHLY #PHLYinternlife #futureleaders #careergoals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661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- 2018-02-06 17:14:13</a:t>
                      </a:r>
                      <a:r>
                        <a:rPr kumimoji="0" lang="en-US" sz="1000" b="0" i="0" u="none" strike="noStrike" kern="1200" cap="none" spc="0" normalizeH="0" baseline="0" noProof="0">
                          <a:ln>
                            <a:noFill/>
                          </a:ln>
                          <a:solidFill>
                            <a:prstClr val="black"/>
                          </a:solidFill>
                          <a:effectLst/>
                          <a:uLnTx/>
                          <a:uFillTx/>
                          <a:latin typeface="+mn-lt"/>
                          <a:ea typeface="+mn-ea"/>
                          <a:cs typeface="+mn-cs"/>
                        </a:rPr>
                        <a:t>
A group of Home Office employees had #fun getting crafty for a #goodcause! #TEAMPHLY spent their afternoon creating #cute #handmade #ValentinesDay centerpieces to help brighten up the dining rooms of #soupkitchens in our local communities ♥️🌷😊
#ThinkPHLY #insurance #diy #crafts #insurancegivesback #charity #community #spreadlove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05891996"/>
                  </a:ext>
                </a:extLst>
              </a:tr>
            </a:tbl>
          </a:graphicData>
        </a:graphic>
      </p:graphicFrame>
      <p:sp>
        <p:nvSpPr>
          <p:cNvPr id="4" name="Text Placeholder 3">
            <a:extLst>
              <a:ext uri="{FF2B5EF4-FFF2-40B4-BE49-F238E27FC236}">
                <a16:creationId xmlns:a16="http://schemas.microsoft.com/office/drawing/2014/main" id="{5176724D-62ED-4688-8078-F8EC5A06259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329690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817</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 - 1 of 2</vt:lpstr>
      <vt:lpstr>Facebook Own Posts Table - 2 of 2</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 - 1 of 2</vt:lpstr>
      <vt:lpstr>LinkedIn Updates Table - 2 of 2</vt:lpstr>
      <vt:lpstr>Instagram Key Metrics Table</vt:lpstr>
      <vt:lpstr>Instagram Followers Change</vt:lpstr>
      <vt:lpstr>Average Interactions Per Instagram Post</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2018-03-06T16:11:06Z</dcterms:created>
  <dcterms:modified xsi:type="dcterms:W3CDTF">2018-03-06T16:11:48Z</dcterms:modified>
</cp:coreProperties>
</file>