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120</c:v>
                </c:pt>
              </c:numCache>
            </c:numRef>
          </c:val>
          <c:extLst>
            <c:ext xmlns:c16="http://schemas.microsoft.com/office/drawing/2014/chart" uri="{C3380CC4-5D6E-409C-BE32-E72D297353CC}">
              <c16:uniqueId val="{00000000-7010-4A3E-BE45-39150549095E}"/>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69</c:v>
                </c:pt>
              </c:numCache>
            </c:numRef>
          </c:val>
          <c:extLst>
            <c:ext xmlns:c16="http://schemas.microsoft.com/office/drawing/2014/chart" uri="{C3380CC4-5D6E-409C-BE32-E72D297353CC}">
              <c16:uniqueId val="{00000001-7010-4A3E-BE45-39150549095E}"/>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7010-4A3E-BE45-39150549095E}"/>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7010-4A3E-BE45-39150549095E}"/>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4429</c:v>
                </c:pt>
              </c:numCache>
            </c:numRef>
          </c:val>
          <c:extLst>
            <c:ext xmlns:c16="http://schemas.microsoft.com/office/drawing/2014/chart" uri="{C3380CC4-5D6E-409C-BE32-E72D297353CC}">
              <c16:uniqueId val="{00000004-7010-4A3E-BE45-39150549095E}"/>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74</c:v>
                </c:pt>
              </c:numCache>
            </c:numRef>
          </c:val>
          <c:extLst>
            <c:ext xmlns:c16="http://schemas.microsoft.com/office/drawing/2014/chart" uri="{C3380CC4-5D6E-409C-BE32-E72D297353CC}">
              <c16:uniqueId val="{00000005-7010-4A3E-BE45-39150549095E}"/>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7010-4A3E-BE45-39150549095E}"/>
            </c:ext>
          </c:extLst>
        </c:ser>
        <c:dLbls>
          <c:showLegendKey val="0"/>
          <c:showVal val="0"/>
          <c:showCatName val="0"/>
          <c:showSerName val="0"/>
          <c:showPercent val="0"/>
          <c:showBubbleSize val="0"/>
        </c:dLbls>
        <c:gapWidth val="219"/>
        <c:overlap val="-27"/>
        <c:axId val="247571832"/>
        <c:axId val="248611672"/>
      </c:barChart>
      <c:dateAx>
        <c:axId val="24757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611672"/>
        <c:crosses val="autoZero"/>
        <c:auto val="1"/>
        <c:lblOffset val="100"/>
        <c:baseTimeUnit val="days"/>
      </c:dateAx>
      <c:valAx>
        <c:axId val="24861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7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2</c:v>
                </c:pt>
                <c:pt idx="1">
                  <c:v>1</c:v>
                </c:pt>
                <c:pt idx="2">
                  <c:v>2</c:v>
                </c:pt>
                <c:pt idx="3">
                  <c:v>4</c:v>
                </c:pt>
                <c:pt idx="4">
                  <c:v>4</c:v>
                </c:pt>
                <c:pt idx="5">
                  <c:v>4</c:v>
                </c:pt>
                <c:pt idx="6">
                  <c:v>4</c:v>
                </c:pt>
                <c:pt idx="7">
                  <c:v>3</c:v>
                </c:pt>
                <c:pt idx="8">
                  <c:v>4</c:v>
                </c:pt>
                <c:pt idx="9">
                  <c:v>2</c:v>
                </c:pt>
                <c:pt idx="10">
                  <c:v>4</c:v>
                </c:pt>
                <c:pt idx="11">
                  <c:v>25</c:v>
                </c:pt>
                <c:pt idx="12">
                  <c:v>8</c:v>
                </c:pt>
                <c:pt idx="13">
                  <c:v>6</c:v>
                </c:pt>
              </c:numCache>
            </c:numRef>
          </c:val>
          <c:extLst>
            <c:ext xmlns:c16="http://schemas.microsoft.com/office/drawing/2014/chart" uri="{C3380CC4-5D6E-409C-BE32-E72D297353CC}">
              <c16:uniqueId val="{00000000-066A-4A87-9098-B5BBA7D71AF4}"/>
            </c:ext>
          </c:extLst>
        </c:ser>
        <c:dLbls>
          <c:showLegendKey val="0"/>
          <c:showVal val="0"/>
          <c:showCatName val="0"/>
          <c:showSerName val="0"/>
          <c:showPercent val="0"/>
          <c:showBubbleSize val="0"/>
        </c:dLbls>
        <c:gapWidth val="219"/>
        <c:overlap val="-27"/>
        <c:axId val="296793464"/>
        <c:axId val="296794776"/>
      </c:barChart>
      <c:dateAx>
        <c:axId val="29679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4776"/>
        <c:crosses val="autoZero"/>
        <c:auto val="1"/>
        <c:lblOffset val="100"/>
        <c:baseTimeUnit val="months"/>
      </c:dateAx>
      <c:valAx>
        <c:axId val="29679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9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c:v>
                </c:pt>
                <c:pt idx="1">
                  <c:v>2</c:v>
                </c:pt>
                <c:pt idx="2">
                  <c:v>2</c:v>
                </c:pt>
                <c:pt idx="3">
                  <c:v>1</c:v>
                </c:pt>
                <c:pt idx="4">
                  <c:v>2</c:v>
                </c:pt>
                <c:pt idx="5">
                  <c:v>3</c:v>
                </c:pt>
                <c:pt idx="6">
                  <c:v>2</c:v>
                </c:pt>
                <c:pt idx="7">
                  <c:v>3</c:v>
                </c:pt>
                <c:pt idx="8">
                  <c:v>3</c:v>
                </c:pt>
                <c:pt idx="9">
                  <c:v>3</c:v>
                </c:pt>
                <c:pt idx="10">
                  <c:v>4</c:v>
                </c:pt>
                <c:pt idx="11">
                  <c:v>13</c:v>
                </c:pt>
                <c:pt idx="12">
                  <c:v>2</c:v>
                </c:pt>
                <c:pt idx="13">
                  <c:v>3</c:v>
                </c:pt>
                <c:pt idx="14">
                  <c:v>0</c:v>
                </c:pt>
              </c:numCache>
            </c:numRef>
          </c:val>
          <c:extLst>
            <c:ext xmlns:c16="http://schemas.microsoft.com/office/drawing/2014/chart" uri="{C3380CC4-5D6E-409C-BE32-E72D297353CC}">
              <c16:uniqueId val="{00000000-7C99-4BC4-B5FA-9F929374BC68}"/>
            </c:ext>
          </c:extLst>
        </c:ser>
        <c:dLbls>
          <c:showLegendKey val="0"/>
          <c:showVal val="0"/>
          <c:showCatName val="0"/>
          <c:showSerName val="0"/>
          <c:showPercent val="0"/>
          <c:showBubbleSize val="0"/>
        </c:dLbls>
        <c:gapWidth val="219"/>
        <c:overlap val="-27"/>
        <c:axId val="173317120"/>
        <c:axId val="300268920"/>
      </c:barChart>
      <c:dateAx>
        <c:axId val="17331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68920"/>
        <c:crosses val="autoZero"/>
        <c:auto val="1"/>
        <c:lblOffset val="100"/>
        <c:baseTimeUnit val="months"/>
      </c:dateAx>
      <c:valAx>
        <c:axId val="30026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31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1606</c:v>
                </c:pt>
                <c:pt idx="1">
                  <c:v>741</c:v>
                </c:pt>
                <c:pt idx="2">
                  <c:v>1556</c:v>
                </c:pt>
                <c:pt idx="3">
                  <c:v>1625</c:v>
                </c:pt>
                <c:pt idx="4">
                  <c:v>1781</c:v>
                </c:pt>
                <c:pt idx="5">
                  <c:v>3719</c:v>
                </c:pt>
                <c:pt idx="6">
                  <c:v>1589</c:v>
                </c:pt>
                <c:pt idx="7">
                  <c:v>1956</c:v>
                </c:pt>
                <c:pt idx="8">
                  <c:v>4933</c:v>
                </c:pt>
                <c:pt idx="9">
                  <c:v>2088</c:v>
                </c:pt>
                <c:pt idx="10">
                  <c:v>1594</c:v>
                </c:pt>
                <c:pt idx="11">
                  <c:v>11782</c:v>
                </c:pt>
                <c:pt idx="12">
                  <c:v>2059</c:v>
                </c:pt>
                <c:pt idx="13">
                  <c:v>1831</c:v>
                </c:pt>
              </c:numCache>
            </c:numRef>
          </c:val>
          <c:extLst>
            <c:ext xmlns:c16="http://schemas.microsoft.com/office/drawing/2014/chart" uri="{C3380CC4-5D6E-409C-BE32-E72D297353CC}">
              <c16:uniqueId val="{00000000-7DA0-414C-A84E-C9056EB2699E}"/>
            </c:ext>
          </c:extLst>
        </c:ser>
        <c:dLbls>
          <c:showLegendKey val="0"/>
          <c:showVal val="0"/>
          <c:showCatName val="0"/>
          <c:showSerName val="0"/>
          <c:showPercent val="0"/>
          <c:showBubbleSize val="0"/>
        </c:dLbls>
        <c:gapWidth val="219"/>
        <c:overlap val="-27"/>
        <c:axId val="173544288"/>
        <c:axId val="297960600"/>
      </c:barChart>
      <c:dateAx>
        <c:axId val="17354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60600"/>
        <c:crosses val="autoZero"/>
        <c:auto val="1"/>
        <c:lblOffset val="100"/>
        <c:baseTimeUnit val="months"/>
      </c:dateAx>
      <c:valAx>
        <c:axId val="29796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54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3">
                  <c:v>5</c:v>
                </c:pt>
                <c:pt idx="4">
                  <c:v>2</c:v>
                </c:pt>
                <c:pt idx="5">
                  <c:v>2</c:v>
                </c:pt>
                <c:pt idx="6">
                  <c:v>2</c:v>
                </c:pt>
                <c:pt idx="7">
                  <c:v>7</c:v>
                </c:pt>
                <c:pt idx="8">
                  <c:v>6</c:v>
                </c:pt>
                <c:pt idx="9">
                  <c:v>3</c:v>
                </c:pt>
                <c:pt idx="10">
                  <c:v>1</c:v>
                </c:pt>
                <c:pt idx="11">
                  <c:v>4</c:v>
                </c:pt>
                <c:pt idx="12">
                  <c:v>1</c:v>
                </c:pt>
                <c:pt idx="13">
                  <c:v>7</c:v>
                </c:pt>
              </c:numCache>
            </c:numRef>
          </c:val>
          <c:extLst>
            <c:ext xmlns:c16="http://schemas.microsoft.com/office/drawing/2014/chart" uri="{C3380CC4-5D6E-409C-BE32-E72D297353CC}">
              <c16:uniqueId val="{00000000-FF4A-46F7-B42E-71268B19BC90}"/>
            </c:ext>
          </c:extLst>
        </c:ser>
        <c:dLbls>
          <c:showLegendKey val="0"/>
          <c:showVal val="0"/>
          <c:showCatName val="0"/>
          <c:showSerName val="0"/>
          <c:showPercent val="0"/>
          <c:showBubbleSize val="0"/>
        </c:dLbls>
        <c:gapWidth val="219"/>
        <c:overlap val="-27"/>
        <c:axId val="304022472"/>
        <c:axId val="304020504"/>
      </c:barChart>
      <c:dateAx>
        <c:axId val="30402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0504"/>
        <c:crosses val="autoZero"/>
        <c:auto val="1"/>
        <c:lblOffset val="100"/>
        <c:baseTimeUnit val="months"/>
      </c:dateAx>
      <c:valAx>
        <c:axId val="30402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0</c:v>
                </c:pt>
                <c:pt idx="1">
                  <c:v>0</c:v>
                </c:pt>
                <c:pt idx="2">
                  <c:v>0</c:v>
                </c:pt>
                <c:pt idx="3">
                  <c:v>0</c:v>
                </c:pt>
                <c:pt idx="4">
                  <c:v>0</c:v>
                </c:pt>
                <c:pt idx="5">
                  <c:v>0</c:v>
                </c:pt>
                <c:pt idx="6">
                  <c:v>0</c:v>
                </c:pt>
                <c:pt idx="7">
                  <c:v>1</c:v>
                </c:pt>
                <c:pt idx="8">
                  <c:v>1</c:v>
                </c:pt>
                <c:pt idx="9">
                  <c:v>2</c:v>
                </c:pt>
                <c:pt idx="10">
                  <c:v>1</c:v>
                </c:pt>
                <c:pt idx="11">
                  <c:v>2</c:v>
                </c:pt>
                <c:pt idx="12">
                  <c:v>1</c:v>
                </c:pt>
                <c:pt idx="13">
                  <c:v>3</c:v>
                </c:pt>
                <c:pt idx="14">
                  <c:v>0</c:v>
                </c:pt>
              </c:numCache>
            </c:numRef>
          </c:val>
          <c:extLst>
            <c:ext xmlns:c16="http://schemas.microsoft.com/office/drawing/2014/chart" uri="{C3380CC4-5D6E-409C-BE32-E72D297353CC}">
              <c16:uniqueId val="{00000000-9D9B-4BD4-BA96-3C9AEC99B2F7}"/>
            </c:ext>
          </c:extLst>
        </c:ser>
        <c:dLbls>
          <c:showLegendKey val="0"/>
          <c:showVal val="0"/>
          <c:showCatName val="0"/>
          <c:showSerName val="0"/>
          <c:showPercent val="0"/>
          <c:showBubbleSize val="0"/>
        </c:dLbls>
        <c:gapWidth val="219"/>
        <c:overlap val="-27"/>
        <c:axId val="304021488"/>
        <c:axId val="304019848"/>
      </c:barChart>
      <c:dateAx>
        <c:axId val="30402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19848"/>
        <c:crosses val="autoZero"/>
        <c:auto val="1"/>
        <c:lblOffset val="100"/>
        <c:baseTimeUnit val="months"/>
      </c:dateAx>
      <c:valAx>
        <c:axId val="30401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3">
                  <c:v>24</c:v>
                </c:pt>
                <c:pt idx="4">
                  <c:v>71</c:v>
                </c:pt>
                <c:pt idx="5">
                  <c:v>57</c:v>
                </c:pt>
                <c:pt idx="6">
                  <c:v>25</c:v>
                </c:pt>
                <c:pt idx="7">
                  <c:v>61</c:v>
                </c:pt>
                <c:pt idx="8">
                  <c:v>44</c:v>
                </c:pt>
                <c:pt idx="9">
                  <c:v>264</c:v>
                </c:pt>
                <c:pt idx="10">
                  <c:v>400</c:v>
                </c:pt>
                <c:pt idx="11">
                  <c:v>198</c:v>
                </c:pt>
                <c:pt idx="12">
                  <c:v>214</c:v>
                </c:pt>
                <c:pt idx="13">
                  <c:v>241</c:v>
                </c:pt>
              </c:numCache>
            </c:numRef>
          </c:val>
          <c:extLst>
            <c:ext xmlns:c16="http://schemas.microsoft.com/office/drawing/2014/chart" uri="{C3380CC4-5D6E-409C-BE32-E72D297353CC}">
              <c16:uniqueId val="{00000000-09DC-4BE1-9D37-EF533AE74969}"/>
            </c:ext>
          </c:extLst>
        </c:ser>
        <c:dLbls>
          <c:showLegendKey val="0"/>
          <c:showVal val="0"/>
          <c:showCatName val="0"/>
          <c:showSerName val="0"/>
          <c:showPercent val="0"/>
          <c:showBubbleSize val="0"/>
        </c:dLbls>
        <c:gapWidth val="219"/>
        <c:overlap val="-27"/>
        <c:axId val="300269248"/>
        <c:axId val="172061672"/>
      </c:barChart>
      <c:dateAx>
        <c:axId val="30026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061672"/>
        <c:crosses val="autoZero"/>
        <c:auto val="1"/>
        <c:lblOffset val="100"/>
        <c:baseTimeUnit val="months"/>
      </c:dateAx>
      <c:valAx>
        <c:axId val="17206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6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10</c:v>
                </c:pt>
                <c:pt idx="1">
                  <c:v>10</c:v>
                </c:pt>
                <c:pt idx="2">
                  <c:v>19</c:v>
                </c:pt>
                <c:pt idx="3">
                  <c:v>13</c:v>
                </c:pt>
                <c:pt idx="4">
                  <c:v>17</c:v>
                </c:pt>
                <c:pt idx="5">
                  <c:v>25</c:v>
                </c:pt>
                <c:pt idx="6">
                  <c:v>22</c:v>
                </c:pt>
                <c:pt idx="7">
                  <c:v>28</c:v>
                </c:pt>
                <c:pt idx="8">
                  <c:v>26</c:v>
                </c:pt>
                <c:pt idx="9">
                  <c:v>20</c:v>
                </c:pt>
                <c:pt idx="10">
                  <c:v>25</c:v>
                </c:pt>
                <c:pt idx="11">
                  <c:v>18</c:v>
                </c:pt>
                <c:pt idx="12">
                  <c:v>26</c:v>
                </c:pt>
                <c:pt idx="13">
                  <c:v>24</c:v>
                </c:pt>
                <c:pt idx="14">
                  <c:v>0</c:v>
                </c:pt>
              </c:numCache>
            </c:numRef>
          </c:val>
          <c:extLst>
            <c:ext xmlns:c16="http://schemas.microsoft.com/office/drawing/2014/chart" uri="{C3380CC4-5D6E-409C-BE32-E72D297353CC}">
              <c16:uniqueId val="{00000000-11E0-4A39-87BF-609A8688857C}"/>
            </c:ext>
          </c:extLst>
        </c:ser>
        <c:dLbls>
          <c:showLegendKey val="0"/>
          <c:showVal val="0"/>
          <c:showCatName val="0"/>
          <c:showSerName val="0"/>
          <c:showPercent val="0"/>
          <c:showBubbleSize val="0"/>
        </c:dLbls>
        <c:gapWidth val="219"/>
        <c:overlap val="-27"/>
        <c:axId val="305609616"/>
        <c:axId val="304045736"/>
      </c:barChart>
      <c:dateAx>
        <c:axId val="30560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45736"/>
        <c:crosses val="autoZero"/>
        <c:auto val="1"/>
        <c:lblOffset val="100"/>
        <c:baseTimeUnit val="months"/>
      </c:dateAx>
      <c:valAx>
        <c:axId val="30404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0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Sheet1!$A$2:$A$4</c:f>
              <c:numCache>
                <c:formatCode>m/d/yyyy</c:formatCode>
                <c:ptCount val="3"/>
                <c:pt idx="0">
                  <c:v>43101</c:v>
                </c:pt>
                <c:pt idx="1">
                  <c:v>43132</c:v>
                </c:pt>
                <c:pt idx="2">
                  <c:v>43160</c:v>
                </c:pt>
              </c:numCache>
            </c:numRef>
          </c:cat>
          <c:val>
            <c:numRef>
              <c:f>Sheet1!$B$2:$B$4</c:f>
              <c:numCache>
                <c:formatCode>General</c:formatCode>
                <c:ptCount val="3"/>
                <c:pt idx="0">
                  <c:v>7</c:v>
                </c:pt>
                <c:pt idx="1">
                  <c:v>5</c:v>
                </c:pt>
              </c:numCache>
            </c:numRef>
          </c:val>
          <c:extLst>
            <c:ext xmlns:c16="http://schemas.microsoft.com/office/drawing/2014/chart" uri="{C3380CC4-5D6E-409C-BE32-E72D297353CC}">
              <c16:uniqueId val="{00000000-D636-4699-913E-7838D23C82C4}"/>
            </c:ext>
          </c:extLst>
        </c:ser>
        <c:dLbls>
          <c:showLegendKey val="0"/>
          <c:showVal val="0"/>
          <c:showCatName val="0"/>
          <c:showSerName val="0"/>
          <c:showPercent val="0"/>
          <c:showBubbleSize val="0"/>
        </c:dLbls>
        <c:gapWidth val="219"/>
        <c:overlap val="-27"/>
        <c:axId val="311369880"/>
        <c:axId val="311371520"/>
      </c:barChart>
      <c:dateAx>
        <c:axId val="31136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1520"/>
        <c:crosses val="autoZero"/>
        <c:auto val="1"/>
        <c:lblOffset val="100"/>
        <c:baseTimeUnit val="months"/>
      </c:dateAx>
      <c:valAx>
        <c:axId val="31137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6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Sheet1!$A$2:$A$9</c:f>
              <c:numCache>
                <c:formatCode>m/d/yyyy</c:formatCode>
                <c:ptCount val="8"/>
                <c:pt idx="0">
                  <c:v>42948</c:v>
                </c:pt>
                <c:pt idx="1">
                  <c:v>42979</c:v>
                </c:pt>
                <c:pt idx="2">
                  <c:v>43009</c:v>
                </c:pt>
                <c:pt idx="3">
                  <c:v>43040</c:v>
                </c:pt>
                <c:pt idx="4">
                  <c:v>43070</c:v>
                </c:pt>
                <c:pt idx="5">
                  <c:v>43101</c:v>
                </c:pt>
                <c:pt idx="6">
                  <c:v>43132</c:v>
                </c:pt>
                <c:pt idx="7">
                  <c:v>43160</c:v>
                </c:pt>
              </c:numCache>
            </c:numRef>
          </c:cat>
          <c:val>
            <c:numRef>
              <c:f>Sheet1!$B$2:$B$9</c:f>
              <c:numCache>
                <c:formatCode>General</c:formatCode>
                <c:ptCount val="8"/>
                <c:pt idx="0">
                  <c:v>2</c:v>
                </c:pt>
                <c:pt idx="1">
                  <c:v>5</c:v>
                </c:pt>
                <c:pt idx="2">
                  <c:v>8</c:v>
                </c:pt>
                <c:pt idx="3">
                  <c:v>7</c:v>
                </c:pt>
                <c:pt idx="4">
                  <c:v>41</c:v>
                </c:pt>
                <c:pt idx="5">
                  <c:v>11</c:v>
                </c:pt>
                <c:pt idx="6">
                  <c:v>7</c:v>
                </c:pt>
                <c:pt idx="7">
                  <c:v>0</c:v>
                </c:pt>
              </c:numCache>
            </c:numRef>
          </c:val>
          <c:extLst>
            <c:ext xmlns:c16="http://schemas.microsoft.com/office/drawing/2014/chart" uri="{C3380CC4-5D6E-409C-BE32-E72D297353CC}">
              <c16:uniqueId val="{00000000-9A23-4820-9760-DC6FF09A3731}"/>
            </c:ext>
          </c:extLst>
        </c:ser>
        <c:dLbls>
          <c:showLegendKey val="0"/>
          <c:showVal val="0"/>
          <c:showCatName val="0"/>
          <c:showSerName val="0"/>
          <c:showPercent val="0"/>
          <c:showBubbleSize val="0"/>
        </c:dLbls>
        <c:gapWidth val="219"/>
        <c:overlap val="-27"/>
        <c:axId val="311370536"/>
        <c:axId val="311374144"/>
      </c:barChart>
      <c:dateAx>
        <c:axId val="31137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4144"/>
        <c:crosses val="autoZero"/>
        <c:auto val="1"/>
        <c:lblOffset val="100"/>
        <c:baseTimeUnit val="months"/>
      </c:dateAx>
      <c:valAx>
        <c:axId val="31137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7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3708-F3C2-4D00-A4BA-9C96792CB95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5AC8525-9DF3-4D84-909D-9EDD45E377A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6823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D8BC9-6DD2-46FB-962D-79C7313ED712}"/>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AA5BE2B5-8AF3-4403-821A-1DC72B3EB7EB}"/>
              </a:ext>
            </a:extLst>
          </p:cNvPr>
          <p:cNvGraphicFramePr>
            <a:graphicFrameLocks noGrp="1"/>
          </p:cNvGraphicFramePr>
          <p:nvPr>
            <p:ph type="chart" sz="quarter" idx="13"/>
            <p:extLst>
              <p:ext uri="{D42A27DB-BD31-4B8C-83A1-F6EECF244321}">
                <p14:modId xmlns:p14="http://schemas.microsoft.com/office/powerpoint/2010/main" val="40818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6227A-4BEF-47FF-8358-DC27AEF1F93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F32F356-719A-46AE-B2AE-3F5F704D5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8003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B2FE-0FE6-4CC8-9E62-60098E60734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6660A31-DFCB-40DB-8C72-41A6777C384B}"/>
              </a:ext>
            </a:extLst>
          </p:cNvPr>
          <p:cNvGraphicFramePr>
            <a:graphicFrameLocks noGrp="1"/>
          </p:cNvGraphicFramePr>
          <p:nvPr>
            <p:ph type="tbl" sz="quarter" idx="13"/>
            <p:extLst>
              <p:ext uri="{D42A27DB-BD31-4B8C-83A1-F6EECF244321}">
                <p14:modId xmlns:p14="http://schemas.microsoft.com/office/powerpoint/2010/main" val="296383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2473732"/>
                    </a:ext>
                  </a:extLst>
                </a:gridCol>
                <a:gridCol w="740664">
                  <a:extLst>
                    <a:ext uri="{9D8B030D-6E8A-4147-A177-3AD203B41FA5}">
                      <a16:colId xmlns:a16="http://schemas.microsoft.com/office/drawing/2014/main" val="2567094566"/>
                    </a:ext>
                  </a:extLst>
                </a:gridCol>
                <a:gridCol w="740664">
                  <a:extLst>
                    <a:ext uri="{9D8B030D-6E8A-4147-A177-3AD203B41FA5}">
                      <a16:colId xmlns:a16="http://schemas.microsoft.com/office/drawing/2014/main" val="879885578"/>
                    </a:ext>
                  </a:extLst>
                </a:gridCol>
                <a:gridCol w="740664">
                  <a:extLst>
                    <a:ext uri="{9D8B030D-6E8A-4147-A177-3AD203B41FA5}">
                      <a16:colId xmlns:a16="http://schemas.microsoft.com/office/drawing/2014/main" val="2367719917"/>
                    </a:ext>
                  </a:extLst>
                </a:gridCol>
                <a:gridCol w="740664">
                  <a:extLst>
                    <a:ext uri="{9D8B030D-6E8A-4147-A177-3AD203B41FA5}">
                      <a16:colId xmlns:a16="http://schemas.microsoft.com/office/drawing/2014/main" val="1546114073"/>
                    </a:ext>
                  </a:extLst>
                </a:gridCol>
                <a:gridCol w="740664">
                  <a:extLst>
                    <a:ext uri="{9D8B030D-6E8A-4147-A177-3AD203B41FA5}">
                      <a16:colId xmlns:a16="http://schemas.microsoft.com/office/drawing/2014/main" val="121385272"/>
                    </a:ext>
                  </a:extLst>
                </a:gridCol>
                <a:gridCol w="740664">
                  <a:extLst>
                    <a:ext uri="{9D8B030D-6E8A-4147-A177-3AD203B41FA5}">
                      <a16:colId xmlns:a16="http://schemas.microsoft.com/office/drawing/2014/main" val="1898664351"/>
                    </a:ext>
                  </a:extLst>
                </a:gridCol>
                <a:gridCol w="740664">
                  <a:extLst>
                    <a:ext uri="{9D8B030D-6E8A-4147-A177-3AD203B41FA5}">
                      <a16:colId xmlns:a16="http://schemas.microsoft.com/office/drawing/2014/main" val="2846393450"/>
                    </a:ext>
                  </a:extLst>
                </a:gridCol>
                <a:gridCol w="740664">
                  <a:extLst>
                    <a:ext uri="{9D8B030D-6E8A-4147-A177-3AD203B41FA5}">
                      <a16:colId xmlns:a16="http://schemas.microsoft.com/office/drawing/2014/main" val="1528561893"/>
                    </a:ext>
                  </a:extLst>
                </a:gridCol>
                <a:gridCol w="740664">
                  <a:extLst>
                    <a:ext uri="{9D8B030D-6E8A-4147-A177-3AD203B41FA5}">
                      <a16:colId xmlns:a16="http://schemas.microsoft.com/office/drawing/2014/main" val="5656762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0759868"/>
                  </a:ext>
                </a:extLst>
              </a:tr>
              <a:tr h="370840">
                <a:tc>
                  <a:txBody>
                    <a:bodyPr/>
                    <a:lstStyle/>
                    <a:p>
                      <a:r>
                        <a:rPr lang="en-US" sz="1000"/>
                        <a:t>Tokio Marine America</a:t>
                      </a:r>
                    </a:p>
                  </a:txBody>
                  <a:tcPr/>
                </a:tc>
                <a:tc>
                  <a:txBody>
                    <a:bodyPr/>
                    <a:lstStyle/>
                    <a:p>
                      <a:r>
                        <a:rPr lang="en-US" sz="1000"/>
                        <a:t>120</a:t>
                      </a:r>
                    </a:p>
                  </a:txBody>
                  <a:tcPr/>
                </a:tc>
                <a:tc>
                  <a:txBody>
                    <a:bodyPr/>
                    <a:lstStyle/>
                    <a:p>
                      <a:r>
                        <a:rPr lang="en-US" sz="1000"/>
                        <a:t>8</a:t>
                      </a:r>
                    </a:p>
                  </a:txBody>
                  <a:tcPr/>
                </a:tc>
                <a:tc>
                  <a:txBody>
                    <a:bodyPr/>
                    <a:lstStyle/>
                    <a:p>
                      <a:r>
                        <a:rPr lang="en-US" sz="1000"/>
                        <a:t>15</a:t>
                      </a:r>
                    </a:p>
                  </a:txBody>
                  <a:tcPr/>
                </a:tc>
                <a:tc>
                  <a:txBody>
                    <a:bodyPr/>
                    <a:lstStyle/>
                    <a:p>
                      <a:r>
                        <a:rPr lang="en-US" sz="1000"/>
                        <a:t>33</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2.5287%</a:t>
                      </a:r>
                    </a:p>
                  </a:txBody>
                  <a:tcPr/>
                </a:tc>
                <a:tc>
                  <a:txBody>
                    <a:bodyPr/>
                    <a:lstStyle/>
                    <a:p>
                      <a:r>
                        <a:rPr lang="en-US" sz="1000"/>
                        <a:t>0.0%</a:t>
                      </a:r>
                    </a:p>
                  </a:txBody>
                  <a:tcPr/>
                </a:tc>
                <a:extLst>
                  <a:ext uri="{0D108BD9-81ED-4DB2-BD59-A6C34878D82A}">
                    <a16:rowId xmlns:a16="http://schemas.microsoft.com/office/drawing/2014/main" val="675123096"/>
                  </a:ext>
                </a:extLst>
              </a:tr>
            </a:tbl>
          </a:graphicData>
        </a:graphic>
      </p:graphicFrame>
      <p:sp>
        <p:nvSpPr>
          <p:cNvPr id="4" name="Text Placeholder 3">
            <a:extLst>
              <a:ext uri="{FF2B5EF4-FFF2-40B4-BE49-F238E27FC236}">
                <a16:creationId xmlns:a16="http://schemas.microsoft.com/office/drawing/2014/main" id="{6B70A9A5-C523-4499-8AD7-91F4659DEFF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05249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DDBA-F283-4DB2-A494-4FD782AEB10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1BB32C6-256F-436E-802D-C31089AC7093}"/>
              </a:ext>
            </a:extLst>
          </p:cNvPr>
          <p:cNvGraphicFramePr>
            <a:graphicFrameLocks noGrp="1"/>
          </p:cNvGraphicFramePr>
          <p:nvPr>
            <p:ph type="chart" sz="quarter" idx="13"/>
            <p:extLst>
              <p:ext uri="{D42A27DB-BD31-4B8C-83A1-F6EECF244321}">
                <p14:modId xmlns:p14="http://schemas.microsoft.com/office/powerpoint/2010/main" val="3636848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2618B-2488-4135-A500-E71275860755}"/>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C44330D9-0AB7-4634-9667-4A689C7CBC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674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114C-E200-4C00-9DDA-5C9F05296466}"/>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28F74F4D-E7F0-4CFD-8022-B4634C5E3DAF}"/>
              </a:ext>
            </a:extLst>
          </p:cNvPr>
          <p:cNvGraphicFramePr>
            <a:graphicFrameLocks noGrp="1"/>
          </p:cNvGraphicFramePr>
          <p:nvPr>
            <p:ph type="chart" sz="quarter" idx="13"/>
            <p:extLst>
              <p:ext uri="{D42A27DB-BD31-4B8C-83A1-F6EECF244321}">
                <p14:modId xmlns:p14="http://schemas.microsoft.com/office/powerpoint/2010/main" val="200019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8EBE0-0911-4CF5-BAF7-09764696EEA6}"/>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BF1BCD37-C375-4115-869A-55E4CDAD6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442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F5FC-53DD-4016-8FA6-EAA68E3FA1E4}"/>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CB389AC-6D4D-4B66-BA20-1FCF8DEFDC63}"/>
              </a:ext>
            </a:extLst>
          </p:cNvPr>
          <p:cNvGraphicFramePr>
            <a:graphicFrameLocks noGrp="1"/>
          </p:cNvGraphicFramePr>
          <p:nvPr>
            <p:ph type="chart" sz="quarter" idx="13"/>
            <p:extLst>
              <p:ext uri="{D42A27DB-BD31-4B8C-83A1-F6EECF244321}">
                <p14:modId xmlns:p14="http://schemas.microsoft.com/office/powerpoint/2010/main" val="2279453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CF104-6F98-4D56-A097-98A574EB4D8D}"/>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125061FE-EBF4-4FE4-9D60-338C14DD8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5166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E54C-A917-45E3-AB49-8758D3AAB9EF}"/>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2CDA8BDC-80BE-44A9-881A-381D36C72C5B}"/>
              </a:ext>
            </a:extLst>
          </p:cNvPr>
          <p:cNvGraphicFramePr>
            <a:graphicFrameLocks noGrp="1"/>
          </p:cNvGraphicFramePr>
          <p:nvPr>
            <p:ph type="tbl" sz="quarter" idx="13"/>
            <p:extLst>
              <p:ext uri="{D42A27DB-BD31-4B8C-83A1-F6EECF244321}">
                <p14:modId xmlns:p14="http://schemas.microsoft.com/office/powerpoint/2010/main" val="417960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91257726"/>
                    </a:ext>
                  </a:extLst>
                </a:gridCol>
                <a:gridCol w="658368">
                  <a:extLst>
                    <a:ext uri="{9D8B030D-6E8A-4147-A177-3AD203B41FA5}">
                      <a16:colId xmlns:a16="http://schemas.microsoft.com/office/drawing/2014/main" val="1051196964"/>
                    </a:ext>
                  </a:extLst>
                </a:gridCol>
                <a:gridCol w="658368">
                  <a:extLst>
                    <a:ext uri="{9D8B030D-6E8A-4147-A177-3AD203B41FA5}">
                      <a16:colId xmlns:a16="http://schemas.microsoft.com/office/drawing/2014/main" val="3465815785"/>
                    </a:ext>
                  </a:extLst>
                </a:gridCol>
                <a:gridCol w="658368">
                  <a:extLst>
                    <a:ext uri="{9D8B030D-6E8A-4147-A177-3AD203B41FA5}">
                      <a16:colId xmlns:a16="http://schemas.microsoft.com/office/drawing/2014/main" val="176193010"/>
                    </a:ext>
                  </a:extLst>
                </a:gridCol>
                <a:gridCol w="658368">
                  <a:extLst>
                    <a:ext uri="{9D8B030D-6E8A-4147-A177-3AD203B41FA5}">
                      <a16:colId xmlns:a16="http://schemas.microsoft.com/office/drawing/2014/main" val="1292926408"/>
                    </a:ext>
                  </a:extLst>
                </a:gridCol>
                <a:gridCol w="658368">
                  <a:extLst>
                    <a:ext uri="{9D8B030D-6E8A-4147-A177-3AD203B41FA5}">
                      <a16:colId xmlns:a16="http://schemas.microsoft.com/office/drawing/2014/main" val="1738582441"/>
                    </a:ext>
                  </a:extLst>
                </a:gridCol>
                <a:gridCol w="658368">
                  <a:extLst>
                    <a:ext uri="{9D8B030D-6E8A-4147-A177-3AD203B41FA5}">
                      <a16:colId xmlns:a16="http://schemas.microsoft.com/office/drawing/2014/main" val="3774121413"/>
                    </a:ext>
                  </a:extLst>
                </a:gridCol>
                <a:gridCol w="658368">
                  <a:extLst>
                    <a:ext uri="{9D8B030D-6E8A-4147-A177-3AD203B41FA5}">
                      <a16:colId xmlns:a16="http://schemas.microsoft.com/office/drawing/2014/main" val="380609241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123302128"/>
                  </a:ext>
                </a:extLst>
              </a:tr>
              <a:tr h="370840">
                <a:tc>
                  <a:txBody>
                    <a:bodyPr/>
                    <a:lstStyle/>
                    <a:p>
                      <a:r>
                        <a:rPr lang="en-US" sz="1000" b="1"/>
                        <a:t>Tokio Marine America - 2018-01-29 18:20:08</a:t>
                      </a:r>
                      <a:r>
                        <a:rPr lang="en-US" sz="1000"/>
                        <a:t>
TMA is proud of the work we do in the community, and it's being noticed! We are finalists in Business Insurance's US Insurance Awards for Community Outreach Project of the Year - Volunteer &amp; Donations.</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5.8824%</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92142933"/>
                  </a:ext>
                </a:extLst>
              </a:tr>
              <a:tr h="370840">
                <a:tc>
                  <a:txBody>
                    <a:bodyPr/>
                    <a:lstStyle/>
                    <a:p>
                      <a:r>
                        <a:rPr lang="en-US" sz="1000" b="1"/>
                        <a:t>Tokio Marine America - 2018-01-24 19:01:24</a:t>
                      </a:r>
                      <a:r>
                        <a:rPr lang="en-US" sz="1000"/>
                        <a:t>
TMA Employees Observed National Popcorn Day last Friday! #friyay #popcorn #TeamTMA</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5.0847%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47111829"/>
                  </a:ext>
                </a:extLst>
              </a:tr>
              <a:tr h="370840">
                <a:tc>
                  <a:txBody>
                    <a:bodyPr/>
                    <a:lstStyle/>
                    <a:p>
                      <a:r>
                        <a:rPr lang="en-US" sz="1000" b="1"/>
                        <a:t>Tokio Marine America - 2018-01-01 15:29:59</a:t>
                      </a:r>
                      <a:r>
                        <a:rPr lang="en-US" sz="1000"/>
                        <a:t>
Happy New Year!</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4.4643%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73282772"/>
                  </a:ext>
                </a:extLst>
              </a:tr>
            </a:tbl>
          </a:graphicData>
        </a:graphic>
      </p:graphicFrame>
      <p:sp>
        <p:nvSpPr>
          <p:cNvPr id="4" name="Text Placeholder 3">
            <a:extLst>
              <a:ext uri="{FF2B5EF4-FFF2-40B4-BE49-F238E27FC236}">
                <a16:creationId xmlns:a16="http://schemas.microsoft.com/office/drawing/2014/main" id="{80437546-00DE-4F68-AA75-0808CDF4F12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28514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08BD2-523F-4D69-BCBC-DB9FD23F4FF4}"/>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F53E3040-79E1-4ABF-808A-70C3C9EC74E3}"/>
              </a:ext>
            </a:extLst>
          </p:cNvPr>
          <p:cNvGraphicFramePr>
            <a:graphicFrameLocks noGrp="1"/>
          </p:cNvGraphicFramePr>
          <p:nvPr>
            <p:ph type="tbl" sz="quarter" idx="13"/>
            <p:extLst>
              <p:ext uri="{D42A27DB-BD31-4B8C-83A1-F6EECF244321}">
                <p14:modId xmlns:p14="http://schemas.microsoft.com/office/powerpoint/2010/main" val="18541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41084182"/>
                    </a:ext>
                  </a:extLst>
                </a:gridCol>
                <a:gridCol w="493776">
                  <a:extLst>
                    <a:ext uri="{9D8B030D-6E8A-4147-A177-3AD203B41FA5}">
                      <a16:colId xmlns:a16="http://schemas.microsoft.com/office/drawing/2014/main" val="2805626129"/>
                    </a:ext>
                  </a:extLst>
                </a:gridCol>
                <a:gridCol w="493776">
                  <a:extLst>
                    <a:ext uri="{9D8B030D-6E8A-4147-A177-3AD203B41FA5}">
                      <a16:colId xmlns:a16="http://schemas.microsoft.com/office/drawing/2014/main" val="2324907446"/>
                    </a:ext>
                  </a:extLst>
                </a:gridCol>
                <a:gridCol w="493776">
                  <a:extLst>
                    <a:ext uri="{9D8B030D-6E8A-4147-A177-3AD203B41FA5}">
                      <a16:colId xmlns:a16="http://schemas.microsoft.com/office/drawing/2014/main" val="2329040244"/>
                    </a:ext>
                  </a:extLst>
                </a:gridCol>
                <a:gridCol w="493776">
                  <a:extLst>
                    <a:ext uri="{9D8B030D-6E8A-4147-A177-3AD203B41FA5}">
                      <a16:colId xmlns:a16="http://schemas.microsoft.com/office/drawing/2014/main" val="2624859467"/>
                    </a:ext>
                  </a:extLst>
                </a:gridCol>
                <a:gridCol w="493776">
                  <a:extLst>
                    <a:ext uri="{9D8B030D-6E8A-4147-A177-3AD203B41FA5}">
                      <a16:colId xmlns:a16="http://schemas.microsoft.com/office/drawing/2014/main" val="855886870"/>
                    </a:ext>
                  </a:extLst>
                </a:gridCol>
                <a:gridCol w="493776">
                  <a:extLst>
                    <a:ext uri="{9D8B030D-6E8A-4147-A177-3AD203B41FA5}">
                      <a16:colId xmlns:a16="http://schemas.microsoft.com/office/drawing/2014/main" val="944330857"/>
                    </a:ext>
                  </a:extLst>
                </a:gridCol>
                <a:gridCol w="493776">
                  <a:extLst>
                    <a:ext uri="{9D8B030D-6E8A-4147-A177-3AD203B41FA5}">
                      <a16:colId xmlns:a16="http://schemas.microsoft.com/office/drawing/2014/main" val="1095351311"/>
                    </a:ext>
                  </a:extLst>
                </a:gridCol>
                <a:gridCol w="493776">
                  <a:extLst>
                    <a:ext uri="{9D8B030D-6E8A-4147-A177-3AD203B41FA5}">
                      <a16:colId xmlns:a16="http://schemas.microsoft.com/office/drawing/2014/main" val="4221341704"/>
                    </a:ext>
                  </a:extLst>
                </a:gridCol>
                <a:gridCol w="493776">
                  <a:extLst>
                    <a:ext uri="{9D8B030D-6E8A-4147-A177-3AD203B41FA5}">
                      <a16:colId xmlns:a16="http://schemas.microsoft.com/office/drawing/2014/main" val="2141341184"/>
                    </a:ext>
                  </a:extLst>
                </a:gridCol>
                <a:gridCol w="493776">
                  <a:extLst>
                    <a:ext uri="{9D8B030D-6E8A-4147-A177-3AD203B41FA5}">
                      <a16:colId xmlns:a16="http://schemas.microsoft.com/office/drawing/2014/main" val="1112806129"/>
                    </a:ext>
                  </a:extLst>
                </a:gridCol>
                <a:gridCol w="493776">
                  <a:extLst>
                    <a:ext uri="{9D8B030D-6E8A-4147-A177-3AD203B41FA5}">
                      <a16:colId xmlns:a16="http://schemas.microsoft.com/office/drawing/2014/main" val="1751770317"/>
                    </a:ext>
                  </a:extLst>
                </a:gridCol>
                <a:gridCol w="493776">
                  <a:extLst>
                    <a:ext uri="{9D8B030D-6E8A-4147-A177-3AD203B41FA5}">
                      <a16:colId xmlns:a16="http://schemas.microsoft.com/office/drawing/2014/main" val="1731553413"/>
                    </a:ext>
                  </a:extLst>
                </a:gridCol>
                <a:gridCol w="493776">
                  <a:extLst>
                    <a:ext uri="{9D8B030D-6E8A-4147-A177-3AD203B41FA5}">
                      <a16:colId xmlns:a16="http://schemas.microsoft.com/office/drawing/2014/main" val="19538079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57196557"/>
                  </a:ext>
                </a:extLst>
              </a:tr>
              <a:tr h="370840">
                <a:tc>
                  <a:txBody>
                    <a:bodyPr/>
                    <a:lstStyle/>
                    <a:p>
                      <a:r>
                        <a:rPr lang="en-US" sz="1000"/>
                        <a:t>@TokioMAmerica</a:t>
                      </a:r>
                    </a:p>
                  </a:txBody>
                  <a:tcPr/>
                </a:tc>
                <a:tc>
                  <a:txBody>
                    <a:bodyPr/>
                    <a:lstStyle/>
                    <a:p>
                      <a:r>
                        <a:rPr lang="en-US" sz="1000"/>
                        <a:t>69</a:t>
                      </a:r>
                    </a:p>
                  </a:txBody>
                  <a:tcPr/>
                </a:tc>
                <a:tc>
                  <a:txBody>
                    <a:bodyPr/>
                    <a:lstStyle/>
                    <a:p>
                      <a:r>
                        <a:rPr lang="en-US" sz="1000"/>
                        <a:t>1</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2.3756%</a:t>
                      </a:r>
                    </a:p>
                  </a:txBody>
                  <a:tcPr/>
                </a:tc>
                <a:tc>
                  <a:txBody>
                    <a:bodyPr/>
                    <a:lstStyle/>
                    <a:p>
                      <a:r>
                        <a:rPr lang="en-US" sz="1000"/>
                        <a:t>0.0%</a:t>
                      </a:r>
                    </a:p>
                  </a:txBody>
                  <a:tcPr/>
                </a:tc>
                <a:extLst>
                  <a:ext uri="{0D108BD9-81ED-4DB2-BD59-A6C34878D82A}">
                    <a16:rowId xmlns:a16="http://schemas.microsoft.com/office/drawing/2014/main" val="947028524"/>
                  </a:ext>
                </a:extLst>
              </a:tr>
            </a:tbl>
          </a:graphicData>
        </a:graphic>
      </p:graphicFrame>
      <p:sp>
        <p:nvSpPr>
          <p:cNvPr id="4" name="Text Placeholder 3">
            <a:extLst>
              <a:ext uri="{FF2B5EF4-FFF2-40B4-BE49-F238E27FC236}">
                <a16:creationId xmlns:a16="http://schemas.microsoft.com/office/drawing/2014/main" id="{7B1EC23F-920F-4845-853D-10390272ABE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207594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84B5-A8DC-4EAE-B8A4-6612A0276683}"/>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E942130F-4FEA-4BCD-B0CD-960026001E98}"/>
              </a:ext>
            </a:extLst>
          </p:cNvPr>
          <p:cNvGraphicFramePr>
            <a:graphicFrameLocks noGrp="1"/>
          </p:cNvGraphicFramePr>
          <p:nvPr>
            <p:ph type="chart" sz="quarter" idx="13"/>
            <p:extLst>
              <p:ext uri="{D42A27DB-BD31-4B8C-83A1-F6EECF244321}">
                <p14:modId xmlns:p14="http://schemas.microsoft.com/office/powerpoint/2010/main" val="3446006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DA09E8-D04A-4896-8721-A830C9544B3C}"/>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35109A05-42DD-4399-94FE-869391D61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554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3CC4-BF8E-443D-A227-C2633E8A403D}"/>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CC3A0A70-9FF4-407F-8B98-97AA6FB5F7EC}"/>
              </a:ext>
            </a:extLst>
          </p:cNvPr>
          <p:cNvGraphicFramePr>
            <a:graphicFrameLocks noGrp="1"/>
          </p:cNvGraphicFramePr>
          <p:nvPr>
            <p:ph type="chart" sz="quarter" idx="13"/>
            <p:extLst>
              <p:ext uri="{D42A27DB-BD31-4B8C-83A1-F6EECF244321}">
                <p14:modId xmlns:p14="http://schemas.microsoft.com/office/powerpoint/2010/main" val="1545863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2BA7D-287C-4E61-A5C4-0932A9E706E1}"/>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D8D49C94-0FFB-45D7-B2B3-0524DBCB7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100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62320-663F-420F-94C8-EF5F3FB90E69}"/>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A6D61036-A191-408F-9441-476342F1A7C1}"/>
              </a:ext>
            </a:extLst>
          </p:cNvPr>
          <p:cNvGraphicFramePr>
            <a:graphicFrameLocks noGrp="1"/>
          </p:cNvGraphicFramePr>
          <p:nvPr>
            <p:ph type="tbl" sz="quarter" idx="13"/>
            <p:extLst>
              <p:ext uri="{D42A27DB-BD31-4B8C-83A1-F6EECF244321}">
                <p14:modId xmlns:p14="http://schemas.microsoft.com/office/powerpoint/2010/main" val="316102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7402159"/>
                    </a:ext>
                  </a:extLst>
                </a:gridCol>
                <a:gridCol w="822960">
                  <a:extLst>
                    <a:ext uri="{9D8B030D-6E8A-4147-A177-3AD203B41FA5}">
                      <a16:colId xmlns:a16="http://schemas.microsoft.com/office/drawing/2014/main" val="1281364224"/>
                    </a:ext>
                  </a:extLst>
                </a:gridCol>
                <a:gridCol w="822960">
                  <a:extLst>
                    <a:ext uri="{9D8B030D-6E8A-4147-A177-3AD203B41FA5}">
                      <a16:colId xmlns:a16="http://schemas.microsoft.com/office/drawing/2014/main" val="2393171828"/>
                    </a:ext>
                  </a:extLst>
                </a:gridCol>
                <a:gridCol w="822960">
                  <a:extLst>
                    <a:ext uri="{9D8B030D-6E8A-4147-A177-3AD203B41FA5}">
                      <a16:colId xmlns:a16="http://schemas.microsoft.com/office/drawing/2014/main" val="471289209"/>
                    </a:ext>
                  </a:extLst>
                </a:gridCol>
                <a:gridCol w="822960">
                  <a:extLst>
                    <a:ext uri="{9D8B030D-6E8A-4147-A177-3AD203B41FA5}">
                      <a16:colId xmlns:a16="http://schemas.microsoft.com/office/drawing/2014/main" val="2589753780"/>
                    </a:ext>
                  </a:extLst>
                </a:gridCol>
                <a:gridCol w="822960">
                  <a:extLst>
                    <a:ext uri="{9D8B030D-6E8A-4147-A177-3AD203B41FA5}">
                      <a16:colId xmlns:a16="http://schemas.microsoft.com/office/drawing/2014/main" val="369991341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687239788"/>
                  </a:ext>
                </a:extLst>
              </a:tr>
              <a:tr h="370840">
                <a:tc>
                  <a:txBody>
                    <a:bodyPr/>
                    <a:lstStyle/>
                    <a:p>
                      <a:r>
                        <a:rPr lang="en-US" sz="1000" b="1"/>
                        <a:t>@TokioMAmerica - 2018-01-01 15:34:08</a:t>
                      </a:r>
                      <a:r>
                        <a:rPr lang="en-US" sz="1000"/>
                        <a:t>
Happy New Year! https://t.co/DYO4yFEi13</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7.3529%</a:t>
                      </a:r>
                    </a:p>
                  </a:txBody>
                  <a:tcPr/>
                </a:tc>
                <a:extLst>
                  <a:ext uri="{0D108BD9-81ED-4DB2-BD59-A6C34878D82A}">
                    <a16:rowId xmlns:a16="http://schemas.microsoft.com/office/drawing/2014/main" val="3797037308"/>
                  </a:ext>
                </a:extLst>
              </a:tr>
              <a:tr h="370840">
                <a:tc>
                  <a:txBody>
                    <a:bodyPr/>
                    <a:lstStyle/>
                    <a:p>
                      <a:r>
                        <a:rPr lang="en-US" sz="1000" b="1"/>
                        <a:t>@TokioMAmerica - 2018-01-22 16:01:16</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 https://t.co/sA0ehr0z6i</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5.7971%</a:t>
                      </a:r>
                    </a:p>
                  </a:txBody>
                  <a:tcPr/>
                </a:tc>
                <a:extLst>
                  <a:ext uri="{0D108BD9-81ED-4DB2-BD59-A6C34878D82A}">
                    <a16:rowId xmlns:a16="http://schemas.microsoft.com/office/drawing/2014/main" val="3204963971"/>
                  </a:ext>
                </a:extLst>
              </a:tr>
              <a:tr h="370840">
                <a:tc>
                  <a:txBody>
                    <a:bodyPr/>
                    <a:lstStyle/>
                    <a:p>
                      <a:r>
                        <a:rPr lang="en-US" sz="1000" b="1"/>
                        <a:t>@TokioMAmerica - 2018-01-20 03:40:27</a:t>
                      </a:r>
                      <a:r>
                        <a:rPr lang="en-US" sz="1000"/>
                        <a:t>
Every Friday is jeans day for the employees that donate to the local charity each branch has chosen for the month! This month the Pasadena office chose Boys &amp;amp; Girls Club of Pasadena! Consider donating: https://t.co/1FzxjF0wnB https://t.co/MTgIhnyJ9b</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4.3478%</a:t>
                      </a:r>
                    </a:p>
                  </a:txBody>
                  <a:tcPr/>
                </a:tc>
                <a:extLst>
                  <a:ext uri="{0D108BD9-81ED-4DB2-BD59-A6C34878D82A}">
                    <a16:rowId xmlns:a16="http://schemas.microsoft.com/office/drawing/2014/main" val="1258969105"/>
                  </a:ext>
                </a:extLst>
              </a:tr>
            </a:tbl>
          </a:graphicData>
        </a:graphic>
      </p:graphicFrame>
      <p:sp>
        <p:nvSpPr>
          <p:cNvPr id="4" name="Text Placeholder 3">
            <a:extLst>
              <a:ext uri="{FF2B5EF4-FFF2-40B4-BE49-F238E27FC236}">
                <a16:creationId xmlns:a16="http://schemas.microsoft.com/office/drawing/2014/main" id="{E45A1B48-21FA-4820-AC0C-D640A815981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50937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BB392-2405-497C-8549-AACE7E75DE55}"/>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9ED0AF4F-AEE9-41DE-B675-5080810D106A}"/>
              </a:ext>
            </a:extLst>
          </p:cNvPr>
          <p:cNvGraphicFramePr>
            <a:graphicFrameLocks noGrp="1"/>
          </p:cNvGraphicFramePr>
          <p:nvPr>
            <p:ph type="tbl" sz="quarter" idx="13"/>
            <p:extLst>
              <p:ext uri="{D42A27DB-BD31-4B8C-83A1-F6EECF244321}">
                <p14:modId xmlns:p14="http://schemas.microsoft.com/office/powerpoint/2010/main" val="628665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7191402"/>
                    </a:ext>
                  </a:extLst>
                </a:gridCol>
                <a:gridCol w="1069848">
                  <a:extLst>
                    <a:ext uri="{9D8B030D-6E8A-4147-A177-3AD203B41FA5}">
                      <a16:colId xmlns:a16="http://schemas.microsoft.com/office/drawing/2014/main" val="1632615896"/>
                    </a:ext>
                  </a:extLst>
                </a:gridCol>
                <a:gridCol w="1069848">
                  <a:extLst>
                    <a:ext uri="{9D8B030D-6E8A-4147-A177-3AD203B41FA5}">
                      <a16:colId xmlns:a16="http://schemas.microsoft.com/office/drawing/2014/main" val="3055913524"/>
                    </a:ext>
                  </a:extLst>
                </a:gridCol>
                <a:gridCol w="1069848">
                  <a:extLst>
                    <a:ext uri="{9D8B030D-6E8A-4147-A177-3AD203B41FA5}">
                      <a16:colId xmlns:a16="http://schemas.microsoft.com/office/drawing/2014/main" val="1841223022"/>
                    </a:ext>
                  </a:extLst>
                </a:gridCol>
                <a:gridCol w="1069848">
                  <a:extLst>
                    <a:ext uri="{9D8B030D-6E8A-4147-A177-3AD203B41FA5}">
                      <a16:colId xmlns:a16="http://schemas.microsoft.com/office/drawing/2014/main" val="864763796"/>
                    </a:ext>
                  </a:extLst>
                </a:gridCol>
                <a:gridCol w="1069848">
                  <a:extLst>
                    <a:ext uri="{9D8B030D-6E8A-4147-A177-3AD203B41FA5}">
                      <a16:colId xmlns:a16="http://schemas.microsoft.com/office/drawing/2014/main" val="829753250"/>
                    </a:ext>
                  </a:extLst>
                </a:gridCol>
                <a:gridCol w="1069848">
                  <a:extLst>
                    <a:ext uri="{9D8B030D-6E8A-4147-A177-3AD203B41FA5}">
                      <a16:colId xmlns:a16="http://schemas.microsoft.com/office/drawing/2014/main" val="25266334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27450481"/>
                  </a:ext>
                </a:extLst>
              </a:tr>
              <a:tr h="370840">
                <a:tc>
                  <a:txBody>
                    <a:bodyPr/>
                    <a:lstStyle/>
                    <a:p>
                      <a:r>
                        <a:rPr lang="en-US" sz="1000"/>
                        <a:t>Tokio Marine America</a:t>
                      </a:r>
                    </a:p>
                  </a:txBody>
                  <a:tcPr/>
                </a:tc>
                <a:tc>
                  <a:txBody>
                    <a:bodyPr/>
                    <a:lstStyle/>
                    <a:p>
                      <a:r>
                        <a:rPr lang="en-US" sz="1000"/>
                        <a:t>4429</a:t>
                      </a:r>
                    </a:p>
                  </a:txBody>
                  <a:tcPr/>
                </a:tc>
                <a:tc>
                  <a:txBody>
                    <a:bodyPr/>
                    <a:lstStyle/>
                    <a:p>
                      <a:r>
                        <a:rPr lang="en-US" sz="1000"/>
                        <a:t>214</a:t>
                      </a:r>
                    </a:p>
                  </a:txBody>
                  <a:tcPr/>
                </a:tc>
                <a:tc>
                  <a:txBody>
                    <a:bodyPr/>
                    <a:lstStyle/>
                    <a:p>
                      <a:r>
                        <a:rPr lang="en-US" sz="1000"/>
                        <a:t>12</a:t>
                      </a:r>
                    </a:p>
                  </a:txBody>
                  <a:tcPr/>
                </a:tc>
                <a:tc>
                  <a:txBody>
                    <a:bodyPr/>
                    <a:lstStyle/>
                    <a:p>
                      <a:r>
                        <a:rPr lang="en-US" sz="1000"/>
                        <a:t>312</a:t>
                      </a:r>
                    </a:p>
                  </a:txBody>
                  <a:tcPr/>
                </a:tc>
                <a:tc>
                  <a:txBody>
                    <a:bodyPr/>
                    <a:lstStyle/>
                    <a:p>
                      <a:r>
                        <a:rPr lang="en-US" sz="1000"/>
                        <a:t>6</a:t>
                      </a:r>
                    </a:p>
                  </a:txBody>
                  <a:tcPr/>
                </a:tc>
                <a:tc>
                  <a:txBody>
                    <a:bodyPr/>
                    <a:lstStyle/>
                    <a:p>
                      <a:r>
                        <a:rPr lang="en-US" sz="1000"/>
                        <a:t>0.6131%</a:t>
                      </a:r>
                    </a:p>
                  </a:txBody>
                  <a:tcPr/>
                </a:tc>
                <a:extLst>
                  <a:ext uri="{0D108BD9-81ED-4DB2-BD59-A6C34878D82A}">
                    <a16:rowId xmlns:a16="http://schemas.microsoft.com/office/drawing/2014/main" val="4081061665"/>
                  </a:ext>
                </a:extLst>
              </a:tr>
            </a:tbl>
          </a:graphicData>
        </a:graphic>
      </p:graphicFrame>
      <p:sp>
        <p:nvSpPr>
          <p:cNvPr id="4" name="Text Placeholder 3">
            <a:extLst>
              <a:ext uri="{FF2B5EF4-FFF2-40B4-BE49-F238E27FC236}">
                <a16:creationId xmlns:a16="http://schemas.microsoft.com/office/drawing/2014/main" id="{012C1819-F160-47F8-886B-9E3AC430FDB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1309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0F7DC-7591-4E84-9CAA-865CB15D05DD}"/>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7EE5902A-35C3-4C46-AF8D-8673A7CF62D8}"/>
              </a:ext>
            </a:extLst>
          </p:cNvPr>
          <p:cNvGraphicFramePr>
            <a:graphicFrameLocks noGrp="1"/>
          </p:cNvGraphicFramePr>
          <p:nvPr>
            <p:ph type="chart" sz="quarter" idx="13"/>
            <p:extLst>
              <p:ext uri="{D42A27DB-BD31-4B8C-83A1-F6EECF244321}">
                <p14:modId xmlns:p14="http://schemas.microsoft.com/office/powerpoint/2010/main" val="3145829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A989D-D700-42BD-8FA9-ADCFCA886E1E}"/>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E6A3BFA8-3CED-4E21-9DB7-90F4F7675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207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C359-46F7-454E-A28F-1E038DBE37DA}"/>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870632B4-B301-4115-B5E2-80DEEDF9BCB2}"/>
              </a:ext>
            </a:extLst>
          </p:cNvPr>
          <p:cNvGraphicFramePr>
            <a:graphicFrameLocks noGrp="1"/>
          </p:cNvGraphicFramePr>
          <p:nvPr>
            <p:ph type="chart" sz="quarter" idx="13"/>
            <p:extLst>
              <p:ext uri="{D42A27DB-BD31-4B8C-83A1-F6EECF244321}">
                <p14:modId xmlns:p14="http://schemas.microsoft.com/office/powerpoint/2010/main" val="275398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E3F127-7B95-43BA-BD50-19564649CFEA}"/>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4C7811A6-9568-4F52-AB1B-0ADD604E53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970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87A-58EF-4180-AEE8-C91EC23B8AFE}"/>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478243EF-D369-4480-BC38-17328B0AA57A}"/>
              </a:ext>
            </a:extLst>
          </p:cNvPr>
          <p:cNvGraphicFramePr>
            <a:graphicFrameLocks noGrp="1"/>
          </p:cNvGraphicFramePr>
          <p:nvPr>
            <p:ph type="tbl" sz="quarter" idx="13"/>
            <p:extLst>
              <p:ext uri="{D42A27DB-BD31-4B8C-83A1-F6EECF244321}">
                <p14:modId xmlns:p14="http://schemas.microsoft.com/office/powerpoint/2010/main" val="300084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8109225"/>
                    </a:ext>
                  </a:extLst>
                </a:gridCol>
                <a:gridCol w="987552">
                  <a:extLst>
                    <a:ext uri="{9D8B030D-6E8A-4147-A177-3AD203B41FA5}">
                      <a16:colId xmlns:a16="http://schemas.microsoft.com/office/drawing/2014/main" val="678889639"/>
                    </a:ext>
                  </a:extLst>
                </a:gridCol>
                <a:gridCol w="987552">
                  <a:extLst>
                    <a:ext uri="{9D8B030D-6E8A-4147-A177-3AD203B41FA5}">
                      <a16:colId xmlns:a16="http://schemas.microsoft.com/office/drawing/2014/main" val="3110311304"/>
                    </a:ext>
                  </a:extLst>
                </a:gridCol>
                <a:gridCol w="987552">
                  <a:extLst>
                    <a:ext uri="{9D8B030D-6E8A-4147-A177-3AD203B41FA5}">
                      <a16:colId xmlns:a16="http://schemas.microsoft.com/office/drawing/2014/main" val="2123406627"/>
                    </a:ext>
                  </a:extLst>
                </a:gridCol>
                <a:gridCol w="987552">
                  <a:extLst>
                    <a:ext uri="{9D8B030D-6E8A-4147-A177-3AD203B41FA5}">
                      <a16:colId xmlns:a16="http://schemas.microsoft.com/office/drawing/2014/main" val="3735621797"/>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03063172"/>
                  </a:ext>
                </a:extLst>
              </a:tr>
              <a:tr h="370840">
                <a:tc>
                  <a:txBody>
                    <a:bodyPr/>
                    <a:lstStyle/>
                    <a:p>
                      <a:r>
                        <a:rPr lang="en-US" sz="1000" b="1"/>
                        <a:t>Tokio Marine America - 2018-01-01 15:30:27</a:t>
                      </a:r>
                      <a:r>
                        <a:rPr lang="en-US" sz="1000"/>
                        <a:t>
Happy New Year!</a:t>
                      </a:r>
                    </a:p>
                  </a:txBody>
                  <a:tcPr/>
                </a:tc>
                <a:tc>
                  <a:txBody>
                    <a:bodyPr/>
                    <a:lstStyle/>
                    <a:p>
                      <a:r>
                        <a:rPr lang="en-US" sz="1000"/>
                        <a:t>50</a:t>
                      </a:r>
                    </a:p>
                  </a:txBody>
                  <a:tcPr/>
                </a:tc>
                <a:tc>
                  <a:txBody>
                    <a:bodyPr/>
                    <a:lstStyle/>
                    <a:p>
                      <a:r>
                        <a:rPr lang="en-US" sz="1000"/>
                        <a:t>0</a:t>
                      </a:r>
                    </a:p>
                  </a:txBody>
                  <a:tcPr/>
                </a:tc>
                <a:tc>
                  <a:txBody>
                    <a:bodyPr/>
                    <a:lstStyle/>
                    <a:p>
                      <a:r>
                        <a:rPr lang="en-US" sz="1000"/>
                        <a:t>1.1862%</a:t>
                      </a:r>
                    </a:p>
                  </a:txBody>
                  <a:tcPr/>
                </a:tc>
                <a:tc>
                  <a:txBody>
                    <a:bodyPr/>
                    <a:lstStyle/>
                    <a:p>
                      <a:r>
                        <a:rPr lang="en-US" sz="1000"/>
                        <a:t>Photo</a:t>
                      </a:r>
                    </a:p>
                  </a:txBody>
                  <a:tcPr/>
                </a:tc>
                <a:extLst>
                  <a:ext uri="{0D108BD9-81ED-4DB2-BD59-A6C34878D82A}">
                    <a16:rowId xmlns:a16="http://schemas.microsoft.com/office/drawing/2014/main" val="1096771058"/>
                  </a:ext>
                </a:extLst>
              </a:tr>
              <a:tr h="370840">
                <a:tc>
                  <a:txBody>
                    <a:bodyPr/>
                    <a:lstStyle/>
                    <a:p>
                      <a:r>
                        <a:rPr lang="en-US" sz="1000" b="1"/>
                        <a:t>Tokio Marine America - 2018-01-22 16:00:41</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a:t>
                      </a:r>
                    </a:p>
                  </a:txBody>
                  <a:tcPr/>
                </a:tc>
                <a:tc>
                  <a:txBody>
                    <a:bodyPr/>
                    <a:lstStyle/>
                    <a:p>
                      <a:r>
                        <a:rPr lang="en-US" sz="1000"/>
                        <a:t>43</a:t>
                      </a:r>
                    </a:p>
                  </a:txBody>
                  <a:tcPr/>
                </a:tc>
                <a:tc>
                  <a:txBody>
                    <a:bodyPr/>
                    <a:lstStyle/>
                    <a:p>
                      <a:r>
                        <a:rPr lang="en-US" sz="1000"/>
                        <a:t>1</a:t>
                      </a:r>
                    </a:p>
                  </a:txBody>
                  <a:tcPr/>
                </a:tc>
                <a:tc>
                  <a:txBody>
                    <a:bodyPr/>
                    <a:lstStyle/>
                    <a:p>
                      <a:r>
                        <a:rPr lang="en-US" sz="1000"/>
                        <a:t>1.0115%</a:t>
                      </a:r>
                    </a:p>
                  </a:txBody>
                  <a:tcPr/>
                </a:tc>
                <a:tc>
                  <a:txBody>
                    <a:bodyPr/>
                    <a:lstStyle/>
                    <a:p>
                      <a:r>
                        <a:rPr lang="en-US" sz="1000"/>
                        <a:t>Photo</a:t>
                      </a:r>
                    </a:p>
                  </a:txBody>
                  <a:tcPr/>
                </a:tc>
                <a:extLst>
                  <a:ext uri="{0D108BD9-81ED-4DB2-BD59-A6C34878D82A}">
                    <a16:rowId xmlns:a16="http://schemas.microsoft.com/office/drawing/2014/main" val="1636791288"/>
                  </a:ext>
                </a:extLst>
              </a:tr>
              <a:tr h="370840">
                <a:tc>
                  <a:txBody>
                    <a:bodyPr/>
                    <a:lstStyle/>
                    <a:p>
                      <a:r>
                        <a:rPr lang="en-US" sz="1000" b="1"/>
                        <a:t>Tokio Marine America - 2018-01-15 14:54:27</a:t>
                      </a:r>
                      <a:r>
                        <a:rPr lang="en-US" sz="1000"/>
                        <a:t>
Happy Martin Luther King Jr. Day!</a:t>
                      </a:r>
                    </a:p>
                  </a:txBody>
                  <a:tcPr/>
                </a:tc>
                <a:tc>
                  <a:txBody>
                    <a:bodyPr/>
                    <a:lstStyle/>
                    <a:p>
                      <a:r>
                        <a:rPr lang="en-US" sz="1000"/>
                        <a:t>43</a:t>
                      </a:r>
                    </a:p>
                  </a:txBody>
                  <a:tcPr/>
                </a:tc>
                <a:tc>
                  <a:txBody>
                    <a:bodyPr/>
                    <a:lstStyle/>
                    <a:p>
                      <a:r>
                        <a:rPr lang="en-US" sz="1000"/>
                        <a:t>0</a:t>
                      </a:r>
                    </a:p>
                  </a:txBody>
                  <a:tcPr/>
                </a:tc>
                <a:tc>
                  <a:txBody>
                    <a:bodyPr/>
                    <a:lstStyle/>
                    <a:p>
                      <a:r>
                        <a:rPr lang="en-US" sz="1000"/>
                        <a:t>1.0037%</a:t>
                      </a:r>
                    </a:p>
                  </a:txBody>
                  <a:tcPr/>
                </a:tc>
                <a:tc>
                  <a:txBody>
                    <a:bodyPr/>
                    <a:lstStyle/>
                    <a:p>
                      <a:r>
                        <a:rPr lang="en-US" sz="1000"/>
                        <a:t>Photo</a:t>
                      </a:r>
                    </a:p>
                  </a:txBody>
                  <a:tcPr/>
                </a:tc>
                <a:extLst>
                  <a:ext uri="{0D108BD9-81ED-4DB2-BD59-A6C34878D82A}">
                    <a16:rowId xmlns:a16="http://schemas.microsoft.com/office/drawing/2014/main" val="3964648058"/>
                  </a:ext>
                </a:extLst>
              </a:tr>
            </a:tbl>
          </a:graphicData>
        </a:graphic>
      </p:graphicFrame>
      <p:sp>
        <p:nvSpPr>
          <p:cNvPr id="4" name="Text Placeholder 3">
            <a:extLst>
              <a:ext uri="{FF2B5EF4-FFF2-40B4-BE49-F238E27FC236}">
                <a16:creationId xmlns:a16="http://schemas.microsoft.com/office/drawing/2014/main" id="{B1F5D952-26DE-4EB4-ABB0-825CC4E9AB2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87351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5F9E-B05B-4096-B0FF-7205759CD2D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62ADD07-5C9A-4361-A5B9-D7756B7FDCC8}"/>
              </a:ext>
            </a:extLst>
          </p:cNvPr>
          <p:cNvGraphicFramePr>
            <a:graphicFrameLocks noGrp="1"/>
          </p:cNvGraphicFramePr>
          <p:nvPr>
            <p:ph type="tbl" sz="quarter" idx="13"/>
            <p:extLst>
              <p:ext uri="{D42A27DB-BD31-4B8C-83A1-F6EECF244321}">
                <p14:modId xmlns:p14="http://schemas.microsoft.com/office/powerpoint/2010/main" val="41111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5014439"/>
                    </a:ext>
                  </a:extLst>
                </a:gridCol>
                <a:gridCol w="699516">
                  <a:extLst>
                    <a:ext uri="{9D8B030D-6E8A-4147-A177-3AD203B41FA5}">
                      <a16:colId xmlns:a16="http://schemas.microsoft.com/office/drawing/2014/main" val="1475112960"/>
                    </a:ext>
                  </a:extLst>
                </a:gridCol>
                <a:gridCol w="699516">
                  <a:extLst>
                    <a:ext uri="{9D8B030D-6E8A-4147-A177-3AD203B41FA5}">
                      <a16:colId xmlns:a16="http://schemas.microsoft.com/office/drawing/2014/main" val="3301329663"/>
                    </a:ext>
                  </a:extLst>
                </a:gridCol>
                <a:gridCol w="658368">
                  <a:extLst>
                    <a:ext uri="{9D8B030D-6E8A-4147-A177-3AD203B41FA5}">
                      <a16:colId xmlns:a16="http://schemas.microsoft.com/office/drawing/2014/main" val="2590131855"/>
                    </a:ext>
                  </a:extLst>
                </a:gridCol>
                <a:gridCol w="658368">
                  <a:extLst>
                    <a:ext uri="{9D8B030D-6E8A-4147-A177-3AD203B41FA5}">
                      <a16:colId xmlns:a16="http://schemas.microsoft.com/office/drawing/2014/main" val="1181653573"/>
                    </a:ext>
                  </a:extLst>
                </a:gridCol>
                <a:gridCol w="658368">
                  <a:extLst>
                    <a:ext uri="{9D8B030D-6E8A-4147-A177-3AD203B41FA5}">
                      <a16:colId xmlns:a16="http://schemas.microsoft.com/office/drawing/2014/main" val="1367144117"/>
                    </a:ext>
                  </a:extLst>
                </a:gridCol>
                <a:gridCol w="699516">
                  <a:extLst>
                    <a:ext uri="{9D8B030D-6E8A-4147-A177-3AD203B41FA5}">
                      <a16:colId xmlns:a16="http://schemas.microsoft.com/office/drawing/2014/main" val="1646286428"/>
                    </a:ext>
                  </a:extLst>
                </a:gridCol>
                <a:gridCol w="699516">
                  <a:extLst>
                    <a:ext uri="{9D8B030D-6E8A-4147-A177-3AD203B41FA5}">
                      <a16:colId xmlns:a16="http://schemas.microsoft.com/office/drawing/2014/main" val="2079234716"/>
                    </a:ext>
                  </a:extLst>
                </a:gridCol>
                <a:gridCol w="699516">
                  <a:extLst>
                    <a:ext uri="{9D8B030D-6E8A-4147-A177-3AD203B41FA5}">
                      <a16:colId xmlns:a16="http://schemas.microsoft.com/office/drawing/2014/main" val="577475469"/>
                    </a:ext>
                  </a:extLst>
                </a:gridCol>
                <a:gridCol w="658368">
                  <a:extLst>
                    <a:ext uri="{9D8B030D-6E8A-4147-A177-3AD203B41FA5}">
                      <a16:colId xmlns:a16="http://schemas.microsoft.com/office/drawing/2014/main" val="18740218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71369417"/>
                  </a:ext>
                </a:extLst>
              </a:tr>
              <a:tr h="370840">
                <a:tc>
                  <a:txBody>
                    <a:bodyPr/>
                    <a:lstStyle/>
                    <a:p>
                      <a:r>
                        <a:rPr lang="en-US" sz="1000"/>
                        <a:t>tmamerica (Tokio Marine America)</a:t>
                      </a:r>
                    </a:p>
                  </a:txBody>
                  <a:tcPr/>
                </a:tc>
                <a:tc>
                  <a:txBody>
                    <a:bodyPr/>
                    <a:lstStyle/>
                    <a:p>
                      <a:r>
                        <a:rPr lang="en-US" sz="1000"/>
                        <a:t>74</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103</a:t>
                      </a:r>
                    </a:p>
                  </a:txBody>
                  <a:tcPr/>
                </a:tc>
                <a:tc>
                  <a:txBody>
                    <a:bodyPr/>
                    <a:lstStyle/>
                    <a:p>
                      <a:r>
                        <a:rPr lang="en-US" sz="1000"/>
                        <a:t>0</a:t>
                      </a:r>
                    </a:p>
                  </a:txBody>
                  <a:tcPr/>
                </a:tc>
                <a:tc>
                  <a:txBody>
                    <a:bodyPr/>
                    <a:lstStyle/>
                    <a:p>
                      <a:r>
                        <a:rPr lang="en-US" sz="1000"/>
                        <a:t>16.3492%</a:t>
                      </a:r>
                    </a:p>
                  </a:txBody>
                  <a:tcPr/>
                </a:tc>
                <a:extLst>
                  <a:ext uri="{0D108BD9-81ED-4DB2-BD59-A6C34878D82A}">
                    <a16:rowId xmlns:a16="http://schemas.microsoft.com/office/drawing/2014/main" val="2785578020"/>
                  </a:ext>
                </a:extLst>
              </a:tr>
            </a:tbl>
          </a:graphicData>
        </a:graphic>
      </p:graphicFrame>
      <p:sp>
        <p:nvSpPr>
          <p:cNvPr id="4" name="Text Placeholder 3">
            <a:extLst>
              <a:ext uri="{FF2B5EF4-FFF2-40B4-BE49-F238E27FC236}">
                <a16:creationId xmlns:a16="http://schemas.microsoft.com/office/drawing/2014/main" id="{F96718DD-5B9E-4C0D-89D3-93C8EE48B39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63826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2D47-610F-47F9-87DB-328A3D1493F6}"/>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F1F5C6F8-814E-492B-B10D-846E9DBEB5E8}"/>
              </a:ext>
            </a:extLst>
          </p:cNvPr>
          <p:cNvGraphicFramePr>
            <a:graphicFrameLocks noGrp="1"/>
          </p:cNvGraphicFramePr>
          <p:nvPr>
            <p:ph type="chart" sz="quarter" idx="13"/>
            <p:extLst>
              <p:ext uri="{D42A27DB-BD31-4B8C-83A1-F6EECF244321}">
                <p14:modId xmlns:p14="http://schemas.microsoft.com/office/powerpoint/2010/main" val="2572230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11F99-9911-43DA-8DA0-327817FAB78A}"/>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DA2E65F-48DD-4B5A-8CDB-A26399267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492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6C315-7619-404B-88C5-DDBA7E4A4ED9}"/>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24C9C91C-C8C9-48F5-8309-796A82BC8279}"/>
              </a:ext>
            </a:extLst>
          </p:cNvPr>
          <p:cNvGraphicFramePr>
            <a:graphicFrameLocks noGrp="1"/>
          </p:cNvGraphicFramePr>
          <p:nvPr>
            <p:ph type="chart" sz="quarter" idx="13"/>
            <p:extLst>
              <p:ext uri="{D42A27DB-BD31-4B8C-83A1-F6EECF244321}">
                <p14:modId xmlns:p14="http://schemas.microsoft.com/office/powerpoint/2010/main" val="2733867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D9F5A0-3ACA-4CD3-82CD-1C40DE914BDA}"/>
              </a:ext>
            </a:extLst>
          </p:cNvPr>
          <p:cNvSpPr>
            <a:spLocks noGrp="1"/>
          </p:cNvSpPr>
          <p:nvPr>
            <p:ph type="body" sz="quarter" idx="14"/>
          </p:nvPr>
        </p:nvSpPr>
        <p:spPr/>
        <p:txBody>
          <a:bodyPr/>
          <a:lstStyle/>
          <a:p>
            <a:r>
              <a:rPr lang="en-US"/>
              <a:t>08/01/2017 - 03/31/2018</a:t>
            </a:r>
          </a:p>
        </p:txBody>
      </p:sp>
      <p:sp>
        <p:nvSpPr>
          <p:cNvPr id="5" name="Footer Placeholder 4">
            <a:extLst>
              <a:ext uri="{FF2B5EF4-FFF2-40B4-BE49-F238E27FC236}">
                <a16:creationId xmlns:a16="http://schemas.microsoft.com/office/drawing/2014/main" id="{AE1E3972-FB35-4E9D-AB89-547F5EE4F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267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9D79-50B8-4FD8-BAC9-6BA21E3DD656}"/>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12408998-9380-4BC3-A654-E266364EE532}"/>
              </a:ext>
            </a:extLst>
          </p:cNvPr>
          <p:cNvGraphicFramePr>
            <a:graphicFrameLocks noGrp="1"/>
          </p:cNvGraphicFramePr>
          <p:nvPr>
            <p:ph type="tbl" sz="quarter" idx="13"/>
            <p:extLst>
              <p:ext uri="{D42A27DB-BD31-4B8C-83A1-F6EECF244321}">
                <p14:modId xmlns:p14="http://schemas.microsoft.com/office/powerpoint/2010/main" val="1088883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477172"/>
                    </a:ext>
                  </a:extLst>
                </a:gridCol>
                <a:gridCol w="987552">
                  <a:extLst>
                    <a:ext uri="{9D8B030D-6E8A-4147-A177-3AD203B41FA5}">
                      <a16:colId xmlns:a16="http://schemas.microsoft.com/office/drawing/2014/main" val="334153767"/>
                    </a:ext>
                  </a:extLst>
                </a:gridCol>
                <a:gridCol w="987552">
                  <a:extLst>
                    <a:ext uri="{9D8B030D-6E8A-4147-A177-3AD203B41FA5}">
                      <a16:colId xmlns:a16="http://schemas.microsoft.com/office/drawing/2014/main" val="4071400782"/>
                    </a:ext>
                  </a:extLst>
                </a:gridCol>
                <a:gridCol w="987552">
                  <a:extLst>
                    <a:ext uri="{9D8B030D-6E8A-4147-A177-3AD203B41FA5}">
                      <a16:colId xmlns:a16="http://schemas.microsoft.com/office/drawing/2014/main" val="382295901"/>
                    </a:ext>
                  </a:extLst>
                </a:gridCol>
                <a:gridCol w="987552">
                  <a:extLst>
                    <a:ext uri="{9D8B030D-6E8A-4147-A177-3AD203B41FA5}">
                      <a16:colId xmlns:a16="http://schemas.microsoft.com/office/drawing/2014/main" val="85192143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43246478"/>
                  </a:ext>
                </a:extLst>
              </a:tr>
              <a:tr h="370840">
                <a:tc>
                  <a:txBody>
                    <a:bodyPr/>
                    <a:lstStyle/>
                    <a:p>
                      <a:r>
                        <a:rPr lang="en-US" sz="1000" b="1"/>
                        <a:t>tmamerica (Tokio Marine America) - 2018-01-24 19:03:43</a:t>
                      </a:r>
                      <a:r>
                        <a:rPr lang="en-US" sz="1000"/>
                        <a:t>
TMA Employees Observed National Popcorn Day last Friday! #friyay #popcorn #TeamTMA #tmamerica</a:t>
                      </a:r>
                    </a:p>
                  </a:txBody>
                  <a:tcPr/>
                </a:tc>
                <a:tc>
                  <a:txBody>
                    <a:bodyPr/>
                    <a:lstStyle/>
                    <a:p>
                      <a:r>
                        <a:rPr lang="en-US" sz="1000"/>
                        <a:t>16</a:t>
                      </a:r>
                    </a:p>
                  </a:txBody>
                  <a:tcPr/>
                </a:tc>
                <a:tc>
                  <a:txBody>
                    <a:bodyPr/>
                    <a:lstStyle/>
                    <a:p>
                      <a:r>
                        <a:rPr lang="en-US" sz="1000"/>
                        <a:t>0</a:t>
                      </a:r>
                    </a:p>
                  </a:txBody>
                  <a:tcPr/>
                </a:tc>
                <a:tc>
                  <a:txBody>
                    <a:bodyPr/>
                    <a:lstStyle/>
                    <a:p>
                      <a:r>
                        <a:rPr lang="en-US" sz="1000"/>
                        <a:t>22.2222%</a:t>
                      </a:r>
                    </a:p>
                  </a:txBody>
                  <a:tcPr/>
                </a:tc>
                <a:tc>
                  <a:txBody>
                    <a:bodyPr/>
                    <a:lstStyle/>
                    <a:p>
                      <a:r>
                        <a:rPr lang="en-US" sz="1000"/>
                        <a:t>Carousel</a:t>
                      </a:r>
                    </a:p>
                  </a:txBody>
                  <a:tcPr/>
                </a:tc>
                <a:extLst>
                  <a:ext uri="{0D108BD9-81ED-4DB2-BD59-A6C34878D82A}">
                    <a16:rowId xmlns:a16="http://schemas.microsoft.com/office/drawing/2014/main" val="2783300879"/>
                  </a:ext>
                </a:extLst>
              </a:tr>
              <a:tr h="370840">
                <a:tc>
                  <a:txBody>
                    <a:bodyPr/>
                    <a:lstStyle/>
                    <a:p>
                      <a:r>
                        <a:rPr lang="en-US" sz="1000" b="1"/>
                        <a:t>tmamerica (Tokio Marine America) - 2018-01-22 16:02:01</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 #tmamerica</a:t>
                      </a:r>
                    </a:p>
                  </a:txBody>
                  <a:tcPr/>
                </a:tc>
                <a:tc>
                  <a:txBody>
                    <a:bodyPr/>
                    <a:lstStyle/>
                    <a:p>
                      <a:r>
                        <a:rPr lang="en-US" sz="1000"/>
                        <a:t>13</a:t>
                      </a:r>
                    </a:p>
                  </a:txBody>
                  <a:tcPr/>
                </a:tc>
                <a:tc>
                  <a:txBody>
                    <a:bodyPr/>
                    <a:lstStyle/>
                    <a:p>
                      <a:r>
                        <a:rPr lang="en-US" sz="1000"/>
                        <a:t>0</a:t>
                      </a:r>
                    </a:p>
                  </a:txBody>
                  <a:tcPr/>
                </a:tc>
                <a:tc>
                  <a:txBody>
                    <a:bodyPr/>
                    <a:lstStyle/>
                    <a:p>
                      <a:r>
                        <a:rPr lang="en-US" sz="1000"/>
                        <a:t>18.0556%</a:t>
                      </a:r>
                    </a:p>
                  </a:txBody>
                  <a:tcPr/>
                </a:tc>
                <a:tc>
                  <a:txBody>
                    <a:bodyPr/>
                    <a:lstStyle/>
                    <a:p>
                      <a:r>
                        <a:rPr lang="en-US" sz="1000"/>
                        <a:t>Image</a:t>
                      </a:r>
                    </a:p>
                  </a:txBody>
                  <a:tcPr/>
                </a:tc>
                <a:extLst>
                  <a:ext uri="{0D108BD9-81ED-4DB2-BD59-A6C34878D82A}">
                    <a16:rowId xmlns:a16="http://schemas.microsoft.com/office/drawing/2014/main" val="785183527"/>
                  </a:ext>
                </a:extLst>
              </a:tr>
              <a:tr h="370840">
                <a:tc>
                  <a:txBody>
                    <a:bodyPr/>
                    <a:lstStyle/>
                    <a:p>
                      <a:r>
                        <a:rPr lang="en-US" sz="1000" b="1"/>
                        <a:t>tmamerica (Tokio Marine America) - 2018-01-20 03:38:48</a:t>
                      </a:r>
                      <a:r>
                        <a:rPr lang="en-US" sz="1000"/>
                        <a:t>
Every Friday is jeans day for the employees that donate to the local charity each branch has chosen for the month! This month the Pasadena office chose Boys &amp; Girls Club of Pasadena! Consider donating: http://www.bgcpasadena.org/ #boysandgirlsclub #pasadena #tmamerica #giveback</a:t>
                      </a:r>
                    </a:p>
                  </a:txBody>
                  <a:tcPr/>
                </a:tc>
                <a:tc>
                  <a:txBody>
                    <a:bodyPr/>
                    <a:lstStyle/>
                    <a:p>
                      <a:r>
                        <a:rPr lang="en-US" sz="1000"/>
                        <a:t>13</a:t>
                      </a:r>
                    </a:p>
                  </a:txBody>
                  <a:tcPr/>
                </a:tc>
                <a:tc>
                  <a:txBody>
                    <a:bodyPr/>
                    <a:lstStyle/>
                    <a:p>
                      <a:r>
                        <a:rPr lang="en-US" sz="1000"/>
                        <a:t>0</a:t>
                      </a:r>
                    </a:p>
                  </a:txBody>
                  <a:tcPr/>
                </a:tc>
                <a:tc>
                  <a:txBody>
                    <a:bodyPr/>
                    <a:lstStyle/>
                    <a:p>
                      <a:r>
                        <a:rPr lang="en-US" sz="1000"/>
                        <a:t>18.0556%</a:t>
                      </a:r>
                    </a:p>
                  </a:txBody>
                  <a:tcPr/>
                </a:tc>
                <a:tc>
                  <a:txBody>
                    <a:bodyPr/>
                    <a:lstStyle/>
                    <a:p>
                      <a:r>
                        <a:rPr lang="en-US" sz="1000"/>
                        <a:t>Image</a:t>
                      </a:r>
                    </a:p>
                  </a:txBody>
                  <a:tcPr/>
                </a:tc>
                <a:extLst>
                  <a:ext uri="{0D108BD9-81ED-4DB2-BD59-A6C34878D82A}">
                    <a16:rowId xmlns:a16="http://schemas.microsoft.com/office/drawing/2014/main" val="1095343961"/>
                  </a:ext>
                </a:extLst>
              </a:tr>
              <a:tr h="370840">
                <a:tc>
                  <a:txBody>
                    <a:bodyPr/>
                    <a:lstStyle/>
                    <a:p>
                      <a:r>
                        <a:rPr lang="en-US" sz="1000" b="1"/>
                        <a:t>tmamerica (Tokio Marine America) - 2018-01-15 15:11:59</a:t>
                      </a:r>
                      <a:r>
                        <a:rPr lang="en-US" sz="1000"/>
                        <a:t>
Happy Martin Luther King Jr. Day! #tmamerica #mlk #martinlutherkingjr</a:t>
                      </a:r>
                    </a:p>
                  </a:txBody>
                  <a:tcPr/>
                </a:tc>
                <a:tc>
                  <a:txBody>
                    <a:bodyPr/>
                    <a:lstStyle/>
                    <a:p>
                      <a:r>
                        <a:rPr lang="en-US" sz="1000"/>
                        <a:t>14</a:t>
                      </a:r>
                    </a:p>
                  </a:txBody>
                  <a:tcPr/>
                </a:tc>
                <a:tc>
                  <a:txBody>
                    <a:bodyPr/>
                    <a:lstStyle/>
                    <a:p>
                      <a:r>
                        <a:rPr lang="en-US" sz="1000"/>
                        <a:t>0</a:t>
                      </a:r>
                    </a:p>
                  </a:txBody>
                  <a:tcPr/>
                </a:tc>
                <a:tc>
                  <a:txBody>
                    <a:bodyPr/>
                    <a:lstStyle/>
                    <a:p>
                      <a:r>
                        <a:rPr lang="en-US" sz="1000"/>
                        <a:t>19.4444%</a:t>
                      </a:r>
                    </a:p>
                  </a:txBody>
                  <a:tcPr/>
                </a:tc>
                <a:tc>
                  <a:txBody>
                    <a:bodyPr/>
                    <a:lstStyle/>
                    <a:p>
                      <a:r>
                        <a:rPr lang="en-US" sz="1000"/>
                        <a:t>Image</a:t>
                      </a:r>
                    </a:p>
                  </a:txBody>
                  <a:tcPr/>
                </a:tc>
                <a:extLst>
                  <a:ext uri="{0D108BD9-81ED-4DB2-BD59-A6C34878D82A}">
                    <a16:rowId xmlns:a16="http://schemas.microsoft.com/office/drawing/2014/main" val="3426961407"/>
                  </a:ext>
                </a:extLst>
              </a:tr>
              <a:tr h="370840">
                <a:tc>
                  <a:txBody>
                    <a:bodyPr/>
                    <a:lstStyle/>
                    <a:p>
                      <a:r>
                        <a:rPr lang="en-US" sz="1000" b="1"/>
                        <a:t>tmamerica (Tokio Marine America) - 2018-01-12 23:39:19</a:t>
                      </a:r>
                      <a:r>
                        <a:rPr lang="en-US" sz="1000"/>
                        <a:t>
Every Friday is jeans day for the employees that donate to the local charity each branch has chosen for the month! This month they chose Park East High School! Consider donating: www.parkeasths.org @parkeasths #tmamerica #giveback</a:t>
                      </a:r>
                    </a:p>
                  </a:txBody>
                  <a:tcPr/>
                </a:tc>
                <a:tc>
                  <a:txBody>
                    <a:bodyPr/>
                    <a:lstStyle/>
                    <a:p>
                      <a:r>
                        <a:rPr lang="en-US" sz="1000"/>
                        <a:t>10</a:t>
                      </a:r>
                    </a:p>
                  </a:txBody>
                  <a:tcPr/>
                </a:tc>
                <a:tc>
                  <a:txBody>
                    <a:bodyPr/>
                    <a:lstStyle/>
                    <a:p>
                      <a:r>
                        <a:rPr lang="en-US" sz="1000"/>
                        <a:t>0</a:t>
                      </a:r>
                    </a:p>
                  </a:txBody>
                  <a:tcPr/>
                </a:tc>
                <a:tc>
                  <a:txBody>
                    <a:bodyPr/>
                    <a:lstStyle/>
                    <a:p>
                      <a:r>
                        <a:rPr lang="en-US" sz="1000"/>
                        <a:t>13.8889%</a:t>
                      </a:r>
                    </a:p>
                  </a:txBody>
                  <a:tcPr/>
                </a:tc>
                <a:tc>
                  <a:txBody>
                    <a:bodyPr/>
                    <a:lstStyle/>
                    <a:p>
                      <a:r>
                        <a:rPr lang="en-US" sz="1000"/>
                        <a:t>Image</a:t>
                      </a:r>
                    </a:p>
                  </a:txBody>
                  <a:tcPr/>
                </a:tc>
                <a:extLst>
                  <a:ext uri="{0D108BD9-81ED-4DB2-BD59-A6C34878D82A}">
                    <a16:rowId xmlns:a16="http://schemas.microsoft.com/office/drawing/2014/main" val="1557366899"/>
                  </a:ext>
                </a:extLst>
              </a:tr>
            </a:tbl>
          </a:graphicData>
        </a:graphic>
      </p:graphicFrame>
      <p:sp>
        <p:nvSpPr>
          <p:cNvPr id="4" name="Text Placeholder 3">
            <a:extLst>
              <a:ext uri="{FF2B5EF4-FFF2-40B4-BE49-F238E27FC236}">
                <a16:creationId xmlns:a16="http://schemas.microsoft.com/office/drawing/2014/main" id="{765CB8CB-42CF-4428-B745-73278A526DA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703745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483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2018-02-26T22:22:09Z</dcterms:created>
  <dcterms:modified xsi:type="dcterms:W3CDTF">2018-02-26T22:22:42Z</dcterms:modified>
</cp:coreProperties>
</file>