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43101</c:v>
                </c:pt>
              </c:numCache>
            </c:numRef>
          </c:cat>
          <c:val>
            <c:numRef>
              <c:f>Sheet1!$B$2</c:f>
              <c:numCache>
                <c:formatCode>General</c:formatCode>
                <c:ptCount val="1"/>
                <c:pt idx="0">
                  <c:v>120</c:v>
                </c:pt>
              </c:numCache>
            </c:numRef>
          </c:val>
          <c:extLst>
            <c:ext xmlns:c16="http://schemas.microsoft.com/office/drawing/2014/chart" uri="{C3380CC4-5D6E-409C-BE32-E72D297353CC}">
              <c16:uniqueId val="{00000000-B974-4144-9823-A05E4B214010}"/>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43101</c:v>
                </c:pt>
              </c:numCache>
            </c:numRef>
          </c:cat>
          <c:val>
            <c:numRef>
              <c:f>Sheet1!$C$2</c:f>
              <c:numCache>
                <c:formatCode>General</c:formatCode>
                <c:ptCount val="1"/>
                <c:pt idx="0">
                  <c:v>69</c:v>
                </c:pt>
              </c:numCache>
            </c:numRef>
          </c:val>
          <c:extLst>
            <c:ext xmlns:c16="http://schemas.microsoft.com/office/drawing/2014/chart" uri="{C3380CC4-5D6E-409C-BE32-E72D297353CC}">
              <c16:uniqueId val="{00000001-B974-4144-9823-A05E4B214010}"/>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43101</c:v>
                </c:pt>
              </c:numCache>
            </c:numRef>
          </c:cat>
          <c:val>
            <c:numRef>
              <c:f>Sheet1!$D$2</c:f>
              <c:numCache>
                <c:formatCode>General</c:formatCode>
                <c:ptCount val="1"/>
                <c:pt idx="0">
                  <c:v>0</c:v>
                </c:pt>
              </c:numCache>
            </c:numRef>
          </c:val>
          <c:extLst>
            <c:ext xmlns:c16="http://schemas.microsoft.com/office/drawing/2014/chart" uri="{C3380CC4-5D6E-409C-BE32-E72D297353CC}">
              <c16:uniqueId val="{00000002-B974-4144-9823-A05E4B214010}"/>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43101</c:v>
                </c:pt>
              </c:numCache>
            </c:numRef>
          </c:cat>
          <c:val>
            <c:numRef>
              <c:f>Sheet1!$E$2</c:f>
              <c:numCache>
                <c:formatCode>General</c:formatCode>
                <c:ptCount val="1"/>
                <c:pt idx="0">
                  <c:v>0</c:v>
                </c:pt>
              </c:numCache>
            </c:numRef>
          </c:val>
          <c:extLst>
            <c:ext xmlns:c16="http://schemas.microsoft.com/office/drawing/2014/chart" uri="{C3380CC4-5D6E-409C-BE32-E72D297353CC}">
              <c16:uniqueId val="{00000003-B974-4144-9823-A05E4B214010}"/>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43101</c:v>
                </c:pt>
              </c:numCache>
            </c:numRef>
          </c:cat>
          <c:val>
            <c:numRef>
              <c:f>Sheet1!$F$2</c:f>
              <c:numCache>
                <c:formatCode>General</c:formatCode>
                <c:ptCount val="1"/>
                <c:pt idx="0">
                  <c:v>4429</c:v>
                </c:pt>
              </c:numCache>
            </c:numRef>
          </c:val>
          <c:extLst>
            <c:ext xmlns:c16="http://schemas.microsoft.com/office/drawing/2014/chart" uri="{C3380CC4-5D6E-409C-BE32-E72D297353CC}">
              <c16:uniqueId val="{00000004-B974-4144-9823-A05E4B214010}"/>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43101</c:v>
                </c:pt>
              </c:numCache>
            </c:numRef>
          </c:cat>
          <c:val>
            <c:numRef>
              <c:f>Sheet1!$G$2</c:f>
              <c:numCache>
                <c:formatCode>General</c:formatCode>
                <c:ptCount val="1"/>
                <c:pt idx="0">
                  <c:v>74</c:v>
                </c:pt>
              </c:numCache>
            </c:numRef>
          </c:val>
          <c:extLst>
            <c:ext xmlns:c16="http://schemas.microsoft.com/office/drawing/2014/chart" uri="{C3380CC4-5D6E-409C-BE32-E72D297353CC}">
              <c16:uniqueId val="{00000005-B974-4144-9823-A05E4B214010}"/>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43101</c:v>
                </c:pt>
              </c:numCache>
            </c:numRef>
          </c:cat>
          <c:val>
            <c:numRef>
              <c:f>Sheet1!$H$2</c:f>
              <c:numCache>
                <c:formatCode>General</c:formatCode>
                <c:ptCount val="1"/>
                <c:pt idx="0">
                  <c:v>0</c:v>
                </c:pt>
              </c:numCache>
            </c:numRef>
          </c:val>
          <c:extLst>
            <c:ext xmlns:c16="http://schemas.microsoft.com/office/drawing/2014/chart" uri="{C3380CC4-5D6E-409C-BE32-E72D297353CC}">
              <c16:uniqueId val="{00000006-B974-4144-9823-A05E4B214010}"/>
            </c:ext>
          </c:extLst>
        </c:ser>
        <c:dLbls>
          <c:showLegendKey val="0"/>
          <c:showVal val="0"/>
          <c:showCatName val="0"/>
          <c:showSerName val="0"/>
          <c:showPercent val="0"/>
          <c:showBubbleSize val="0"/>
        </c:dLbls>
        <c:gapWidth val="219"/>
        <c:overlap val="-27"/>
        <c:axId val="239992328"/>
        <c:axId val="239992656"/>
      </c:barChart>
      <c:dateAx>
        <c:axId val="23999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992656"/>
        <c:crosses val="autoZero"/>
        <c:auto val="1"/>
        <c:lblOffset val="100"/>
        <c:baseTimeUnit val="days"/>
      </c:dateAx>
      <c:valAx>
        <c:axId val="23999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99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0">
                  <c:v>2</c:v>
                </c:pt>
                <c:pt idx="1">
                  <c:v>1</c:v>
                </c:pt>
                <c:pt idx="2">
                  <c:v>2</c:v>
                </c:pt>
                <c:pt idx="3">
                  <c:v>4</c:v>
                </c:pt>
                <c:pt idx="4">
                  <c:v>4</c:v>
                </c:pt>
                <c:pt idx="5">
                  <c:v>4</c:v>
                </c:pt>
                <c:pt idx="6">
                  <c:v>4</c:v>
                </c:pt>
                <c:pt idx="7">
                  <c:v>3</c:v>
                </c:pt>
                <c:pt idx="8">
                  <c:v>4</c:v>
                </c:pt>
                <c:pt idx="9">
                  <c:v>2</c:v>
                </c:pt>
                <c:pt idx="10">
                  <c:v>4</c:v>
                </c:pt>
                <c:pt idx="11">
                  <c:v>25</c:v>
                </c:pt>
                <c:pt idx="12">
                  <c:v>8</c:v>
                </c:pt>
                <c:pt idx="13">
                  <c:v>6</c:v>
                </c:pt>
              </c:numCache>
            </c:numRef>
          </c:val>
          <c:extLst>
            <c:ext xmlns:c16="http://schemas.microsoft.com/office/drawing/2014/chart" uri="{C3380CC4-5D6E-409C-BE32-E72D297353CC}">
              <c16:uniqueId val="{00000000-C609-4587-99F8-017CD96EC3B4}"/>
            </c:ext>
          </c:extLst>
        </c:ser>
        <c:dLbls>
          <c:showLegendKey val="0"/>
          <c:showVal val="0"/>
          <c:showCatName val="0"/>
          <c:showSerName val="0"/>
          <c:showPercent val="0"/>
          <c:showBubbleSize val="0"/>
        </c:dLbls>
        <c:gapWidth val="219"/>
        <c:overlap val="-27"/>
        <c:axId val="286761760"/>
        <c:axId val="288626016"/>
      </c:barChart>
      <c:dateAx>
        <c:axId val="286761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26016"/>
        <c:crosses val="autoZero"/>
        <c:auto val="1"/>
        <c:lblOffset val="100"/>
        <c:baseTimeUnit val="months"/>
      </c:dateAx>
      <c:valAx>
        <c:axId val="28862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6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0">
                  <c:v>1</c:v>
                </c:pt>
                <c:pt idx="1">
                  <c:v>2</c:v>
                </c:pt>
                <c:pt idx="2">
                  <c:v>2</c:v>
                </c:pt>
                <c:pt idx="3">
                  <c:v>1</c:v>
                </c:pt>
                <c:pt idx="4">
                  <c:v>2</c:v>
                </c:pt>
                <c:pt idx="5">
                  <c:v>3</c:v>
                </c:pt>
                <c:pt idx="6">
                  <c:v>2</c:v>
                </c:pt>
                <c:pt idx="7">
                  <c:v>3</c:v>
                </c:pt>
                <c:pt idx="8">
                  <c:v>3</c:v>
                </c:pt>
                <c:pt idx="9">
                  <c:v>3</c:v>
                </c:pt>
                <c:pt idx="10">
                  <c:v>4</c:v>
                </c:pt>
                <c:pt idx="11">
                  <c:v>13</c:v>
                </c:pt>
                <c:pt idx="12">
                  <c:v>2</c:v>
                </c:pt>
                <c:pt idx="13">
                  <c:v>3</c:v>
                </c:pt>
                <c:pt idx="14">
                  <c:v>0</c:v>
                </c:pt>
              </c:numCache>
            </c:numRef>
          </c:val>
          <c:extLst>
            <c:ext xmlns:c16="http://schemas.microsoft.com/office/drawing/2014/chart" uri="{C3380CC4-5D6E-409C-BE32-E72D297353CC}">
              <c16:uniqueId val="{00000000-4FF9-4958-AAA5-9935DF558E34}"/>
            </c:ext>
          </c:extLst>
        </c:ser>
        <c:dLbls>
          <c:showLegendKey val="0"/>
          <c:showVal val="0"/>
          <c:showCatName val="0"/>
          <c:showSerName val="0"/>
          <c:showPercent val="0"/>
          <c:showBubbleSize val="0"/>
        </c:dLbls>
        <c:gapWidth val="219"/>
        <c:overlap val="-27"/>
        <c:axId val="290141536"/>
        <c:axId val="290142520"/>
      </c:barChart>
      <c:dateAx>
        <c:axId val="29014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42520"/>
        <c:crosses val="autoZero"/>
        <c:auto val="1"/>
        <c:lblOffset val="100"/>
        <c:baseTimeUnit val="months"/>
      </c:dateAx>
      <c:valAx>
        <c:axId val="29014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14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0">
                  <c:v>1606</c:v>
                </c:pt>
                <c:pt idx="1">
                  <c:v>741</c:v>
                </c:pt>
                <c:pt idx="2">
                  <c:v>1556</c:v>
                </c:pt>
                <c:pt idx="3">
                  <c:v>1625</c:v>
                </c:pt>
                <c:pt idx="4">
                  <c:v>1781</c:v>
                </c:pt>
                <c:pt idx="5">
                  <c:v>3719</c:v>
                </c:pt>
                <c:pt idx="6">
                  <c:v>1589</c:v>
                </c:pt>
                <c:pt idx="7">
                  <c:v>1956</c:v>
                </c:pt>
                <c:pt idx="8">
                  <c:v>4933</c:v>
                </c:pt>
                <c:pt idx="9">
                  <c:v>2088</c:v>
                </c:pt>
                <c:pt idx="10">
                  <c:v>1594</c:v>
                </c:pt>
                <c:pt idx="11">
                  <c:v>11782</c:v>
                </c:pt>
                <c:pt idx="12">
                  <c:v>2059</c:v>
                </c:pt>
                <c:pt idx="13">
                  <c:v>1831</c:v>
                </c:pt>
              </c:numCache>
            </c:numRef>
          </c:val>
          <c:extLst>
            <c:ext xmlns:c16="http://schemas.microsoft.com/office/drawing/2014/chart" uri="{C3380CC4-5D6E-409C-BE32-E72D297353CC}">
              <c16:uniqueId val="{00000000-680E-4CDA-A072-21D6EB18FAD6}"/>
            </c:ext>
          </c:extLst>
        </c:ser>
        <c:dLbls>
          <c:showLegendKey val="0"/>
          <c:showVal val="0"/>
          <c:showCatName val="0"/>
          <c:showSerName val="0"/>
          <c:showPercent val="0"/>
          <c:showBubbleSize val="0"/>
        </c:dLbls>
        <c:gapWidth val="219"/>
        <c:overlap val="-27"/>
        <c:axId val="289504792"/>
        <c:axId val="289505448"/>
      </c:barChart>
      <c:dateAx>
        <c:axId val="289504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05448"/>
        <c:crosses val="autoZero"/>
        <c:auto val="1"/>
        <c:lblOffset val="100"/>
        <c:baseTimeUnit val="months"/>
      </c:dateAx>
      <c:valAx>
        <c:axId val="28950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0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3">
                  <c:v>5</c:v>
                </c:pt>
                <c:pt idx="4">
                  <c:v>2</c:v>
                </c:pt>
                <c:pt idx="5">
                  <c:v>2</c:v>
                </c:pt>
                <c:pt idx="6">
                  <c:v>2</c:v>
                </c:pt>
                <c:pt idx="7">
                  <c:v>7</c:v>
                </c:pt>
                <c:pt idx="8">
                  <c:v>6</c:v>
                </c:pt>
                <c:pt idx="9">
                  <c:v>3</c:v>
                </c:pt>
                <c:pt idx="10">
                  <c:v>1</c:v>
                </c:pt>
                <c:pt idx="11">
                  <c:v>4</c:v>
                </c:pt>
                <c:pt idx="12">
                  <c:v>1</c:v>
                </c:pt>
                <c:pt idx="13">
                  <c:v>7</c:v>
                </c:pt>
              </c:numCache>
            </c:numRef>
          </c:val>
          <c:extLst>
            <c:ext xmlns:c16="http://schemas.microsoft.com/office/drawing/2014/chart" uri="{C3380CC4-5D6E-409C-BE32-E72D297353CC}">
              <c16:uniqueId val="{00000000-9C22-4C51-80A3-0E54F4A5739B}"/>
            </c:ext>
          </c:extLst>
        </c:ser>
        <c:dLbls>
          <c:showLegendKey val="0"/>
          <c:showVal val="0"/>
          <c:showCatName val="0"/>
          <c:showSerName val="0"/>
          <c:showPercent val="0"/>
          <c:showBubbleSize val="0"/>
        </c:dLbls>
        <c:gapWidth val="219"/>
        <c:overlap val="-27"/>
        <c:axId val="289501840"/>
        <c:axId val="289499216"/>
      </c:barChart>
      <c:dateAx>
        <c:axId val="28950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9216"/>
        <c:crosses val="autoZero"/>
        <c:auto val="1"/>
        <c:lblOffset val="100"/>
        <c:baseTimeUnit val="months"/>
      </c:dateAx>
      <c:valAx>
        <c:axId val="28949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0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0">
                  <c:v>0</c:v>
                </c:pt>
                <c:pt idx="1">
                  <c:v>0</c:v>
                </c:pt>
                <c:pt idx="2">
                  <c:v>0</c:v>
                </c:pt>
                <c:pt idx="3">
                  <c:v>0</c:v>
                </c:pt>
                <c:pt idx="4">
                  <c:v>0</c:v>
                </c:pt>
                <c:pt idx="5">
                  <c:v>0</c:v>
                </c:pt>
                <c:pt idx="6">
                  <c:v>0</c:v>
                </c:pt>
                <c:pt idx="7">
                  <c:v>1</c:v>
                </c:pt>
                <c:pt idx="8">
                  <c:v>1</c:v>
                </c:pt>
                <c:pt idx="9">
                  <c:v>2</c:v>
                </c:pt>
                <c:pt idx="10">
                  <c:v>1</c:v>
                </c:pt>
                <c:pt idx="11">
                  <c:v>2</c:v>
                </c:pt>
                <c:pt idx="12">
                  <c:v>1</c:v>
                </c:pt>
                <c:pt idx="13">
                  <c:v>3</c:v>
                </c:pt>
                <c:pt idx="14">
                  <c:v>0</c:v>
                </c:pt>
              </c:numCache>
            </c:numRef>
          </c:val>
          <c:extLst>
            <c:ext xmlns:c16="http://schemas.microsoft.com/office/drawing/2014/chart" uri="{C3380CC4-5D6E-409C-BE32-E72D297353CC}">
              <c16:uniqueId val="{00000000-3738-4453-AFE3-81FA2018B537}"/>
            </c:ext>
          </c:extLst>
        </c:ser>
        <c:dLbls>
          <c:showLegendKey val="0"/>
          <c:showVal val="0"/>
          <c:showCatName val="0"/>
          <c:showSerName val="0"/>
          <c:showPercent val="0"/>
          <c:showBubbleSize val="0"/>
        </c:dLbls>
        <c:gapWidth val="219"/>
        <c:overlap val="-27"/>
        <c:axId val="291959984"/>
        <c:axId val="291958344"/>
      </c:barChart>
      <c:dateAx>
        <c:axId val="29195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58344"/>
        <c:crosses val="autoZero"/>
        <c:auto val="1"/>
        <c:lblOffset val="100"/>
        <c:baseTimeUnit val="months"/>
      </c:dateAx>
      <c:valAx>
        <c:axId val="29195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5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3">
                  <c:v>24</c:v>
                </c:pt>
                <c:pt idx="4">
                  <c:v>71</c:v>
                </c:pt>
                <c:pt idx="5">
                  <c:v>57</c:v>
                </c:pt>
                <c:pt idx="6">
                  <c:v>25</c:v>
                </c:pt>
                <c:pt idx="7">
                  <c:v>61</c:v>
                </c:pt>
                <c:pt idx="8">
                  <c:v>44</c:v>
                </c:pt>
                <c:pt idx="9">
                  <c:v>264</c:v>
                </c:pt>
                <c:pt idx="10">
                  <c:v>400</c:v>
                </c:pt>
                <c:pt idx="11">
                  <c:v>198</c:v>
                </c:pt>
                <c:pt idx="12">
                  <c:v>214</c:v>
                </c:pt>
                <c:pt idx="13">
                  <c:v>241</c:v>
                </c:pt>
              </c:numCache>
            </c:numRef>
          </c:val>
          <c:extLst>
            <c:ext xmlns:c16="http://schemas.microsoft.com/office/drawing/2014/chart" uri="{C3380CC4-5D6E-409C-BE32-E72D297353CC}">
              <c16:uniqueId val="{00000000-D866-4A05-915E-AD041AD229D7}"/>
            </c:ext>
          </c:extLst>
        </c:ser>
        <c:dLbls>
          <c:showLegendKey val="0"/>
          <c:showVal val="0"/>
          <c:showCatName val="0"/>
          <c:showSerName val="0"/>
          <c:showPercent val="0"/>
          <c:showBubbleSize val="0"/>
        </c:dLbls>
        <c:gapWidth val="219"/>
        <c:overlap val="-27"/>
        <c:axId val="295553496"/>
        <c:axId val="295550544"/>
      </c:barChart>
      <c:dateAx>
        <c:axId val="29555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50544"/>
        <c:crosses val="autoZero"/>
        <c:auto val="1"/>
        <c:lblOffset val="100"/>
        <c:baseTimeUnit val="months"/>
      </c:dateAx>
      <c:valAx>
        <c:axId val="29555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5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0">
                  <c:v>10</c:v>
                </c:pt>
                <c:pt idx="1">
                  <c:v>10</c:v>
                </c:pt>
                <c:pt idx="2">
                  <c:v>19</c:v>
                </c:pt>
                <c:pt idx="3">
                  <c:v>13</c:v>
                </c:pt>
                <c:pt idx="4">
                  <c:v>17</c:v>
                </c:pt>
                <c:pt idx="5">
                  <c:v>25</c:v>
                </c:pt>
                <c:pt idx="6">
                  <c:v>22</c:v>
                </c:pt>
                <c:pt idx="7">
                  <c:v>28</c:v>
                </c:pt>
                <c:pt idx="8">
                  <c:v>26</c:v>
                </c:pt>
                <c:pt idx="9">
                  <c:v>20</c:v>
                </c:pt>
                <c:pt idx="10">
                  <c:v>25</c:v>
                </c:pt>
                <c:pt idx="11">
                  <c:v>18</c:v>
                </c:pt>
                <c:pt idx="12">
                  <c:v>26</c:v>
                </c:pt>
                <c:pt idx="13">
                  <c:v>24</c:v>
                </c:pt>
                <c:pt idx="14">
                  <c:v>0</c:v>
                </c:pt>
              </c:numCache>
            </c:numRef>
          </c:val>
          <c:extLst>
            <c:ext xmlns:c16="http://schemas.microsoft.com/office/drawing/2014/chart" uri="{C3380CC4-5D6E-409C-BE32-E72D297353CC}">
              <c16:uniqueId val="{00000000-29A7-4319-B0C3-BC2687EA5469}"/>
            </c:ext>
          </c:extLst>
        </c:ser>
        <c:dLbls>
          <c:showLegendKey val="0"/>
          <c:showVal val="0"/>
          <c:showCatName val="0"/>
          <c:showSerName val="0"/>
          <c:showPercent val="0"/>
          <c:showBubbleSize val="0"/>
        </c:dLbls>
        <c:gapWidth val="219"/>
        <c:overlap val="-27"/>
        <c:axId val="295556120"/>
        <c:axId val="295560056"/>
      </c:barChart>
      <c:dateAx>
        <c:axId val="295556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60056"/>
        <c:crosses val="autoZero"/>
        <c:auto val="1"/>
        <c:lblOffset val="100"/>
        <c:baseTimeUnit val="months"/>
      </c:dateAx>
      <c:valAx>
        <c:axId val="29556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5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 (Tokio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12">
                  <c:v>7</c:v>
                </c:pt>
                <c:pt idx="13">
                  <c:v>5</c:v>
                </c:pt>
              </c:numCache>
            </c:numRef>
          </c:val>
          <c:extLst>
            <c:ext xmlns:c16="http://schemas.microsoft.com/office/drawing/2014/chart" uri="{C3380CC4-5D6E-409C-BE32-E72D297353CC}">
              <c16:uniqueId val="{00000000-D98A-4A09-A231-F4F969CF0C23}"/>
            </c:ext>
          </c:extLst>
        </c:ser>
        <c:dLbls>
          <c:showLegendKey val="0"/>
          <c:showVal val="0"/>
          <c:showCatName val="0"/>
          <c:showSerName val="0"/>
          <c:showPercent val="0"/>
          <c:showBubbleSize val="0"/>
        </c:dLbls>
        <c:gapWidth val="219"/>
        <c:overlap val="-27"/>
        <c:axId val="302157696"/>
        <c:axId val="302155072"/>
      </c:barChart>
      <c:dateAx>
        <c:axId val="302157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55072"/>
        <c:crosses val="autoZero"/>
        <c:auto val="1"/>
        <c:lblOffset val="100"/>
        <c:baseTimeUnit val="months"/>
      </c:dateAx>
      <c:valAx>
        <c:axId val="30215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5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 (Tokio Marine America)</c:v>
                </c:pt>
              </c:strCache>
            </c:strRef>
          </c:tx>
          <c:spPr>
            <a:solidFill>
              <a:schemeClr val="accent1"/>
            </a:solidFill>
            <a:ln>
              <a:noFill/>
            </a:ln>
            <a:effectLst/>
          </c:spPr>
          <c:invertIfNegative val="0"/>
          <c:cat>
            <c:numRef>
              <c:f>Sheet1!$A$2:$A$16</c:f>
              <c:numCache>
                <c:formatCode>m/d/yyyy</c:formatCode>
                <c:ptCount val="15"/>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numCache>
            </c:numRef>
          </c:cat>
          <c:val>
            <c:numRef>
              <c:f>Sheet1!$B$2:$B$16</c:f>
              <c:numCache>
                <c:formatCode>General</c:formatCode>
                <c:ptCount val="15"/>
                <c:pt idx="0">
                  <c:v>0</c:v>
                </c:pt>
                <c:pt idx="1">
                  <c:v>0</c:v>
                </c:pt>
                <c:pt idx="2">
                  <c:v>0</c:v>
                </c:pt>
                <c:pt idx="3">
                  <c:v>0</c:v>
                </c:pt>
                <c:pt idx="4">
                  <c:v>0</c:v>
                </c:pt>
                <c:pt idx="5">
                  <c:v>0</c:v>
                </c:pt>
                <c:pt idx="6">
                  <c:v>0</c:v>
                </c:pt>
                <c:pt idx="7">
                  <c:v>2</c:v>
                </c:pt>
                <c:pt idx="8">
                  <c:v>5</c:v>
                </c:pt>
                <c:pt idx="9">
                  <c:v>8</c:v>
                </c:pt>
                <c:pt idx="10">
                  <c:v>7</c:v>
                </c:pt>
                <c:pt idx="11">
                  <c:v>41</c:v>
                </c:pt>
                <c:pt idx="12">
                  <c:v>11</c:v>
                </c:pt>
                <c:pt idx="13">
                  <c:v>7</c:v>
                </c:pt>
                <c:pt idx="14">
                  <c:v>0</c:v>
                </c:pt>
              </c:numCache>
            </c:numRef>
          </c:val>
          <c:extLst>
            <c:ext xmlns:c16="http://schemas.microsoft.com/office/drawing/2014/chart" uri="{C3380CC4-5D6E-409C-BE32-E72D297353CC}">
              <c16:uniqueId val="{00000000-0B5D-433A-BA52-EFDE8C4895BD}"/>
            </c:ext>
          </c:extLst>
        </c:ser>
        <c:dLbls>
          <c:showLegendKey val="0"/>
          <c:showVal val="0"/>
          <c:showCatName val="0"/>
          <c:showSerName val="0"/>
          <c:showPercent val="0"/>
          <c:showBubbleSize val="0"/>
        </c:dLbls>
        <c:gapWidth val="219"/>
        <c:overlap val="-27"/>
        <c:axId val="302158352"/>
        <c:axId val="302158680"/>
      </c:barChart>
      <c:dateAx>
        <c:axId val="302158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58680"/>
        <c:crosses val="autoZero"/>
        <c:auto val="1"/>
        <c:lblOffset val="100"/>
        <c:baseTimeUnit val="months"/>
      </c:dateAx>
      <c:valAx>
        <c:axId val="30215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5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567EB-5416-4F07-BA78-5127BCEE7DFF}"/>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E2E8C56A-FF3E-483C-8E82-63A6B522F6C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26982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2F689-A686-4EEA-9A5E-032D7118C311}"/>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23FDC3F3-BC58-4663-AFFF-6276FC9A7BC7}"/>
              </a:ext>
            </a:extLst>
          </p:cNvPr>
          <p:cNvGraphicFramePr>
            <a:graphicFrameLocks noGrp="1"/>
          </p:cNvGraphicFramePr>
          <p:nvPr>
            <p:ph type="chart" sz="quarter" idx="13"/>
            <p:extLst>
              <p:ext uri="{D42A27DB-BD31-4B8C-83A1-F6EECF244321}">
                <p14:modId xmlns:p14="http://schemas.microsoft.com/office/powerpoint/2010/main" val="2836678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3EE648-B6D0-451B-953C-10828FC56901}"/>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CF6DBB8-5200-471A-8EA4-4F112E5A9A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7515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DC058-ECE3-465A-A4AB-E46C61CC046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64F8485-640D-42B2-9EDB-1A63564B6CD8}"/>
              </a:ext>
            </a:extLst>
          </p:cNvPr>
          <p:cNvGraphicFramePr>
            <a:graphicFrameLocks noGrp="1"/>
          </p:cNvGraphicFramePr>
          <p:nvPr>
            <p:ph type="tbl" sz="quarter" idx="13"/>
            <p:extLst>
              <p:ext uri="{D42A27DB-BD31-4B8C-83A1-F6EECF244321}">
                <p14:modId xmlns:p14="http://schemas.microsoft.com/office/powerpoint/2010/main" val="64566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53286211"/>
                    </a:ext>
                  </a:extLst>
                </a:gridCol>
                <a:gridCol w="740664">
                  <a:extLst>
                    <a:ext uri="{9D8B030D-6E8A-4147-A177-3AD203B41FA5}">
                      <a16:colId xmlns:a16="http://schemas.microsoft.com/office/drawing/2014/main" val="326144366"/>
                    </a:ext>
                  </a:extLst>
                </a:gridCol>
                <a:gridCol w="740664">
                  <a:extLst>
                    <a:ext uri="{9D8B030D-6E8A-4147-A177-3AD203B41FA5}">
                      <a16:colId xmlns:a16="http://schemas.microsoft.com/office/drawing/2014/main" val="2877340630"/>
                    </a:ext>
                  </a:extLst>
                </a:gridCol>
                <a:gridCol w="740664">
                  <a:extLst>
                    <a:ext uri="{9D8B030D-6E8A-4147-A177-3AD203B41FA5}">
                      <a16:colId xmlns:a16="http://schemas.microsoft.com/office/drawing/2014/main" val="923817099"/>
                    </a:ext>
                  </a:extLst>
                </a:gridCol>
                <a:gridCol w="740664">
                  <a:extLst>
                    <a:ext uri="{9D8B030D-6E8A-4147-A177-3AD203B41FA5}">
                      <a16:colId xmlns:a16="http://schemas.microsoft.com/office/drawing/2014/main" val="2595201741"/>
                    </a:ext>
                  </a:extLst>
                </a:gridCol>
                <a:gridCol w="740664">
                  <a:extLst>
                    <a:ext uri="{9D8B030D-6E8A-4147-A177-3AD203B41FA5}">
                      <a16:colId xmlns:a16="http://schemas.microsoft.com/office/drawing/2014/main" val="841022475"/>
                    </a:ext>
                  </a:extLst>
                </a:gridCol>
                <a:gridCol w="740664">
                  <a:extLst>
                    <a:ext uri="{9D8B030D-6E8A-4147-A177-3AD203B41FA5}">
                      <a16:colId xmlns:a16="http://schemas.microsoft.com/office/drawing/2014/main" val="3466703905"/>
                    </a:ext>
                  </a:extLst>
                </a:gridCol>
                <a:gridCol w="740664">
                  <a:extLst>
                    <a:ext uri="{9D8B030D-6E8A-4147-A177-3AD203B41FA5}">
                      <a16:colId xmlns:a16="http://schemas.microsoft.com/office/drawing/2014/main" val="2750586051"/>
                    </a:ext>
                  </a:extLst>
                </a:gridCol>
                <a:gridCol w="740664">
                  <a:extLst>
                    <a:ext uri="{9D8B030D-6E8A-4147-A177-3AD203B41FA5}">
                      <a16:colId xmlns:a16="http://schemas.microsoft.com/office/drawing/2014/main" val="1486521889"/>
                    </a:ext>
                  </a:extLst>
                </a:gridCol>
                <a:gridCol w="740664">
                  <a:extLst>
                    <a:ext uri="{9D8B030D-6E8A-4147-A177-3AD203B41FA5}">
                      <a16:colId xmlns:a16="http://schemas.microsoft.com/office/drawing/2014/main" val="25246828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83981329"/>
                  </a:ext>
                </a:extLst>
              </a:tr>
              <a:tr h="370840">
                <a:tc>
                  <a:txBody>
                    <a:bodyPr/>
                    <a:lstStyle/>
                    <a:p>
                      <a:r>
                        <a:rPr lang="en-US" sz="1000"/>
                        <a:t>Tokio Marine America</a:t>
                      </a:r>
                    </a:p>
                  </a:txBody>
                  <a:tcPr/>
                </a:tc>
                <a:tc>
                  <a:txBody>
                    <a:bodyPr/>
                    <a:lstStyle/>
                    <a:p>
                      <a:r>
                        <a:rPr lang="en-US" sz="1000"/>
                        <a:t>120</a:t>
                      </a:r>
                    </a:p>
                  </a:txBody>
                  <a:tcPr/>
                </a:tc>
                <a:tc>
                  <a:txBody>
                    <a:bodyPr/>
                    <a:lstStyle/>
                    <a:p>
                      <a:r>
                        <a:rPr lang="en-US" sz="1000"/>
                        <a:t>8</a:t>
                      </a:r>
                    </a:p>
                  </a:txBody>
                  <a:tcPr/>
                </a:tc>
                <a:tc>
                  <a:txBody>
                    <a:bodyPr/>
                    <a:lstStyle/>
                    <a:p>
                      <a:r>
                        <a:rPr lang="en-US" sz="1000"/>
                        <a:t>15</a:t>
                      </a:r>
                    </a:p>
                  </a:txBody>
                  <a:tcPr/>
                </a:tc>
                <a:tc>
                  <a:txBody>
                    <a:bodyPr/>
                    <a:lstStyle/>
                    <a:p>
                      <a:r>
                        <a:rPr lang="en-US" sz="1000"/>
                        <a:t>33</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2.5287%</a:t>
                      </a:r>
                    </a:p>
                  </a:txBody>
                  <a:tcPr/>
                </a:tc>
                <a:tc>
                  <a:txBody>
                    <a:bodyPr/>
                    <a:lstStyle/>
                    <a:p>
                      <a:r>
                        <a:rPr lang="en-US" sz="1000"/>
                        <a:t>0.0%</a:t>
                      </a:r>
                    </a:p>
                  </a:txBody>
                  <a:tcPr/>
                </a:tc>
                <a:extLst>
                  <a:ext uri="{0D108BD9-81ED-4DB2-BD59-A6C34878D82A}">
                    <a16:rowId xmlns:a16="http://schemas.microsoft.com/office/drawing/2014/main" val="1982999589"/>
                  </a:ext>
                </a:extLst>
              </a:tr>
            </a:tbl>
          </a:graphicData>
        </a:graphic>
      </p:graphicFrame>
      <p:sp>
        <p:nvSpPr>
          <p:cNvPr id="4" name="Text Placeholder 3">
            <a:extLst>
              <a:ext uri="{FF2B5EF4-FFF2-40B4-BE49-F238E27FC236}">
                <a16:creationId xmlns:a16="http://schemas.microsoft.com/office/drawing/2014/main" id="{897CF511-00E4-49AE-B38D-B436EFEDAE6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85756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D750B-E448-46CC-99FA-CE062F9CE680}"/>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FEB2723-07A7-4456-AB05-A0C1EB30C39B}"/>
              </a:ext>
            </a:extLst>
          </p:cNvPr>
          <p:cNvGraphicFramePr>
            <a:graphicFrameLocks noGrp="1"/>
          </p:cNvGraphicFramePr>
          <p:nvPr>
            <p:ph type="chart" sz="quarter" idx="13"/>
            <p:extLst>
              <p:ext uri="{D42A27DB-BD31-4B8C-83A1-F6EECF244321}">
                <p14:modId xmlns:p14="http://schemas.microsoft.com/office/powerpoint/2010/main" val="2227958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FCBE37-0DED-42E7-97DD-6571C12D76F8}"/>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E83175D0-31F8-4A35-8A42-35FED3C4D3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2689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27BE8-8F5F-45DD-BAAE-66CD26457190}"/>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6FE13B9F-141B-4D5B-8206-9DF15E26830E}"/>
              </a:ext>
            </a:extLst>
          </p:cNvPr>
          <p:cNvGraphicFramePr>
            <a:graphicFrameLocks noGrp="1"/>
          </p:cNvGraphicFramePr>
          <p:nvPr>
            <p:ph type="chart" sz="quarter" idx="13"/>
            <p:extLst>
              <p:ext uri="{D42A27DB-BD31-4B8C-83A1-F6EECF244321}">
                <p14:modId xmlns:p14="http://schemas.microsoft.com/office/powerpoint/2010/main" val="3043270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82FF50-7F09-4D66-B495-B93367982F4F}"/>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20DA520F-BF63-4660-9E2D-58B1EE08AB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1655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3480A-67F5-4C8E-BA20-B189C3918BFE}"/>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11524354-BB9F-4F88-9B1E-7C740EF881A3}"/>
              </a:ext>
            </a:extLst>
          </p:cNvPr>
          <p:cNvGraphicFramePr>
            <a:graphicFrameLocks noGrp="1"/>
          </p:cNvGraphicFramePr>
          <p:nvPr>
            <p:ph type="chart" sz="quarter" idx="13"/>
            <p:extLst>
              <p:ext uri="{D42A27DB-BD31-4B8C-83A1-F6EECF244321}">
                <p14:modId xmlns:p14="http://schemas.microsoft.com/office/powerpoint/2010/main" val="1427580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2583E0-5A63-41C8-A53D-FBA624216D4D}"/>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D91598B7-45D0-4EB1-9F9F-77A08D968F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238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ECBAE-4B41-422A-80A1-B870C5C5F4A1}"/>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28A22C41-7064-4F94-9488-3BC7201F388E}"/>
              </a:ext>
            </a:extLst>
          </p:cNvPr>
          <p:cNvGraphicFramePr>
            <a:graphicFrameLocks noGrp="1"/>
          </p:cNvGraphicFramePr>
          <p:nvPr>
            <p:ph type="tbl" sz="quarter" idx="13"/>
            <p:extLst>
              <p:ext uri="{D42A27DB-BD31-4B8C-83A1-F6EECF244321}">
                <p14:modId xmlns:p14="http://schemas.microsoft.com/office/powerpoint/2010/main" val="2253419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046342"/>
                    </a:ext>
                  </a:extLst>
                </a:gridCol>
                <a:gridCol w="658368">
                  <a:extLst>
                    <a:ext uri="{9D8B030D-6E8A-4147-A177-3AD203B41FA5}">
                      <a16:colId xmlns:a16="http://schemas.microsoft.com/office/drawing/2014/main" val="598081341"/>
                    </a:ext>
                  </a:extLst>
                </a:gridCol>
                <a:gridCol w="658368">
                  <a:extLst>
                    <a:ext uri="{9D8B030D-6E8A-4147-A177-3AD203B41FA5}">
                      <a16:colId xmlns:a16="http://schemas.microsoft.com/office/drawing/2014/main" val="1906114684"/>
                    </a:ext>
                  </a:extLst>
                </a:gridCol>
                <a:gridCol w="658368">
                  <a:extLst>
                    <a:ext uri="{9D8B030D-6E8A-4147-A177-3AD203B41FA5}">
                      <a16:colId xmlns:a16="http://schemas.microsoft.com/office/drawing/2014/main" val="3097006667"/>
                    </a:ext>
                  </a:extLst>
                </a:gridCol>
                <a:gridCol w="658368">
                  <a:extLst>
                    <a:ext uri="{9D8B030D-6E8A-4147-A177-3AD203B41FA5}">
                      <a16:colId xmlns:a16="http://schemas.microsoft.com/office/drawing/2014/main" val="1965460081"/>
                    </a:ext>
                  </a:extLst>
                </a:gridCol>
                <a:gridCol w="658368">
                  <a:extLst>
                    <a:ext uri="{9D8B030D-6E8A-4147-A177-3AD203B41FA5}">
                      <a16:colId xmlns:a16="http://schemas.microsoft.com/office/drawing/2014/main" val="341341608"/>
                    </a:ext>
                  </a:extLst>
                </a:gridCol>
                <a:gridCol w="658368">
                  <a:extLst>
                    <a:ext uri="{9D8B030D-6E8A-4147-A177-3AD203B41FA5}">
                      <a16:colId xmlns:a16="http://schemas.microsoft.com/office/drawing/2014/main" val="3946418998"/>
                    </a:ext>
                  </a:extLst>
                </a:gridCol>
                <a:gridCol w="658368">
                  <a:extLst>
                    <a:ext uri="{9D8B030D-6E8A-4147-A177-3AD203B41FA5}">
                      <a16:colId xmlns:a16="http://schemas.microsoft.com/office/drawing/2014/main" val="391679561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4055807390"/>
                  </a:ext>
                </a:extLst>
              </a:tr>
              <a:tr h="370840">
                <a:tc>
                  <a:txBody>
                    <a:bodyPr/>
                    <a:lstStyle/>
                    <a:p>
                      <a:r>
                        <a:rPr lang="en-US" sz="1000" b="1"/>
                        <a:t>Tokio Marine America - 2018-01-29 18:20:08</a:t>
                      </a:r>
                      <a:r>
                        <a:rPr lang="en-US" sz="1000"/>
                        <a:t>
TMA is proud of the work we do in the community, and it's being noticed! We are finalists in Business Insurance's US Insurance Awards for Community Outreach Project of the Year - Volunteer &amp; Donations.</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5.8824%</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2240985248"/>
                  </a:ext>
                </a:extLst>
              </a:tr>
              <a:tr h="370840">
                <a:tc>
                  <a:txBody>
                    <a:bodyPr/>
                    <a:lstStyle/>
                    <a:p>
                      <a:r>
                        <a:rPr lang="en-US" sz="1000" b="1"/>
                        <a:t>Tokio Marine America - 2018-01-24 19:01:24</a:t>
                      </a:r>
                      <a:r>
                        <a:rPr lang="en-US" sz="1000"/>
                        <a:t>
TMA Employees Observed National Popcorn Day last Friday! #friyay #popcorn #TeamTMA</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5.0847%</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41800791"/>
                  </a:ext>
                </a:extLst>
              </a:tr>
              <a:tr h="370840">
                <a:tc>
                  <a:txBody>
                    <a:bodyPr/>
                    <a:lstStyle/>
                    <a:p>
                      <a:r>
                        <a:rPr lang="en-US" sz="1000" b="1"/>
                        <a:t>Tokio Marine America - 2018-01-01 15:29:59</a:t>
                      </a:r>
                      <a:r>
                        <a:rPr lang="en-US" sz="1000"/>
                        <a:t>
Happy New Year!</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4.4643%</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14360791"/>
                  </a:ext>
                </a:extLst>
              </a:tr>
            </a:tbl>
          </a:graphicData>
        </a:graphic>
      </p:graphicFrame>
      <p:sp>
        <p:nvSpPr>
          <p:cNvPr id="4" name="Text Placeholder 3">
            <a:extLst>
              <a:ext uri="{FF2B5EF4-FFF2-40B4-BE49-F238E27FC236}">
                <a16:creationId xmlns:a16="http://schemas.microsoft.com/office/drawing/2014/main" id="{14EC8689-F4D1-41B9-933C-1E5E6931D1A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36456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FCAE1-7D4D-4304-B2F7-981A73643C68}"/>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AA016F0C-3F69-47DC-A259-B3F21A58CA60}"/>
              </a:ext>
            </a:extLst>
          </p:cNvPr>
          <p:cNvGraphicFramePr>
            <a:graphicFrameLocks noGrp="1"/>
          </p:cNvGraphicFramePr>
          <p:nvPr>
            <p:ph type="tbl" sz="quarter" idx="13"/>
            <p:extLst>
              <p:ext uri="{D42A27DB-BD31-4B8C-83A1-F6EECF244321}">
                <p14:modId xmlns:p14="http://schemas.microsoft.com/office/powerpoint/2010/main" val="1425243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94134071"/>
                    </a:ext>
                  </a:extLst>
                </a:gridCol>
                <a:gridCol w="493776">
                  <a:extLst>
                    <a:ext uri="{9D8B030D-6E8A-4147-A177-3AD203B41FA5}">
                      <a16:colId xmlns:a16="http://schemas.microsoft.com/office/drawing/2014/main" val="4174047995"/>
                    </a:ext>
                  </a:extLst>
                </a:gridCol>
                <a:gridCol w="493776">
                  <a:extLst>
                    <a:ext uri="{9D8B030D-6E8A-4147-A177-3AD203B41FA5}">
                      <a16:colId xmlns:a16="http://schemas.microsoft.com/office/drawing/2014/main" val="1432512850"/>
                    </a:ext>
                  </a:extLst>
                </a:gridCol>
                <a:gridCol w="493776">
                  <a:extLst>
                    <a:ext uri="{9D8B030D-6E8A-4147-A177-3AD203B41FA5}">
                      <a16:colId xmlns:a16="http://schemas.microsoft.com/office/drawing/2014/main" val="517591869"/>
                    </a:ext>
                  </a:extLst>
                </a:gridCol>
                <a:gridCol w="493776">
                  <a:extLst>
                    <a:ext uri="{9D8B030D-6E8A-4147-A177-3AD203B41FA5}">
                      <a16:colId xmlns:a16="http://schemas.microsoft.com/office/drawing/2014/main" val="3094268584"/>
                    </a:ext>
                  </a:extLst>
                </a:gridCol>
                <a:gridCol w="493776">
                  <a:extLst>
                    <a:ext uri="{9D8B030D-6E8A-4147-A177-3AD203B41FA5}">
                      <a16:colId xmlns:a16="http://schemas.microsoft.com/office/drawing/2014/main" val="1608982643"/>
                    </a:ext>
                  </a:extLst>
                </a:gridCol>
                <a:gridCol w="493776">
                  <a:extLst>
                    <a:ext uri="{9D8B030D-6E8A-4147-A177-3AD203B41FA5}">
                      <a16:colId xmlns:a16="http://schemas.microsoft.com/office/drawing/2014/main" val="2741469130"/>
                    </a:ext>
                  </a:extLst>
                </a:gridCol>
                <a:gridCol w="493776">
                  <a:extLst>
                    <a:ext uri="{9D8B030D-6E8A-4147-A177-3AD203B41FA5}">
                      <a16:colId xmlns:a16="http://schemas.microsoft.com/office/drawing/2014/main" val="757485095"/>
                    </a:ext>
                  </a:extLst>
                </a:gridCol>
                <a:gridCol w="493776">
                  <a:extLst>
                    <a:ext uri="{9D8B030D-6E8A-4147-A177-3AD203B41FA5}">
                      <a16:colId xmlns:a16="http://schemas.microsoft.com/office/drawing/2014/main" val="2900634582"/>
                    </a:ext>
                  </a:extLst>
                </a:gridCol>
                <a:gridCol w="493776">
                  <a:extLst>
                    <a:ext uri="{9D8B030D-6E8A-4147-A177-3AD203B41FA5}">
                      <a16:colId xmlns:a16="http://schemas.microsoft.com/office/drawing/2014/main" val="1592617112"/>
                    </a:ext>
                  </a:extLst>
                </a:gridCol>
                <a:gridCol w="493776">
                  <a:extLst>
                    <a:ext uri="{9D8B030D-6E8A-4147-A177-3AD203B41FA5}">
                      <a16:colId xmlns:a16="http://schemas.microsoft.com/office/drawing/2014/main" val="3497804807"/>
                    </a:ext>
                  </a:extLst>
                </a:gridCol>
                <a:gridCol w="493776">
                  <a:extLst>
                    <a:ext uri="{9D8B030D-6E8A-4147-A177-3AD203B41FA5}">
                      <a16:colId xmlns:a16="http://schemas.microsoft.com/office/drawing/2014/main" val="3098401323"/>
                    </a:ext>
                  </a:extLst>
                </a:gridCol>
                <a:gridCol w="493776">
                  <a:extLst>
                    <a:ext uri="{9D8B030D-6E8A-4147-A177-3AD203B41FA5}">
                      <a16:colId xmlns:a16="http://schemas.microsoft.com/office/drawing/2014/main" val="1410412569"/>
                    </a:ext>
                  </a:extLst>
                </a:gridCol>
                <a:gridCol w="493776">
                  <a:extLst>
                    <a:ext uri="{9D8B030D-6E8A-4147-A177-3AD203B41FA5}">
                      <a16:colId xmlns:a16="http://schemas.microsoft.com/office/drawing/2014/main" val="12981962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85115781"/>
                  </a:ext>
                </a:extLst>
              </a:tr>
              <a:tr h="370840">
                <a:tc>
                  <a:txBody>
                    <a:bodyPr/>
                    <a:lstStyle/>
                    <a:p>
                      <a:r>
                        <a:rPr lang="en-US" sz="1000"/>
                        <a:t>@TokioMAmerica</a:t>
                      </a:r>
                    </a:p>
                  </a:txBody>
                  <a:tcPr/>
                </a:tc>
                <a:tc>
                  <a:txBody>
                    <a:bodyPr/>
                    <a:lstStyle/>
                    <a:p>
                      <a:r>
                        <a:rPr lang="en-US" sz="1000"/>
                        <a:t>69</a:t>
                      </a:r>
                    </a:p>
                  </a:txBody>
                  <a:tcPr/>
                </a:tc>
                <a:tc>
                  <a:txBody>
                    <a:bodyPr/>
                    <a:lstStyle/>
                    <a:p>
                      <a:r>
                        <a:rPr lang="en-US" sz="1000"/>
                        <a:t>1</a:t>
                      </a:r>
                    </a:p>
                  </a:txBody>
                  <a:tcPr/>
                </a:tc>
                <a:tc>
                  <a:txBody>
                    <a:bodyPr/>
                    <a:lstStyle/>
                    <a:p>
                      <a:r>
                        <a:rPr lang="en-US" sz="1000"/>
                        <a:t>14</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2.3756%</a:t>
                      </a:r>
                    </a:p>
                  </a:txBody>
                  <a:tcPr/>
                </a:tc>
                <a:tc>
                  <a:txBody>
                    <a:bodyPr/>
                    <a:lstStyle/>
                    <a:p>
                      <a:r>
                        <a:rPr lang="en-US" sz="1000"/>
                        <a:t>0.0%</a:t>
                      </a:r>
                    </a:p>
                  </a:txBody>
                  <a:tcPr/>
                </a:tc>
                <a:extLst>
                  <a:ext uri="{0D108BD9-81ED-4DB2-BD59-A6C34878D82A}">
                    <a16:rowId xmlns:a16="http://schemas.microsoft.com/office/drawing/2014/main" val="2213919783"/>
                  </a:ext>
                </a:extLst>
              </a:tr>
            </a:tbl>
          </a:graphicData>
        </a:graphic>
      </p:graphicFrame>
      <p:sp>
        <p:nvSpPr>
          <p:cNvPr id="4" name="Text Placeholder 3">
            <a:extLst>
              <a:ext uri="{FF2B5EF4-FFF2-40B4-BE49-F238E27FC236}">
                <a16:creationId xmlns:a16="http://schemas.microsoft.com/office/drawing/2014/main" id="{04CB9BBF-D43A-4DE5-B6DD-B1C0483ED0C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07337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F4AB2-B537-4ECA-B96E-1455F7D569F3}"/>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8E0C99CB-A127-4861-8744-F9FFE925AAB4}"/>
              </a:ext>
            </a:extLst>
          </p:cNvPr>
          <p:cNvGraphicFramePr>
            <a:graphicFrameLocks noGrp="1"/>
          </p:cNvGraphicFramePr>
          <p:nvPr>
            <p:ph type="chart" sz="quarter" idx="13"/>
            <p:extLst>
              <p:ext uri="{D42A27DB-BD31-4B8C-83A1-F6EECF244321}">
                <p14:modId xmlns:p14="http://schemas.microsoft.com/office/powerpoint/2010/main" val="911692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BB0D16-D20C-4ED6-817D-65A9D94B53A0}"/>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C93A26BA-BA84-46DE-B505-A90604D8D8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3174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72698-E84E-4383-9FC9-31EC77765D91}"/>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8E762D2B-A9DA-48A8-A76C-83F21B971099}"/>
              </a:ext>
            </a:extLst>
          </p:cNvPr>
          <p:cNvGraphicFramePr>
            <a:graphicFrameLocks noGrp="1"/>
          </p:cNvGraphicFramePr>
          <p:nvPr>
            <p:ph type="chart" sz="quarter" idx="13"/>
            <p:extLst>
              <p:ext uri="{D42A27DB-BD31-4B8C-83A1-F6EECF244321}">
                <p14:modId xmlns:p14="http://schemas.microsoft.com/office/powerpoint/2010/main" val="2538230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532174-FCEC-4D30-8E9F-FB4CA1DD8A8B}"/>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09A23929-C5E4-42E6-B50D-D3CDB0371F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4650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CD560-D916-4694-A164-4B07345D167A}"/>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DEE093C1-794C-4896-9FF8-A7DD8FE74359}"/>
              </a:ext>
            </a:extLst>
          </p:cNvPr>
          <p:cNvGraphicFramePr>
            <a:graphicFrameLocks noGrp="1"/>
          </p:cNvGraphicFramePr>
          <p:nvPr>
            <p:ph type="tbl" sz="quarter" idx="13"/>
            <p:extLst>
              <p:ext uri="{D42A27DB-BD31-4B8C-83A1-F6EECF244321}">
                <p14:modId xmlns:p14="http://schemas.microsoft.com/office/powerpoint/2010/main" val="3369843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47997673"/>
                    </a:ext>
                  </a:extLst>
                </a:gridCol>
                <a:gridCol w="822960">
                  <a:extLst>
                    <a:ext uri="{9D8B030D-6E8A-4147-A177-3AD203B41FA5}">
                      <a16:colId xmlns:a16="http://schemas.microsoft.com/office/drawing/2014/main" val="2731798882"/>
                    </a:ext>
                  </a:extLst>
                </a:gridCol>
                <a:gridCol w="822960">
                  <a:extLst>
                    <a:ext uri="{9D8B030D-6E8A-4147-A177-3AD203B41FA5}">
                      <a16:colId xmlns:a16="http://schemas.microsoft.com/office/drawing/2014/main" val="2127557837"/>
                    </a:ext>
                  </a:extLst>
                </a:gridCol>
                <a:gridCol w="822960">
                  <a:extLst>
                    <a:ext uri="{9D8B030D-6E8A-4147-A177-3AD203B41FA5}">
                      <a16:colId xmlns:a16="http://schemas.microsoft.com/office/drawing/2014/main" val="2929595635"/>
                    </a:ext>
                  </a:extLst>
                </a:gridCol>
                <a:gridCol w="822960">
                  <a:extLst>
                    <a:ext uri="{9D8B030D-6E8A-4147-A177-3AD203B41FA5}">
                      <a16:colId xmlns:a16="http://schemas.microsoft.com/office/drawing/2014/main" val="3082624816"/>
                    </a:ext>
                  </a:extLst>
                </a:gridCol>
                <a:gridCol w="822960">
                  <a:extLst>
                    <a:ext uri="{9D8B030D-6E8A-4147-A177-3AD203B41FA5}">
                      <a16:colId xmlns:a16="http://schemas.microsoft.com/office/drawing/2014/main" val="262218157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383351370"/>
                  </a:ext>
                </a:extLst>
              </a:tr>
              <a:tr h="370840">
                <a:tc>
                  <a:txBody>
                    <a:bodyPr/>
                    <a:lstStyle/>
                    <a:p>
                      <a:r>
                        <a:rPr lang="en-US" sz="1000" b="1"/>
                        <a:t>@TokioMAmerica - 2018-01-01 15:34:08</a:t>
                      </a:r>
                      <a:r>
                        <a:rPr lang="en-US" sz="1000"/>
                        <a:t>
Happy New Year! https://t.co/DYO4yFEi13</a:t>
                      </a:r>
                    </a:p>
                  </a:txBody>
                  <a:tcPr/>
                </a:tc>
                <a:tc>
                  <a:txBody>
                    <a:bodyPr/>
                    <a:lstStyle/>
                    <a:p>
                      <a:r>
                        <a:rPr lang="en-US" sz="1000"/>
                        <a:t>No</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7.3529%</a:t>
                      </a:r>
                    </a:p>
                  </a:txBody>
                  <a:tcPr/>
                </a:tc>
                <a:extLst>
                  <a:ext uri="{0D108BD9-81ED-4DB2-BD59-A6C34878D82A}">
                    <a16:rowId xmlns:a16="http://schemas.microsoft.com/office/drawing/2014/main" val="1272580177"/>
                  </a:ext>
                </a:extLst>
              </a:tr>
              <a:tr h="370840">
                <a:tc>
                  <a:txBody>
                    <a:bodyPr/>
                    <a:lstStyle/>
                    <a:p>
                      <a:r>
                        <a:rPr lang="en-US" sz="1000" b="1"/>
                        <a:t>@TokioMAmerica - 2018-01-22 16:01:16</a:t>
                      </a:r>
                      <a:r>
                        <a:rPr lang="en-US" sz="1000"/>
                        <a:t>
Paul Fox, our VP of Business Development (pictured here with other TMA Employees) hosted lunch and learn sessions for our employees in NJ and Pasadena on the Opioid Epidemic and it's affects on our communities and industry. #themoreyouknow #TeamTMA #tobeagoodcompany https://t.co/sA0ehr0z6i</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5.7971%</a:t>
                      </a:r>
                    </a:p>
                  </a:txBody>
                  <a:tcPr/>
                </a:tc>
                <a:extLst>
                  <a:ext uri="{0D108BD9-81ED-4DB2-BD59-A6C34878D82A}">
                    <a16:rowId xmlns:a16="http://schemas.microsoft.com/office/drawing/2014/main" val="3472120946"/>
                  </a:ext>
                </a:extLst>
              </a:tr>
              <a:tr h="370840">
                <a:tc>
                  <a:txBody>
                    <a:bodyPr/>
                    <a:lstStyle/>
                    <a:p>
                      <a:r>
                        <a:rPr lang="en-US" sz="1000" b="1"/>
                        <a:t>@TokioMAmerica - 2018-01-20 03:40:27</a:t>
                      </a:r>
                      <a:r>
                        <a:rPr lang="en-US" sz="1000"/>
                        <a:t>
Every Friday is jeans day for the employees that donate to the local charity each branch has chosen for the month! This month the Pasadena office chose Boys &amp;amp; Girls Club of Pasadena! Consider donating: https://t.co/1FzxjF0wnB https://t.co/MTgIhnyJ9b</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4.3478%</a:t>
                      </a:r>
                    </a:p>
                  </a:txBody>
                  <a:tcPr/>
                </a:tc>
                <a:extLst>
                  <a:ext uri="{0D108BD9-81ED-4DB2-BD59-A6C34878D82A}">
                    <a16:rowId xmlns:a16="http://schemas.microsoft.com/office/drawing/2014/main" val="1686920323"/>
                  </a:ext>
                </a:extLst>
              </a:tr>
            </a:tbl>
          </a:graphicData>
        </a:graphic>
      </p:graphicFrame>
      <p:sp>
        <p:nvSpPr>
          <p:cNvPr id="4" name="Text Placeholder 3">
            <a:extLst>
              <a:ext uri="{FF2B5EF4-FFF2-40B4-BE49-F238E27FC236}">
                <a16:creationId xmlns:a16="http://schemas.microsoft.com/office/drawing/2014/main" id="{394D3094-D042-445F-B30C-84879E36E08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03886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F0CBA-88A6-45CA-8168-BC0409D849D9}"/>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DBD01E33-37B4-4108-87A7-1FDDF8F1946A}"/>
              </a:ext>
            </a:extLst>
          </p:cNvPr>
          <p:cNvGraphicFramePr>
            <a:graphicFrameLocks noGrp="1"/>
          </p:cNvGraphicFramePr>
          <p:nvPr>
            <p:ph type="tbl" sz="quarter" idx="13"/>
            <p:extLst>
              <p:ext uri="{D42A27DB-BD31-4B8C-83A1-F6EECF244321}">
                <p14:modId xmlns:p14="http://schemas.microsoft.com/office/powerpoint/2010/main" val="1131753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98913869"/>
                    </a:ext>
                  </a:extLst>
                </a:gridCol>
                <a:gridCol w="1069848">
                  <a:extLst>
                    <a:ext uri="{9D8B030D-6E8A-4147-A177-3AD203B41FA5}">
                      <a16:colId xmlns:a16="http://schemas.microsoft.com/office/drawing/2014/main" val="1747607958"/>
                    </a:ext>
                  </a:extLst>
                </a:gridCol>
                <a:gridCol w="1069848">
                  <a:extLst>
                    <a:ext uri="{9D8B030D-6E8A-4147-A177-3AD203B41FA5}">
                      <a16:colId xmlns:a16="http://schemas.microsoft.com/office/drawing/2014/main" val="76515129"/>
                    </a:ext>
                  </a:extLst>
                </a:gridCol>
                <a:gridCol w="1069848">
                  <a:extLst>
                    <a:ext uri="{9D8B030D-6E8A-4147-A177-3AD203B41FA5}">
                      <a16:colId xmlns:a16="http://schemas.microsoft.com/office/drawing/2014/main" val="1704958981"/>
                    </a:ext>
                  </a:extLst>
                </a:gridCol>
                <a:gridCol w="1069848">
                  <a:extLst>
                    <a:ext uri="{9D8B030D-6E8A-4147-A177-3AD203B41FA5}">
                      <a16:colId xmlns:a16="http://schemas.microsoft.com/office/drawing/2014/main" val="4273870579"/>
                    </a:ext>
                  </a:extLst>
                </a:gridCol>
                <a:gridCol w="1069848">
                  <a:extLst>
                    <a:ext uri="{9D8B030D-6E8A-4147-A177-3AD203B41FA5}">
                      <a16:colId xmlns:a16="http://schemas.microsoft.com/office/drawing/2014/main" val="26325669"/>
                    </a:ext>
                  </a:extLst>
                </a:gridCol>
                <a:gridCol w="1069848">
                  <a:extLst>
                    <a:ext uri="{9D8B030D-6E8A-4147-A177-3AD203B41FA5}">
                      <a16:colId xmlns:a16="http://schemas.microsoft.com/office/drawing/2014/main" val="5550351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348029"/>
                  </a:ext>
                </a:extLst>
              </a:tr>
              <a:tr h="370840">
                <a:tc>
                  <a:txBody>
                    <a:bodyPr/>
                    <a:lstStyle/>
                    <a:p>
                      <a:r>
                        <a:rPr lang="en-US" sz="1000"/>
                        <a:t>Tokio Marine America</a:t>
                      </a:r>
                    </a:p>
                  </a:txBody>
                  <a:tcPr/>
                </a:tc>
                <a:tc>
                  <a:txBody>
                    <a:bodyPr/>
                    <a:lstStyle/>
                    <a:p>
                      <a:r>
                        <a:rPr lang="en-US" sz="1000"/>
                        <a:t>4429</a:t>
                      </a:r>
                    </a:p>
                  </a:txBody>
                  <a:tcPr/>
                </a:tc>
                <a:tc>
                  <a:txBody>
                    <a:bodyPr/>
                    <a:lstStyle/>
                    <a:p>
                      <a:r>
                        <a:rPr lang="en-US" sz="1000"/>
                        <a:t>214</a:t>
                      </a:r>
                    </a:p>
                  </a:txBody>
                  <a:tcPr/>
                </a:tc>
                <a:tc>
                  <a:txBody>
                    <a:bodyPr/>
                    <a:lstStyle/>
                    <a:p>
                      <a:r>
                        <a:rPr lang="en-US" sz="1000"/>
                        <a:t>12</a:t>
                      </a:r>
                    </a:p>
                  </a:txBody>
                  <a:tcPr/>
                </a:tc>
                <a:tc>
                  <a:txBody>
                    <a:bodyPr/>
                    <a:lstStyle/>
                    <a:p>
                      <a:r>
                        <a:rPr lang="en-US" sz="1000"/>
                        <a:t>312</a:t>
                      </a:r>
                    </a:p>
                  </a:txBody>
                  <a:tcPr/>
                </a:tc>
                <a:tc>
                  <a:txBody>
                    <a:bodyPr/>
                    <a:lstStyle/>
                    <a:p>
                      <a:r>
                        <a:rPr lang="en-US" sz="1000"/>
                        <a:t>6</a:t>
                      </a:r>
                    </a:p>
                  </a:txBody>
                  <a:tcPr/>
                </a:tc>
                <a:tc>
                  <a:txBody>
                    <a:bodyPr/>
                    <a:lstStyle/>
                    <a:p>
                      <a:r>
                        <a:rPr lang="en-US" sz="1000"/>
                        <a:t>0.6131%</a:t>
                      </a:r>
                    </a:p>
                  </a:txBody>
                  <a:tcPr/>
                </a:tc>
                <a:extLst>
                  <a:ext uri="{0D108BD9-81ED-4DB2-BD59-A6C34878D82A}">
                    <a16:rowId xmlns:a16="http://schemas.microsoft.com/office/drawing/2014/main" val="417059913"/>
                  </a:ext>
                </a:extLst>
              </a:tr>
            </a:tbl>
          </a:graphicData>
        </a:graphic>
      </p:graphicFrame>
      <p:sp>
        <p:nvSpPr>
          <p:cNvPr id="4" name="Text Placeholder 3">
            <a:extLst>
              <a:ext uri="{FF2B5EF4-FFF2-40B4-BE49-F238E27FC236}">
                <a16:creationId xmlns:a16="http://schemas.microsoft.com/office/drawing/2014/main" id="{E2B961EE-C48C-4CAF-A408-9FC0C4BC946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77885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A49D9-9954-4C15-84AA-3653C0682500}"/>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7BDF8403-8059-455F-8457-57CC28923D50}"/>
              </a:ext>
            </a:extLst>
          </p:cNvPr>
          <p:cNvGraphicFramePr>
            <a:graphicFrameLocks noGrp="1"/>
          </p:cNvGraphicFramePr>
          <p:nvPr>
            <p:ph type="chart" sz="quarter" idx="13"/>
            <p:extLst>
              <p:ext uri="{D42A27DB-BD31-4B8C-83A1-F6EECF244321}">
                <p14:modId xmlns:p14="http://schemas.microsoft.com/office/powerpoint/2010/main" val="483674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6A4038-EA82-4438-A33F-369232D56B8D}"/>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1D445416-B2C2-4E0B-81EE-561300B982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7617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4214F-889E-45DE-A09D-8FAA783E2D80}"/>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303BE3FA-E536-4C9A-A7BA-3D18075AAC63}"/>
              </a:ext>
            </a:extLst>
          </p:cNvPr>
          <p:cNvGraphicFramePr>
            <a:graphicFrameLocks noGrp="1"/>
          </p:cNvGraphicFramePr>
          <p:nvPr>
            <p:ph type="chart" sz="quarter" idx="13"/>
            <p:extLst>
              <p:ext uri="{D42A27DB-BD31-4B8C-83A1-F6EECF244321}">
                <p14:modId xmlns:p14="http://schemas.microsoft.com/office/powerpoint/2010/main" val="2974107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AA5B2C-BA44-4882-8447-3ACB7BEC2591}"/>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4D007D32-4264-4E79-B7C7-8F092742BC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0919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F297-E1CD-4FF3-AA53-19A12356E38D}"/>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9B54494D-E382-4AE4-B6F0-C66A3DA6E258}"/>
              </a:ext>
            </a:extLst>
          </p:cNvPr>
          <p:cNvGraphicFramePr>
            <a:graphicFrameLocks noGrp="1"/>
          </p:cNvGraphicFramePr>
          <p:nvPr>
            <p:ph type="tbl" sz="quarter" idx="13"/>
            <p:extLst>
              <p:ext uri="{D42A27DB-BD31-4B8C-83A1-F6EECF244321}">
                <p14:modId xmlns:p14="http://schemas.microsoft.com/office/powerpoint/2010/main" val="140631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43747636"/>
                    </a:ext>
                  </a:extLst>
                </a:gridCol>
                <a:gridCol w="987552">
                  <a:extLst>
                    <a:ext uri="{9D8B030D-6E8A-4147-A177-3AD203B41FA5}">
                      <a16:colId xmlns:a16="http://schemas.microsoft.com/office/drawing/2014/main" val="1408994673"/>
                    </a:ext>
                  </a:extLst>
                </a:gridCol>
                <a:gridCol w="987552">
                  <a:extLst>
                    <a:ext uri="{9D8B030D-6E8A-4147-A177-3AD203B41FA5}">
                      <a16:colId xmlns:a16="http://schemas.microsoft.com/office/drawing/2014/main" val="3338676248"/>
                    </a:ext>
                  </a:extLst>
                </a:gridCol>
                <a:gridCol w="987552">
                  <a:extLst>
                    <a:ext uri="{9D8B030D-6E8A-4147-A177-3AD203B41FA5}">
                      <a16:colId xmlns:a16="http://schemas.microsoft.com/office/drawing/2014/main" val="2743757883"/>
                    </a:ext>
                  </a:extLst>
                </a:gridCol>
                <a:gridCol w="987552">
                  <a:extLst>
                    <a:ext uri="{9D8B030D-6E8A-4147-A177-3AD203B41FA5}">
                      <a16:colId xmlns:a16="http://schemas.microsoft.com/office/drawing/2014/main" val="227245327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10491624"/>
                  </a:ext>
                </a:extLst>
              </a:tr>
              <a:tr h="370840">
                <a:tc>
                  <a:txBody>
                    <a:bodyPr/>
                    <a:lstStyle/>
                    <a:p>
                      <a:r>
                        <a:rPr lang="en-US" sz="1000" b="1"/>
                        <a:t>Tokio Marine America - 2018-01-01 15:30:27</a:t>
                      </a:r>
                      <a:r>
                        <a:rPr lang="en-US" sz="1000"/>
                        <a:t>
Happy New Year!</a:t>
                      </a:r>
                    </a:p>
                  </a:txBody>
                  <a:tcPr/>
                </a:tc>
                <a:tc>
                  <a:txBody>
                    <a:bodyPr/>
                    <a:lstStyle/>
                    <a:p>
                      <a:r>
                        <a:rPr lang="en-US" sz="1000"/>
                        <a:t>50</a:t>
                      </a:r>
                    </a:p>
                  </a:txBody>
                  <a:tcPr/>
                </a:tc>
                <a:tc>
                  <a:txBody>
                    <a:bodyPr/>
                    <a:lstStyle/>
                    <a:p>
                      <a:r>
                        <a:rPr lang="en-US" sz="1000"/>
                        <a:t>0</a:t>
                      </a:r>
                    </a:p>
                  </a:txBody>
                  <a:tcPr/>
                </a:tc>
                <a:tc>
                  <a:txBody>
                    <a:bodyPr/>
                    <a:lstStyle/>
                    <a:p>
                      <a:r>
                        <a:rPr lang="en-US" sz="1000"/>
                        <a:t>1.1862%</a:t>
                      </a:r>
                    </a:p>
                  </a:txBody>
                  <a:tcPr/>
                </a:tc>
                <a:tc>
                  <a:txBody>
                    <a:bodyPr/>
                    <a:lstStyle/>
                    <a:p>
                      <a:r>
                        <a:rPr lang="en-US" sz="1000"/>
                        <a:t>Photo</a:t>
                      </a:r>
                    </a:p>
                  </a:txBody>
                  <a:tcPr/>
                </a:tc>
                <a:extLst>
                  <a:ext uri="{0D108BD9-81ED-4DB2-BD59-A6C34878D82A}">
                    <a16:rowId xmlns:a16="http://schemas.microsoft.com/office/drawing/2014/main" val="2532457332"/>
                  </a:ext>
                </a:extLst>
              </a:tr>
              <a:tr h="370840">
                <a:tc>
                  <a:txBody>
                    <a:bodyPr/>
                    <a:lstStyle/>
                    <a:p>
                      <a:r>
                        <a:rPr lang="en-US" sz="1000" b="1"/>
                        <a:t>Tokio Marine America - 2018-01-22 16:00:41</a:t>
                      </a:r>
                      <a:r>
                        <a:rPr lang="en-US" sz="1000"/>
                        <a:t>
Paul Fox, our VP of Business Development (pictured here with other TMA Employees) hosted lunch and learn sessions for our employees in NJ and Pasadena on the Opioid Epidemic and it's affects on our communities and industry. #themoreyouknow #TeamTMA #tobeagoodcompany</a:t>
                      </a:r>
                    </a:p>
                  </a:txBody>
                  <a:tcPr/>
                </a:tc>
                <a:tc>
                  <a:txBody>
                    <a:bodyPr/>
                    <a:lstStyle/>
                    <a:p>
                      <a:r>
                        <a:rPr lang="en-US" sz="1000"/>
                        <a:t>43</a:t>
                      </a:r>
                    </a:p>
                  </a:txBody>
                  <a:tcPr/>
                </a:tc>
                <a:tc>
                  <a:txBody>
                    <a:bodyPr/>
                    <a:lstStyle/>
                    <a:p>
                      <a:r>
                        <a:rPr lang="en-US" sz="1000"/>
                        <a:t>1</a:t>
                      </a:r>
                    </a:p>
                  </a:txBody>
                  <a:tcPr/>
                </a:tc>
                <a:tc>
                  <a:txBody>
                    <a:bodyPr/>
                    <a:lstStyle/>
                    <a:p>
                      <a:r>
                        <a:rPr lang="en-US" sz="1000"/>
                        <a:t>1.0115%</a:t>
                      </a:r>
                    </a:p>
                  </a:txBody>
                  <a:tcPr/>
                </a:tc>
                <a:tc>
                  <a:txBody>
                    <a:bodyPr/>
                    <a:lstStyle/>
                    <a:p>
                      <a:r>
                        <a:rPr lang="en-US" sz="1000"/>
                        <a:t>Photo</a:t>
                      </a:r>
                    </a:p>
                  </a:txBody>
                  <a:tcPr/>
                </a:tc>
                <a:extLst>
                  <a:ext uri="{0D108BD9-81ED-4DB2-BD59-A6C34878D82A}">
                    <a16:rowId xmlns:a16="http://schemas.microsoft.com/office/drawing/2014/main" val="2600061465"/>
                  </a:ext>
                </a:extLst>
              </a:tr>
              <a:tr h="370840">
                <a:tc>
                  <a:txBody>
                    <a:bodyPr/>
                    <a:lstStyle/>
                    <a:p>
                      <a:r>
                        <a:rPr lang="en-US" sz="1000" b="1"/>
                        <a:t>Tokio Marine America - 2018-01-15 14:54:27</a:t>
                      </a:r>
                      <a:r>
                        <a:rPr lang="en-US" sz="1000"/>
                        <a:t>
Happy Martin Luther King Jr. Day!</a:t>
                      </a:r>
                    </a:p>
                  </a:txBody>
                  <a:tcPr/>
                </a:tc>
                <a:tc>
                  <a:txBody>
                    <a:bodyPr/>
                    <a:lstStyle/>
                    <a:p>
                      <a:r>
                        <a:rPr lang="en-US" sz="1000"/>
                        <a:t>43</a:t>
                      </a:r>
                    </a:p>
                  </a:txBody>
                  <a:tcPr/>
                </a:tc>
                <a:tc>
                  <a:txBody>
                    <a:bodyPr/>
                    <a:lstStyle/>
                    <a:p>
                      <a:r>
                        <a:rPr lang="en-US" sz="1000"/>
                        <a:t>0</a:t>
                      </a:r>
                    </a:p>
                  </a:txBody>
                  <a:tcPr/>
                </a:tc>
                <a:tc>
                  <a:txBody>
                    <a:bodyPr/>
                    <a:lstStyle/>
                    <a:p>
                      <a:r>
                        <a:rPr lang="en-US" sz="1000"/>
                        <a:t>1.0037%</a:t>
                      </a:r>
                    </a:p>
                  </a:txBody>
                  <a:tcPr/>
                </a:tc>
                <a:tc>
                  <a:txBody>
                    <a:bodyPr/>
                    <a:lstStyle/>
                    <a:p>
                      <a:r>
                        <a:rPr lang="en-US" sz="1000"/>
                        <a:t>Photo</a:t>
                      </a:r>
                    </a:p>
                  </a:txBody>
                  <a:tcPr/>
                </a:tc>
                <a:extLst>
                  <a:ext uri="{0D108BD9-81ED-4DB2-BD59-A6C34878D82A}">
                    <a16:rowId xmlns:a16="http://schemas.microsoft.com/office/drawing/2014/main" val="3305505413"/>
                  </a:ext>
                </a:extLst>
              </a:tr>
            </a:tbl>
          </a:graphicData>
        </a:graphic>
      </p:graphicFrame>
      <p:sp>
        <p:nvSpPr>
          <p:cNvPr id="4" name="Text Placeholder 3">
            <a:extLst>
              <a:ext uri="{FF2B5EF4-FFF2-40B4-BE49-F238E27FC236}">
                <a16:creationId xmlns:a16="http://schemas.microsoft.com/office/drawing/2014/main" id="{72B98E26-8735-454E-BE5F-D835798B0C8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52880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D5C3-C292-4BE4-B4F1-FDF7D2E03BF4}"/>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A25CED24-CC15-42BF-BA62-AEA81FD580B2}"/>
              </a:ext>
            </a:extLst>
          </p:cNvPr>
          <p:cNvGraphicFramePr>
            <a:graphicFrameLocks noGrp="1"/>
          </p:cNvGraphicFramePr>
          <p:nvPr>
            <p:ph type="tbl" sz="quarter" idx="13"/>
            <p:extLst>
              <p:ext uri="{D42A27DB-BD31-4B8C-83A1-F6EECF244321}">
                <p14:modId xmlns:p14="http://schemas.microsoft.com/office/powerpoint/2010/main" val="457038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1690549"/>
                    </a:ext>
                  </a:extLst>
                </a:gridCol>
                <a:gridCol w="699516">
                  <a:extLst>
                    <a:ext uri="{9D8B030D-6E8A-4147-A177-3AD203B41FA5}">
                      <a16:colId xmlns:a16="http://schemas.microsoft.com/office/drawing/2014/main" val="3333258051"/>
                    </a:ext>
                  </a:extLst>
                </a:gridCol>
                <a:gridCol w="699516">
                  <a:extLst>
                    <a:ext uri="{9D8B030D-6E8A-4147-A177-3AD203B41FA5}">
                      <a16:colId xmlns:a16="http://schemas.microsoft.com/office/drawing/2014/main" val="700141372"/>
                    </a:ext>
                  </a:extLst>
                </a:gridCol>
                <a:gridCol w="658368">
                  <a:extLst>
                    <a:ext uri="{9D8B030D-6E8A-4147-A177-3AD203B41FA5}">
                      <a16:colId xmlns:a16="http://schemas.microsoft.com/office/drawing/2014/main" val="501194578"/>
                    </a:ext>
                  </a:extLst>
                </a:gridCol>
                <a:gridCol w="658368">
                  <a:extLst>
                    <a:ext uri="{9D8B030D-6E8A-4147-A177-3AD203B41FA5}">
                      <a16:colId xmlns:a16="http://schemas.microsoft.com/office/drawing/2014/main" val="294259471"/>
                    </a:ext>
                  </a:extLst>
                </a:gridCol>
                <a:gridCol w="658368">
                  <a:extLst>
                    <a:ext uri="{9D8B030D-6E8A-4147-A177-3AD203B41FA5}">
                      <a16:colId xmlns:a16="http://schemas.microsoft.com/office/drawing/2014/main" val="592062610"/>
                    </a:ext>
                  </a:extLst>
                </a:gridCol>
                <a:gridCol w="699516">
                  <a:extLst>
                    <a:ext uri="{9D8B030D-6E8A-4147-A177-3AD203B41FA5}">
                      <a16:colId xmlns:a16="http://schemas.microsoft.com/office/drawing/2014/main" val="3937458949"/>
                    </a:ext>
                  </a:extLst>
                </a:gridCol>
                <a:gridCol w="699516">
                  <a:extLst>
                    <a:ext uri="{9D8B030D-6E8A-4147-A177-3AD203B41FA5}">
                      <a16:colId xmlns:a16="http://schemas.microsoft.com/office/drawing/2014/main" val="4275297223"/>
                    </a:ext>
                  </a:extLst>
                </a:gridCol>
                <a:gridCol w="699516">
                  <a:extLst>
                    <a:ext uri="{9D8B030D-6E8A-4147-A177-3AD203B41FA5}">
                      <a16:colId xmlns:a16="http://schemas.microsoft.com/office/drawing/2014/main" val="3253208620"/>
                    </a:ext>
                  </a:extLst>
                </a:gridCol>
                <a:gridCol w="658368">
                  <a:extLst>
                    <a:ext uri="{9D8B030D-6E8A-4147-A177-3AD203B41FA5}">
                      <a16:colId xmlns:a16="http://schemas.microsoft.com/office/drawing/2014/main" val="229873227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358165670"/>
                  </a:ext>
                </a:extLst>
              </a:tr>
              <a:tr h="370840">
                <a:tc>
                  <a:txBody>
                    <a:bodyPr/>
                    <a:lstStyle/>
                    <a:p>
                      <a:r>
                        <a:rPr lang="en-US" sz="1000"/>
                        <a:t>tmamerica (Tokio Marine America)</a:t>
                      </a:r>
                    </a:p>
                  </a:txBody>
                  <a:tcPr/>
                </a:tc>
                <a:tc>
                  <a:txBody>
                    <a:bodyPr/>
                    <a:lstStyle/>
                    <a:p>
                      <a:r>
                        <a:rPr lang="en-US" sz="1000"/>
                        <a:t>74</a:t>
                      </a:r>
                    </a:p>
                  </a:txBody>
                  <a:tcPr/>
                </a:tc>
                <a:tc>
                  <a:txBody>
                    <a:bodyPr/>
                    <a:lstStyle/>
                    <a:p>
                      <a:r>
                        <a:rPr lang="en-US" sz="1000"/>
                        <a:t>7</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9</a:t>
                      </a:r>
                    </a:p>
                  </a:txBody>
                  <a:tcPr/>
                </a:tc>
                <a:tc>
                  <a:txBody>
                    <a:bodyPr/>
                    <a:lstStyle/>
                    <a:p>
                      <a:r>
                        <a:rPr lang="en-US" sz="1000"/>
                        <a:t>103</a:t>
                      </a:r>
                    </a:p>
                  </a:txBody>
                  <a:tcPr/>
                </a:tc>
                <a:tc>
                  <a:txBody>
                    <a:bodyPr/>
                    <a:lstStyle/>
                    <a:p>
                      <a:r>
                        <a:rPr lang="en-US" sz="1000"/>
                        <a:t>0</a:t>
                      </a:r>
                    </a:p>
                  </a:txBody>
                  <a:tcPr/>
                </a:tc>
                <a:tc>
                  <a:txBody>
                    <a:bodyPr/>
                    <a:lstStyle/>
                    <a:p>
                      <a:r>
                        <a:rPr lang="en-US" sz="1000"/>
                        <a:t>16.3492%</a:t>
                      </a:r>
                    </a:p>
                  </a:txBody>
                  <a:tcPr/>
                </a:tc>
                <a:extLst>
                  <a:ext uri="{0D108BD9-81ED-4DB2-BD59-A6C34878D82A}">
                    <a16:rowId xmlns:a16="http://schemas.microsoft.com/office/drawing/2014/main" val="3660813241"/>
                  </a:ext>
                </a:extLst>
              </a:tr>
            </a:tbl>
          </a:graphicData>
        </a:graphic>
      </p:graphicFrame>
      <p:sp>
        <p:nvSpPr>
          <p:cNvPr id="4" name="Text Placeholder 3">
            <a:extLst>
              <a:ext uri="{FF2B5EF4-FFF2-40B4-BE49-F238E27FC236}">
                <a16:creationId xmlns:a16="http://schemas.microsoft.com/office/drawing/2014/main" id="{A80E20EA-0015-4400-9308-0E647DA11E1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22457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965C7-96C2-4247-91E7-647898DD6208}"/>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0643ECE2-14D9-456C-BF0A-ACCA19E2FCCB}"/>
              </a:ext>
            </a:extLst>
          </p:cNvPr>
          <p:cNvGraphicFramePr>
            <a:graphicFrameLocks noGrp="1"/>
          </p:cNvGraphicFramePr>
          <p:nvPr>
            <p:ph type="chart" sz="quarter" idx="13"/>
            <p:extLst>
              <p:ext uri="{D42A27DB-BD31-4B8C-83A1-F6EECF244321}">
                <p14:modId xmlns:p14="http://schemas.microsoft.com/office/powerpoint/2010/main" val="151311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D5F269-96A6-4DA9-897F-A292878715B7}"/>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01571210-9199-4FAE-9CED-0DD7609628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0695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AF8F1-9D95-40CA-9B56-9B01C9FA0AE0}"/>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05959B4B-BF13-483D-879A-C86B8B405B36}"/>
              </a:ext>
            </a:extLst>
          </p:cNvPr>
          <p:cNvGraphicFramePr>
            <a:graphicFrameLocks noGrp="1"/>
          </p:cNvGraphicFramePr>
          <p:nvPr>
            <p:ph type="chart" sz="quarter" idx="13"/>
            <p:extLst>
              <p:ext uri="{D42A27DB-BD31-4B8C-83A1-F6EECF244321}">
                <p14:modId xmlns:p14="http://schemas.microsoft.com/office/powerpoint/2010/main" val="281477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B12FB7-9E40-4BDF-B89D-89D97ADA635F}"/>
              </a:ext>
            </a:extLst>
          </p:cNvPr>
          <p:cNvSpPr>
            <a:spLocks noGrp="1"/>
          </p:cNvSpPr>
          <p:nvPr>
            <p:ph type="body" sz="quarter" idx="14"/>
          </p:nvPr>
        </p:nvSpPr>
        <p:spPr/>
        <p:txBody>
          <a:bodyPr/>
          <a:lstStyle/>
          <a:p>
            <a:r>
              <a:rPr lang="en-US"/>
              <a:t>01/01/2017 - 03/31/2018</a:t>
            </a:r>
          </a:p>
        </p:txBody>
      </p:sp>
      <p:sp>
        <p:nvSpPr>
          <p:cNvPr id="5" name="Footer Placeholder 4">
            <a:extLst>
              <a:ext uri="{FF2B5EF4-FFF2-40B4-BE49-F238E27FC236}">
                <a16:creationId xmlns:a16="http://schemas.microsoft.com/office/drawing/2014/main" id="{54C821A1-4FCE-43BD-A933-C57381B9E0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5801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EE1A3-7A8A-4B81-9694-5C0B6E345176}"/>
              </a:ext>
            </a:extLst>
          </p:cNvPr>
          <p:cNvSpPr>
            <a:spLocks noGrp="1"/>
          </p:cNvSpPr>
          <p:nvPr>
            <p:ph type="title"/>
          </p:nvPr>
        </p:nvSpPr>
        <p:spPr/>
        <p:txBody>
          <a:bodyPr/>
          <a:lstStyle/>
          <a:p>
            <a:r>
              <a:rPr lang="en-US"/>
              <a:t>Instagram Posts Table</a:t>
            </a:r>
          </a:p>
        </p:txBody>
      </p:sp>
      <p:graphicFrame>
        <p:nvGraphicFramePr>
          <p:cNvPr id="5" name="Table Placeholder 4">
            <a:extLst>
              <a:ext uri="{FF2B5EF4-FFF2-40B4-BE49-F238E27FC236}">
                <a16:creationId xmlns:a16="http://schemas.microsoft.com/office/drawing/2014/main" id="{519502D5-B455-4AF4-B14A-7E7F9E06BCD6}"/>
              </a:ext>
            </a:extLst>
          </p:cNvPr>
          <p:cNvGraphicFramePr>
            <a:graphicFrameLocks noGrp="1"/>
          </p:cNvGraphicFramePr>
          <p:nvPr>
            <p:ph type="tbl" sz="quarter" idx="13"/>
            <p:extLst>
              <p:ext uri="{D42A27DB-BD31-4B8C-83A1-F6EECF244321}">
                <p14:modId xmlns:p14="http://schemas.microsoft.com/office/powerpoint/2010/main" val="3443787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809623"/>
                    </a:ext>
                  </a:extLst>
                </a:gridCol>
                <a:gridCol w="987552">
                  <a:extLst>
                    <a:ext uri="{9D8B030D-6E8A-4147-A177-3AD203B41FA5}">
                      <a16:colId xmlns:a16="http://schemas.microsoft.com/office/drawing/2014/main" val="3363028783"/>
                    </a:ext>
                  </a:extLst>
                </a:gridCol>
                <a:gridCol w="987552">
                  <a:extLst>
                    <a:ext uri="{9D8B030D-6E8A-4147-A177-3AD203B41FA5}">
                      <a16:colId xmlns:a16="http://schemas.microsoft.com/office/drawing/2014/main" val="2366970612"/>
                    </a:ext>
                  </a:extLst>
                </a:gridCol>
                <a:gridCol w="987552">
                  <a:extLst>
                    <a:ext uri="{9D8B030D-6E8A-4147-A177-3AD203B41FA5}">
                      <a16:colId xmlns:a16="http://schemas.microsoft.com/office/drawing/2014/main" val="3266427803"/>
                    </a:ext>
                  </a:extLst>
                </a:gridCol>
                <a:gridCol w="987552">
                  <a:extLst>
                    <a:ext uri="{9D8B030D-6E8A-4147-A177-3AD203B41FA5}">
                      <a16:colId xmlns:a16="http://schemas.microsoft.com/office/drawing/2014/main" val="237987997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918264101"/>
                  </a:ext>
                </a:extLst>
              </a:tr>
              <a:tr h="370840">
                <a:tc>
                  <a:txBody>
                    <a:bodyPr/>
                    <a:lstStyle/>
                    <a:p>
                      <a:r>
                        <a:rPr lang="en-US" sz="1000" b="1"/>
                        <a:t>tmamerica (Tokio Marine America) - 2018-01-24 19:03:43</a:t>
                      </a:r>
                      <a:r>
                        <a:rPr lang="en-US" sz="1000"/>
                        <a:t>
TMA Employees Observed National Popcorn Day last Friday! #friyay #popcorn #TeamTMA #tmamerica</a:t>
                      </a:r>
                    </a:p>
                  </a:txBody>
                  <a:tcPr/>
                </a:tc>
                <a:tc>
                  <a:txBody>
                    <a:bodyPr/>
                    <a:lstStyle/>
                    <a:p>
                      <a:r>
                        <a:rPr lang="en-US" sz="1000"/>
                        <a:t>16</a:t>
                      </a:r>
                    </a:p>
                  </a:txBody>
                  <a:tcPr/>
                </a:tc>
                <a:tc>
                  <a:txBody>
                    <a:bodyPr/>
                    <a:lstStyle/>
                    <a:p>
                      <a:r>
                        <a:rPr lang="en-US" sz="1000"/>
                        <a:t>0</a:t>
                      </a:r>
                    </a:p>
                  </a:txBody>
                  <a:tcPr/>
                </a:tc>
                <a:tc>
                  <a:txBody>
                    <a:bodyPr/>
                    <a:lstStyle/>
                    <a:p>
                      <a:r>
                        <a:rPr lang="en-US" sz="1000"/>
                        <a:t>22.2222%</a:t>
                      </a:r>
                    </a:p>
                  </a:txBody>
                  <a:tcPr/>
                </a:tc>
                <a:tc>
                  <a:txBody>
                    <a:bodyPr/>
                    <a:lstStyle/>
                    <a:p>
                      <a:r>
                        <a:rPr lang="en-US" sz="1000"/>
                        <a:t>Carousel</a:t>
                      </a:r>
                    </a:p>
                  </a:txBody>
                  <a:tcPr/>
                </a:tc>
                <a:extLst>
                  <a:ext uri="{0D108BD9-81ED-4DB2-BD59-A6C34878D82A}">
                    <a16:rowId xmlns:a16="http://schemas.microsoft.com/office/drawing/2014/main" val="1292892663"/>
                  </a:ext>
                </a:extLst>
              </a:tr>
              <a:tr h="370840">
                <a:tc>
                  <a:txBody>
                    <a:bodyPr/>
                    <a:lstStyle/>
                    <a:p>
                      <a:r>
                        <a:rPr lang="en-US" sz="1000" b="1"/>
                        <a:t>tmamerica (Tokio Marine America) - 2018-01-22 16:02:01</a:t>
                      </a:r>
                      <a:r>
                        <a:rPr lang="en-US" sz="1000"/>
                        <a:t>
Paul Fox, our VP of Business Development (pictured here with other TMA Employees) hosted lunch and learn sessions for our employees in NJ and Pasadena on the Opioid Epidemic and it's affects on our communities and industry. #themoreyouknow #TeamTMA #tobeagoodcompany #tmamerica</a:t>
                      </a:r>
                    </a:p>
                  </a:txBody>
                  <a:tcPr/>
                </a:tc>
                <a:tc>
                  <a:txBody>
                    <a:bodyPr/>
                    <a:lstStyle/>
                    <a:p>
                      <a:r>
                        <a:rPr lang="en-US" sz="1000"/>
                        <a:t>13</a:t>
                      </a:r>
                    </a:p>
                  </a:txBody>
                  <a:tcPr/>
                </a:tc>
                <a:tc>
                  <a:txBody>
                    <a:bodyPr/>
                    <a:lstStyle/>
                    <a:p>
                      <a:r>
                        <a:rPr lang="en-US" sz="1000"/>
                        <a:t>0</a:t>
                      </a:r>
                    </a:p>
                  </a:txBody>
                  <a:tcPr/>
                </a:tc>
                <a:tc>
                  <a:txBody>
                    <a:bodyPr/>
                    <a:lstStyle/>
                    <a:p>
                      <a:r>
                        <a:rPr lang="en-US" sz="1000"/>
                        <a:t>18.0556%</a:t>
                      </a:r>
                    </a:p>
                  </a:txBody>
                  <a:tcPr/>
                </a:tc>
                <a:tc>
                  <a:txBody>
                    <a:bodyPr/>
                    <a:lstStyle/>
                    <a:p>
                      <a:r>
                        <a:rPr lang="en-US" sz="1000"/>
                        <a:t>Image</a:t>
                      </a:r>
                    </a:p>
                  </a:txBody>
                  <a:tcPr/>
                </a:tc>
                <a:extLst>
                  <a:ext uri="{0D108BD9-81ED-4DB2-BD59-A6C34878D82A}">
                    <a16:rowId xmlns:a16="http://schemas.microsoft.com/office/drawing/2014/main" val="1451448118"/>
                  </a:ext>
                </a:extLst>
              </a:tr>
              <a:tr h="370840">
                <a:tc>
                  <a:txBody>
                    <a:bodyPr/>
                    <a:lstStyle/>
                    <a:p>
                      <a:r>
                        <a:rPr lang="en-US" sz="1000" b="1"/>
                        <a:t>tmamerica (Tokio Marine America) - 2018-01-20 03:38:48</a:t>
                      </a:r>
                      <a:r>
                        <a:rPr lang="en-US" sz="1000"/>
                        <a:t>
Every Friday is jeans day for the employees that donate to the local charity each branch has chosen for the month! This month the Pasadena office chose Boys &amp; Girls Club of Pasadena! Consider donating: http://www.bgcpasadena.org/ #boysandgirlsclub #pasadena #tmamerica #giveback</a:t>
                      </a:r>
                    </a:p>
                  </a:txBody>
                  <a:tcPr/>
                </a:tc>
                <a:tc>
                  <a:txBody>
                    <a:bodyPr/>
                    <a:lstStyle/>
                    <a:p>
                      <a:r>
                        <a:rPr lang="en-US" sz="1000"/>
                        <a:t>13</a:t>
                      </a:r>
                    </a:p>
                  </a:txBody>
                  <a:tcPr/>
                </a:tc>
                <a:tc>
                  <a:txBody>
                    <a:bodyPr/>
                    <a:lstStyle/>
                    <a:p>
                      <a:r>
                        <a:rPr lang="en-US" sz="1000"/>
                        <a:t>0</a:t>
                      </a:r>
                    </a:p>
                  </a:txBody>
                  <a:tcPr/>
                </a:tc>
                <a:tc>
                  <a:txBody>
                    <a:bodyPr/>
                    <a:lstStyle/>
                    <a:p>
                      <a:r>
                        <a:rPr lang="en-US" sz="1000"/>
                        <a:t>18.0556%</a:t>
                      </a:r>
                    </a:p>
                  </a:txBody>
                  <a:tcPr/>
                </a:tc>
                <a:tc>
                  <a:txBody>
                    <a:bodyPr/>
                    <a:lstStyle/>
                    <a:p>
                      <a:r>
                        <a:rPr lang="en-US" sz="1000"/>
                        <a:t>Image</a:t>
                      </a:r>
                    </a:p>
                  </a:txBody>
                  <a:tcPr/>
                </a:tc>
                <a:extLst>
                  <a:ext uri="{0D108BD9-81ED-4DB2-BD59-A6C34878D82A}">
                    <a16:rowId xmlns:a16="http://schemas.microsoft.com/office/drawing/2014/main" val="3007558582"/>
                  </a:ext>
                </a:extLst>
              </a:tr>
              <a:tr h="370840">
                <a:tc>
                  <a:txBody>
                    <a:bodyPr/>
                    <a:lstStyle/>
                    <a:p>
                      <a:r>
                        <a:rPr lang="en-US" sz="1000" b="1"/>
                        <a:t>tmamerica (Tokio Marine America) - 2018-01-15 15:11:59</a:t>
                      </a:r>
                      <a:r>
                        <a:rPr lang="en-US" sz="1000"/>
                        <a:t>
Happy Martin Luther King Jr. Day! #tmamerica #mlk #martinlutherkingjr</a:t>
                      </a:r>
                    </a:p>
                  </a:txBody>
                  <a:tcPr/>
                </a:tc>
                <a:tc>
                  <a:txBody>
                    <a:bodyPr/>
                    <a:lstStyle/>
                    <a:p>
                      <a:r>
                        <a:rPr lang="en-US" sz="1000"/>
                        <a:t>14</a:t>
                      </a:r>
                    </a:p>
                  </a:txBody>
                  <a:tcPr/>
                </a:tc>
                <a:tc>
                  <a:txBody>
                    <a:bodyPr/>
                    <a:lstStyle/>
                    <a:p>
                      <a:r>
                        <a:rPr lang="en-US" sz="1000"/>
                        <a:t>0</a:t>
                      </a:r>
                    </a:p>
                  </a:txBody>
                  <a:tcPr/>
                </a:tc>
                <a:tc>
                  <a:txBody>
                    <a:bodyPr/>
                    <a:lstStyle/>
                    <a:p>
                      <a:r>
                        <a:rPr lang="en-US" sz="1000"/>
                        <a:t>19.4444%</a:t>
                      </a:r>
                    </a:p>
                  </a:txBody>
                  <a:tcPr/>
                </a:tc>
                <a:tc>
                  <a:txBody>
                    <a:bodyPr/>
                    <a:lstStyle/>
                    <a:p>
                      <a:r>
                        <a:rPr lang="en-US" sz="1000"/>
                        <a:t>Image</a:t>
                      </a:r>
                    </a:p>
                  </a:txBody>
                  <a:tcPr/>
                </a:tc>
                <a:extLst>
                  <a:ext uri="{0D108BD9-81ED-4DB2-BD59-A6C34878D82A}">
                    <a16:rowId xmlns:a16="http://schemas.microsoft.com/office/drawing/2014/main" val="3296259185"/>
                  </a:ext>
                </a:extLst>
              </a:tr>
              <a:tr h="370840">
                <a:tc>
                  <a:txBody>
                    <a:bodyPr/>
                    <a:lstStyle/>
                    <a:p>
                      <a:r>
                        <a:rPr lang="en-US" sz="1000" b="1"/>
                        <a:t>tmamerica (Tokio Marine America) - 2018-01-12 23:39:19</a:t>
                      </a:r>
                      <a:r>
                        <a:rPr lang="en-US" sz="1000"/>
                        <a:t>
Every Friday is jeans day for the employees that donate to the local charity each branch has chosen for the month! This month they chose Park East High School! Consider donating: www.parkeasths.org @parkeasths #tmamerica #giveback</a:t>
                      </a:r>
                    </a:p>
                  </a:txBody>
                  <a:tcPr/>
                </a:tc>
                <a:tc>
                  <a:txBody>
                    <a:bodyPr/>
                    <a:lstStyle/>
                    <a:p>
                      <a:r>
                        <a:rPr lang="en-US" sz="1000"/>
                        <a:t>10</a:t>
                      </a:r>
                    </a:p>
                  </a:txBody>
                  <a:tcPr/>
                </a:tc>
                <a:tc>
                  <a:txBody>
                    <a:bodyPr/>
                    <a:lstStyle/>
                    <a:p>
                      <a:r>
                        <a:rPr lang="en-US" sz="1000"/>
                        <a:t>0</a:t>
                      </a:r>
                    </a:p>
                  </a:txBody>
                  <a:tcPr/>
                </a:tc>
                <a:tc>
                  <a:txBody>
                    <a:bodyPr/>
                    <a:lstStyle/>
                    <a:p>
                      <a:r>
                        <a:rPr lang="en-US" sz="1000"/>
                        <a:t>13.8889%</a:t>
                      </a:r>
                    </a:p>
                  </a:txBody>
                  <a:tcPr/>
                </a:tc>
                <a:tc>
                  <a:txBody>
                    <a:bodyPr/>
                    <a:lstStyle/>
                    <a:p>
                      <a:r>
                        <a:rPr lang="en-US" sz="1000"/>
                        <a:t>Image</a:t>
                      </a:r>
                    </a:p>
                  </a:txBody>
                  <a:tcPr/>
                </a:tc>
                <a:extLst>
                  <a:ext uri="{0D108BD9-81ED-4DB2-BD59-A6C34878D82A}">
                    <a16:rowId xmlns:a16="http://schemas.microsoft.com/office/drawing/2014/main" val="3336287032"/>
                  </a:ext>
                </a:extLst>
              </a:tr>
            </a:tbl>
          </a:graphicData>
        </a:graphic>
      </p:graphicFrame>
      <p:sp>
        <p:nvSpPr>
          <p:cNvPr id="4" name="Text Placeholder 3">
            <a:extLst>
              <a:ext uri="{FF2B5EF4-FFF2-40B4-BE49-F238E27FC236}">
                <a16:creationId xmlns:a16="http://schemas.microsoft.com/office/drawing/2014/main" id="{9E5DBA45-363A-49E7-AAD2-BB675881211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938917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483</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TMA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Instagram Average Interactions Per Post</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2018-02-26T22:19:09Z</dcterms:created>
  <dcterms:modified xsi:type="dcterms:W3CDTF">2018-02-26T22:19:36Z</dcterms:modified>
</cp:coreProperties>
</file>