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CF5EF-D9B8-48C4-9B13-4966BECADDC0}"/>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80E630E2-9BDE-4621-8606-90B0F24DD4D8}"/>
              </a:ext>
            </a:extLst>
          </p:cNvPr>
          <p:cNvGraphicFramePr>
            <a:graphicFrameLocks noGrp="1"/>
          </p:cNvGraphicFramePr>
          <p:nvPr>
            <p:ph type="tbl" sz="quarter" idx="13"/>
            <p:extLst>
              <p:ext uri="{D42A27DB-BD31-4B8C-83A1-F6EECF244321}">
                <p14:modId xmlns:p14="http://schemas.microsoft.com/office/powerpoint/2010/main" val="4076197670"/>
              </p:ext>
            </p:extLst>
          </p:nvPr>
        </p:nvGraphicFramePr>
        <p:xfrm>
          <a:off x="457200" y="1731963"/>
          <a:ext cx="8229600" cy="40284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40711616"/>
                    </a:ext>
                  </a:extLst>
                </a:gridCol>
                <a:gridCol w="987552">
                  <a:extLst>
                    <a:ext uri="{9D8B030D-6E8A-4147-A177-3AD203B41FA5}">
                      <a16:colId xmlns:a16="http://schemas.microsoft.com/office/drawing/2014/main" val="101170637"/>
                    </a:ext>
                  </a:extLst>
                </a:gridCol>
                <a:gridCol w="987552">
                  <a:extLst>
                    <a:ext uri="{9D8B030D-6E8A-4147-A177-3AD203B41FA5}">
                      <a16:colId xmlns:a16="http://schemas.microsoft.com/office/drawing/2014/main" val="2965747698"/>
                    </a:ext>
                  </a:extLst>
                </a:gridCol>
                <a:gridCol w="987552">
                  <a:extLst>
                    <a:ext uri="{9D8B030D-6E8A-4147-A177-3AD203B41FA5}">
                      <a16:colId xmlns:a16="http://schemas.microsoft.com/office/drawing/2014/main" val="3558441869"/>
                    </a:ext>
                  </a:extLst>
                </a:gridCol>
                <a:gridCol w="987552">
                  <a:extLst>
                    <a:ext uri="{9D8B030D-6E8A-4147-A177-3AD203B41FA5}">
                      <a16:colId xmlns:a16="http://schemas.microsoft.com/office/drawing/2014/main" val="100623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90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- 2018-01-24 19:03:43</a:t>
                      </a:r>
                      <a:r>
                        <a:rPr kumimoji="0" lang="en-US" sz="1000" b="0" i="0" u="none" strike="noStrike" kern="1200" cap="none" spc="0" normalizeH="0" baseline="0" noProof="0">
                          <a:ln>
                            <a:noFill/>
                          </a:ln>
                          <a:solidFill>
                            <a:prstClr val="black"/>
                          </a:solidFill>
                          <a:effectLst/>
                          <a:uLnTx/>
                          <a:uFillTx/>
                          <a:latin typeface="+mn-lt"/>
                          <a:ea typeface="+mn-ea"/>
                          <a:cs typeface="+mn-cs"/>
                        </a:rPr>
                        <a:t>
TMA Employees Observed National Popcorn Day last Friday! #friyay #popcorn #TeamTMA #tmamerica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78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- 2018-01-22 16:02:01</a:t>
                      </a:r>
                      <a:r>
                        <a:rPr kumimoji="0" lang="en-US" sz="1000" b="0" i="0" u="none" strike="noStrike" kern="1200" cap="none" spc="0" normalizeH="0" baseline="0" noProof="0">
                          <a:ln>
                            <a:noFill/>
                          </a:ln>
                          <a:solidFill>
                            <a:prstClr val="black"/>
                          </a:solidFill>
                          <a:effectLst/>
                          <a:uLnTx/>
                          <a:uFillTx/>
                          <a:latin typeface="+mn-lt"/>
                          <a:ea typeface="+mn-ea"/>
                          <a:cs typeface="+mn-cs"/>
                        </a:rPr>
                        <a:t>
Paul Fox, our VP of Business Development (pictured here with other TMA Employees) hosted lunch and learn sessions for our employees in NJ and Pasadena on the Opioid Epidemic and it's affects on our communities and industry. #themoreyouknow #TeamTMA #tobeagoodcompany #tmamerica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403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- 2018-01-20 03:38:48</a:t>
                      </a:r>
                      <a:r>
                        <a:rPr kumimoji="0" lang="en-US" sz="1000" b="0" i="0" u="none" strike="noStrike" kern="1200" cap="none" spc="0" normalizeH="0" baseline="0" noProof="0">
                          <a:ln>
                            <a:noFill/>
                          </a:ln>
                          <a:solidFill>
                            <a:prstClr val="black"/>
                          </a:solidFill>
                          <a:effectLst/>
                          <a:uLnTx/>
                          <a:uFillTx/>
                          <a:latin typeface="+mn-lt"/>
                          <a:ea typeface="+mn-ea"/>
                          <a:cs typeface="+mn-cs"/>
                        </a:rPr>
                        <a:t>
Every Friday is jeans day for the employees that donate to the local charity each branch has chosen for the month! This month the Pasadena office chose Boys &amp; Girls Club of Pasadena! Consider donating: http://www.bgcpasadena.org/ #boysandgirlsclub #pasadena #tmamerica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757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- 2018-01-15 15:11:59</a:t>
                      </a:r>
                      <a:r>
                        <a:rPr kumimoji="0" lang="en-US" sz="1000" b="0" i="0" u="none" strike="noStrike" kern="1200" cap="none" spc="0" normalizeH="0" baseline="0" noProof="0">
                          <a:ln>
                            <a:noFill/>
                          </a:ln>
                          <a:solidFill>
                            <a:prstClr val="black"/>
                          </a:solidFill>
                          <a:effectLst/>
                          <a:uLnTx/>
                          <a:uFillTx/>
                          <a:latin typeface="+mn-lt"/>
                          <a:ea typeface="+mn-ea"/>
                          <a:cs typeface="+mn-cs"/>
                        </a:rPr>
                        <a:t>
Happy Martin Luther King Jr. Day! #tmamerica #mlk #martinlutherkingjr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900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- 2018-01-12 23:39:19</a:t>
                      </a:r>
                      <a:r>
                        <a:rPr kumimoji="0" lang="en-US" sz="1000" b="0" i="0" u="none" strike="noStrike" kern="1200" cap="none" spc="0" normalizeH="0" baseline="0" noProof="0">
                          <a:ln>
                            <a:noFill/>
                          </a:ln>
                          <a:solidFill>
                            <a:prstClr val="black"/>
                          </a:solidFill>
                          <a:effectLst/>
                          <a:uLnTx/>
                          <a:uFillTx/>
                          <a:latin typeface="+mn-lt"/>
                          <a:ea typeface="+mn-ea"/>
                          <a:cs typeface="+mn-cs"/>
                        </a:rPr>
                        <a:t>
Every Friday is jeans day for the employees that donate to the local charity each branch has chosen for the month! This month they chose Park East High School! Consider donating: www.parkeasths.org @parkeasths #tmamerica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6921937"/>
                  </a:ext>
                </a:extLst>
              </a:tr>
            </a:tbl>
          </a:graphicData>
        </a:graphic>
      </p:graphicFrame>
      <p:sp>
        <p:nvSpPr>
          <p:cNvPr id="4" name="Text Placeholder 3">
            <a:extLst>
              <a:ext uri="{FF2B5EF4-FFF2-40B4-BE49-F238E27FC236}">
                <a16:creationId xmlns:a16="http://schemas.microsoft.com/office/drawing/2014/main" id="{9B5033D4-C6DD-4948-A7D8-767A53EAC0E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18459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F6E35-E9DD-4A74-817A-478B41AD85CE}"/>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FA1A1C78-4039-4E0F-B05C-3D705D1F4BD3}"/>
              </a:ext>
            </a:extLst>
          </p:cNvPr>
          <p:cNvGraphicFramePr>
            <a:graphicFrameLocks noGrp="1"/>
          </p:cNvGraphicFramePr>
          <p:nvPr>
            <p:ph type="tbl" sz="quarter" idx="13"/>
            <p:extLst>
              <p:ext uri="{D42A27DB-BD31-4B8C-83A1-F6EECF244321}">
                <p14:modId xmlns:p14="http://schemas.microsoft.com/office/powerpoint/2010/main" val="168952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1519076"/>
                    </a:ext>
                  </a:extLst>
                </a:gridCol>
                <a:gridCol w="987552">
                  <a:extLst>
                    <a:ext uri="{9D8B030D-6E8A-4147-A177-3AD203B41FA5}">
                      <a16:colId xmlns:a16="http://schemas.microsoft.com/office/drawing/2014/main" val="3346028039"/>
                    </a:ext>
                  </a:extLst>
                </a:gridCol>
                <a:gridCol w="987552">
                  <a:extLst>
                    <a:ext uri="{9D8B030D-6E8A-4147-A177-3AD203B41FA5}">
                      <a16:colId xmlns:a16="http://schemas.microsoft.com/office/drawing/2014/main" val="2659646395"/>
                    </a:ext>
                  </a:extLst>
                </a:gridCol>
                <a:gridCol w="987552">
                  <a:extLst>
                    <a:ext uri="{9D8B030D-6E8A-4147-A177-3AD203B41FA5}">
                      <a16:colId xmlns:a16="http://schemas.microsoft.com/office/drawing/2014/main" val="2463724879"/>
                    </a:ext>
                  </a:extLst>
                </a:gridCol>
                <a:gridCol w="987552">
                  <a:extLst>
                    <a:ext uri="{9D8B030D-6E8A-4147-A177-3AD203B41FA5}">
                      <a16:colId xmlns:a16="http://schemas.microsoft.com/office/drawing/2014/main" val="2415139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461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- 2018-01-10 12:28:17</a:t>
                      </a:r>
                      <a:r>
                        <a:rPr kumimoji="0" lang="en-US" sz="1000" b="0" i="0" u="none" strike="noStrike" kern="1200" cap="none" spc="0" normalizeH="0" baseline="0" noProof="0">
                          <a:ln>
                            <a:noFill/>
                          </a:ln>
                          <a:solidFill>
                            <a:prstClr val="black"/>
                          </a:solidFill>
                          <a:effectLst/>
                          <a:uLnTx/>
                          <a:uFillTx/>
                          <a:latin typeface="+mn-lt"/>
                          <a:ea typeface="+mn-ea"/>
                          <a:cs typeface="+mn-cs"/>
                        </a:rPr>
                        <a:t>
Our Next Generation Leadership program participants have organized a Blood Drive through the American Red Cross. On January 12th, TMA, Philadelphia Insurance and TM Claims Service's  Pasadena offices will host the blood drive.  Our ultimate goal is 125 pints! #blooddrive #TMAcares #TMAnshin #AnshinInAction #redcross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686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- 2018-01-05 17:06:34</a:t>
                      </a:r>
                      <a:r>
                        <a:rPr kumimoji="0" lang="en-US" sz="1000" b="0" i="0" u="none" strike="noStrike" kern="1200" cap="none" spc="0" normalizeH="0" baseline="0" noProof="0">
                          <a:ln>
                            <a:noFill/>
                          </a:ln>
                          <a:solidFill>
                            <a:prstClr val="black"/>
                          </a:solidFill>
                          <a:effectLst/>
                          <a:uLnTx/>
                          <a:uFillTx/>
                          <a:latin typeface="+mn-lt"/>
                          <a:ea typeface="+mn-ea"/>
                          <a:cs typeface="+mn-cs"/>
                        </a:rPr>
                        <a:t>
Every Friday is jeans day for the employees that donate to the local charity each branch has chosen for the month! This month, the Chicago office is supporting the Louis L. Valentine Boys &amp; Girls Club! Consider donating to this amazing cause with us! bgcc.org #tmamerica #giveback #anshin #jeansday #donate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430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- 2018-01-03 14:03:18</a:t>
                      </a:r>
                      <a:r>
                        <a:rPr kumimoji="0" lang="en-US" sz="1000" b="0" i="0" u="none" strike="noStrike" kern="1200" cap="none" spc="0" normalizeH="0" baseline="0" noProof="0">
                          <a:ln>
                            <a:noFill/>
                          </a:ln>
                          <a:solidFill>
                            <a:prstClr val="black"/>
                          </a:solidFill>
                          <a:effectLst/>
                          <a:uLnTx/>
                          <a:uFillTx/>
                          <a:latin typeface="+mn-lt"/>
                          <a:ea typeface="+mn-ea"/>
                          <a:cs typeface="+mn-cs"/>
                        </a:rPr>
                        <a:t>
Have those New Years Resolutions in place? Did you know that there is a fitness center within walking distance to all TMA locations? #goals #bestplacestowork #TeamTMA #TMAmerica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795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(Tokio Marine America) - 2018-01-01 15:33:30</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#tmamerica #newyears #happynewyear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954275"/>
                  </a:ext>
                </a:extLst>
              </a:tr>
            </a:tbl>
          </a:graphicData>
        </a:graphic>
      </p:graphicFrame>
      <p:sp>
        <p:nvSpPr>
          <p:cNvPr id="4" name="Text Placeholder 3">
            <a:extLst>
              <a:ext uri="{FF2B5EF4-FFF2-40B4-BE49-F238E27FC236}">
                <a16:creationId xmlns:a16="http://schemas.microsoft.com/office/drawing/2014/main" id="{7974ED08-9A04-4ADD-98E7-9D80148F537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139797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156</Words>
  <Application>Microsoft Office PowerPoint</Application>
  <PresentationFormat>On-screen Show (4:3)</PresentationFormat>
  <Paragraphs>59</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2</dc:title>
  <dc:creator>Administrator</dc:creator>
  <cp:lastModifiedBy>Administrator</cp:lastModifiedBy>
  <cp:revision>1</cp:revision>
  <dcterms:created xsi:type="dcterms:W3CDTF">2018-02-20T20:25:59Z</dcterms:created>
  <dcterms:modified xsi:type="dcterms:W3CDTF">2018-02-20T20:26:14Z</dcterms:modified>
</cp:coreProperties>
</file>