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43101</c:v>
                </c:pt>
              </c:numCache>
            </c:numRef>
          </c:cat>
          <c:val>
            <c:numRef>
              <c:f>Sheet1!$B$2</c:f>
              <c:numCache>
                <c:formatCode>General</c:formatCode>
                <c:ptCount val="1"/>
                <c:pt idx="0">
                  <c:v>0</c:v>
                </c:pt>
              </c:numCache>
            </c:numRef>
          </c:val>
          <c:extLst>
            <c:ext xmlns:c16="http://schemas.microsoft.com/office/drawing/2014/chart" uri="{C3380CC4-5D6E-409C-BE32-E72D297353CC}">
              <c16:uniqueId val="{00000000-E1A7-468F-8EA9-80510189CAA3}"/>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43101</c:v>
                </c:pt>
              </c:numCache>
            </c:numRef>
          </c:cat>
          <c:val>
            <c:numRef>
              <c:f>Sheet1!$C$2</c:f>
              <c:numCache>
                <c:formatCode>General</c:formatCode>
                <c:ptCount val="1"/>
                <c:pt idx="0">
                  <c:v>122</c:v>
                </c:pt>
              </c:numCache>
            </c:numRef>
          </c:val>
          <c:extLst>
            <c:ext xmlns:c16="http://schemas.microsoft.com/office/drawing/2014/chart" uri="{C3380CC4-5D6E-409C-BE32-E72D297353CC}">
              <c16:uniqueId val="{00000001-E1A7-468F-8EA9-80510189CAA3}"/>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43101</c:v>
                </c:pt>
              </c:numCache>
            </c:numRef>
          </c:cat>
          <c:val>
            <c:numRef>
              <c:f>Sheet1!$D$2</c:f>
              <c:numCache>
                <c:formatCode>General</c:formatCode>
                <c:ptCount val="1"/>
                <c:pt idx="0">
                  <c:v>0</c:v>
                </c:pt>
              </c:numCache>
            </c:numRef>
          </c:val>
          <c:extLst>
            <c:ext xmlns:c16="http://schemas.microsoft.com/office/drawing/2014/chart" uri="{C3380CC4-5D6E-409C-BE32-E72D297353CC}">
              <c16:uniqueId val="{00000002-E1A7-468F-8EA9-80510189CAA3}"/>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43101</c:v>
                </c:pt>
              </c:numCache>
            </c:numRef>
          </c:cat>
          <c:val>
            <c:numRef>
              <c:f>Sheet1!$E$2</c:f>
              <c:numCache>
                <c:formatCode>General</c:formatCode>
                <c:ptCount val="1"/>
                <c:pt idx="0">
                  <c:v>0</c:v>
                </c:pt>
              </c:numCache>
            </c:numRef>
          </c:val>
          <c:extLst>
            <c:ext xmlns:c16="http://schemas.microsoft.com/office/drawing/2014/chart" uri="{C3380CC4-5D6E-409C-BE32-E72D297353CC}">
              <c16:uniqueId val="{00000003-E1A7-468F-8EA9-80510189CAA3}"/>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43101</c:v>
                </c:pt>
              </c:numCache>
            </c:numRef>
          </c:cat>
          <c:val>
            <c:numRef>
              <c:f>Sheet1!$F$2</c:f>
              <c:numCache>
                <c:formatCode>General</c:formatCode>
                <c:ptCount val="1"/>
                <c:pt idx="0">
                  <c:v>2859</c:v>
                </c:pt>
              </c:numCache>
            </c:numRef>
          </c:val>
          <c:extLst>
            <c:ext xmlns:c16="http://schemas.microsoft.com/office/drawing/2014/chart" uri="{C3380CC4-5D6E-409C-BE32-E72D297353CC}">
              <c16:uniqueId val="{00000004-E1A7-468F-8EA9-80510189CAA3}"/>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43101</c:v>
                </c:pt>
              </c:numCache>
            </c:numRef>
          </c:cat>
          <c:val>
            <c:numRef>
              <c:f>Sheet1!$G$2</c:f>
              <c:numCache>
                <c:formatCode>General</c:formatCode>
                <c:ptCount val="1"/>
                <c:pt idx="0">
                  <c:v>237</c:v>
                </c:pt>
              </c:numCache>
            </c:numRef>
          </c:val>
          <c:extLst>
            <c:ext xmlns:c16="http://schemas.microsoft.com/office/drawing/2014/chart" uri="{C3380CC4-5D6E-409C-BE32-E72D297353CC}">
              <c16:uniqueId val="{00000005-E1A7-468F-8EA9-80510189CAA3}"/>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43101</c:v>
                </c:pt>
              </c:numCache>
            </c:numRef>
          </c:cat>
          <c:val>
            <c:numRef>
              <c:f>Sheet1!$H$2</c:f>
              <c:numCache>
                <c:formatCode>General</c:formatCode>
                <c:ptCount val="1"/>
                <c:pt idx="0">
                  <c:v>0</c:v>
                </c:pt>
              </c:numCache>
            </c:numRef>
          </c:val>
          <c:extLst>
            <c:ext xmlns:c16="http://schemas.microsoft.com/office/drawing/2014/chart" uri="{C3380CC4-5D6E-409C-BE32-E72D297353CC}">
              <c16:uniqueId val="{00000006-E1A7-468F-8EA9-80510189CAA3}"/>
            </c:ext>
          </c:extLst>
        </c:ser>
        <c:dLbls>
          <c:showLegendKey val="0"/>
          <c:showVal val="0"/>
          <c:showCatName val="0"/>
          <c:showSerName val="0"/>
          <c:showPercent val="0"/>
          <c:showBubbleSize val="0"/>
        </c:dLbls>
        <c:gapWidth val="219"/>
        <c:overlap val="-27"/>
        <c:axId val="239152272"/>
        <c:axId val="168376080"/>
      </c:barChart>
      <c:dateAx>
        <c:axId val="239152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376080"/>
        <c:crosses val="autoZero"/>
        <c:auto val="1"/>
        <c:lblOffset val="100"/>
        <c:baseTimeUnit val="days"/>
      </c:dateAx>
      <c:valAx>
        <c:axId val="16837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152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9</c:v>
                </c:pt>
                <c:pt idx="1">
                  <c:v>4</c:v>
                </c:pt>
              </c:numCache>
            </c:numRef>
          </c:val>
          <c:extLst>
            <c:ext xmlns:c16="http://schemas.microsoft.com/office/drawing/2014/chart" uri="{C3380CC4-5D6E-409C-BE32-E72D297353CC}">
              <c16:uniqueId val="{00000000-0B17-4F98-9361-B41FCE53C471}"/>
            </c:ext>
          </c:extLst>
        </c:ser>
        <c:dLbls>
          <c:showLegendKey val="0"/>
          <c:showVal val="0"/>
          <c:showCatName val="0"/>
          <c:showSerName val="0"/>
          <c:showPercent val="0"/>
          <c:showBubbleSize val="0"/>
        </c:dLbls>
        <c:gapWidth val="219"/>
        <c:overlap val="-27"/>
        <c:axId val="292157480"/>
        <c:axId val="292163384"/>
      </c:barChart>
      <c:dateAx>
        <c:axId val="292157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63384"/>
        <c:crosses val="autoZero"/>
        <c:auto val="1"/>
        <c:lblOffset val="100"/>
        <c:baseTimeUnit val="months"/>
      </c:dateAx>
      <c:valAx>
        <c:axId val="29216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15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c:v>
                </c:pt>
                <c:pt idx="1">
                  <c:v>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106-4860-A2DB-0093451505A6}"/>
            </c:ext>
          </c:extLst>
        </c:ser>
        <c:dLbls>
          <c:showLegendKey val="0"/>
          <c:showVal val="0"/>
          <c:showCatName val="0"/>
          <c:showSerName val="0"/>
          <c:showPercent val="0"/>
          <c:showBubbleSize val="0"/>
        </c:dLbls>
        <c:gapWidth val="219"/>
        <c:overlap val="-27"/>
        <c:axId val="295556272"/>
        <c:axId val="295556600"/>
      </c:barChart>
      <c:dateAx>
        <c:axId val="295556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56600"/>
        <c:crosses val="autoZero"/>
        <c:auto val="1"/>
        <c:lblOffset val="100"/>
        <c:baseTimeUnit val="months"/>
      </c:dateAx>
      <c:valAx>
        <c:axId val="29555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55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numCache>
            </c:numRef>
          </c:val>
          <c:extLst>
            <c:ext xmlns:c16="http://schemas.microsoft.com/office/drawing/2014/chart" uri="{C3380CC4-5D6E-409C-BE32-E72D297353CC}">
              <c16:uniqueId val="{00000000-2D57-418D-84A9-1772513EB300}"/>
            </c:ext>
          </c:extLst>
        </c:ser>
        <c:dLbls>
          <c:showLegendKey val="0"/>
          <c:showVal val="0"/>
          <c:showCatName val="0"/>
          <c:showSerName val="0"/>
          <c:showPercent val="0"/>
          <c:showBubbleSize val="0"/>
        </c:dLbls>
        <c:gapWidth val="219"/>
        <c:overlap val="-27"/>
        <c:axId val="297819080"/>
        <c:axId val="297823672"/>
      </c:barChart>
      <c:dateAx>
        <c:axId val="297819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23672"/>
        <c:crosses val="autoZero"/>
        <c:auto val="1"/>
        <c:lblOffset val="100"/>
        <c:baseTimeUnit val="months"/>
      </c:dateAx>
      <c:valAx>
        <c:axId val="29782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1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39</c:v>
                </c:pt>
                <c:pt idx="1">
                  <c:v>18</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D81-4448-8614-00EC82A8671C}"/>
            </c:ext>
          </c:extLst>
        </c:ser>
        <c:dLbls>
          <c:showLegendKey val="0"/>
          <c:showVal val="0"/>
          <c:showCatName val="0"/>
          <c:showSerName val="0"/>
          <c:showPercent val="0"/>
          <c:showBubbleSize val="0"/>
        </c:dLbls>
        <c:gapWidth val="219"/>
        <c:overlap val="-27"/>
        <c:axId val="297816456"/>
        <c:axId val="297811864"/>
      </c:barChart>
      <c:dateAx>
        <c:axId val="297816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11864"/>
        <c:crosses val="autoZero"/>
        <c:auto val="1"/>
        <c:lblOffset val="100"/>
        <c:baseTimeUnit val="months"/>
      </c:dateAx>
      <c:valAx>
        <c:axId val="29781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1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6</c:v>
                </c:pt>
              </c:numCache>
            </c:numRef>
          </c:val>
          <c:extLst>
            <c:ext xmlns:c16="http://schemas.microsoft.com/office/drawing/2014/chart" uri="{C3380CC4-5D6E-409C-BE32-E72D297353CC}">
              <c16:uniqueId val="{00000000-457A-4637-A47F-F13879402A7E}"/>
            </c:ext>
          </c:extLst>
        </c:ser>
        <c:dLbls>
          <c:showLegendKey val="0"/>
          <c:showVal val="0"/>
          <c:showCatName val="0"/>
          <c:showSerName val="0"/>
          <c:showPercent val="0"/>
          <c:showBubbleSize val="0"/>
        </c:dLbls>
        <c:gapWidth val="219"/>
        <c:overlap val="-27"/>
        <c:axId val="302184432"/>
        <c:axId val="302185088"/>
      </c:barChart>
      <c:dateAx>
        <c:axId val="302184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85088"/>
        <c:crosses val="autoZero"/>
        <c:auto val="1"/>
        <c:lblOffset val="100"/>
        <c:baseTimeUnit val="months"/>
      </c:dateAx>
      <c:valAx>
        <c:axId val="302185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8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33</c:v>
                </c:pt>
                <c:pt idx="1">
                  <c:v>19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301-4271-9F8E-B8D0D7751191}"/>
            </c:ext>
          </c:extLst>
        </c:ser>
        <c:dLbls>
          <c:showLegendKey val="0"/>
          <c:showVal val="0"/>
          <c:showCatName val="0"/>
          <c:showSerName val="0"/>
          <c:showPercent val="0"/>
          <c:showBubbleSize val="0"/>
        </c:dLbls>
        <c:gapWidth val="219"/>
        <c:overlap val="-27"/>
        <c:axId val="302188368"/>
        <c:axId val="302189680"/>
      </c:barChart>
      <c:dateAx>
        <c:axId val="302188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89680"/>
        <c:crosses val="autoZero"/>
        <c:auto val="1"/>
        <c:lblOffset val="100"/>
        <c:baseTimeUnit val="months"/>
      </c:dateAx>
      <c:valAx>
        <c:axId val="30218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8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A6DF8-4681-4C77-A4CD-38C2AD4A9401}"/>
              </a:ext>
            </a:extLst>
          </p:cNvPr>
          <p:cNvSpPr>
            <a:spLocks noGrp="1"/>
          </p:cNvSpPr>
          <p:nvPr>
            <p:ph type="ctrTitle"/>
          </p:nvPr>
        </p:nvSpPr>
        <p:spPr/>
        <p:txBody>
          <a:bodyPr/>
          <a:lstStyle/>
          <a:p>
            <a:r>
              <a:rPr lang="en-US"/>
              <a:t>TMNAS Social Media</a:t>
            </a:r>
          </a:p>
        </p:txBody>
      </p:sp>
      <p:sp>
        <p:nvSpPr>
          <p:cNvPr id="3" name="Subtitle 2">
            <a:extLst>
              <a:ext uri="{FF2B5EF4-FFF2-40B4-BE49-F238E27FC236}">
                <a16:creationId xmlns:a16="http://schemas.microsoft.com/office/drawing/2014/main" id="{F6043C0E-F1AD-4FFF-935B-8FD1CE85A7B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055546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E98CA-AC63-414F-BED9-F55D413317CA}"/>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E821B97A-903C-4C3C-8ADC-B15097CC8871}"/>
              </a:ext>
            </a:extLst>
          </p:cNvPr>
          <p:cNvGraphicFramePr>
            <a:graphicFrameLocks noGrp="1"/>
          </p:cNvGraphicFramePr>
          <p:nvPr>
            <p:ph type="chart" sz="quarter" idx="13"/>
            <p:extLst>
              <p:ext uri="{D42A27DB-BD31-4B8C-83A1-F6EECF244321}">
                <p14:modId xmlns:p14="http://schemas.microsoft.com/office/powerpoint/2010/main" val="1501405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26435F-6A11-4961-9381-91E6AEE7F725}"/>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CA5E65D-54AB-4D19-BB6D-3057D5855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2619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CF82-48CB-489D-A0B4-470B6BDD576A}"/>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66B218C9-E0DF-47C5-8261-8555C0EB2942}"/>
              </a:ext>
            </a:extLst>
          </p:cNvPr>
          <p:cNvGraphicFramePr>
            <a:graphicFrameLocks noGrp="1"/>
          </p:cNvGraphicFramePr>
          <p:nvPr>
            <p:ph type="tbl" sz="quarter" idx="13"/>
            <p:extLst>
              <p:ext uri="{D42A27DB-BD31-4B8C-83A1-F6EECF244321}">
                <p14:modId xmlns:p14="http://schemas.microsoft.com/office/powerpoint/2010/main" val="246152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33018273"/>
                    </a:ext>
                  </a:extLst>
                </a:gridCol>
                <a:gridCol w="493776">
                  <a:extLst>
                    <a:ext uri="{9D8B030D-6E8A-4147-A177-3AD203B41FA5}">
                      <a16:colId xmlns:a16="http://schemas.microsoft.com/office/drawing/2014/main" val="3938610774"/>
                    </a:ext>
                  </a:extLst>
                </a:gridCol>
                <a:gridCol w="493776">
                  <a:extLst>
                    <a:ext uri="{9D8B030D-6E8A-4147-A177-3AD203B41FA5}">
                      <a16:colId xmlns:a16="http://schemas.microsoft.com/office/drawing/2014/main" val="3600303053"/>
                    </a:ext>
                  </a:extLst>
                </a:gridCol>
                <a:gridCol w="493776">
                  <a:extLst>
                    <a:ext uri="{9D8B030D-6E8A-4147-A177-3AD203B41FA5}">
                      <a16:colId xmlns:a16="http://schemas.microsoft.com/office/drawing/2014/main" val="1976278980"/>
                    </a:ext>
                  </a:extLst>
                </a:gridCol>
                <a:gridCol w="493776">
                  <a:extLst>
                    <a:ext uri="{9D8B030D-6E8A-4147-A177-3AD203B41FA5}">
                      <a16:colId xmlns:a16="http://schemas.microsoft.com/office/drawing/2014/main" val="3814513488"/>
                    </a:ext>
                  </a:extLst>
                </a:gridCol>
                <a:gridCol w="493776">
                  <a:extLst>
                    <a:ext uri="{9D8B030D-6E8A-4147-A177-3AD203B41FA5}">
                      <a16:colId xmlns:a16="http://schemas.microsoft.com/office/drawing/2014/main" val="1779333488"/>
                    </a:ext>
                  </a:extLst>
                </a:gridCol>
                <a:gridCol w="493776">
                  <a:extLst>
                    <a:ext uri="{9D8B030D-6E8A-4147-A177-3AD203B41FA5}">
                      <a16:colId xmlns:a16="http://schemas.microsoft.com/office/drawing/2014/main" val="2664769429"/>
                    </a:ext>
                  </a:extLst>
                </a:gridCol>
                <a:gridCol w="493776">
                  <a:extLst>
                    <a:ext uri="{9D8B030D-6E8A-4147-A177-3AD203B41FA5}">
                      <a16:colId xmlns:a16="http://schemas.microsoft.com/office/drawing/2014/main" val="970609737"/>
                    </a:ext>
                  </a:extLst>
                </a:gridCol>
                <a:gridCol w="493776">
                  <a:extLst>
                    <a:ext uri="{9D8B030D-6E8A-4147-A177-3AD203B41FA5}">
                      <a16:colId xmlns:a16="http://schemas.microsoft.com/office/drawing/2014/main" val="3260283610"/>
                    </a:ext>
                  </a:extLst>
                </a:gridCol>
                <a:gridCol w="493776">
                  <a:extLst>
                    <a:ext uri="{9D8B030D-6E8A-4147-A177-3AD203B41FA5}">
                      <a16:colId xmlns:a16="http://schemas.microsoft.com/office/drawing/2014/main" val="1396933445"/>
                    </a:ext>
                  </a:extLst>
                </a:gridCol>
                <a:gridCol w="493776">
                  <a:extLst>
                    <a:ext uri="{9D8B030D-6E8A-4147-A177-3AD203B41FA5}">
                      <a16:colId xmlns:a16="http://schemas.microsoft.com/office/drawing/2014/main" val="3838839364"/>
                    </a:ext>
                  </a:extLst>
                </a:gridCol>
                <a:gridCol w="493776">
                  <a:extLst>
                    <a:ext uri="{9D8B030D-6E8A-4147-A177-3AD203B41FA5}">
                      <a16:colId xmlns:a16="http://schemas.microsoft.com/office/drawing/2014/main" val="1396784720"/>
                    </a:ext>
                  </a:extLst>
                </a:gridCol>
                <a:gridCol w="493776">
                  <a:extLst>
                    <a:ext uri="{9D8B030D-6E8A-4147-A177-3AD203B41FA5}">
                      <a16:colId xmlns:a16="http://schemas.microsoft.com/office/drawing/2014/main" val="2917688527"/>
                    </a:ext>
                  </a:extLst>
                </a:gridCol>
                <a:gridCol w="493776">
                  <a:extLst>
                    <a:ext uri="{9D8B030D-6E8A-4147-A177-3AD203B41FA5}">
                      <a16:colId xmlns:a16="http://schemas.microsoft.com/office/drawing/2014/main" val="6501311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91717276"/>
                  </a:ext>
                </a:extLst>
              </a:tr>
              <a:tr h="370840">
                <a:tc>
                  <a:txBody>
                    <a:bodyPr/>
                    <a:lstStyle/>
                    <a:p>
                      <a:r>
                        <a:rPr lang="en-US" sz="1000"/>
                        <a:t>@TMNA_Services</a:t>
                      </a:r>
                    </a:p>
                  </a:txBody>
                  <a:tcPr/>
                </a:tc>
                <a:tc>
                  <a:txBody>
                    <a:bodyPr/>
                    <a:lstStyle/>
                    <a:p>
                      <a:r>
                        <a:rPr lang="en-US" sz="1000"/>
                        <a:t>122</a:t>
                      </a:r>
                    </a:p>
                  </a:txBody>
                  <a:tcPr/>
                </a:tc>
                <a:tc>
                  <a:txBody>
                    <a:bodyPr/>
                    <a:lstStyle/>
                    <a:p>
                      <a:r>
                        <a:rPr lang="en-US" sz="1000"/>
                        <a:t>9</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23</a:t>
                      </a:r>
                    </a:p>
                  </a:txBody>
                  <a:tcPr/>
                </a:tc>
                <a:tc>
                  <a:txBody>
                    <a:bodyPr/>
                    <a:lstStyle/>
                    <a:p>
                      <a:r>
                        <a:rPr lang="en-US" sz="1000"/>
                        <a:t>0</a:t>
                      </a:r>
                    </a:p>
                  </a:txBody>
                  <a:tcPr/>
                </a:tc>
                <a:tc>
                  <a:txBody>
                    <a:bodyPr/>
                    <a:lstStyle/>
                    <a:p>
                      <a:r>
                        <a:rPr lang="en-US" sz="1000"/>
                        <a:t>2</a:t>
                      </a:r>
                    </a:p>
                  </a:txBody>
                  <a:tcPr/>
                </a:tc>
                <a:tc>
                  <a:txBody>
                    <a:bodyPr/>
                    <a:lstStyle/>
                    <a:p>
                      <a:r>
                        <a:rPr lang="en-US" sz="1000"/>
                        <a:t>2.8083%</a:t>
                      </a:r>
                    </a:p>
                  </a:txBody>
                  <a:tcPr/>
                </a:tc>
                <a:tc>
                  <a:txBody>
                    <a:bodyPr/>
                    <a:lstStyle/>
                    <a:p>
                      <a:r>
                        <a:rPr lang="en-US" sz="1000"/>
                        <a:t>0.0%</a:t>
                      </a:r>
                    </a:p>
                  </a:txBody>
                  <a:tcPr/>
                </a:tc>
                <a:extLst>
                  <a:ext uri="{0D108BD9-81ED-4DB2-BD59-A6C34878D82A}">
                    <a16:rowId xmlns:a16="http://schemas.microsoft.com/office/drawing/2014/main" val="3829190245"/>
                  </a:ext>
                </a:extLst>
              </a:tr>
            </a:tbl>
          </a:graphicData>
        </a:graphic>
      </p:graphicFrame>
      <p:sp>
        <p:nvSpPr>
          <p:cNvPr id="4" name="Text Placeholder 3">
            <a:extLst>
              <a:ext uri="{FF2B5EF4-FFF2-40B4-BE49-F238E27FC236}">
                <a16:creationId xmlns:a16="http://schemas.microsoft.com/office/drawing/2014/main" id="{721063FF-E58D-4CA2-879F-C4BEC728C00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82890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24907-0966-4EAF-B7F0-8581808A4CF6}"/>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64F21D72-9550-4139-B070-7D1F177D654E}"/>
              </a:ext>
            </a:extLst>
          </p:cNvPr>
          <p:cNvGraphicFramePr>
            <a:graphicFrameLocks noGrp="1"/>
          </p:cNvGraphicFramePr>
          <p:nvPr>
            <p:ph type="chart" sz="quarter" idx="13"/>
            <p:extLst>
              <p:ext uri="{D42A27DB-BD31-4B8C-83A1-F6EECF244321}">
                <p14:modId xmlns:p14="http://schemas.microsoft.com/office/powerpoint/2010/main" val="1370274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B6108E-7797-4964-9D0F-B6ADBFCBF15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BFCE8FB-6F44-46F8-B2B6-57AA3816EA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7305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1F900-0280-4A8B-A048-080D5DEE042C}"/>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E1AD6F06-C5A9-48F5-9B54-94D7DD6F9C44}"/>
              </a:ext>
            </a:extLst>
          </p:cNvPr>
          <p:cNvGraphicFramePr>
            <a:graphicFrameLocks noGrp="1"/>
          </p:cNvGraphicFramePr>
          <p:nvPr>
            <p:ph type="chart" sz="quarter" idx="13"/>
            <p:extLst>
              <p:ext uri="{D42A27DB-BD31-4B8C-83A1-F6EECF244321}">
                <p14:modId xmlns:p14="http://schemas.microsoft.com/office/powerpoint/2010/main" val="3472314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FE1536-8C1A-4E3F-B296-7F59CB4C3AF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1444763-8ECD-407D-A878-B8C6968DB8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4227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F20C9-6727-4D22-A3D3-043FB1778FB9}"/>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45233084-39E7-4859-8E51-4FBFDF015518}"/>
              </a:ext>
            </a:extLst>
          </p:cNvPr>
          <p:cNvGraphicFramePr>
            <a:graphicFrameLocks noGrp="1"/>
          </p:cNvGraphicFramePr>
          <p:nvPr>
            <p:ph type="tbl" sz="quarter" idx="13"/>
            <p:extLst>
              <p:ext uri="{D42A27DB-BD31-4B8C-83A1-F6EECF244321}">
                <p14:modId xmlns:p14="http://schemas.microsoft.com/office/powerpoint/2010/main" val="2115726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0263081"/>
                    </a:ext>
                  </a:extLst>
                </a:gridCol>
                <a:gridCol w="822960">
                  <a:extLst>
                    <a:ext uri="{9D8B030D-6E8A-4147-A177-3AD203B41FA5}">
                      <a16:colId xmlns:a16="http://schemas.microsoft.com/office/drawing/2014/main" val="1396564910"/>
                    </a:ext>
                  </a:extLst>
                </a:gridCol>
                <a:gridCol w="822960">
                  <a:extLst>
                    <a:ext uri="{9D8B030D-6E8A-4147-A177-3AD203B41FA5}">
                      <a16:colId xmlns:a16="http://schemas.microsoft.com/office/drawing/2014/main" val="4056690956"/>
                    </a:ext>
                  </a:extLst>
                </a:gridCol>
                <a:gridCol w="822960">
                  <a:extLst>
                    <a:ext uri="{9D8B030D-6E8A-4147-A177-3AD203B41FA5}">
                      <a16:colId xmlns:a16="http://schemas.microsoft.com/office/drawing/2014/main" val="3809118733"/>
                    </a:ext>
                  </a:extLst>
                </a:gridCol>
                <a:gridCol w="822960">
                  <a:extLst>
                    <a:ext uri="{9D8B030D-6E8A-4147-A177-3AD203B41FA5}">
                      <a16:colId xmlns:a16="http://schemas.microsoft.com/office/drawing/2014/main" val="9144468"/>
                    </a:ext>
                  </a:extLst>
                </a:gridCol>
                <a:gridCol w="822960">
                  <a:extLst>
                    <a:ext uri="{9D8B030D-6E8A-4147-A177-3AD203B41FA5}">
                      <a16:colId xmlns:a16="http://schemas.microsoft.com/office/drawing/2014/main" val="3107141599"/>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207752140"/>
                  </a:ext>
                </a:extLst>
              </a:tr>
              <a:tr h="370840">
                <a:tc>
                  <a:txBody>
                    <a:bodyPr/>
                    <a:lstStyle/>
                    <a:p>
                      <a:r>
                        <a:rPr lang="en-US" sz="1000" b="1"/>
                        <a:t>@TMNA_Services - 2018-01-25 19:26:07</a:t>
                      </a:r>
                      <a:r>
                        <a:rPr lang="en-US" sz="1000"/>
                        <a:t>
We are gearing up for Fun at Work Day tomorrow. #tbt from last years #CORNHOLE tournament! Are you ready #TMNAS 
#fun #work #2018 https://t.co/eM1beERjRo</a:t>
                      </a:r>
                    </a:p>
                  </a:txBody>
                  <a:tcPr/>
                </a:tc>
                <a:tc>
                  <a:txBody>
                    <a:bodyPr/>
                    <a:lstStyle/>
                    <a:p>
                      <a:r>
                        <a:rPr lang="en-US" sz="1000"/>
                        <a:t>No</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0.8475%</a:t>
                      </a:r>
                    </a:p>
                  </a:txBody>
                  <a:tcPr/>
                </a:tc>
                <a:extLst>
                  <a:ext uri="{0D108BD9-81ED-4DB2-BD59-A6C34878D82A}">
                    <a16:rowId xmlns:a16="http://schemas.microsoft.com/office/drawing/2014/main" val="1030430496"/>
                  </a:ext>
                </a:extLst>
              </a:tr>
              <a:tr h="370840">
                <a:tc>
                  <a:txBody>
                    <a:bodyPr/>
                    <a:lstStyle/>
                    <a:p>
                      <a:r>
                        <a:rPr lang="en-US" sz="1000" b="1"/>
                        <a:t>@TMNA_Services - 2018-01-26 15:10:33</a:t>
                      </a:r>
                      <a:r>
                        <a:rPr lang="en-US" sz="1000"/>
                        <a:t>
This is the 2nd annual CORNHOLE Tournament in honor of #FunAtWorkDay #FridayFeeling https://t.co/kNee3Lbhfo</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3.3613%</a:t>
                      </a:r>
                    </a:p>
                  </a:txBody>
                  <a:tcPr/>
                </a:tc>
                <a:extLst>
                  <a:ext uri="{0D108BD9-81ED-4DB2-BD59-A6C34878D82A}">
                    <a16:rowId xmlns:a16="http://schemas.microsoft.com/office/drawing/2014/main" val="2016528713"/>
                  </a:ext>
                </a:extLst>
              </a:tr>
              <a:tr h="370840">
                <a:tc>
                  <a:txBody>
                    <a:bodyPr/>
                    <a:lstStyle/>
                    <a:p>
                      <a:r>
                        <a:rPr lang="en-US" sz="1000" b="1"/>
                        <a:t>@TMNA_Services - 2018-01-21 22:04:39</a:t>
                      </a:r>
                      <a:r>
                        <a:rPr lang="en-US" sz="1000"/>
                        <a:t>
NFC Champions!! Go Eagles! @philadelphiaeag @EagleNewss #NFC #Eagles #SuperBowl #philadelphiaeagles #MINvsPHI #Philly https://t.co/yCcCpkCqqW</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3.3898%</a:t>
                      </a:r>
                    </a:p>
                  </a:txBody>
                  <a:tcPr/>
                </a:tc>
                <a:extLst>
                  <a:ext uri="{0D108BD9-81ED-4DB2-BD59-A6C34878D82A}">
                    <a16:rowId xmlns:a16="http://schemas.microsoft.com/office/drawing/2014/main" val="477931874"/>
                  </a:ext>
                </a:extLst>
              </a:tr>
              <a:tr h="370840">
                <a:tc>
                  <a:txBody>
                    <a:bodyPr/>
                    <a:lstStyle/>
                    <a:p>
                      <a:r>
                        <a:rPr lang="en-US" sz="1000" b="1"/>
                        <a:t>@TMNA_Services - 2018-01-19 17:20:28</a:t>
                      </a:r>
                      <a:r>
                        <a:rPr lang="en-US" sz="1000"/>
                        <a:t>
E A G L E S Eagles!!! @philadelphiaeag @EagleNewss #Eagles #Philly #Football #Fun #Fans https://t.co/fI2ZMLmn6a</a:t>
                      </a:r>
                    </a:p>
                  </a:txBody>
                  <a:tcPr/>
                </a:tc>
                <a:tc>
                  <a:txBody>
                    <a:bodyPr/>
                    <a:lstStyle/>
                    <a:p>
                      <a:r>
                        <a:rPr lang="en-US" sz="1000"/>
                        <a:t>No</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5.0847%</a:t>
                      </a:r>
                    </a:p>
                  </a:txBody>
                  <a:tcPr/>
                </a:tc>
                <a:extLst>
                  <a:ext uri="{0D108BD9-81ED-4DB2-BD59-A6C34878D82A}">
                    <a16:rowId xmlns:a16="http://schemas.microsoft.com/office/drawing/2014/main" val="1324258569"/>
                  </a:ext>
                </a:extLst>
              </a:tr>
              <a:tr h="370840">
                <a:tc>
                  <a:txBody>
                    <a:bodyPr/>
                    <a:lstStyle/>
                    <a:p>
                      <a:r>
                        <a:rPr lang="en-US" sz="1000" b="1"/>
                        <a:t>@TMNA_Services - 2018-01-09 17:14:04</a:t>
                      </a:r>
                      <a:r>
                        <a:rPr lang="en-US" sz="1000"/>
                        <a:t>
Each month TMNAS employees donate to a different charity through our jeans day contributions.  This month we are supporting @fourdiamonds . Visit https://t.co/uYCrYjqqmY to find out what you can do to help. #ForThePeople #wecare #giveback https://t.co/iTzng3Fx0n</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3.4783%</a:t>
                      </a:r>
                    </a:p>
                  </a:txBody>
                  <a:tcPr/>
                </a:tc>
                <a:extLst>
                  <a:ext uri="{0D108BD9-81ED-4DB2-BD59-A6C34878D82A}">
                    <a16:rowId xmlns:a16="http://schemas.microsoft.com/office/drawing/2014/main" val="2492014688"/>
                  </a:ext>
                </a:extLst>
              </a:tr>
            </a:tbl>
          </a:graphicData>
        </a:graphic>
      </p:graphicFrame>
      <p:sp>
        <p:nvSpPr>
          <p:cNvPr id="4" name="Text Placeholder 3">
            <a:extLst>
              <a:ext uri="{FF2B5EF4-FFF2-40B4-BE49-F238E27FC236}">
                <a16:creationId xmlns:a16="http://schemas.microsoft.com/office/drawing/2014/main" id="{568D8D62-4C5B-4704-BB0A-4BE917D2F59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119672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830E8-2AEC-446B-9667-3FFD240C9DD9}"/>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F6FAB780-02A3-4E67-84F0-B2E555C1A1EB}"/>
              </a:ext>
            </a:extLst>
          </p:cNvPr>
          <p:cNvGraphicFramePr>
            <a:graphicFrameLocks noGrp="1"/>
          </p:cNvGraphicFramePr>
          <p:nvPr>
            <p:ph type="tbl" sz="quarter" idx="13"/>
            <p:extLst>
              <p:ext uri="{D42A27DB-BD31-4B8C-83A1-F6EECF244321}">
                <p14:modId xmlns:p14="http://schemas.microsoft.com/office/powerpoint/2010/main" val="3646991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58128912"/>
                    </a:ext>
                  </a:extLst>
                </a:gridCol>
                <a:gridCol w="1069848">
                  <a:extLst>
                    <a:ext uri="{9D8B030D-6E8A-4147-A177-3AD203B41FA5}">
                      <a16:colId xmlns:a16="http://schemas.microsoft.com/office/drawing/2014/main" val="3998325149"/>
                    </a:ext>
                  </a:extLst>
                </a:gridCol>
                <a:gridCol w="1069848">
                  <a:extLst>
                    <a:ext uri="{9D8B030D-6E8A-4147-A177-3AD203B41FA5}">
                      <a16:colId xmlns:a16="http://schemas.microsoft.com/office/drawing/2014/main" val="397005284"/>
                    </a:ext>
                  </a:extLst>
                </a:gridCol>
                <a:gridCol w="1069848">
                  <a:extLst>
                    <a:ext uri="{9D8B030D-6E8A-4147-A177-3AD203B41FA5}">
                      <a16:colId xmlns:a16="http://schemas.microsoft.com/office/drawing/2014/main" val="1212308579"/>
                    </a:ext>
                  </a:extLst>
                </a:gridCol>
                <a:gridCol w="1069848">
                  <a:extLst>
                    <a:ext uri="{9D8B030D-6E8A-4147-A177-3AD203B41FA5}">
                      <a16:colId xmlns:a16="http://schemas.microsoft.com/office/drawing/2014/main" val="347025819"/>
                    </a:ext>
                  </a:extLst>
                </a:gridCol>
                <a:gridCol w="1069848">
                  <a:extLst>
                    <a:ext uri="{9D8B030D-6E8A-4147-A177-3AD203B41FA5}">
                      <a16:colId xmlns:a16="http://schemas.microsoft.com/office/drawing/2014/main" val="1395714270"/>
                    </a:ext>
                  </a:extLst>
                </a:gridCol>
                <a:gridCol w="1069848">
                  <a:extLst>
                    <a:ext uri="{9D8B030D-6E8A-4147-A177-3AD203B41FA5}">
                      <a16:colId xmlns:a16="http://schemas.microsoft.com/office/drawing/2014/main" val="45327195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550706590"/>
                  </a:ext>
                </a:extLst>
              </a:tr>
              <a:tr h="370840">
                <a:tc>
                  <a:txBody>
                    <a:bodyPr/>
                    <a:lstStyle/>
                    <a:p>
                      <a:r>
                        <a:rPr lang="en-US" sz="1000"/>
                        <a:t>TMNA Services, LLC. (TMNAS)</a:t>
                      </a:r>
                    </a:p>
                  </a:txBody>
                  <a:tcPr/>
                </a:tc>
                <a:tc>
                  <a:txBody>
                    <a:bodyPr/>
                    <a:lstStyle/>
                    <a:p>
                      <a:r>
                        <a:rPr lang="en-US" sz="1000"/>
                        <a:t>2859</a:t>
                      </a:r>
                    </a:p>
                  </a:txBody>
                  <a:tcPr/>
                </a:tc>
                <a:tc>
                  <a:txBody>
                    <a:bodyPr/>
                    <a:lstStyle/>
                    <a:p>
                      <a:r>
                        <a:rPr lang="en-US" sz="1000"/>
                        <a:t>19</a:t>
                      </a:r>
                    </a:p>
                  </a:txBody>
                  <a:tcPr/>
                </a:tc>
                <a:tc>
                  <a:txBody>
                    <a:bodyPr/>
                    <a:lstStyle/>
                    <a:p>
                      <a:r>
                        <a:rPr lang="en-US" sz="1000"/>
                        <a:t>7</a:t>
                      </a:r>
                    </a:p>
                  </a:txBody>
                  <a:tcPr/>
                </a:tc>
                <a:tc>
                  <a:txBody>
                    <a:bodyPr/>
                    <a:lstStyle/>
                    <a:p>
                      <a:r>
                        <a:rPr lang="en-US" sz="1000"/>
                        <a:t>272</a:t>
                      </a:r>
                    </a:p>
                  </a:txBody>
                  <a:tcPr/>
                </a:tc>
                <a:tc>
                  <a:txBody>
                    <a:bodyPr/>
                    <a:lstStyle/>
                    <a:p>
                      <a:r>
                        <a:rPr lang="en-US" sz="1000"/>
                        <a:t>5</a:t>
                      </a:r>
                    </a:p>
                  </a:txBody>
                  <a:tcPr/>
                </a:tc>
                <a:tc>
                  <a:txBody>
                    <a:bodyPr/>
                    <a:lstStyle/>
                    <a:p>
                      <a:r>
                        <a:rPr lang="en-US" sz="1000"/>
                        <a:t>1.3890%</a:t>
                      </a:r>
                    </a:p>
                  </a:txBody>
                  <a:tcPr/>
                </a:tc>
                <a:extLst>
                  <a:ext uri="{0D108BD9-81ED-4DB2-BD59-A6C34878D82A}">
                    <a16:rowId xmlns:a16="http://schemas.microsoft.com/office/drawing/2014/main" val="3178883181"/>
                  </a:ext>
                </a:extLst>
              </a:tr>
            </a:tbl>
          </a:graphicData>
        </a:graphic>
      </p:graphicFrame>
      <p:sp>
        <p:nvSpPr>
          <p:cNvPr id="4" name="Text Placeholder 3">
            <a:extLst>
              <a:ext uri="{FF2B5EF4-FFF2-40B4-BE49-F238E27FC236}">
                <a16:creationId xmlns:a16="http://schemas.microsoft.com/office/drawing/2014/main" id="{3918A185-F7B2-4B64-90D4-62462A7D0F9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691903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CBFE1-D0A5-466F-8A58-DEB81C0BE509}"/>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58970046-9FBA-4545-972A-35EDC971CDC3}"/>
              </a:ext>
            </a:extLst>
          </p:cNvPr>
          <p:cNvGraphicFramePr>
            <a:graphicFrameLocks noGrp="1"/>
          </p:cNvGraphicFramePr>
          <p:nvPr>
            <p:ph type="chart" sz="quarter" idx="13"/>
            <p:extLst>
              <p:ext uri="{D42A27DB-BD31-4B8C-83A1-F6EECF244321}">
                <p14:modId xmlns:p14="http://schemas.microsoft.com/office/powerpoint/2010/main" val="2969381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1092F2-DECB-4B17-8790-AA60B84D59A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50CCE41-08A0-4EC3-98F3-E9C3ECB8B4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31999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EA6DD-527C-44DF-9C79-6CC03D25EFE0}"/>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415CAFBF-6151-4F17-B046-AD7D2B748CA8}"/>
              </a:ext>
            </a:extLst>
          </p:cNvPr>
          <p:cNvGraphicFramePr>
            <a:graphicFrameLocks noGrp="1"/>
          </p:cNvGraphicFramePr>
          <p:nvPr>
            <p:ph type="chart" sz="quarter" idx="13"/>
            <p:extLst>
              <p:ext uri="{D42A27DB-BD31-4B8C-83A1-F6EECF244321}">
                <p14:modId xmlns:p14="http://schemas.microsoft.com/office/powerpoint/2010/main" val="1825149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AA6A24-9F5E-426D-B57A-9EECC0471AA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7EF1CB7-AD77-432F-9118-5DEC721A53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2028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28A09-239B-476B-8912-09BB2CE26ECD}"/>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041778A4-5949-4022-89DF-04BEA18201C5}"/>
              </a:ext>
            </a:extLst>
          </p:cNvPr>
          <p:cNvGraphicFramePr>
            <a:graphicFrameLocks noGrp="1"/>
          </p:cNvGraphicFramePr>
          <p:nvPr>
            <p:ph type="tbl" sz="quarter" idx="13"/>
            <p:extLst>
              <p:ext uri="{D42A27DB-BD31-4B8C-83A1-F6EECF244321}">
                <p14:modId xmlns:p14="http://schemas.microsoft.com/office/powerpoint/2010/main" val="1426840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06248577"/>
                    </a:ext>
                  </a:extLst>
                </a:gridCol>
                <a:gridCol w="987552">
                  <a:extLst>
                    <a:ext uri="{9D8B030D-6E8A-4147-A177-3AD203B41FA5}">
                      <a16:colId xmlns:a16="http://schemas.microsoft.com/office/drawing/2014/main" val="4036028682"/>
                    </a:ext>
                  </a:extLst>
                </a:gridCol>
                <a:gridCol w="987552">
                  <a:extLst>
                    <a:ext uri="{9D8B030D-6E8A-4147-A177-3AD203B41FA5}">
                      <a16:colId xmlns:a16="http://schemas.microsoft.com/office/drawing/2014/main" val="2672426898"/>
                    </a:ext>
                  </a:extLst>
                </a:gridCol>
                <a:gridCol w="987552">
                  <a:extLst>
                    <a:ext uri="{9D8B030D-6E8A-4147-A177-3AD203B41FA5}">
                      <a16:colId xmlns:a16="http://schemas.microsoft.com/office/drawing/2014/main" val="2809832359"/>
                    </a:ext>
                  </a:extLst>
                </a:gridCol>
                <a:gridCol w="987552">
                  <a:extLst>
                    <a:ext uri="{9D8B030D-6E8A-4147-A177-3AD203B41FA5}">
                      <a16:colId xmlns:a16="http://schemas.microsoft.com/office/drawing/2014/main" val="1690257591"/>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780648690"/>
                  </a:ext>
                </a:extLst>
              </a:tr>
              <a:tr h="370840">
                <a:tc>
                  <a:txBody>
                    <a:bodyPr/>
                    <a:lstStyle/>
                    <a:p>
                      <a:r>
                        <a:rPr lang="pt-BR" sz="1000" b="1"/>
                        <a:t>TMNA Services, LLC. (TMNAS) - 2018-01-19 13:40:50</a:t>
                      </a:r>
                      <a:r>
                        <a:rPr lang="pt-BR" sz="1000"/>
                        <a:t>
E-A-G-L-E-S EAGLES!!!  Go Birds!!</a:t>
                      </a:r>
                      <a:endParaRPr lang="en-US" sz="1000"/>
                    </a:p>
                  </a:txBody>
                  <a:tcPr/>
                </a:tc>
                <a:tc>
                  <a:txBody>
                    <a:bodyPr/>
                    <a:lstStyle/>
                    <a:p>
                      <a:r>
                        <a:rPr lang="en-US" sz="1000"/>
                        <a:t>82</a:t>
                      </a:r>
                    </a:p>
                  </a:txBody>
                  <a:tcPr/>
                </a:tc>
                <a:tc>
                  <a:txBody>
                    <a:bodyPr/>
                    <a:lstStyle/>
                    <a:p>
                      <a:r>
                        <a:rPr lang="en-US" sz="1000"/>
                        <a:t>2</a:t>
                      </a:r>
                    </a:p>
                  </a:txBody>
                  <a:tcPr/>
                </a:tc>
                <a:tc>
                  <a:txBody>
                    <a:bodyPr/>
                    <a:lstStyle/>
                    <a:p>
                      <a:r>
                        <a:rPr lang="en-US" sz="1000"/>
                        <a:t>2.9474%</a:t>
                      </a:r>
                    </a:p>
                  </a:txBody>
                  <a:tcPr/>
                </a:tc>
                <a:tc>
                  <a:txBody>
                    <a:bodyPr/>
                    <a:lstStyle/>
                    <a:p>
                      <a:r>
                        <a:rPr lang="en-US" sz="1000"/>
                        <a:t>Photo</a:t>
                      </a:r>
                    </a:p>
                  </a:txBody>
                  <a:tcPr/>
                </a:tc>
                <a:extLst>
                  <a:ext uri="{0D108BD9-81ED-4DB2-BD59-A6C34878D82A}">
                    <a16:rowId xmlns:a16="http://schemas.microsoft.com/office/drawing/2014/main" val="408664258"/>
                  </a:ext>
                </a:extLst>
              </a:tr>
              <a:tr h="370840">
                <a:tc>
                  <a:txBody>
                    <a:bodyPr/>
                    <a:lstStyle/>
                    <a:p>
                      <a:r>
                        <a:rPr lang="en-US" sz="1000" b="1"/>
                        <a:t>TMNA Services, LLC. (TMNAS) - 2018-01-08 09:35:19</a:t>
                      </a:r>
                      <a:r>
                        <a:rPr lang="en-US" sz="1000"/>
                        <a:t>
TMNA Services sponsored #dragonhacks at Drexel University Saturday. What a great day meeting students at this local Hackathon, which drew participants from various universities across the U.S. TMNA Services I.T. volunteers/ mentors on hand offered technical expertise and advice. Thanks to Drexel U. and Major League Hacking for an awesome event!</a:t>
                      </a:r>
                    </a:p>
                  </a:txBody>
                  <a:tcPr/>
                </a:tc>
                <a:tc>
                  <a:txBody>
                    <a:bodyPr/>
                    <a:lstStyle/>
                    <a:p>
                      <a:r>
                        <a:rPr lang="en-US" sz="1000"/>
                        <a:t>42</a:t>
                      </a:r>
                    </a:p>
                  </a:txBody>
                  <a:tcPr/>
                </a:tc>
                <a:tc>
                  <a:txBody>
                    <a:bodyPr/>
                    <a:lstStyle/>
                    <a:p>
                      <a:r>
                        <a:rPr lang="en-US" sz="1000"/>
                        <a:t>0</a:t>
                      </a:r>
                    </a:p>
                  </a:txBody>
                  <a:tcPr/>
                </a:tc>
                <a:tc>
                  <a:txBody>
                    <a:bodyPr/>
                    <a:lstStyle/>
                    <a:p>
                      <a:r>
                        <a:rPr lang="en-US" sz="1000"/>
                        <a:t>1.4752%</a:t>
                      </a:r>
                    </a:p>
                  </a:txBody>
                  <a:tcPr/>
                </a:tc>
                <a:tc>
                  <a:txBody>
                    <a:bodyPr/>
                    <a:lstStyle/>
                    <a:p>
                      <a:r>
                        <a:rPr lang="en-US" sz="1000"/>
                        <a:t>Photo</a:t>
                      </a:r>
                    </a:p>
                  </a:txBody>
                  <a:tcPr/>
                </a:tc>
                <a:extLst>
                  <a:ext uri="{0D108BD9-81ED-4DB2-BD59-A6C34878D82A}">
                    <a16:rowId xmlns:a16="http://schemas.microsoft.com/office/drawing/2014/main" val="2577929084"/>
                  </a:ext>
                </a:extLst>
              </a:tr>
              <a:tr h="370840">
                <a:tc>
                  <a:txBody>
                    <a:bodyPr/>
                    <a:lstStyle/>
                    <a:p>
                      <a:r>
                        <a:rPr lang="en-US" sz="1000" b="1"/>
                        <a:t>TMNA Services, LLC. (TMNAS) - 2018-01-26 15:18:29</a:t>
                      </a:r>
                      <a:r>
                        <a:rPr lang="en-US" sz="1000"/>
                        <a:t>
Cornhole tournament for our second annual Fun at Work Day, with carnival popcorn and snowcones! #wehavefunatwork </a:t>
                      </a:r>
                    </a:p>
                  </a:txBody>
                  <a:tcPr/>
                </a:tc>
                <a:tc>
                  <a:txBody>
                    <a:bodyPr/>
                    <a:lstStyle/>
                    <a:p>
                      <a:r>
                        <a:rPr lang="en-US" sz="1000"/>
                        <a:t>37</a:t>
                      </a:r>
                    </a:p>
                  </a:txBody>
                  <a:tcPr/>
                </a:tc>
                <a:tc>
                  <a:txBody>
                    <a:bodyPr/>
                    <a:lstStyle/>
                    <a:p>
                      <a:r>
                        <a:rPr lang="en-US" sz="1000"/>
                        <a:t>2</a:t>
                      </a:r>
                    </a:p>
                  </a:txBody>
                  <a:tcPr/>
                </a:tc>
                <a:tc>
                  <a:txBody>
                    <a:bodyPr/>
                    <a:lstStyle/>
                    <a:p>
                      <a:r>
                        <a:rPr lang="en-US" sz="1000"/>
                        <a:t>1.3646%</a:t>
                      </a:r>
                    </a:p>
                  </a:txBody>
                  <a:tcPr/>
                </a:tc>
                <a:tc>
                  <a:txBody>
                    <a:bodyPr/>
                    <a:lstStyle/>
                    <a:p>
                      <a:r>
                        <a:rPr lang="en-US" sz="1000"/>
                        <a:t>Photo</a:t>
                      </a:r>
                    </a:p>
                  </a:txBody>
                  <a:tcPr/>
                </a:tc>
                <a:extLst>
                  <a:ext uri="{0D108BD9-81ED-4DB2-BD59-A6C34878D82A}">
                    <a16:rowId xmlns:a16="http://schemas.microsoft.com/office/drawing/2014/main" val="2405109324"/>
                  </a:ext>
                </a:extLst>
              </a:tr>
            </a:tbl>
          </a:graphicData>
        </a:graphic>
      </p:graphicFrame>
      <p:sp>
        <p:nvSpPr>
          <p:cNvPr id="4" name="Text Placeholder 3">
            <a:extLst>
              <a:ext uri="{FF2B5EF4-FFF2-40B4-BE49-F238E27FC236}">
                <a16:creationId xmlns:a16="http://schemas.microsoft.com/office/drawing/2014/main" id="{F54F39A8-AC54-4A1A-925F-EA9FABCA636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999975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3F49E-DC38-45CA-860D-32E939276696}"/>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00F1BEDE-E3DB-4207-98AF-D789A026A770}"/>
              </a:ext>
            </a:extLst>
          </p:cNvPr>
          <p:cNvGraphicFramePr>
            <a:graphicFrameLocks noGrp="1"/>
          </p:cNvGraphicFramePr>
          <p:nvPr>
            <p:ph type="tbl" sz="quarter" idx="13"/>
            <p:extLst>
              <p:ext uri="{D42A27DB-BD31-4B8C-83A1-F6EECF244321}">
                <p14:modId xmlns:p14="http://schemas.microsoft.com/office/powerpoint/2010/main" val="2376499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0542082"/>
                    </a:ext>
                  </a:extLst>
                </a:gridCol>
                <a:gridCol w="699516">
                  <a:extLst>
                    <a:ext uri="{9D8B030D-6E8A-4147-A177-3AD203B41FA5}">
                      <a16:colId xmlns:a16="http://schemas.microsoft.com/office/drawing/2014/main" val="2069268940"/>
                    </a:ext>
                  </a:extLst>
                </a:gridCol>
                <a:gridCol w="699516">
                  <a:extLst>
                    <a:ext uri="{9D8B030D-6E8A-4147-A177-3AD203B41FA5}">
                      <a16:colId xmlns:a16="http://schemas.microsoft.com/office/drawing/2014/main" val="242086468"/>
                    </a:ext>
                  </a:extLst>
                </a:gridCol>
                <a:gridCol w="658368">
                  <a:extLst>
                    <a:ext uri="{9D8B030D-6E8A-4147-A177-3AD203B41FA5}">
                      <a16:colId xmlns:a16="http://schemas.microsoft.com/office/drawing/2014/main" val="2480086624"/>
                    </a:ext>
                  </a:extLst>
                </a:gridCol>
                <a:gridCol w="658368">
                  <a:extLst>
                    <a:ext uri="{9D8B030D-6E8A-4147-A177-3AD203B41FA5}">
                      <a16:colId xmlns:a16="http://schemas.microsoft.com/office/drawing/2014/main" val="313901309"/>
                    </a:ext>
                  </a:extLst>
                </a:gridCol>
                <a:gridCol w="658368">
                  <a:extLst>
                    <a:ext uri="{9D8B030D-6E8A-4147-A177-3AD203B41FA5}">
                      <a16:colId xmlns:a16="http://schemas.microsoft.com/office/drawing/2014/main" val="2607647623"/>
                    </a:ext>
                  </a:extLst>
                </a:gridCol>
                <a:gridCol w="699516">
                  <a:extLst>
                    <a:ext uri="{9D8B030D-6E8A-4147-A177-3AD203B41FA5}">
                      <a16:colId xmlns:a16="http://schemas.microsoft.com/office/drawing/2014/main" val="2463661613"/>
                    </a:ext>
                  </a:extLst>
                </a:gridCol>
                <a:gridCol w="699516">
                  <a:extLst>
                    <a:ext uri="{9D8B030D-6E8A-4147-A177-3AD203B41FA5}">
                      <a16:colId xmlns:a16="http://schemas.microsoft.com/office/drawing/2014/main" val="2435744337"/>
                    </a:ext>
                  </a:extLst>
                </a:gridCol>
                <a:gridCol w="699516">
                  <a:extLst>
                    <a:ext uri="{9D8B030D-6E8A-4147-A177-3AD203B41FA5}">
                      <a16:colId xmlns:a16="http://schemas.microsoft.com/office/drawing/2014/main" val="1843529257"/>
                    </a:ext>
                  </a:extLst>
                </a:gridCol>
                <a:gridCol w="658368">
                  <a:extLst>
                    <a:ext uri="{9D8B030D-6E8A-4147-A177-3AD203B41FA5}">
                      <a16:colId xmlns:a16="http://schemas.microsoft.com/office/drawing/2014/main" val="400276465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59881819"/>
                  </a:ext>
                </a:extLst>
              </a:tr>
              <a:tr h="370840">
                <a:tc>
                  <a:txBody>
                    <a:bodyPr/>
                    <a:lstStyle/>
                    <a:p>
                      <a:r>
                        <a:rPr lang="en-US" sz="1000"/>
                        <a:t>tmna_services (TMNAS)</a:t>
                      </a:r>
                    </a:p>
                  </a:txBody>
                  <a:tcPr/>
                </a:tc>
                <a:tc>
                  <a:txBody>
                    <a:bodyPr/>
                    <a:lstStyle/>
                    <a:p>
                      <a:r>
                        <a:rPr lang="en-US" sz="1000"/>
                        <a:t>237</a:t>
                      </a:r>
                    </a:p>
                  </a:txBody>
                  <a:tcPr/>
                </a:tc>
                <a:tc>
                  <a:txBody>
                    <a:bodyPr/>
                    <a:lstStyle/>
                    <a:p>
                      <a:r>
                        <a:rPr lang="en-US" sz="1000"/>
                        <a:t>6</a:t>
                      </a:r>
                    </a:p>
                  </a:txBody>
                  <a:tcPr/>
                </a:tc>
                <a:tc>
                  <a:txBody>
                    <a:bodyPr/>
                    <a:lstStyle/>
                    <a:p>
                      <a:r>
                        <a:rPr lang="en-US" sz="1000"/>
                        <a:t>6</a:t>
                      </a:r>
                    </a:p>
                  </a:txBody>
                  <a:tcPr/>
                </a:tc>
                <a:tc>
                  <a:txBody>
                    <a:bodyPr/>
                    <a:lstStyle/>
                    <a:p>
                      <a:r>
                        <a:rPr lang="en-US" sz="1000"/>
                        <a:t>0</a:t>
                      </a:r>
                    </a:p>
                  </a:txBody>
                  <a:tcPr/>
                </a:tc>
                <a:tc>
                  <a:txBody>
                    <a:bodyPr/>
                    <a:lstStyle/>
                    <a:p>
                      <a:r>
                        <a:rPr lang="en-US" sz="1000"/>
                        <a:t>2</a:t>
                      </a:r>
                    </a:p>
                  </a:txBody>
                  <a:tcPr/>
                </a:tc>
                <a:tc>
                  <a:txBody>
                    <a:bodyPr/>
                    <a:lstStyle/>
                    <a:p>
                      <a:r>
                        <a:rPr lang="en-US" sz="1000"/>
                        <a:t>8</a:t>
                      </a:r>
                    </a:p>
                  </a:txBody>
                  <a:tcPr/>
                </a:tc>
                <a:tc>
                  <a:txBody>
                    <a:bodyPr/>
                    <a:lstStyle/>
                    <a:p>
                      <a:r>
                        <a:rPr lang="en-US" sz="1000"/>
                        <a:t>257</a:t>
                      </a:r>
                    </a:p>
                  </a:txBody>
                  <a:tcPr/>
                </a:tc>
                <a:tc>
                  <a:txBody>
                    <a:bodyPr/>
                    <a:lstStyle/>
                    <a:p>
                      <a:r>
                        <a:rPr lang="en-US" sz="1000"/>
                        <a:t>8</a:t>
                      </a:r>
                    </a:p>
                  </a:txBody>
                  <a:tcPr/>
                </a:tc>
                <a:tc>
                  <a:txBody>
                    <a:bodyPr/>
                    <a:lstStyle/>
                    <a:p>
                      <a:r>
                        <a:rPr lang="en-US" sz="1000"/>
                        <a:t>14.1560%</a:t>
                      </a:r>
                    </a:p>
                  </a:txBody>
                  <a:tcPr/>
                </a:tc>
                <a:extLst>
                  <a:ext uri="{0D108BD9-81ED-4DB2-BD59-A6C34878D82A}">
                    <a16:rowId xmlns:a16="http://schemas.microsoft.com/office/drawing/2014/main" val="3820523998"/>
                  </a:ext>
                </a:extLst>
              </a:tr>
            </a:tbl>
          </a:graphicData>
        </a:graphic>
      </p:graphicFrame>
      <p:sp>
        <p:nvSpPr>
          <p:cNvPr id="4" name="Text Placeholder 3">
            <a:extLst>
              <a:ext uri="{FF2B5EF4-FFF2-40B4-BE49-F238E27FC236}">
                <a16:creationId xmlns:a16="http://schemas.microsoft.com/office/drawing/2014/main" id="{356F60EC-3AB4-4CCD-B4C6-745A25D1DD4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80696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74F63-BDB6-4387-AA95-765B78CBB49A}"/>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FF97E1E3-B447-458E-A86F-DDCC50FA48E6}"/>
              </a:ext>
            </a:extLst>
          </p:cNvPr>
          <p:cNvGraphicFramePr>
            <a:graphicFrameLocks noGrp="1"/>
          </p:cNvGraphicFramePr>
          <p:nvPr>
            <p:ph type="chart" sz="quarter" idx="13"/>
            <p:extLst>
              <p:ext uri="{D42A27DB-BD31-4B8C-83A1-F6EECF244321}">
                <p14:modId xmlns:p14="http://schemas.microsoft.com/office/powerpoint/2010/main" val="951343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F48AFF-18F2-4B8A-BCD3-CEBA8525671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06AD1D5-F1F5-4228-AB94-8C539EE392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8850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B3A8-1C6F-453C-A390-0C8F8FF001D3}"/>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1A45E4E4-7D89-43A5-8B7F-57BD70F0D43A}"/>
              </a:ext>
            </a:extLst>
          </p:cNvPr>
          <p:cNvGraphicFramePr>
            <a:graphicFrameLocks noGrp="1"/>
          </p:cNvGraphicFramePr>
          <p:nvPr>
            <p:ph type="chart" sz="quarter" idx="13"/>
            <p:extLst>
              <p:ext uri="{D42A27DB-BD31-4B8C-83A1-F6EECF244321}">
                <p14:modId xmlns:p14="http://schemas.microsoft.com/office/powerpoint/2010/main" val="34204079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906B4D-5B4E-4E7F-8F07-D04F7B29F4D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87F641C-90A6-480B-9D84-BEFFB12BD6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3041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407E2-F799-4378-BE56-A1594709A3EB}"/>
              </a:ext>
            </a:extLst>
          </p:cNvPr>
          <p:cNvSpPr>
            <a:spLocks noGrp="1"/>
          </p:cNvSpPr>
          <p:nvPr>
            <p:ph type="title"/>
          </p:nvPr>
        </p:nvSpPr>
        <p:spPr/>
        <p:txBody>
          <a:bodyPr/>
          <a:lstStyle/>
          <a:p>
            <a:r>
              <a:rPr lang="en-US"/>
              <a:t>Top Instagram Posts Table</a:t>
            </a:r>
          </a:p>
        </p:txBody>
      </p:sp>
      <p:graphicFrame>
        <p:nvGraphicFramePr>
          <p:cNvPr id="5" name="Table Placeholder 4">
            <a:extLst>
              <a:ext uri="{FF2B5EF4-FFF2-40B4-BE49-F238E27FC236}">
                <a16:creationId xmlns:a16="http://schemas.microsoft.com/office/drawing/2014/main" id="{A7C805CD-AE69-4E81-AC1E-C0F48AFC7196}"/>
              </a:ext>
            </a:extLst>
          </p:cNvPr>
          <p:cNvGraphicFramePr>
            <a:graphicFrameLocks noGrp="1"/>
          </p:cNvGraphicFramePr>
          <p:nvPr>
            <p:ph type="tbl" sz="quarter" idx="13"/>
            <p:extLst>
              <p:ext uri="{D42A27DB-BD31-4B8C-83A1-F6EECF244321}">
                <p14:modId xmlns:p14="http://schemas.microsoft.com/office/powerpoint/2010/main" val="2190384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45342263"/>
                    </a:ext>
                  </a:extLst>
                </a:gridCol>
                <a:gridCol w="987552">
                  <a:extLst>
                    <a:ext uri="{9D8B030D-6E8A-4147-A177-3AD203B41FA5}">
                      <a16:colId xmlns:a16="http://schemas.microsoft.com/office/drawing/2014/main" val="653415113"/>
                    </a:ext>
                  </a:extLst>
                </a:gridCol>
                <a:gridCol w="987552">
                  <a:extLst>
                    <a:ext uri="{9D8B030D-6E8A-4147-A177-3AD203B41FA5}">
                      <a16:colId xmlns:a16="http://schemas.microsoft.com/office/drawing/2014/main" val="3294488553"/>
                    </a:ext>
                  </a:extLst>
                </a:gridCol>
                <a:gridCol w="987552">
                  <a:extLst>
                    <a:ext uri="{9D8B030D-6E8A-4147-A177-3AD203B41FA5}">
                      <a16:colId xmlns:a16="http://schemas.microsoft.com/office/drawing/2014/main" val="3347695048"/>
                    </a:ext>
                  </a:extLst>
                </a:gridCol>
                <a:gridCol w="987552">
                  <a:extLst>
                    <a:ext uri="{9D8B030D-6E8A-4147-A177-3AD203B41FA5}">
                      <a16:colId xmlns:a16="http://schemas.microsoft.com/office/drawing/2014/main" val="393275195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235032799"/>
                  </a:ext>
                </a:extLst>
              </a:tr>
              <a:tr h="370840">
                <a:tc>
                  <a:txBody>
                    <a:bodyPr/>
                    <a:lstStyle/>
                    <a:p>
                      <a:r>
                        <a:rPr lang="en-US" sz="1000" b="1"/>
                        <a:t>tmna_services (TMNAS) - 2018-01-21 22:02:02</a:t>
                      </a:r>
                      <a:r>
                        <a:rPr lang="en-US" sz="1000"/>
                        <a:t>
NFC Champions!! Let’s go Eagles! @philadelphiaeagles @philadelphiapride #NFC #Eagles #superbowl #flyeaglesfly #Football</a:t>
                      </a:r>
                    </a:p>
                  </a:txBody>
                  <a:tcPr/>
                </a:tc>
                <a:tc>
                  <a:txBody>
                    <a:bodyPr/>
                    <a:lstStyle/>
                    <a:p>
                      <a:r>
                        <a:rPr lang="en-US" sz="1000"/>
                        <a:t>54</a:t>
                      </a:r>
                    </a:p>
                  </a:txBody>
                  <a:tcPr/>
                </a:tc>
                <a:tc>
                  <a:txBody>
                    <a:bodyPr/>
                    <a:lstStyle/>
                    <a:p>
                      <a:r>
                        <a:rPr lang="en-US" sz="1000"/>
                        <a:t>2</a:t>
                      </a:r>
                    </a:p>
                  </a:txBody>
                  <a:tcPr/>
                </a:tc>
                <a:tc>
                  <a:txBody>
                    <a:bodyPr/>
                    <a:lstStyle/>
                    <a:p>
                      <a:r>
                        <a:rPr lang="en-US" sz="1000"/>
                        <a:t>23.9316%</a:t>
                      </a:r>
                    </a:p>
                  </a:txBody>
                  <a:tcPr/>
                </a:tc>
                <a:tc>
                  <a:txBody>
                    <a:bodyPr/>
                    <a:lstStyle/>
                    <a:p>
                      <a:r>
                        <a:rPr lang="en-US" sz="1000"/>
                        <a:t>Image</a:t>
                      </a:r>
                    </a:p>
                  </a:txBody>
                  <a:tcPr/>
                </a:tc>
                <a:extLst>
                  <a:ext uri="{0D108BD9-81ED-4DB2-BD59-A6C34878D82A}">
                    <a16:rowId xmlns:a16="http://schemas.microsoft.com/office/drawing/2014/main" val="4005840865"/>
                  </a:ext>
                </a:extLst>
              </a:tr>
              <a:tr h="370840">
                <a:tc>
                  <a:txBody>
                    <a:bodyPr/>
                    <a:lstStyle/>
                    <a:p>
                      <a:r>
                        <a:rPr lang="en-US" sz="1000" b="1"/>
                        <a:t>tmna_services (TMNAS) - 2018-01-19 17:17:49</a:t>
                      </a:r>
                      <a:r>
                        <a:rPr lang="en-US" sz="1000"/>
                        <a:t>
E A G L E S Eagles!!! @philadelphiaeagles #football #playoffs #fun #goodluck #Philly #philadelphia #Eagles #Fans #work #TMNAS</a:t>
                      </a:r>
                    </a:p>
                  </a:txBody>
                  <a:tcPr/>
                </a:tc>
                <a:tc>
                  <a:txBody>
                    <a:bodyPr/>
                    <a:lstStyle/>
                    <a:p>
                      <a:r>
                        <a:rPr lang="en-US" sz="1000"/>
                        <a:t>51</a:t>
                      </a:r>
                    </a:p>
                  </a:txBody>
                  <a:tcPr/>
                </a:tc>
                <a:tc>
                  <a:txBody>
                    <a:bodyPr/>
                    <a:lstStyle/>
                    <a:p>
                      <a:r>
                        <a:rPr lang="en-US" sz="1000"/>
                        <a:t>2</a:t>
                      </a:r>
                    </a:p>
                  </a:txBody>
                  <a:tcPr/>
                </a:tc>
                <a:tc>
                  <a:txBody>
                    <a:bodyPr/>
                    <a:lstStyle/>
                    <a:p>
                      <a:r>
                        <a:rPr lang="en-US" sz="1000"/>
                        <a:t>22.7468%</a:t>
                      </a:r>
                    </a:p>
                  </a:txBody>
                  <a:tcPr/>
                </a:tc>
                <a:tc>
                  <a:txBody>
                    <a:bodyPr/>
                    <a:lstStyle/>
                    <a:p>
                      <a:r>
                        <a:rPr lang="en-US" sz="1000"/>
                        <a:t>Video</a:t>
                      </a:r>
                    </a:p>
                  </a:txBody>
                  <a:tcPr/>
                </a:tc>
                <a:extLst>
                  <a:ext uri="{0D108BD9-81ED-4DB2-BD59-A6C34878D82A}">
                    <a16:rowId xmlns:a16="http://schemas.microsoft.com/office/drawing/2014/main" val="2422860576"/>
                  </a:ext>
                </a:extLst>
              </a:tr>
              <a:tr h="370840">
                <a:tc>
                  <a:txBody>
                    <a:bodyPr/>
                    <a:lstStyle/>
                    <a:p>
                      <a:r>
                        <a:rPr lang="en-US" sz="1000" b="1"/>
                        <a:t>tmna_services (TMNAS) - 2018-01-06 13:14:53</a:t>
                      </a:r>
                      <a:r>
                        <a:rPr lang="en-US" sz="1000"/>
                        <a:t>
TMNAS is proud to be a Gold sponsor of @drexeluniv ‘s #DragonHacks competition this weekend! 🐉 Good luck to the 300+ talented students participating!!! 🏆💻⏰#majorleaguehacking #hackathon #drexeldragons #24hours @dragonhacksieee</a:t>
                      </a:r>
                    </a:p>
                  </a:txBody>
                  <a:tcPr/>
                </a:tc>
                <a:tc>
                  <a:txBody>
                    <a:bodyPr/>
                    <a:lstStyle/>
                    <a:p>
                      <a:r>
                        <a:rPr lang="en-US" sz="1000"/>
                        <a:t>38</a:t>
                      </a:r>
                    </a:p>
                  </a:txBody>
                  <a:tcPr/>
                </a:tc>
                <a:tc>
                  <a:txBody>
                    <a:bodyPr/>
                    <a:lstStyle/>
                    <a:p>
                      <a:r>
                        <a:rPr lang="en-US" sz="1000"/>
                        <a:t>1</a:t>
                      </a:r>
                    </a:p>
                  </a:txBody>
                  <a:tcPr/>
                </a:tc>
                <a:tc>
                  <a:txBody>
                    <a:bodyPr/>
                    <a:lstStyle/>
                    <a:p>
                      <a:r>
                        <a:rPr lang="en-US" sz="1000"/>
                        <a:t>16.7382%</a:t>
                      </a:r>
                    </a:p>
                  </a:txBody>
                  <a:tcPr/>
                </a:tc>
                <a:tc>
                  <a:txBody>
                    <a:bodyPr/>
                    <a:lstStyle/>
                    <a:p>
                      <a:r>
                        <a:rPr lang="en-US" sz="1000"/>
                        <a:t>Image</a:t>
                      </a:r>
                    </a:p>
                  </a:txBody>
                  <a:tcPr/>
                </a:tc>
                <a:extLst>
                  <a:ext uri="{0D108BD9-81ED-4DB2-BD59-A6C34878D82A}">
                    <a16:rowId xmlns:a16="http://schemas.microsoft.com/office/drawing/2014/main" val="3100286854"/>
                  </a:ext>
                </a:extLst>
              </a:tr>
              <a:tr h="370840">
                <a:tc>
                  <a:txBody>
                    <a:bodyPr/>
                    <a:lstStyle/>
                    <a:p>
                      <a:r>
                        <a:rPr lang="en-US" sz="1000" b="1"/>
                        <a:t>tmna_services (TMNAS) - 2018-01-12 15:44:01</a:t>
                      </a:r>
                      <a:r>
                        <a:rPr lang="en-US" sz="1000"/>
                        <a:t>
Fly Eagles Fly!!! @philadelphiaeagles .
.
#NFL #playoffs #eagles #gameday #weekend #fun #winners</a:t>
                      </a:r>
                    </a:p>
                  </a:txBody>
                  <a:tcPr/>
                </a:tc>
                <a:tc>
                  <a:txBody>
                    <a:bodyPr/>
                    <a:lstStyle/>
                    <a:p>
                      <a:r>
                        <a:rPr lang="en-US" sz="1000"/>
                        <a:t>35</a:t>
                      </a:r>
                    </a:p>
                  </a:txBody>
                  <a:tcPr/>
                </a:tc>
                <a:tc>
                  <a:txBody>
                    <a:bodyPr/>
                    <a:lstStyle/>
                    <a:p>
                      <a:r>
                        <a:rPr lang="en-US" sz="1000"/>
                        <a:t>1</a:t>
                      </a:r>
                    </a:p>
                  </a:txBody>
                  <a:tcPr/>
                </a:tc>
                <a:tc>
                  <a:txBody>
                    <a:bodyPr/>
                    <a:lstStyle/>
                    <a:p>
                      <a:r>
                        <a:rPr lang="en-US" sz="1000"/>
                        <a:t>15.2542%</a:t>
                      </a:r>
                    </a:p>
                  </a:txBody>
                  <a:tcPr/>
                </a:tc>
                <a:tc>
                  <a:txBody>
                    <a:bodyPr/>
                    <a:lstStyle/>
                    <a:p>
                      <a:r>
                        <a:rPr lang="en-US" sz="1000"/>
                        <a:t>Image</a:t>
                      </a:r>
                    </a:p>
                  </a:txBody>
                  <a:tcPr/>
                </a:tc>
                <a:extLst>
                  <a:ext uri="{0D108BD9-81ED-4DB2-BD59-A6C34878D82A}">
                    <a16:rowId xmlns:a16="http://schemas.microsoft.com/office/drawing/2014/main" val="2301558520"/>
                  </a:ext>
                </a:extLst>
              </a:tr>
              <a:tr h="370840">
                <a:tc>
                  <a:txBody>
                    <a:bodyPr/>
                    <a:lstStyle/>
                    <a:p>
                      <a:r>
                        <a:rPr lang="en-US" sz="1000" b="1"/>
                        <a:t>tmna_services (TMNAS) - 2018-01-31 16:08:10</a:t>
                      </a:r>
                      <a:r>
                        <a:rPr lang="en-US" sz="1000"/>
                        <a:t>
A nice night at Saint Joseph's University talking to students in the AID STEM Club.  Our Women in I.T., along with other members of our I.T. department, shared their insights on STEM career opportunities, career successes, experiences and real world I.T. work! @saintjosephs #IT #thankyou #work #saintjoseph #college #ourfuture</a:t>
                      </a:r>
                    </a:p>
                  </a:txBody>
                  <a:tcPr/>
                </a:tc>
                <a:tc>
                  <a:txBody>
                    <a:bodyPr/>
                    <a:lstStyle/>
                    <a:p>
                      <a:r>
                        <a:rPr lang="en-US" sz="1000"/>
                        <a:t>28</a:t>
                      </a:r>
                    </a:p>
                  </a:txBody>
                  <a:tcPr/>
                </a:tc>
                <a:tc>
                  <a:txBody>
                    <a:bodyPr/>
                    <a:lstStyle/>
                    <a:p>
                      <a:r>
                        <a:rPr lang="en-US" sz="1000"/>
                        <a:t>0</a:t>
                      </a:r>
                    </a:p>
                  </a:txBody>
                  <a:tcPr/>
                </a:tc>
                <a:tc>
                  <a:txBody>
                    <a:bodyPr/>
                    <a:lstStyle/>
                    <a:p>
                      <a:r>
                        <a:rPr lang="en-US" sz="1000"/>
                        <a:t>11.8143%</a:t>
                      </a:r>
                    </a:p>
                  </a:txBody>
                  <a:tcPr/>
                </a:tc>
                <a:tc>
                  <a:txBody>
                    <a:bodyPr/>
                    <a:lstStyle/>
                    <a:p>
                      <a:r>
                        <a:rPr lang="en-US" sz="1000"/>
                        <a:t>Image</a:t>
                      </a:r>
                    </a:p>
                  </a:txBody>
                  <a:tcPr/>
                </a:tc>
                <a:extLst>
                  <a:ext uri="{0D108BD9-81ED-4DB2-BD59-A6C34878D82A}">
                    <a16:rowId xmlns:a16="http://schemas.microsoft.com/office/drawing/2014/main" val="366135322"/>
                  </a:ext>
                </a:extLst>
              </a:tr>
            </a:tbl>
          </a:graphicData>
        </a:graphic>
      </p:graphicFrame>
      <p:sp>
        <p:nvSpPr>
          <p:cNvPr id="4" name="Text Placeholder 3">
            <a:extLst>
              <a:ext uri="{FF2B5EF4-FFF2-40B4-BE49-F238E27FC236}">
                <a16:creationId xmlns:a16="http://schemas.microsoft.com/office/drawing/2014/main" id="{B345D797-0E13-4C02-89CB-93F161C9851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282619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415</Words>
  <Application>Microsoft Office PowerPoint</Application>
  <PresentationFormat>On-screen Show (4:3)</PresentationFormat>
  <Paragraphs>183</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TMNAS Social Media</vt:lpstr>
      <vt:lpstr>Overall Audience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Administrator</dc:creator>
  <cp:lastModifiedBy>Administrator</cp:lastModifiedBy>
  <cp:revision>1</cp:revision>
  <dcterms:created xsi:type="dcterms:W3CDTF">2018-02-12T22:04:51Z</dcterms:created>
  <dcterms:modified xsi:type="dcterms:W3CDTF">2018-02-12T22:05:25Z</dcterms:modified>
</cp:coreProperties>
</file>