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3" r:id="rId26"/>
    <p:sldId id="284"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43101</c:v>
                </c:pt>
              </c:numCache>
            </c:numRef>
          </c:cat>
          <c:val>
            <c:numRef>
              <c:f>Sheet1!$B$2</c:f>
              <c:numCache>
                <c:formatCode>General</c:formatCode>
                <c:ptCount val="1"/>
                <c:pt idx="0">
                  <c:v>3420</c:v>
                </c:pt>
              </c:numCache>
            </c:numRef>
          </c:val>
          <c:extLst>
            <c:ext xmlns:c16="http://schemas.microsoft.com/office/drawing/2014/chart" uri="{C3380CC4-5D6E-409C-BE32-E72D297353CC}">
              <c16:uniqueId val="{00000000-7F07-4D37-9DFD-F04E5EF5FC77}"/>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43101</c:v>
                </c:pt>
              </c:numCache>
            </c:numRef>
          </c:cat>
          <c:val>
            <c:numRef>
              <c:f>Sheet1!$C$2</c:f>
              <c:numCache>
                <c:formatCode>General</c:formatCode>
                <c:ptCount val="1"/>
                <c:pt idx="0">
                  <c:v>2868</c:v>
                </c:pt>
              </c:numCache>
            </c:numRef>
          </c:val>
          <c:extLst>
            <c:ext xmlns:c16="http://schemas.microsoft.com/office/drawing/2014/chart" uri="{C3380CC4-5D6E-409C-BE32-E72D297353CC}">
              <c16:uniqueId val="{00000001-7F07-4D37-9DFD-F04E5EF5FC77}"/>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43101</c:v>
                </c:pt>
              </c:numCache>
            </c:numRef>
          </c:cat>
          <c:val>
            <c:numRef>
              <c:f>Sheet1!$D$2</c:f>
              <c:numCache>
                <c:formatCode>General</c:formatCode>
                <c:ptCount val="1"/>
                <c:pt idx="0">
                  <c:v>0</c:v>
                </c:pt>
              </c:numCache>
            </c:numRef>
          </c:val>
          <c:extLst>
            <c:ext xmlns:c16="http://schemas.microsoft.com/office/drawing/2014/chart" uri="{C3380CC4-5D6E-409C-BE32-E72D297353CC}">
              <c16:uniqueId val="{00000002-7F07-4D37-9DFD-F04E5EF5FC77}"/>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43101</c:v>
                </c:pt>
              </c:numCache>
            </c:numRef>
          </c:cat>
          <c:val>
            <c:numRef>
              <c:f>Sheet1!$E$2</c:f>
              <c:numCache>
                <c:formatCode>General</c:formatCode>
                <c:ptCount val="1"/>
                <c:pt idx="0">
                  <c:v>0</c:v>
                </c:pt>
              </c:numCache>
            </c:numRef>
          </c:val>
          <c:extLst>
            <c:ext xmlns:c16="http://schemas.microsoft.com/office/drawing/2014/chart" uri="{C3380CC4-5D6E-409C-BE32-E72D297353CC}">
              <c16:uniqueId val="{00000003-7F07-4D37-9DFD-F04E5EF5FC77}"/>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43101</c:v>
                </c:pt>
              </c:numCache>
            </c:numRef>
          </c:cat>
          <c:val>
            <c:numRef>
              <c:f>Sheet1!$F$2</c:f>
              <c:numCache>
                <c:formatCode>General</c:formatCode>
                <c:ptCount val="1"/>
                <c:pt idx="0">
                  <c:v>13783</c:v>
                </c:pt>
              </c:numCache>
            </c:numRef>
          </c:val>
          <c:extLst>
            <c:ext xmlns:c16="http://schemas.microsoft.com/office/drawing/2014/chart" uri="{C3380CC4-5D6E-409C-BE32-E72D297353CC}">
              <c16:uniqueId val="{00000004-7F07-4D37-9DFD-F04E5EF5FC77}"/>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43101</c:v>
                </c:pt>
              </c:numCache>
            </c:numRef>
          </c:cat>
          <c:val>
            <c:numRef>
              <c:f>Sheet1!$G$2</c:f>
              <c:numCache>
                <c:formatCode>General</c:formatCode>
                <c:ptCount val="1"/>
                <c:pt idx="0">
                  <c:v>855</c:v>
                </c:pt>
              </c:numCache>
            </c:numRef>
          </c:val>
          <c:extLst>
            <c:ext xmlns:c16="http://schemas.microsoft.com/office/drawing/2014/chart" uri="{C3380CC4-5D6E-409C-BE32-E72D297353CC}">
              <c16:uniqueId val="{00000005-7F07-4D37-9DFD-F04E5EF5FC77}"/>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43101</c:v>
                </c:pt>
              </c:numCache>
            </c:numRef>
          </c:cat>
          <c:val>
            <c:numRef>
              <c:f>Sheet1!$H$2</c:f>
              <c:numCache>
                <c:formatCode>General</c:formatCode>
                <c:ptCount val="1"/>
                <c:pt idx="0">
                  <c:v>0</c:v>
                </c:pt>
              </c:numCache>
            </c:numRef>
          </c:val>
          <c:extLst>
            <c:ext xmlns:c16="http://schemas.microsoft.com/office/drawing/2014/chart" uri="{C3380CC4-5D6E-409C-BE32-E72D297353CC}">
              <c16:uniqueId val="{00000006-7F07-4D37-9DFD-F04E5EF5FC77}"/>
            </c:ext>
          </c:extLst>
        </c:ser>
        <c:dLbls>
          <c:showLegendKey val="0"/>
          <c:showVal val="0"/>
          <c:showCatName val="0"/>
          <c:showSerName val="0"/>
          <c:showPercent val="0"/>
          <c:showBubbleSize val="0"/>
        </c:dLbls>
        <c:gapWidth val="219"/>
        <c:overlap val="-27"/>
        <c:axId val="247798160"/>
        <c:axId val="175045264"/>
      </c:barChart>
      <c:dateAx>
        <c:axId val="247798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045264"/>
        <c:crosses val="autoZero"/>
        <c:auto val="1"/>
        <c:lblOffset val="100"/>
        <c:baseTimeUnit val="days"/>
      </c:dateAx>
      <c:valAx>
        <c:axId val="175045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798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55</c:v>
                </c:pt>
                <c:pt idx="1">
                  <c:v>9</c:v>
                </c:pt>
              </c:numCache>
            </c:numRef>
          </c:val>
          <c:extLst>
            <c:ext xmlns:c16="http://schemas.microsoft.com/office/drawing/2014/chart" uri="{C3380CC4-5D6E-409C-BE32-E72D297353CC}">
              <c16:uniqueId val="{00000000-8BD5-4AFE-A2A3-E7D6CD9D73B5}"/>
            </c:ext>
          </c:extLst>
        </c:ser>
        <c:dLbls>
          <c:showLegendKey val="0"/>
          <c:showVal val="0"/>
          <c:showCatName val="0"/>
          <c:showSerName val="0"/>
          <c:showPercent val="0"/>
          <c:showBubbleSize val="0"/>
        </c:dLbls>
        <c:gapWidth val="219"/>
        <c:overlap val="-27"/>
        <c:axId val="294675712"/>
        <c:axId val="294677352"/>
      </c:barChart>
      <c:dateAx>
        <c:axId val="294675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677352"/>
        <c:crosses val="autoZero"/>
        <c:auto val="1"/>
        <c:lblOffset val="100"/>
        <c:baseTimeUnit val="months"/>
      </c:dateAx>
      <c:valAx>
        <c:axId val="294677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675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20</c:v>
                </c:pt>
                <c:pt idx="1">
                  <c:v>27</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0285-4782-A04D-F30D91805D9F}"/>
            </c:ext>
          </c:extLst>
        </c:ser>
        <c:dLbls>
          <c:showLegendKey val="0"/>
          <c:showVal val="0"/>
          <c:showCatName val="0"/>
          <c:showSerName val="0"/>
          <c:showPercent val="0"/>
          <c:showBubbleSize val="0"/>
        </c:dLbls>
        <c:gapWidth val="219"/>
        <c:overlap val="-27"/>
        <c:axId val="250204728"/>
        <c:axId val="250205056"/>
      </c:barChart>
      <c:dateAx>
        <c:axId val="250204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205056"/>
        <c:crosses val="autoZero"/>
        <c:auto val="1"/>
        <c:lblOffset val="100"/>
        <c:baseTimeUnit val="months"/>
      </c:dateAx>
      <c:valAx>
        <c:axId val="250205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204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262837</c:v>
                </c:pt>
                <c:pt idx="1">
                  <c:v>131914</c:v>
                </c:pt>
              </c:numCache>
            </c:numRef>
          </c:val>
          <c:extLst>
            <c:ext xmlns:c16="http://schemas.microsoft.com/office/drawing/2014/chart" uri="{C3380CC4-5D6E-409C-BE32-E72D297353CC}">
              <c16:uniqueId val="{00000000-3429-475D-B9C5-60DA83DA2ED8}"/>
            </c:ext>
          </c:extLst>
        </c:ser>
        <c:dLbls>
          <c:showLegendKey val="0"/>
          <c:showVal val="0"/>
          <c:showCatName val="0"/>
          <c:showSerName val="0"/>
          <c:showPercent val="0"/>
          <c:showBubbleSize val="0"/>
        </c:dLbls>
        <c:gapWidth val="219"/>
        <c:overlap val="-27"/>
        <c:axId val="252089896"/>
        <c:axId val="252086616"/>
      </c:barChart>
      <c:dateAx>
        <c:axId val="252089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086616"/>
        <c:crosses val="autoZero"/>
        <c:auto val="1"/>
        <c:lblOffset val="100"/>
        <c:baseTimeUnit val="months"/>
      </c:dateAx>
      <c:valAx>
        <c:axId val="252086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089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6</c:v>
                </c:pt>
                <c:pt idx="1">
                  <c:v>64</c:v>
                </c:pt>
                <c:pt idx="2">
                  <c:v>350</c:v>
                </c:pt>
                <c:pt idx="3">
                  <c:v>459</c:v>
                </c:pt>
                <c:pt idx="4">
                  <c:v>519</c:v>
                </c:pt>
                <c:pt idx="5">
                  <c:v>416</c:v>
                </c:pt>
                <c:pt idx="6">
                  <c:v>171</c:v>
                </c:pt>
              </c:numCache>
            </c:numRef>
          </c:val>
          <c:extLst>
            <c:ext xmlns:c16="http://schemas.microsoft.com/office/drawing/2014/chart" uri="{C3380CC4-5D6E-409C-BE32-E72D297353CC}">
              <c16:uniqueId val="{00000000-B87E-4197-B6BF-C175EFB82F9F}"/>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c:v>
                </c:pt>
                <c:pt idx="1">
                  <c:v>64</c:v>
                </c:pt>
                <c:pt idx="2">
                  <c:v>273</c:v>
                </c:pt>
                <c:pt idx="3">
                  <c:v>357</c:v>
                </c:pt>
                <c:pt idx="4">
                  <c:v>284</c:v>
                </c:pt>
                <c:pt idx="5">
                  <c:v>256</c:v>
                </c:pt>
                <c:pt idx="6">
                  <c:v>149</c:v>
                </c:pt>
              </c:numCache>
            </c:numRef>
          </c:val>
          <c:extLst>
            <c:ext xmlns:c16="http://schemas.microsoft.com/office/drawing/2014/chart" uri="{C3380CC4-5D6E-409C-BE32-E72D297353CC}">
              <c16:uniqueId val="{00000001-B87E-4197-B6BF-C175EFB82F9F}"/>
            </c:ext>
          </c:extLst>
        </c:ser>
        <c:dLbls>
          <c:showLegendKey val="0"/>
          <c:showVal val="0"/>
          <c:showCatName val="0"/>
          <c:showSerName val="0"/>
          <c:showPercent val="0"/>
          <c:showBubbleSize val="0"/>
        </c:dLbls>
        <c:gapWidth val="219"/>
        <c:overlap val="-27"/>
        <c:axId val="304363216"/>
        <c:axId val="296080912"/>
      </c:barChart>
      <c:catAx>
        <c:axId val="304363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080912"/>
        <c:crosses val="autoZero"/>
        <c:auto val="1"/>
        <c:lblAlgn val="ctr"/>
        <c:lblOffset val="100"/>
        <c:noMultiLvlLbl val="0"/>
      </c:catAx>
      <c:valAx>
        <c:axId val="296080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363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35</c:v>
                </c:pt>
                <c:pt idx="1">
                  <c:v>15</c:v>
                </c:pt>
              </c:numCache>
            </c:numRef>
          </c:val>
          <c:extLst>
            <c:ext xmlns:c16="http://schemas.microsoft.com/office/drawing/2014/chart" uri="{C3380CC4-5D6E-409C-BE32-E72D297353CC}">
              <c16:uniqueId val="{00000000-3B62-40D6-A7AD-C39AFBB129F7}"/>
            </c:ext>
          </c:extLst>
        </c:ser>
        <c:dLbls>
          <c:showLegendKey val="0"/>
          <c:showVal val="0"/>
          <c:showCatName val="0"/>
          <c:showSerName val="0"/>
          <c:showPercent val="0"/>
          <c:showBubbleSize val="0"/>
        </c:dLbls>
        <c:gapWidth val="219"/>
        <c:overlap val="-27"/>
        <c:axId val="301974888"/>
        <c:axId val="301979808"/>
      </c:barChart>
      <c:dateAx>
        <c:axId val="301974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979808"/>
        <c:crosses val="autoZero"/>
        <c:auto val="1"/>
        <c:lblOffset val="100"/>
        <c:baseTimeUnit val="months"/>
      </c:dateAx>
      <c:valAx>
        <c:axId val="301979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974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6</c:v>
                </c:pt>
                <c:pt idx="1">
                  <c:v>5</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188-408D-A5E4-80DEC0F4E8CB}"/>
            </c:ext>
          </c:extLst>
        </c:ser>
        <c:dLbls>
          <c:showLegendKey val="0"/>
          <c:showVal val="0"/>
          <c:showCatName val="0"/>
          <c:showSerName val="0"/>
          <c:showPercent val="0"/>
          <c:showBubbleSize val="0"/>
        </c:dLbls>
        <c:gapWidth val="219"/>
        <c:overlap val="-27"/>
        <c:axId val="308764736"/>
        <c:axId val="308761128"/>
      </c:barChart>
      <c:dateAx>
        <c:axId val="308764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761128"/>
        <c:crosses val="autoZero"/>
        <c:auto val="1"/>
        <c:lblOffset val="100"/>
        <c:baseTimeUnit val="months"/>
      </c:dateAx>
      <c:valAx>
        <c:axId val="308761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764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17</c:v>
                </c:pt>
                <c:pt idx="1">
                  <c:v>1</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AEED-49D6-8AB4-8D282B65CD24}"/>
            </c:ext>
          </c:extLst>
        </c:ser>
        <c:dLbls>
          <c:showLegendKey val="0"/>
          <c:showVal val="0"/>
          <c:showCatName val="0"/>
          <c:showSerName val="0"/>
          <c:showPercent val="0"/>
          <c:showBubbleSize val="0"/>
        </c:dLbls>
        <c:gapWidth val="219"/>
        <c:overlap val="-27"/>
        <c:axId val="308768672"/>
        <c:axId val="308771624"/>
      </c:barChart>
      <c:dateAx>
        <c:axId val="308768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771624"/>
        <c:crosses val="autoZero"/>
        <c:auto val="1"/>
        <c:lblOffset val="100"/>
        <c:baseTimeUnit val="months"/>
      </c:dateAx>
      <c:valAx>
        <c:axId val="308771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768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287</c:v>
                </c:pt>
                <c:pt idx="1">
                  <c:v>91</c:v>
                </c:pt>
              </c:numCache>
            </c:numRef>
          </c:val>
          <c:extLst>
            <c:ext xmlns:c16="http://schemas.microsoft.com/office/drawing/2014/chart" uri="{C3380CC4-5D6E-409C-BE32-E72D297353CC}">
              <c16:uniqueId val="{00000000-FA5F-4719-983B-538B9A560B7D}"/>
            </c:ext>
          </c:extLst>
        </c:ser>
        <c:dLbls>
          <c:showLegendKey val="0"/>
          <c:showVal val="0"/>
          <c:showCatName val="0"/>
          <c:showSerName val="0"/>
          <c:showPercent val="0"/>
          <c:showBubbleSize val="0"/>
        </c:dLbls>
        <c:gapWidth val="219"/>
        <c:overlap val="-27"/>
        <c:axId val="358079152"/>
        <c:axId val="358070952"/>
      </c:barChart>
      <c:dateAx>
        <c:axId val="358079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070952"/>
        <c:crosses val="autoZero"/>
        <c:auto val="1"/>
        <c:lblOffset val="100"/>
        <c:baseTimeUnit val="months"/>
      </c:dateAx>
      <c:valAx>
        <c:axId val="358070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079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52</c:v>
                </c:pt>
                <c:pt idx="1">
                  <c:v>49</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261-4758-8661-CF533468DD31}"/>
            </c:ext>
          </c:extLst>
        </c:ser>
        <c:dLbls>
          <c:showLegendKey val="0"/>
          <c:showVal val="0"/>
          <c:showCatName val="0"/>
          <c:showSerName val="0"/>
          <c:showPercent val="0"/>
          <c:showBubbleSize val="0"/>
        </c:dLbls>
        <c:gapWidth val="219"/>
        <c:overlap val="-27"/>
        <c:axId val="358074888"/>
        <c:axId val="358073248"/>
      </c:barChart>
      <c:dateAx>
        <c:axId val="358074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073248"/>
        <c:crosses val="autoZero"/>
        <c:auto val="1"/>
        <c:lblOffset val="100"/>
        <c:baseTimeUnit val="months"/>
      </c:dateAx>
      <c:valAx>
        <c:axId val="358073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074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 (Philadelphia Insurance Co.)</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62</c:v>
                </c:pt>
                <c:pt idx="1">
                  <c:v>2</c:v>
                </c:pt>
              </c:numCache>
            </c:numRef>
          </c:val>
          <c:extLst>
            <c:ext xmlns:c16="http://schemas.microsoft.com/office/drawing/2014/chart" uri="{C3380CC4-5D6E-409C-BE32-E72D297353CC}">
              <c16:uniqueId val="{00000000-3409-4CC1-AFA1-15E7D45E5A25}"/>
            </c:ext>
          </c:extLst>
        </c:ser>
        <c:dLbls>
          <c:showLegendKey val="0"/>
          <c:showVal val="0"/>
          <c:showCatName val="0"/>
          <c:showSerName val="0"/>
          <c:showPercent val="0"/>
          <c:showBubbleSize val="0"/>
        </c:dLbls>
        <c:gapWidth val="219"/>
        <c:overlap val="-27"/>
        <c:axId val="357831600"/>
        <c:axId val="357831928"/>
      </c:barChart>
      <c:dateAx>
        <c:axId val="357831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831928"/>
        <c:crosses val="autoZero"/>
        <c:auto val="1"/>
        <c:lblOffset val="100"/>
        <c:baseTimeUnit val="months"/>
      </c:dateAx>
      <c:valAx>
        <c:axId val="357831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831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 (Philadelphia Insurance Co.)</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84</c:v>
                </c:pt>
                <c:pt idx="1">
                  <c:v>72</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3458-4113-A60A-4EACC568B7C9}"/>
            </c:ext>
          </c:extLst>
        </c:ser>
        <c:dLbls>
          <c:showLegendKey val="0"/>
          <c:showVal val="0"/>
          <c:showCatName val="0"/>
          <c:showSerName val="0"/>
          <c:showPercent val="0"/>
          <c:showBubbleSize val="0"/>
        </c:dLbls>
        <c:gapWidth val="219"/>
        <c:overlap val="-27"/>
        <c:axId val="299202840"/>
        <c:axId val="299203824"/>
      </c:barChart>
      <c:dateAx>
        <c:axId val="299202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203824"/>
        <c:crosses val="autoZero"/>
        <c:auto val="1"/>
        <c:lblOffset val="100"/>
        <c:baseTimeUnit val="months"/>
      </c:dateAx>
      <c:valAx>
        <c:axId val="299203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202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902BA-9C08-49B0-AB7C-5D709AD22197}"/>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FDA32D73-5298-4B24-9219-C00FD730B26F}"/>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961393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E23DB-9735-43FE-8678-CEC3565C16B3}"/>
              </a:ext>
            </a:extLst>
          </p:cNvPr>
          <p:cNvSpPr>
            <a:spLocks noGrp="1"/>
          </p:cNvSpPr>
          <p:nvPr>
            <p:ph type="title"/>
          </p:nvPr>
        </p:nvSpPr>
        <p:spPr/>
        <p:txBody>
          <a:bodyPr/>
          <a:lstStyle/>
          <a:p>
            <a:r>
              <a:rPr lang="en-US"/>
              <a:t>Overall Audience</a:t>
            </a:r>
          </a:p>
        </p:txBody>
      </p:sp>
      <p:graphicFrame>
        <p:nvGraphicFramePr>
          <p:cNvPr id="6" name="Chart Placeholder 5">
            <a:extLst>
              <a:ext uri="{FF2B5EF4-FFF2-40B4-BE49-F238E27FC236}">
                <a16:creationId xmlns:a16="http://schemas.microsoft.com/office/drawing/2014/main" id="{42A446E3-487C-49D3-ACCF-786F2DBB4471}"/>
              </a:ext>
            </a:extLst>
          </p:cNvPr>
          <p:cNvGraphicFramePr>
            <a:graphicFrameLocks noGrp="1"/>
          </p:cNvGraphicFramePr>
          <p:nvPr>
            <p:ph type="chart" sz="quarter" idx="13"/>
            <p:extLst>
              <p:ext uri="{D42A27DB-BD31-4B8C-83A1-F6EECF244321}">
                <p14:modId xmlns:p14="http://schemas.microsoft.com/office/powerpoint/2010/main" val="21624169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3F1042-EFCA-4F74-A0F2-A2948B8507C6}"/>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090EA34D-EB47-4EBC-B4E5-6334BF798D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8829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9A86A-AF33-4C12-877C-7CD0027823A6}"/>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23C6619E-1885-45D7-B853-6E37ACE0EAC0}"/>
              </a:ext>
            </a:extLst>
          </p:cNvPr>
          <p:cNvGraphicFramePr>
            <a:graphicFrameLocks noGrp="1"/>
          </p:cNvGraphicFramePr>
          <p:nvPr>
            <p:ph type="tbl" sz="quarter" idx="13"/>
            <p:extLst>
              <p:ext uri="{D42A27DB-BD31-4B8C-83A1-F6EECF244321}">
                <p14:modId xmlns:p14="http://schemas.microsoft.com/office/powerpoint/2010/main" val="3972462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057104544"/>
                    </a:ext>
                  </a:extLst>
                </a:gridCol>
                <a:gridCol w="740664">
                  <a:extLst>
                    <a:ext uri="{9D8B030D-6E8A-4147-A177-3AD203B41FA5}">
                      <a16:colId xmlns:a16="http://schemas.microsoft.com/office/drawing/2014/main" val="3833591740"/>
                    </a:ext>
                  </a:extLst>
                </a:gridCol>
                <a:gridCol w="740664">
                  <a:extLst>
                    <a:ext uri="{9D8B030D-6E8A-4147-A177-3AD203B41FA5}">
                      <a16:colId xmlns:a16="http://schemas.microsoft.com/office/drawing/2014/main" val="2400292683"/>
                    </a:ext>
                  </a:extLst>
                </a:gridCol>
                <a:gridCol w="740664">
                  <a:extLst>
                    <a:ext uri="{9D8B030D-6E8A-4147-A177-3AD203B41FA5}">
                      <a16:colId xmlns:a16="http://schemas.microsoft.com/office/drawing/2014/main" val="1194999540"/>
                    </a:ext>
                  </a:extLst>
                </a:gridCol>
                <a:gridCol w="740664">
                  <a:extLst>
                    <a:ext uri="{9D8B030D-6E8A-4147-A177-3AD203B41FA5}">
                      <a16:colId xmlns:a16="http://schemas.microsoft.com/office/drawing/2014/main" val="1417519059"/>
                    </a:ext>
                  </a:extLst>
                </a:gridCol>
                <a:gridCol w="740664">
                  <a:extLst>
                    <a:ext uri="{9D8B030D-6E8A-4147-A177-3AD203B41FA5}">
                      <a16:colId xmlns:a16="http://schemas.microsoft.com/office/drawing/2014/main" val="1687963005"/>
                    </a:ext>
                  </a:extLst>
                </a:gridCol>
                <a:gridCol w="740664">
                  <a:extLst>
                    <a:ext uri="{9D8B030D-6E8A-4147-A177-3AD203B41FA5}">
                      <a16:colId xmlns:a16="http://schemas.microsoft.com/office/drawing/2014/main" val="1821102780"/>
                    </a:ext>
                  </a:extLst>
                </a:gridCol>
                <a:gridCol w="740664">
                  <a:extLst>
                    <a:ext uri="{9D8B030D-6E8A-4147-A177-3AD203B41FA5}">
                      <a16:colId xmlns:a16="http://schemas.microsoft.com/office/drawing/2014/main" val="411781381"/>
                    </a:ext>
                  </a:extLst>
                </a:gridCol>
                <a:gridCol w="740664">
                  <a:extLst>
                    <a:ext uri="{9D8B030D-6E8A-4147-A177-3AD203B41FA5}">
                      <a16:colId xmlns:a16="http://schemas.microsoft.com/office/drawing/2014/main" val="80919993"/>
                    </a:ext>
                  </a:extLst>
                </a:gridCol>
                <a:gridCol w="740664">
                  <a:extLst>
                    <a:ext uri="{9D8B030D-6E8A-4147-A177-3AD203B41FA5}">
                      <a16:colId xmlns:a16="http://schemas.microsoft.com/office/drawing/2014/main" val="91745713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475784375"/>
                  </a:ext>
                </a:extLst>
              </a:tr>
              <a:tr h="370840">
                <a:tc>
                  <a:txBody>
                    <a:bodyPr/>
                    <a:lstStyle/>
                    <a:p>
                      <a:r>
                        <a:rPr lang="en-US" sz="1000"/>
                        <a:t>Philadelphia Insurance Companies</a:t>
                      </a:r>
                    </a:p>
                  </a:txBody>
                  <a:tcPr/>
                </a:tc>
                <a:tc>
                  <a:txBody>
                    <a:bodyPr/>
                    <a:lstStyle/>
                    <a:p>
                      <a:r>
                        <a:rPr lang="en-US" sz="1000"/>
                        <a:t>3420</a:t>
                      </a:r>
                    </a:p>
                  </a:txBody>
                  <a:tcPr/>
                </a:tc>
                <a:tc>
                  <a:txBody>
                    <a:bodyPr/>
                    <a:lstStyle/>
                    <a:p>
                      <a:r>
                        <a:rPr lang="en-US" sz="1000"/>
                        <a:t>55</a:t>
                      </a:r>
                    </a:p>
                  </a:txBody>
                  <a:tcPr/>
                </a:tc>
                <a:tc>
                  <a:txBody>
                    <a:bodyPr/>
                    <a:lstStyle/>
                    <a:p>
                      <a:r>
                        <a:rPr lang="en-US" sz="1000"/>
                        <a:t>32</a:t>
                      </a:r>
                    </a:p>
                  </a:txBody>
                  <a:tcPr/>
                </a:tc>
                <a:tc>
                  <a:txBody>
                    <a:bodyPr/>
                    <a:lstStyle/>
                    <a:p>
                      <a:r>
                        <a:rPr lang="en-US" sz="1000"/>
                        <a:t>606</a:t>
                      </a:r>
                    </a:p>
                  </a:txBody>
                  <a:tcPr/>
                </a:tc>
                <a:tc>
                  <a:txBody>
                    <a:bodyPr/>
                    <a:lstStyle/>
                    <a:p>
                      <a:r>
                        <a:rPr lang="en-US" sz="1000"/>
                        <a:t>8</a:t>
                      </a:r>
                    </a:p>
                  </a:txBody>
                  <a:tcPr/>
                </a:tc>
                <a:tc>
                  <a:txBody>
                    <a:bodyPr/>
                    <a:lstStyle/>
                    <a:p>
                      <a:r>
                        <a:rPr lang="en-US" sz="1000"/>
                        <a:t>86</a:t>
                      </a:r>
                    </a:p>
                  </a:txBody>
                  <a:tcPr/>
                </a:tc>
                <a:tc>
                  <a:txBody>
                    <a:bodyPr/>
                    <a:lstStyle/>
                    <a:p>
                      <a:r>
                        <a:rPr lang="en-US" sz="1000"/>
                        <a:t>1</a:t>
                      </a:r>
                    </a:p>
                  </a:txBody>
                  <a:tcPr/>
                </a:tc>
                <a:tc>
                  <a:txBody>
                    <a:bodyPr/>
                    <a:lstStyle/>
                    <a:p>
                      <a:r>
                        <a:rPr lang="en-US" sz="1000"/>
                        <a:t>0.6449%</a:t>
                      </a:r>
                    </a:p>
                  </a:txBody>
                  <a:tcPr/>
                </a:tc>
                <a:tc>
                  <a:txBody>
                    <a:bodyPr/>
                    <a:lstStyle/>
                    <a:p>
                      <a:r>
                        <a:rPr lang="en-US" sz="1000"/>
                        <a:t>0.0%</a:t>
                      </a:r>
                    </a:p>
                  </a:txBody>
                  <a:tcPr/>
                </a:tc>
                <a:extLst>
                  <a:ext uri="{0D108BD9-81ED-4DB2-BD59-A6C34878D82A}">
                    <a16:rowId xmlns:a16="http://schemas.microsoft.com/office/drawing/2014/main" val="3417072694"/>
                  </a:ext>
                </a:extLst>
              </a:tr>
            </a:tbl>
          </a:graphicData>
        </a:graphic>
      </p:graphicFrame>
      <p:sp>
        <p:nvSpPr>
          <p:cNvPr id="4" name="Text Placeholder 3">
            <a:extLst>
              <a:ext uri="{FF2B5EF4-FFF2-40B4-BE49-F238E27FC236}">
                <a16:creationId xmlns:a16="http://schemas.microsoft.com/office/drawing/2014/main" id="{B3D7C5F2-515C-4B35-A6A3-4300E8CDB078}"/>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40656469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83DC9-1A3B-474F-A73B-811C43A8F55D}"/>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0A28C657-AD8F-4407-8225-59B58882528F}"/>
              </a:ext>
            </a:extLst>
          </p:cNvPr>
          <p:cNvGraphicFramePr>
            <a:graphicFrameLocks noGrp="1"/>
          </p:cNvGraphicFramePr>
          <p:nvPr>
            <p:ph type="chart" sz="quarter" idx="13"/>
            <p:extLst>
              <p:ext uri="{D42A27DB-BD31-4B8C-83A1-F6EECF244321}">
                <p14:modId xmlns:p14="http://schemas.microsoft.com/office/powerpoint/2010/main" val="34568570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40B977-99CD-4EA2-B973-135834B5785C}"/>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154929FC-4DF3-4C48-B129-FB25648383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98520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52661-6036-4FCD-BF60-52AB9B226B55}"/>
              </a:ext>
            </a:extLst>
          </p:cNvPr>
          <p:cNvSpPr>
            <a:spLocks noGrp="1"/>
          </p:cNvSpPr>
          <p:nvPr>
            <p:ph type="title"/>
          </p:nvPr>
        </p:nvSpPr>
        <p:spPr/>
        <p:txBody>
          <a:bodyPr/>
          <a:lstStyle/>
          <a:p>
            <a:r>
              <a:rPr lang="en-US"/>
              <a:t>Average Interactions Per Facebook Post</a:t>
            </a:r>
          </a:p>
        </p:txBody>
      </p:sp>
      <p:graphicFrame>
        <p:nvGraphicFramePr>
          <p:cNvPr id="6" name="Chart Placeholder 5">
            <a:extLst>
              <a:ext uri="{FF2B5EF4-FFF2-40B4-BE49-F238E27FC236}">
                <a16:creationId xmlns:a16="http://schemas.microsoft.com/office/drawing/2014/main" id="{FDAA0A16-4245-47D9-BDA8-79E2DA30B0F8}"/>
              </a:ext>
            </a:extLst>
          </p:cNvPr>
          <p:cNvGraphicFramePr>
            <a:graphicFrameLocks noGrp="1"/>
          </p:cNvGraphicFramePr>
          <p:nvPr>
            <p:ph type="chart" sz="quarter" idx="13"/>
            <p:extLst>
              <p:ext uri="{D42A27DB-BD31-4B8C-83A1-F6EECF244321}">
                <p14:modId xmlns:p14="http://schemas.microsoft.com/office/powerpoint/2010/main" val="5704586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21A49F-E39E-46D8-85FE-31F3A21B0550}"/>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3F54A104-1538-490A-B5B1-1B3A237CE9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62995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E35AF-C803-400B-8B7E-F0864544B558}"/>
              </a:ext>
            </a:extLst>
          </p:cNvPr>
          <p:cNvSpPr>
            <a:spLocks noGrp="1"/>
          </p:cNvSpPr>
          <p:nvPr>
            <p:ph type="title"/>
          </p:nvPr>
        </p:nvSpPr>
        <p:spPr/>
        <p:txBody>
          <a:bodyPr/>
          <a:lstStyle/>
          <a:p>
            <a:r>
              <a:rPr lang="en-US"/>
              <a:t>Facebook Impressions</a:t>
            </a:r>
          </a:p>
        </p:txBody>
      </p:sp>
      <p:graphicFrame>
        <p:nvGraphicFramePr>
          <p:cNvPr id="6" name="Chart Placeholder 5">
            <a:extLst>
              <a:ext uri="{FF2B5EF4-FFF2-40B4-BE49-F238E27FC236}">
                <a16:creationId xmlns:a16="http://schemas.microsoft.com/office/drawing/2014/main" id="{5D67C063-C680-40A6-8BD9-FDBD2C9DC15D}"/>
              </a:ext>
            </a:extLst>
          </p:cNvPr>
          <p:cNvGraphicFramePr>
            <a:graphicFrameLocks noGrp="1"/>
          </p:cNvGraphicFramePr>
          <p:nvPr>
            <p:ph type="chart" sz="quarter" idx="13"/>
            <p:extLst>
              <p:ext uri="{D42A27DB-BD31-4B8C-83A1-F6EECF244321}">
                <p14:modId xmlns:p14="http://schemas.microsoft.com/office/powerpoint/2010/main" val="30738857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BABFF0-DB0E-490C-9596-7A2F3F829703}"/>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19AE34E1-D2A6-4FB3-8741-7E9CE66885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83128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F6DDB-C0BB-47B5-B197-CD38F1E6B411}"/>
              </a:ext>
            </a:extLst>
          </p:cNvPr>
          <p:cNvSpPr>
            <a:spLocks noGrp="1"/>
          </p:cNvSpPr>
          <p:nvPr>
            <p:ph type="title"/>
          </p:nvPr>
        </p:nvSpPr>
        <p:spPr/>
        <p:txBody>
          <a:bodyPr/>
          <a:lstStyle/>
          <a:p>
            <a:r>
              <a:rPr lang="en-US"/>
              <a:t>Facebook Own Posts Table - 1 of 2</a:t>
            </a:r>
          </a:p>
        </p:txBody>
      </p:sp>
      <p:graphicFrame>
        <p:nvGraphicFramePr>
          <p:cNvPr id="5" name="Table Placeholder 4">
            <a:extLst>
              <a:ext uri="{FF2B5EF4-FFF2-40B4-BE49-F238E27FC236}">
                <a16:creationId xmlns:a16="http://schemas.microsoft.com/office/drawing/2014/main" id="{8FCFB5F3-256D-4827-8435-D3D945B24E77}"/>
              </a:ext>
            </a:extLst>
          </p:cNvPr>
          <p:cNvGraphicFramePr>
            <a:graphicFrameLocks noGrp="1"/>
          </p:cNvGraphicFramePr>
          <p:nvPr>
            <p:ph type="tbl" sz="quarter" idx="13"/>
            <p:extLst>
              <p:ext uri="{D42A27DB-BD31-4B8C-83A1-F6EECF244321}">
                <p14:modId xmlns:p14="http://schemas.microsoft.com/office/powerpoint/2010/main" val="2645101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31683698"/>
                    </a:ext>
                  </a:extLst>
                </a:gridCol>
                <a:gridCol w="658368">
                  <a:extLst>
                    <a:ext uri="{9D8B030D-6E8A-4147-A177-3AD203B41FA5}">
                      <a16:colId xmlns:a16="http://schemas.microsoft.com/office/drawing/2014/main" val="2854003526"/>
                    </a:ext>
                  </a:extLst>
                </a:gridCol>
                <a:gridCol w="658368">
                  <a:extLst>
                    <a:ext uri="{9D8B030D-6E8A-4147-A177-3AD203B41FA5}">
                      <a16:colId xmlns:a16="http://schemas.microsoft.com/office/drawing/2014/main" val="1573402620"/>
                    </a:ext>
                  </a:extLst>
                </a:gridCol>
                <a:gridCol w="658368">
                  <a:extLst>
                    <a:ext uri="{9D8B030D-6E8A-4147-A177-3AD203B41FA5}">
                      <a16:colId xmlns:a16="http://schemas.microsoft.com/office/drawing/2014/main" val="3450522294"/>
                    </a:ext>
                  </a:extLst>
                </a:gridCol>
                <a:gridCol w="658368">
                  <a:extLst>
                    <a:ext uri="{9D8B030D-6E8A-4147-A177-3AD203B41FA5}">
                      <a16:colId xmlns:a16="http://schemas.microsoft.com/office/drawing/2014/main" val="2691523607"/>
                    </a:ext>
                  </a:extLst>
                </a:gridCol>
                <a:gridCol w="658368">
                  <a:extLst>
                    <a:ext uri="{9D8B030D-6E8A-4147-A177-3AD203B41FA5}">
                      <a16:colId xmlns:a16="http://schemas.microsoft.com/office/drawing/2014/main" val="3654082302"/>
                    </a:ext>
                  </a:extLst>
                </a:gridCol>
                <a:gridCol w="658368">
                  <a:extLst>
                    <a:ext uri="{9D8B030D-6E8A-4147-A177-3AD203B41FA5}">
                      <a16:colId xmlns:a16="http://schemas.microsoft.com/office/drawing/2014/main" val="2289359128"/>
                    </a:ext>
                  </a:extLst>
                </a:gridCol>
                <a:gridCol w="658368">
                  <a:extLst>
                    <a:ext uri="{9D8B030D-6E8A-4147-A177-3AD203B41FA5}">
                      <a16:colId xmlns:a16="http://schemas.microsoft.com/office/drawing/2014/main" val="3621481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39809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- 2018-01-11 16:19:03</a:t>
                      </a:r>
                      <a:r>
                        <a:rPr kumimoji="0" lang="en-US" sz="1000" b="0" i="0" u="none" strike="noStrike" kern="1200" cap="none" spc="0" normalizeH="0" baseline="0" noProof="0">
                          <a:ln>
                            <a:noFill/>
                          </a:ln>
                          <a:solidFill>
                            <a:prstClr val="black"/>
                          </a:solidFill>
                          <a:effectLst/>
                          <a:uLnTx/>
                          <a:uFillTx/>
                          <a:latin typeface="+mn-lt"/>
                          <a:ea typeface="+mn-ea"/>
                          <a:cs typeface="+mn-cs"/>
                        </a:rPr>
                        <a:t>
With the help of teamwork and dibble bars, 50 PHLY employees restored several thousand trees over the past two days to an area in Bastrop, Texas that was devastated by wildfire! In the past three years, PHLY has funded the planting of 240,000 trees in forests nationwide through our partnership with Arbor Day Foundation. #PHLY80KTREES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44986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- 2018-01-04 16:33:01</a:t>
                      </a:r>
                      <a:r>
                        <a:rPr kumimoji="0" lang="en-US" sz="1000" b="0" i="0" u="none" strike="noStrike" kern="1200" cap="none" spc="0" normalizeH="0" baseline="0" noProof="0">
                          <a:ln>
                            <a:noFill/>
                          </a:ln>
                          <a:solidFill>
                            <a:prstClr val="black"/>
                          </a:solidFill>
                          <a:effectLst/>
                          <a:uLnTx/>
                          <a:uFillTx/>
                          <a:latin typeface="+mn-lt"/>
                          <a:ea typeface="+mn-ea"/>
                          <a:cs typeface="+mn-cs"/>
                        </a:rPr>
                        <a:t>
Last year, 50 PHLY employees from offices across the country gathered near Austin, TX to participate in a two-day tree planting mission. This project was part of PHLY’s efforts, in partnership with the Arbor Day Foundation, to plant 80,000 trees in areas severely damaged by wildfires and other natural disasters. Next week, a new group of employees is heading to Texas to plant more trees in Bastrop State Park. As we prepare for our third tree planting trip, we’re sharing a throwback video of last year’s reforestation efforts. Stay tuned for photos and updates on next week's exciting volunteer initiative by following along on Facebook, Twitter, and Instagram! #PHLY80KTREES #ThrowbackThursday
https://youtu.be/lHYle-bD77k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18555590"/>
                  </a:ext>
                </a:extLst>
              </a:tr>
            </a:tbl>
          </a:graphicData>
        </a:graphic>
      </p:graphicFrame>
      <p:sp>
        <p:nvSpPr>
          <p:cNvPr id="4" name="Text Placeholder 3">
            <a:extLst>
              <a:ext uri="{FF2B5EF4-FFF2-40B4-BE49-F238E27FC236}">
                <a16:creationId xmlns:a16="http://schemas.microsoft.com/office/drawing/2014/main" id="{1CC1408E-3B45-4173-8F3C-687BD5EC62A4}"/>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9923296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03FF6-930A-401E-B34F-69A6AEB6373C}"/>
              </a:ext>
            </a:extLst>
          </p:cNvPr>
          <p:cNvSpPr>
            <a:spLocks noGrp="1"/>
          </p:cNvSpPr>
          <p:nvPr>
            <p:ph type="title"/>
          </p:nvPr>
        </p:nvSpPr>
        <p:spPr/>
        <p:txBody>
          <a:bodyPr/>
          <a:lstStyle/>
          <a:p>
            <a:r>
              <a:rPr lang="en-US"/>
              <a:t>Facebook Own Posts Table - 2 of 2</a:t>
            </a:r>
          </a:p>
        </p:txBody>
      </p:sp>
      <p:graphicFrame>
        <p:nvGraphicFramePr>
          <p:cNvPr id="5" name="Table Placeholder 4">
            <a:extLst>
              <a:ext uri="{FF2B5EF4-FFF2-40B4-BE49-F238E27FC236}">
                <a16:creationId xmlns:a16="http://schemas.microsoft.com/office/drawing/2014/main" id="{A1E21918-D1F0-474A-896D-84A72F1061A3}"/>
              </a:ext>
            </a:extLst>
          </p:cNvPr>
          <p:cNvGraphicFramePr>
            <a:graphicFrameLocks noGrp="1"/>
          </p:cNvGraphicFramePr>
          <p:nvPr>
            <p:ph type="tbl" sz="quarter" idx="13"/>
            <p:extLst>
              <p:ext uri="{D42A27DB-BD31-4B8C-83A1-F6EECF244321}">
                <p14:modId xmlns:p14="http://schemas.microsoft.com/office/powerpoint/2010/main" val="2113134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79077875"/>
                    </a:ext>
                  </a:extLst>
                </a:gridCol>
                <a:gridCol w="658368">
                  <a:extLst>
                    <a:ext uri="{9D8B030D-6E8A-4147-A177-3AD203B41FA5}">
                      <a16:colId xmlns:a16="http://schemas.microsoft.com/office/drawing/2014/main" val="2207600616"/>
                    </a:ext>
                  </a:extLst>
                </a:gridCol>
                <a:gridCol w="658368">
                  <a:extLst>
                    <a:ext uri="{9D8B030D-6E8A-4147-A177-3AD203B41FA5}">
                      <a16:colId xmlns:a16="http://schemas.microsoft.com/office/drawing/2014/main" val="2366358248"/>
                    </a:ext>
                  </a:extLst>
                </a:gridCol>
                <a:gridCol w="658368">
                  <a:extLst>
                    <a:ext uri="{9D8B030D-6E8A-4147-A177-3AD203B41FA5}">
                      <a16:colId xmlns:a16="http://schemas.microsoft.com/office/drawing/2014/main" val="2047106706"/>
                    </a:ext>
                  </a:extLst>
                </a:gridCol>
                <a:gridCol w="658368">
                  <a:extLst>
                    <a:ext uri="{9D8B030D-6E8A-4147-A177-3AD203B41FA5}">
                      <a16:colId xmlns:a16="http://schemas.microsoft.com/office/drawing/2014/main" val="1331092005"/>
                    </a:ext>
                  </a:extLst>
                </a:gridCol>
                <a:gridCol w="658368">
                  <a:extLst>
                    <a:ext uri="{9D8B030D-6E8A-4147-A177-3AD203B41FA5}">
                      <a16:colId xmlns:a16="http://schemas.microsoft.com/office/drawing/2014/main" val="3768401904"/>
                    </a:ext>
                  </a:extLst>
                </a:gridCol>
                <a:gridCol w="658368">
                  <a:extLst>
                    <a:ext uri="{9D8B030D-6E8A-4147-A177-3AD203B41FA5}">
                      <a16:colId xmlns:a16="http://schemas.microsoft.com/office/drawing/2014/main" val="2941151682"/>
                    </a:ext>
                  </a:extLst>
                </a:gridCol>
                <a:gridCol w="658368">
                  <a:extLst>
                    <a:ext uri="{9D8B030D-6E8A-4147-A177-3AD203B41FA5}">
                      <a16:colId xmlns:a16="http://schemas.microsoft.com/office/drawing/2014/main" val="888048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25862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- 2018-01-10 18:11:10</a:t>
                      </a:r>
                      <a:r>
                        <a:rPr kumimoji="0" lang="en-US" sz="1000" b="0" i="0" u="none" strike="noStrike" kern="1200" cap="none" spc="0" normalizeH="0" baseline="0" noProof="0">
                          <a:ln>
                            <a:noFill/>
                          </a:ln>
                          <a:solidFill>
                            <a:prstClr val="black"/>
                          </a:solidFill>
                          <a:effectLst/>
                          <a:uLnTx/>
                          <a:uFillTx/>
                          <a:latin typeface="+mn-lt"/>
                          <a:ea typeface="+mn-ea"/>
                          <a:cs typeface="+mn-cs"/>
                        </a:rPr>
                        <a:t>
50 PHLY employees from offices across the country joined Texas Parks and Wildlife today to begin a two-day tree planting mission in Bastrop State Park. Located 32 miles east of Austin, the planting area was severely damaged by a wildfire in 2011. This project is part of PHLY’s efforts to plant 80,000 trees this year in partnership with Arbor Day Foundation. #PHLY80KTREES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84537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- 2018-01-11 12:11:52</a:t>
                      </a:r>
                      <a:r>
                        <a:rPr kumimoji="0" lang="en-US" sz="1000" b="0" i="0" u="none" strike="noStrike" kern="1200" cap="none" spc="0" normalizeH="0" baseline="0" noProof="0">
                          <a:ln>
                            <a:noFill/>
                          </a:ln>
                          <a:solidFill>
                            <a:prstClr val="black"/>
                          </a:solidFill>
                          <a:effectLst/>
                          <a:uLnTx/>
                          <a:uFillTx/>
                          <a:latin typeface="+mn-lt"/>
                          <a:ea typeface="+mn-ea"/>
                          <a:cs typeface="+mn-cs"/>
                        </a:rPr>
                        <a:t>
#PHLY80KTREES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22362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- 2018-01-25 19:11:00</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the 3rd annual #InsuranceCareersMonth (ICM) begins on February 1st? As we gear up for ICM, we're taking a look back at an article written by PHLY's CEO, Bob O'Leary, who thinks insurance companies can stack up against the "cool" industries by building and sustaining a strong company culture. Read more: https://goo.gl/7RDozv #ThrowbackThursday #CareerTrifecta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97533457"/>
                  </a:ext>
                </a:extLst>
              </a:tr>
            </a:tbl>
          </a:graphicData>
        </a:graphic>
      </p:graphicFrame>
      <p:sp>
        <p:nvSpPr>
          <p:cNvPr id="4" name="Text Placeholder 3">
            <a:extLst>
              <a:ext uri="{FF2B5EF4-FFF2-40B4-BE49-F238E27FC236}">
                <a16:creationId xmlns:a16="http://schemas.microsoft.com/office/drawing/2014/main" id="{23541D94-1447-467D-A4BC-D9970E288F76}"/>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5470679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A915C-EEE0-4D95-AE29-B151ED97DF65}"/>
              </a:ext>
            </a:extLst>
          </p:cNvPr>
          <p:cNvSpPr>
            <a:spLocks noGrp="1"/>
          </p:cNvSpPr>
          <p:nvPr>
            <p:ph type="title"/>
          </p:nvPr>
        </p:nvSpPr>
        <p:spPr/>
        <p:txBody>
          <a:bodyPr/>
          <a:lstStyle/>
          <a:p>
            <a:r>
              <a:rPr lang="en-US"/>
              <a:t>Facebook Fan Demographics</a:t>
            </a:r>
          </a:p>
        </p:txBody>
      </p:sp>
      <p:graphicFrame>
        <p:nvGraphicFramePr>
          <p:cNvPr id="6" name="Chart Placeholder 5">
            <a:extLst>
              <a:ext uri="{FF2B5EF4-FFF2-40B4-BE49-F238E27FC236}">
                <a16:creationId xmlns:a16="http://schemas.microsoft.com/office/drawing/2014/main" id="{09713C27-B195-44FE-8802-48B0FC244A28}"/>
              </a:ext>
            </a:extLst>
          </p:cNvPr>
          <p:cNvGraphicFramePr>
            <a:graphicFrameLocks noGrp="1"/>
          </p:cNvGraphicFramePr>
          <p:nvPr>
            <p:ph type="chart" sz="quarter" idx="13"/>
            <p:extLst>
              <p:ext uri="{D42A27DB-BD31-4B8C-83A1-F6EECF244321}">
                <p14:modId xmlns:p14="http://schemas.microsoft.com/office/powerpoint/2010/main" val="10199174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1E1803-BE89-4D7E-8411-A801ACE47E19}"/>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FCE831D6-FCC5-4DED-8C29-AD22DFB1BB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52426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166DB-9FC3-4E85-BB7A-C8F08BA9C349}"/>
              </a:ext>
            </a:extLst>
          </p:cNvPr>
          <p:cNvSpPr>
            <a:spLocks noGrp="1"/>
          </p:cNvSpPr>
          <p:nvPr>
            <p:ph type="title"/>
          </p:nvPr>
        </p:nvSpPr>
        <p:spPr/>
        <p:txBody>
          <a:bodyPr/>
          <a:lstStyle/>
          <a:p>
            <a:r>
              <a:rPr lang="en-US"/>
              <a:t>Twitter Key Metrics Table</a:t>
            </a:r>
          </a:p>
        </p:txBody>
      </p:sp>
      <p:graphicFrame>
        <p:nvGraphicFramePr>
          <p:cNvPr id="5" name="Table Placeholder 4">
            <a:extLst>
              <a:ext uri="{FF2B5EF4-FFF2-40B4-BE49-F238E27FC236}">
                <a16:creationId xmlns:a16="http://schemas.microsoft.com/office/drawing/2014/main" id="{A32DB4C3-06F3-48FF-8D35-AA9A75A6CE80}"/>
              </a:ext>
            </a:extLst>
          </p:cNvPr>
          <p:cNvGraphicFramePr>
            <a:graphicFrameLocks noGrp="1"/>
          </p:cNvGraphicFramePr>
          <p:nvPr>
            <p:ph type="tbl" sz="quarter" idx="13"/>
            <p:extLst>
              <p:ext uri="{D42A27DB-BD31-4B8C-83A1-F6EECF244321}">
                <p14:modId xmlns:p14="http://schemas.microsoft.com/office/powerpoint/2010/main" val="783814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978547148"/>
                    </a:ext>
                  </a:extLst>
                </a:gridCol>
                <a:gridCol w="493776">
                  <a:extLst>
                    <a:ext uri="{9D8B030D-6E8A-4147-A177-3AD203B41FA5}">
                      <a16:colId xmlns:a16="http://schemas.microsoft.com/office/drawing/2014/main" val="537034244"/>
                    </a:ext>
                  </a:extLst>
                </a:gridCol>
                <a:gridCol w="493776">
                  <a:extLst>
                    <a:ext uri="{9D8B030D-6E8A-4147-A177-3AD203B41FA5}">
                      <a16:colId xmlns:a16="http://schemas.microsoft.com/office/drawing/2014/main" val="1280653011"/>
                    </a:ext>
                  </a:extLst>
                </a:gridCol>
                <a:gridCol w="493776">
                  <a:extLst>
                    <a:ext uri="{9D8B030D-6E8A-4147-A177-3AD203B41FA5}">
                      <a16:colId xmlns:a16="http://schemas.microsoft.com/office/drawing/2014/main" val="3259551895"/>
                    </a:ext>
                  </a:extLst>
                </a:gridCol>
                <a:gridCol w="493776">
                  <a:extLst>
                    <a:ext uri="{9D8B030D-6E8A-4147-A177-3AD203B41FA5}">
                      <a16:colId xmlns:a16="http://schemas.microsoft.com/office/drawing/2014/main" val="815176866"/>
                    </a:ext>
                  </a:extLst>
                </a:gridCol>
                <a:gridCol w="493776">
                  <a:extLst>
                    <a:ext uri="{9D8B030D-6E8A-4147-A177-3AD203B41FA5}">
                      <a16:colId xmlns:a16="http://schemas.microsoft.com/office/drawing/2014/main" val="732956759"/>
                    </a:ext>
                  </a:extLst>
                </a:gridCol>
                <a:gridCol w="493776">
                  <a:extLst>
                    <a:ext uri="{9D8B030D-6E8A-4147-A177-3AD203B41FA5}">
                      <a16:colId xmlns:a16="http://schemas.microsoft.com/office/drawing/2014/main" val="2347467854"/>
                    </a:ext>
                  </a:extLst>
                </a:gridCol>
                <a:gridCol w="493776">
                  <a:extLst>
                    <a:ext uri="{9D8B030D-6E8A-4147-A177-3AD203B41FA5}">
                      <a16:colId xmlns:a16="http://schemas.microsoft.com/office/drawing/2014/main" val="1548258498"/>
                    </a:ext>
                  </a:extLst>
                </a:gridCol>
                <a:gridCol w="493776">
                  <a:extLst>
                    <a:ext uri="{9D8B030D-6E8A-4147-A177-3AD203B41FA5}">
                      <a16:colId xmlns:a16="http://schemas.microsoft.com/office/drawing/2014/main" val="2511517580"/>
                    </a:ext>
                  </a:extLst>
                </a:gridCol>
                <a:gridCol w="493776">
                  <a:extLst>
                    <a:ext uri="{9D8B030D-6E8A-4147-A177-3AD203B41FA5}">
                      <a16:colId xmlns:a16="http://schemas.microsoft.com/office/drawing/2014/main" val="1754726251"/>
                    </a:ext>
                  </a:extLst>
                </a:gridCol>
                <a:gridCol w="493776">
                  <a:extLst>
                    <a:ext uri="{9D8B030D-6E8A-4147-A177-3AD203B41FA5}">
                      <a16:colId xmlns:a16="http://schemas.microsoft.com/office/drawing/2014/main" val="2958779403"/>
                    </a:ext>
                  </a:extLst>
                </a:gridCol>
                <a:gridCol w="493776">
                  <a:extLst>
                    <a:ext uri="{9D8B030D-6E8A-4147-A177-3AD203B41FA5}">
                      <a16:colId xmlns:a16="http://schemas.microsoft.com/office/drawing/2014/main" val="1805269616"/>
                    </a:ext>
                  </a:extLst>
                </a:gridCol>
                <a:gridCol w="493776">
                  <a:extLst>
                    <a:ext uri="{9D8B030D-6E8A-4147-A177-3AD203B41FA5}">
                      <a16:colId xmlns:a16="http://schemas.microsoft.com/office/drawing/2014/main" val="442491931"/>
                    </a:ext>
                  </a:extLst>
                </a:gridCol>
                <a:gridCol w="493776">
                  <a:extLst>
                    <a:ext uri="{9D8B030D-6E8A-4147-A177-3AD203B41FA5}">
                      <a16:colId xmlns:a16="http://schemas.microsoft.com/office/drawing/2014/main" val="74362273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914659638"/>
                  </a:ext>
                </a:extLst>
              </a:tr>
              <a:tr h="370840">
                <a:tc>
                  <a:txBody>
                    <a:bodyPr/>
                    <a:lstStyle/>
                    <a:p>
                      <a:r>
                        <a:rPr lang="en-US" sz="1000"/>
                        <a:t>@PHLYINS</a:t>
                      </a:r>
                    </a:p>
                  </a:txBody>
                  <a:tcPr/>
                </a:tc>
                <a:tc>
                  <a:txBody>
                    <a:bodyPr/>
                    <a:lstStyle/>
                    <a:p>
                      <a:r>
                        <a:rPr lang="en-US" sz="1000"/>
                        <a:t>2868</a:t>
                      </a:r>
                    </a:p>
                  </a:txBody>
                  <a:tcPr/>
                </a:tc>
                <a:tc>
                  <a:txBody>
                    <a:bodyPr/>
                    <a:lstStyle/>
                    <a:p>
                      <a:r>
                        <a:rPr lang="en-US" sz="1000"/>
                        <a:t>35</a:t>
                      </a:r>
                    </a:p>
                  </a:txBody>
                  <a:tcPr/>
                </a:tc>
                <a:tc>
                  <a:txBody>
                    <a:bodyPr/>
                    <a:lstStyle/>
                    <a:p>
                      <a:r>
                        <a:rPr lang="en-US" sz="1000"/>
                        <a:t>40</a:t>
                      </a:r>
                    </a:p>
                  </a:txBody>
                  <a:tcPr/>
                </a:tc>
                <a:tc>
                  <a:txBody>
                    <a:bodyPr/>
                    <a:lstStyle/>
                    <a:p>
                      <a:r>
                        <a:rPr lang="en-US" sz="1000"/>
                        <a:t>35</a:t>
                      </a:r>
                    </a:p>
                  </a:txBody>
                  <a:tcPr/>
                </a:tc>
                <a:tc>
                  <a:txBody>
                    <a:bodyPr/>
                    <a:lstStyle/>
                    <a:p>
                      <a:r>
                        <a:rPr lang="en-US" sz="1000"/>
                        <a:t>4</a:t>
                      </a:r>
                    </a:p>
                  </a:txBody>
                  <a:tcPr/>
                </a:tc>
                <a:tc>
                  <a:txBody>
                    <a:bodyPr/>
                    <a:lstStyle/>
                    <a:p>
                      <a:r>
                        <a:rPr lang="en-US" sz="1000"/>
                        <a:t>1</a:t>
                      </a:r>
                    </a:p>
                  </a:txBody>
                  <a:tcPr/>
                </a:tc>
                <a:tc>
                  <a:txBody>
                    <a:bodyPr/>
                    <a:lstStyle/>
                    <a:p>
                      <a:r>
                        <a:rPr lang="en-US" sz="1000"/>
                        <a:t>55</a:t>
                      </a:r>
                    </a:p>
                  </a:txBody>
                  <a:tcPr/>
                </a:tc>
                <a:tc>
                  <a:txBody>
                    <a:bodyPr/>
                    <a:lstStyle/>
                    <a:p>
                      <a:r>
                        <a:rPr lang="en-US" sz="1000"/>
                        <a:t>55</a:t>
                      </a:r>
                    </a:p>
                  </a:txBody>
                  <a:tcPr/>
                </a:tc>
                <a:tc>
                  <a:txBody>
                    <a:bodyPr/>
                    <a:lstStyle/>
                    <a:p>
                      <a:r>
                        <a:rPr lang="en-US" sz="1000"/>
                        <a:t>159</a:t>
                      </a:r>
                    </a:p>
                  </a:txBody>
                  <a:tcPr/>
                </a:tc>
                <a:tc>
                  <a:txBody>
                    <a:bodyPr/>
                    <a:lstStyle/>
                    <a:p>
                      <a:r>
                        <a:rPr lang="en-US" sz="1000"/>
                        <a:t>3</a:t>
                      </a:r>
                    </a:p>
                  </a:txBody>
                  <a:tcPr/>
                </a:tc>
                <a:tc>
                  <a:txBody>
                    <a:bodyPr/>
                    <a:lstStyle/>
                    <a:p>
                      <a:r>
                        <a:rPr lang="en-US" sz="1000"/>
                        <a:t>17</a:t>
                      </a:r>
                    </a:p>
                  </a:txBody>
                  <a:tcPr/>
                </a:tc>
                <a:tc>
                  <a:txBody>
                    <a:bodyPr/>
                    <a:lstStyle/>
                    <a:p>
                      <a:r>
                        <a:rPr lang="en-US" sz="1000"/>
                        <a:t>0.2175%</a:t>
                      </a:r>
                    </a:p>
                  </a:txBody>
                  <a:tcPr/>
                </a:tc>
                <a:tc>
                  <a:txBody>
                    <a:bodyPr/>
                    <a:lstStyle/>
                    <a:p>
                      <a:r>
                        <a:rPr lang="en-US" sz="1000"/>
                        <a:t>0.0%</a:t>
                      </a:r>
                    </a:p>
                  </a:txBody>
                  <a:tcPr/>
                </a:tc>
                <a:extLst>
                  <a:ext uri="{0D108BD9-81ED-4DB2-BD59-A6C34878D82A}">
                    <a16:rowId xmlns:a16="http://schemas.microsoft.com/office/drawing/2014/main" val="3565513968"/>
                  </a:ext>
                </a:extLst>
              </a:tr>
            </a:tbl>
          </a:graphicData>
        </a:graphic>
      </p:graphicFrame>
      <p:sp>
        <p:nvSpPr>
          <p:cNvPr id="4" name="Text Placeholder 3">
            <a:extLst>
              <a:ext uri="{FF2B5EF4-FFF2-40B4-BE49-F238E27FC236}">
                <a16:creationId xmlns:a16="http://schemas.microsoft.com/office/drawing/2014/main" id="{29DE5FAA-9558-4816-AF85-95ADA15989DA}"/>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5628929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79B6C-7F10-4A24-817B-CD61E4CAB3EB}"/>
              </a:ext>
            </a:extLst>
          </p:cNvPr>
          <p:cNvSpPr>
            <a:spLocks noGrp="1"/>
          </p:cNvSpPr>
          <p:nvPr>
            <p:ph type="title"/>
          </p:nvPr>
        </p:nvSpPr>
        <p:spPr/>
        <p:txBody>
          <a:bodyPr/>
          <a:lstStyle/>
          <a:p>
            <a:r>
              <a:rPr lang="en-US"/>
              <a:t>Twitter Followers Change</a:t>
            </a:r>
          </a:p>
        </p:txBody>
      </p:sp>
      <p:graphicFrame>
        <p:nvGraphicFramePr>
          <p:cNvPr id="6" name="Chart Placeholder 5">
            <a:extLst>
              <a:ext uri="{FF2B5EF4-FFF2-40B4-BE49-F238E27FC236}">
                <a16:creationId xmlns:a16="http://schemas.microsoft.com/office/drawing/2014/main" id="{D0BE4831-2960-455B-9EBA-7EB1828420EE}"/>
              </a:ext>
            </a:extLst>
          </p:cNvPr>
          <p:cNvGraphicFramePr>
            <a:graphicFrameLocks noGrp="1"/>
          </p:cNvGraphicFramePr>
          <p:nvPr>
            <p:ph type="chart" sz="quarter" idx="13"/>
            <p:extLst>
              <p:ext uri="{D42A27DB-BD31-4B8C-83A1-F6EECF244321}">
                <p14:modId xmlns:p14="http://schemas.microsoft.com/office/powerpoint/2010/main" val="36697071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6260B3-DF35-4362-A2E6-9906C378E52B}"/>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726A0C0D-4BD9-4B5D-B8E9-05ED4F1043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18803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FBF1F-8B78-4A11-91C4-93DFF832213B}"/>
              </a:ext>
            </a:extLst>
          </p:cNvPr>
          <p:cNvSpPr>
            <a:spLocks noGrp="1"/>
          </p:cNvSpPr>
          <p:nvPr>
            <p:ph type="title"/>
          </p:nvPr>
        </p:nvSpPr>
        <p:spPr/>
        <p:txBody>
          <a:bodyPr/>
          <a:lstStyle/>
          <a:p>
            <a:r>
              <a:rPr lang="en-US"/>
              <a:t>Average Interactions Per Tweet</a:t>
            </a:r>
          </a:p>
        </p:txBody>
      </p:sp>
      <p:graphicFrame>
        <p:nvGraphicFramePr>
          <p:cNvPr id="6" name="Chart Placeholder 5">
            <a:extLst>
              <a:ext uri="{FF2B5EF4-FFF2-40B4-BE49-F238E27FC236}">
                <a16:creationId xmlns:a16="http://schemas.microsoft.com/office/drawing/2014/main" id="{1DF7688E-35E7-44FA-9A0D-79A6874F3835}"/>
              </a:ext>
            </a:extLst>
          </p:cNvPr>
          <p:cNvGraphicFramePr>
            <a:graphicFrameLocks noGrp="1"/>
          </p:cNvGraphicFramePr>
          <p:nvPr>
            <p:ph type="chart" sz="quarter" idx="13"/>
            <p:extLst>
              <p:ext uri="{D42A27DB-BD31-4B8C-83A1-F6EECF244321}">
                <p14:modId xmlns:p14="http://schemas.microsoft.com/office/powerpoint/2010/main" val="42388931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F12EAA-2A0B-4008-A2C8-4A291FE21190}"/>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3F2667CC-839A-4A39-87E0-32A04B4B0E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65792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4C023-DF5E-48A5-B7FB-2CB126F6B2DC}"/>
              </a:ext>
            </a:extLst>
          </p:cNvPr>
          <p:cNvSpPr>
            <a:spLocks noGrp="1"/>
          </p:cNvSpPr>
          <p:nvPr>
            <p:ph type="title"/>
          </p:nvPr>
        </p:nvSpPr>
        <p:spPr/>
        <p:txBody>
          <a:bodyPr/>
          <a:lstStyle/>
          <a:p>
            <a:r>
              <a:rPr lang="en-US"/>
              <a:t>PHLY Twitter Mentions</a:t>
            </a:r>
          </a:p>
        </p:txBody>
      </p:sp>
      <p:graphicFrame>
        <p:nvGraphicFramePr>
          <p:cNvPr id="6" name="Chart Placeholder 5">
            <a:extLst>
              <a:ext uri="{FF2B5EF4-FFF2-40B4-BE49-F238E27FC236}">
                <a16:creationId xmlns:a16="http://schemas.microsoft.com/office/drawing/2014/main" id="{FD19CB77-E5C6-422D-8BE1-86001A7FE093}"/>
              </a:ext>
            </a:extLst>
          </p:cNvPr>
          <p:cNvGraphicFramePr>
            <a:graphicFrameLocks noGrp="1"/>
          </p:cNvGraphicFramePr>
          <p:nvPr>
            <p:ph type="chart" sz="quarter" idx="13"/>
            <p:extLst>
              <p:ext uri="{D42A27DB-BD31-4B8C-83A1-F6EECF244321}">
                <p14:modId xmlns:p14="http://schemas.microsoft.com/office/powerpoint/2010/main" val="19549423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1AB57A-69C0-44C9-ADD9-8DE9C94798F0}"/>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E93CE52E-F1C5-446E-B62E-7C98C73A9A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0358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A58A2-36BD-4F9E-BEA5-1BE7CE0BC1DB}"/>
              </a:ext>
            </a:extLst>
          </p:cNvPr>
          <p:cNvSpPr>
            <a:spLocks noGrp="1"/>
          </p:cNvSpPr>
          <p:nvPr>
            <p:ph type="title"/>
          </p:nvPr>
        </p:nvSpPr>
        <p:spPr/>
        <p:txBody>
          <a:bodyPr/>
          <a:lstStyle/>
          <a:p>
            <a:r>
              <a:rPr lang="en-US"/>
              <a:t>Twitter Mentions Table</a:t>
            </a:r>
          </a:p>
        </p:txBody>
      </p:sp>
      <p:graphicFrame>
        <p:nvGraphicFramePr>
          <p:cNvPr id="5" name="Table Placeholder 4">
            <a:extLst>
              <a:ext uri="{FF2B5EF4-FFF2-40B4-BE49-F238E27FC236}">
                <a16:creationId xmlns:a16="http://schemas.microsoft.com/office/drawing/2014/main" id="{40DAF497-4EC1-4677-A40B-C9C8C11AC645}"/>
              </a:ext>
            </a:extLst>
          </p:cNvPr>
          <p:cNvGraphicFramePr>
            <a:graphicFrameLocks noGrp="1"/>
          </p:cNvGraphicFramePr>
          <p:nvPr>
            <p:ph type="tbl" sz="quarter" idx="13"/>
            <p:extLst>
              <p:ext uri="{D42A27DB-BD31-4B8C-83A1-F6EECF244321}">
                <p14:modId xmlns:p14="http://schemas.microsoft.com/office/powerpoint/2010/main" val="1850360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092787860"/>
                    </a:ext>
                  </a:extLst>
                </a:gridCol>
                <a:gridCol w="1645920">
                  <a:extLst>
                    <a:ext uri="{9D8B030D-6E8A-4147-A177-3AD203B41FA5}">
                      <a16:colId xmlns:a16="http://schemas.microsoft.com/office/drawing/2014/main" val="1207271047"/>
                    </a:ext>
                  </a:extLst>
                </a:gridCol>
                <a:gridCol w="822960">
                  <a:extLst>
                    <a:ext uri="{9D8B030D-6E8A-4147-A177-3AD203B41FA5}">
                      <a16:colId xmlns:a16="http://schemas.microsoft.com/office/drawing/2014/main" val="1637362494"/>
                    </a:ext>
                  </a:extLst>
                </a:gridCol>
                <a:gridCol w="822960">
                  <a:extLst>
                    <a:ext uri="{9D8B030D-6E8A-4147-A177-3AD203B41FA5}">
                      <a16:colId xmlns:a16="http://schemas.microsoft.com/office/drawing/2014/main" val="496977127"/>
                    </a:ext>
                  </a:extLst>
                </a:gridCol>
              </a:tblGrid>
              <a:tr h="370840">
                <a:tc>
                  <a:txBody>
                    <a:bodyPr/>
                    <a:lstStyle/>
                    <a:p>
                      <a:r>
                        <a:rPr lang="en-US" sz="1000"/>
                        <a:t>Mention</a:t>
                      </a:r>
                    </a:p>
                  </a:txBody>
                  <a:tcPr/>
                </a:tc>
                <a:tc>
                  <a:txBody>
                    <a:bodyPr/>
                    <a:lstStyle/>
                    <a:p>
                      <a:r>
                        <a:rPr lang="en-US" sz="1000"/>
                        <a:t>Response Time</a:t>
                      </a:r>
                    </a:p>
                  </a:txBody>
                  <a:tcPr/>
                </a:tc>
                <a:tc>
                  <a:txBody>
                    <a:bodyPr/>
                    <a:lstStyle/>
                    <a:p>
                      <a:r>
                        <a:rPr lang="en-US" sz="1000"/>
                        <a:t>Retweets</a:t>
                      </a:r>
                    </a:p>
                  </a:txBody>
                  <a:tcPr/>
                </a:tc>
                <a:tc>
                  <a:txBody>
                    <a:bodyPr/>
                    <a:lstStyle/>
                    <a:p>
                      <a:r>
                        <a:rPr lang="en-US" sz="1000"/>
                        <a:t>Likes</a:t>
                      </a:r>
                    </a:p>
                  </a:txBody>
                  <a:tcPr/>
                </a:tc>
                <a:extLst>
                  <a:ext uri="{0D108BD9-81ED-4DB2-BD59-A6C34878D82A}">
                    <a16:rowId xmlns:a16="http://schemas.microsoft.com/office/drawing/2014/main" val="3987157681"/>
                  </a:ext>
                </a:extLst>
              </a:tr>
              <a:tr h="370840">
                <a:tc>
                  <a:txBody>
                    <a:bodyPr/>
                    <a:lstStyle/>
                    <a:p>
                      <a:r>
                        <a:rPr lang="en-US" sz="1000" b="1"/>
                        <a:t>@PHLYINS</a:t>
                      </a:r>
                      <a:r>
                        <a:rPr lang="en-US" sz="1000"/>
                        <a:t> was mentioned by </a:t>
                      </a:r>
                      <a:r>
                        <a:rPr lang="en-US" sz="1000" b="1"/>
                        <a:t>@NHLFlyers - 2018-01-10 14:49:32</a:t>
                      </a:r>
                      <a:r>
                        <a:rPr lang="en-US" sz="1000"/>
                        <a:t>
Congratulations to Michelle Pellegrino, our @PHLYINS Community Teammate, for her dedication and leadership to the G… https://t.co/8PUci7owQ2</a:t>
                      </a:r>
                    </a:p>
                  </a:txBody>
                  <a:tcPr/>
                </a:tc>
                <a:tc>
                  <a:txBody>
                    <a:bodyPr/>
                    <a:lstStyle/>
                    <a:p>
                      <a:r>
                        <a:rPr lang="en-US" sz="1000"/>
                        <a:t>01/12/2018 15:25:55</a:t>
                      </a:r>
                    </a:p>
                  </a:txBody>
                  <a:tcPr/>
                </a:tc>
                <a:tc>
                  <a:txBody>
                    <a:bodyPr/>
                    <a:lstStyle/>
                    <a:p>
                      <a:r>
                        <a:rPr lang="en-US" sz="1000"/>
                        <a:t>1</a:t>
                      </a:r>
                    </a:p>
                  </a:txBody>
                  <a:tcPr/>
                </a:tc>
                <a:tc>
                  <a:txBody>
                    <a:bodyPr/>
                    <a:lstStyle/>
                    <a:p>
                      <a:r>
                        <a:rPr lang="en-US" sz="1000"/>
                        <a:t>24</a:t>
                      </a:r>
                    </a:p>
                  </a:txBody>
                  <a:tcPr/>
                </a:tc>
                <a:extLst>
                  <a:ext uri="{0D108BD9-81ED-4DB2-BD59-A6C34878D82A}">
                    <a16:rowId xmlns:a16="http://schemas.microsoft.com/office/drawing/2014/main" val="4138553145"/>
                  </a:ext>
                </a:extLst>
              </a:tr>
              <a:tr h="370840">
                <a:tc>
                  <a:txBody>
                    <a:bodyPr/>
                    <a:lstStyle/>
                    <a:p>
                      <a:r>
                        <a:rPr lang="en-US" sz="1000" b="1"/>
                        <a:t>@PHLYINS</a:t>
                      </a:r>
                      <a:r>
                        <a:rPr lang="en-US" sz="1000"/>
                        <a:t> was mentioned by </a:t>
                      </a:r>
                      <a:r>
                        <a:rPr lang="en-US" sz="1000" b="1"/>
                        <a:t>@arborday - 2018-01-10 12:49:21</a:t>
                      </a:r>
                      <a:r>
                        <a:rPr lang="en-US" sz="1000"/>
                        <a:t>
The @PHLYINS crew is working hard planting trees in Bastrop, TX with @TPWDparks today. Way to go, everyone!… https://t.co/pnUJrlzO8g</a:t>
                      </a:r>
                    </a:p>
                  </a:txBody>
                  <a:tcPr/>
                </a:tc>
                <a:tc>
                  <a:txBody>
                    <a:bodyPr/>
                    <a:lstStyle/>
                    <a:p>
                      <a:r>
                        <a:rPr lang="en-US" sz="1000"/>
                        <a:t>01/10/2018 17:52:40</a:t>
                      </a:r>
                    </a:p>
                  </a:txBody>
                  <a:tcPr/>
                </a:tc>
                <a:tc>
                  <a:txBody>
                    <a:bodyPr/>
                    <a:lstStyle/>
                    <a:p>
                      <a:r>
                        <a:rPr lang="en-US" sz="1000"/>
                        <a:t>2</a:t>
                      </a:r>
                    </a:p>
                  </a:txBody>
                  <a:tcPr/>
                </a:tc>
                <a:tc>
                  <a:txBody>
                    <a:bodyPr/>
                    <a:lstStyle/>
                    <a:p>
                      <a:r>
                        <a:rPr lang="en-US" sz="1000"/>
                        <a:t>11</a:t>
                      </a:r>
                    </a:p>
                  </a:txBody>
                  <a:tcPr/>
                </a:tc>
                <a:extLst>
                  <a:ext uri="{0D108BD9-81ED-4DB2-BD59-A6C34878D82A}">
                    <a16:rowId xmlns:a16="http://schemas.microsoft.com/office/drawing/2014/main" val="1962224135"/>
                  </a:ext>
                </a:extLst>
              </a:tr>
              <a:tr h="370840">
                <a:tc>
                  <a:txBody>
                    <a:bodyPr/>
                    <a:lstStyle/>
                    <a:p>
                      <a:r>
                        <a:rPr lang="en-US" sz="1000" b="1"/>
                        <a:t>@PHLYINS</a:t>
                      </a:r>
                      <a:r>
                        <a:rPr lang="en-US" sz="1000"/>
                        <a:t> was mentioned by </a:t>
                      </a:r>
                      <a:r>
                        <a:rPr lang="en-US" sz="1000" b="1"/>
                        <a:t>@arborday - 2018-01-10 11:45:37</a:t>
                      </a:r>
                      <a:r>
                        <a:rPr lang="en-US" sz="1000"/>
                        <a:t>
The @PHLYINS team is in Bastrop, TX the next couple of days planting trees with @TPWDparks. We'll be sharing pictur… https://t.co/dcEz2L7FDP</a:t>
                      </a:r>
                    </a:p>
                  </a:txBody>
                  <a:tcPr/>
                </a:tc>
                <a:tc>
                  <a:txBody>
                    <a:bodyPr/>
                    <a:lstStyle/>
                    <a:p>
                      <a:r>
                        <a:rPr lang="en-US" sz="1000"/>
                        <a:t>01/10/2018 17:52:40</a:t>
                      </a:r>
                    </a:p>
                  </a:txBody>
                  <a:tcPr/>
                </a:tc>
                <a:tc>
                  <a:txBody>
                    <a:bodyPr/>
                    <a:lstStyle/>
                    <a:p>
                      <a:r>
                        <a:rPr lang="en-US" sz="1000"/>
                        <a:t>2</a:t>
                      </a:r>
                    </a:p>
                  </a:txBody>
                  <a:tcPr/>
                </a:tc>
                <a:tc>
                  <a:txBody>
                    <a:bodyPr/>
                    <a:lstStyle/>
                    <a:p>
                      <a:r>
                        <a:rPr lang="en-US" sz="1000"/>
                        <a:t>10</a:t>
                      </a:r>
                    </a:p>
                  </a:txBody>
                  <a:tcPr/>
                </a:tc>
                <a:extLst>
                  <a:ext uri="{0D108BD9-81ED-4DB2-BD59-A6C34878D82A}">
                    <a16:rowId xmlns:a16="http://schemas.microsoft.com/office/drawing/2014/main" val="3607554636"/>
                  </a:ext>
                </a:extLst>
              </a:tr>
              <a:tr h="370840">
                <a:tc>
                  <a:txBody>
                    <a:bodyPr/>
                    <a:lstStyle/>
                    <a:p>
                      <a:r>
                        <a:rPr lang="en-US" sz="1000" b="1"/>
                        <a:t>@PHLYINS</a:t>
                      </a:r>
                      <a:r>
                        <a:rPr lang="en-US" sz="1000"/>
                        <a:t> was mentioned by </a:t>
                      </a:r>
                      <a:r>
                        <a:rPr lang="en-US" sz="1000" b="1"/>
                        <a:t>@rustywx - 2018-01-11 23:37:47</a:t>
                      </a:r>
                      <a:r>
                        <a:rPr lang="en-US" sz="1000"/>
                        <a:t>
Seeing some pretty cool things at my new job. These people are with @PHLYINS and they went to Texas to plant trees… https://t.co/RE6ftYW7Xa</a:t>
                      </a:r>
                    </a:p>
                  </a:txBody>
                  <a:tcPr/>
                </a:tc>
                <a:tc>
                  <a:txBody>
                    <a:bodyPr/>
                    <a:lstStyle/>
                    <a:p>
                      <a:r>
                        <a:rPr lang="en-US" sz="1000"/>
                        <a:t>n/a</a:t>
                      </a:r>
                    </a:p>
                  </a:txBody>
                  <a:tcPr/>
                </a:tc>
                <a:tc>
                  <a:txBody>
                    <a:bodyPr/>
                    <a:lstStyle/>
                    <a:p>
                      <a:r>
                        <a:rPr lang="en-US" sz="1000"/>
                        <a:t>0</a:t>
                      </a:r>
                    </a:p>
                  </a:txBody>
                  <a:tcPr/>
                </a:tc>
                <a:tc>
                  <a:txBody>
                    <a:bodyPr/>
                    <a:lstStyle/>
                    <a:p>
                      <a:r>
                        <a:rPr lang="en-US" sz="1000"/>
                        <a:t>6</a:t>
                      </a:r>
                    </a:p>
                  </a:txBody>
                  <a:tcPr/>
                </a:tc>
                <a:extLst>
                  <a:ext uri="{0D108BD9-81ED-4DB2-BD59-A6C34878D82A}">
                    <a16:rowId xmlns:a16="http://schemas.microsoft.com/office/drawing/2014/main" val="1889171166"/>
                  </a:ext>
                </a:extLst>
              </a:tr>
              <a:tr h="370840">
                <a:tc>
                  <a:txBody>
                    <a:bodyPr/>
                    <a:lstStyle/>
                    <a:p>
                      <a:r>
                        <a:rPr lang="en-US" sz="1000" b="1"/>
                        <a:t>@PHLYINS</a:t>
                      </a:r>
                      <a:r>
                        <a:rPr lang="en-US" sz="1000"/>
                        <a:t> was mentioned by </a:t>
                      </a:r>
                      <a:r>
                        <a:rPr lang="en-US" sz="1000" b="1"/>
                        <a:t>@AmDiabetesAssn - 2018-01-24 09:48:49</a:t>
                      </a:r>
                      <a:r>
                        <a:rPr lang="en-US" sz="1000"/>
                        <a:t>
@PHLYINS Thank you for your support!</a:t>
                      </a:r>
                    </a:p>
                  </a:txBody>
                  <a:tcPr/>
                </a:tc>
                <a:tc>
                  <a:txBody>
                    <a:bodyPr/>
                    <a:lstStyle/>
                    <a:p>
                      <a:r>
                        <a:rPr lang="en-US" sz="1000"/>
                        <a:t>01/24/2018 15:14:28</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3443270339"/>
                  </a:ext>
                </a:extLst>
              </a:tr>
            </a:tbl>
          </a:graphicData>
        </a:graphic>
      </p:graphicFrame>
      <p:sp>
        <p:nvSpPr>
          <p:cNvPr id="4" name="Text Placeholder 3">
            <a:extLst>
              <a:ext uri="{FF2B5EF4-FFF2-40B4-BE49-F238E27FC236}">
                <a16:creationId xmlns:a16="http://schemas.microsoft.com/office/drawing/2014/main" id="{46F3CEA3-09D3-40E8-B0B2-F7D4A73313A3}"/>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42719614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A36DD-9C30-4970-BD19-1F6D285A5A83}"/>
              </a:ext>
            </a:extLst>
          </p:cNvPr>
          <p:cNvSpPr>
            <a:spLocks noGrp="1"/>
          </p:cNvSpPr>
          <p:nvPr>
            <p:ph type="title"/>
          </p:nvPr>
        </p:nvSpPr>
        <p:spPr/>
        <p:txBody>
          <a:bodyPr/>
          <a:lstStyle/>
          <a:p>
            <a:r>
              <a:rPr lang="en-US"/>
              <a:t>Twitter Key Influencers</a:t>
            </a:r>
          </a:p>
        </p:txBody>
      </p:sp>
      <p:graphicFrame>
        <p:nvGraphicFramePr>
          <p:cNvPr id="5" name="Table Placeholder 4">
            <a:extLst>
              <a:ext uri="{FF2B5EF4-FFF2-40B4-BE49-F238E27FC236}">
                <a16:creationId xmlns:a16="http://schemas.microsoft.com/office/drawing/2014/main" id="{BE9131A1-1E34-4D17-8405-5CAC12E4B4C2}"/>
              </a:ext>
            </a:extLst>
          </p:cNvPr>
          <p:cNvGraphicFramePr>
            <a:graphicFrameLocks noGrp="1"/>
          </p:cNvGraphicFramePr>
          <p:nvPr>
            <p:ph type="tbl" sz="quarter" idx="13"/>
            <p:extLst>
              <p:ext uri="{D42A27DB-BD31-4B8C-83A1-F6EECF244321}">
                <p14:modId xmlns:p14="http://schemas.microsoft.com/office/powerpoint/2010/main" val="658086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0125319"/>
                    </a:ext>
                  </a:extLst>
                </a:gridCol>
                <a:gridCol w="2468880">
                  <a:extLst>
                    <a:ext uri="{9D8B030D-6E8A-4147-A177-3AD203B41FA5}">
                      <a16:colId xmlns:a16="http://schemas.microsoft.com/office/drawing/2014/main" val="2432869342"/>
                    </a:ext>
                  </a:extLst>
                </a:gridCol>
                <a:gridCol w="2468880">
                  <a:extLst>
                    <a:ext uri="{9D8B030D-6E8A-4147-A177-3AD203B41FA5}">
                      <a16:colId xmlns:a16="http://schemas.microsoft.com/office/drawing/2014/main" val="3579314873"/>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3852177699"/>
                  </a:ext>
                </a:extLst>
              </a:tr>
              <a:tr h="370840">
                <a:tc>
                  <a:txBody>
                    <a:bodyPr/>
                    <a:lstStyle/>
                    <a:p>
                      <a:r>
                        <a:rPr lang="en-US" sz="1000"/>
                        <a:t>@Regore2</a:t>
                      </a:r>
                    </a:p>
                  </a:txBody>
                  <a:tcPr/>
                </a:tc>
                <a:tc>
                  <a:txBody>
                    <a:bodyPr/>
                    <a:lstStyle/>
                    <a:p>
                      <a:r>
                        <a:rPr lang="en-US" sz="1000"/>
                        <a:t>@PHLYINS (11)</a:t>
                      </a:r>
                    </a:p>
                  </a:txBody>
                  <a:tcPr/>
                </a:tc>
                <a:tc>
                  <a:txBody>
                    <a:bodyPr/>
                    <a:lstStyle/>
                    <a:p>
                      <a:r>
                        <a:rPr lang="en-US" sz="1000"/>
                        <a:t>11</a:t>
                      </a:r>
                    </a:p>
                  </a:txBody>
                  <a:tcPr/>
                </a:tc>
                <a:extLst>
                  <a:ext uri="{0D108BD9-81ED-4DB2-BD59-A6C34878D82A}">
                    <a16:rowId xmlns:a16="http://schemas.microsoft.com/office/drawing/2014/main" val="4210667250"/>
                  </a:ext>
                </a:extLst>
              </a:tr>
              <a:tr h="370840">
                <a:tc>
                  <a:txBody>
                    <a:bodyPr/>
                    <a:lstStyle/>
                    <a:p>
                      <a:r>
                        <a:rPr lang="en-US" sz="1000"/>
                        <a:t>@SilversSteve</a:t>
                      </a:r>
                    </a:p>
                  </a:txBody>
                  <a:tcPr/>
                </a:tc>
                <a:tc>
                  <a:txBody>
                    <a:bodyPr/>
                    <a:lstStyle/>
                    <a:p>
                      <a:r>
                        <a:rPr lang="en-US" sz="1000"/>
                        <a:t>@PHLYINS (8)</a:t>
                      </a:r>
                    </a:p>
                  </a:txBody>
                  <a:tcPr/>
                </a:tc>
                <a:tc>
                  <a:txBody>
                    <a:bodyPr/>
                    <a:lstStyle/>
                    <a:p>
                      <a:r>
                        <a:rPr lang="en-US" sz="1000"/>
                        <a:t>8</a:t>
                      </a:r>
                    </a:p>
                  </a:txBody>
                  <a:tcPr/>
                </a:tc>
                <a:extLst>
                  <a:ext uri="{0D108BD9-81ED-4DB2-BD59-A6C34878D82A}">
                    <a16:rowId xmlns:a16="http://schemas.microsoft.com/office/drawing/2014/main" val="3668310718"/>
                  </a:ext>
                </a:extLst>
              </a:tr>
              <a:tr h="370840">
                <a:tc>
                  <a:txBody>
                    <a:bodyPr/>
                    <a:lstStyle/>
                    <a:p>
                      <a:r>
                        <a:rPr lang="en-US" sz="1000"/>
                        <a:t>@treesareinbloom</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1453587125"/>
                  </a:ext>
                </a:extLst>
              </a:tr>
              <a:tr h="370840">
                <a:tc>
                  <a:txBody>
                    <a:bodyPr/>
                    <a:lstStyle/>
                    <a:p>
                      <a:r>
                        <a:rPr lang="en-US" sz="1000"/>
                        <a:t>@Loanne526</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1869363610"/>
                  </a:ext>
                </a:extLst>
              </a:tr>
              <a:tr h="370840">
                <a:tc>
                  <a:txBody>
                    <a:bodyPr/>
                    <a:lstStyle/>
                    <a:p>
                      <a:r>
                        <a:rPr lang="en-US" sz="1000"/>
                        <a:t>@MargueriteTort</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1783260190"/>
                  </a:ext>
                </a:extLst>
              </a:tr>
              <a:tr h="370840">
                <a:tc>
                  <a:txBody>
                    <a:bodyPr/>
                    <a:lstStyle/>
                    <a:p>
                      <a:r>
                        <a:rPr lang="en-US" sz="1000"/>
                        <a:t>@arborday</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3141013848"/>
                  </a:ext>
                </a:extLst>
              </a:tr>
              <a:tr h="370840">
                <a:tc>
                  <a:txBody>
                    <a:bodyPr/>
                    <a:lstStyle/>
                    <a:p>
                      <a:r>
                        <a:rPr lang="en-US" sz="1000"/>
                        <a:t>@Bill_Procopio</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3664201372"/>
                  </a:ext>
                </a:extLst>
              </a:tr>
              <a:tr h="370840">
                <a:tc>
                  <a:txBody>
                    <a:bodyPr/>
                    <a:lstStyle/>
                    <a:p>
                      <a:r>
                        <a:rPr lang="en-US" sz="1000"/>
                        <a:t>@lovedogs01</a:t>
                      </a:r>
                    </a:p>
                  </a:txBody>
                  <a:tcPr/>
                </a:tc>
                <a:tc>
                  <a:txBody>
                    <a:bodyPr/>
                    <a:lstStyle/>
                    <a:p>
                      <a:r>
                        <a:rPr lang="en-US" sz="1000"/>
                        <a:t>@PHLYINS (3)</a:t>
                      </a:r>
                    </a:p>
                  </a:txBody>
                  <a:tcPr/>
                </a:tc>
                <a:tc>
                  <a:txBody>
                    <a:bodyPr/>
                    <a:lstStyle/>
                    <a:p>
                      <a:r>
                        <a:rPr lang="en-US" sz="1000"/>
                        <a:t>3</a:t>
                      </a:r>
                    </a:p>
                  </a:txBody>
                  <a:tcPr/>
                </a:tc>
                <a:extLst>
                  <a:ext uri="{0D108BD9-81ED-4DB2-BD59-A6C34878D82A}">
                    <a16:rowId xmlns:a16="http://schemas.microsoft.com/office/drawing/2014/main" val="1654337227"/>
                  </a:ext>
                </a:extLst>
              </a:tr>
              <a:tr h="370840">
                <a:tc>
                  <a:txBody>
                    <a:bodyPr/>
                    <a:lstStyle/>
                    <a:p>
                      <a:r>
                        <a:rPr lang="en-US" sz="1000"/>
                        <a:t>@uttminc</a:t>
                      </a:r>
                    </a:p>
                  </a:txBody>
                  <a:tcPr/>
                </a:tc>
                <a:tc>
                  <a:txBody>
                    <a:bodyPr/>
                    <a:lstStyle/>
                    <a:p>
                      <a:r>
                        <a:rPr lang="en-US" sz="1000"/>
                        <a:t>@PHLYINS (3)</a:t>
                      </a:r>
                    </a:p>
                  </a:txBody>
                  <a:tcPr/>
                </a:tc>
                <a:tc>
                  <a:txBody>
                    <a:bodyPr/>
                    <a:lstStyle/>
                    <a:p>
                      <a:r>
                        <a:rPr lang="en-US" sz="1000"/>
                        <a:t>3</a:t>
                      </a:r>
                    </a:p>
                  </a:txBody>
                  <a:tcPr/>
                </a:tc>
                <a:extLst>
                  <a:ext uri="{0D108BD9-81ED-4DB2-BD59-A6C34878D82A}">
                    <a16:rowId xmlns:a16="http://schemas.microsoft.com/office/drawing/2014/main" val="130616251"/>
                  </a:ext>
                </a:extLst>
              </a:tr>
              <a:tr h="370840">
                <a:tc>
                  <a:txBody>
                    <a:bodyPr/>
                    <a:lstStyle/>
                    <a:p>
                      <a:r>
                        <a:rPr lang="en-US" sz="1000"/>
                        <a:t>@LawleyInsurance</a:t>
                      </a:r>
                    </a:p>
                  </a:txBody>
                  <a:tcPr/>
                </a:tc>
                <a:tc>
                  <a:txBody>
                    <a:bodyPr/>
                    <a:lstStyle/>
                    <a:p>
                      <a:r>
                        <a:rPr lang="en-US" sz="1000"/>
                        <a:t>@PHLYINS (3)</a:t>
                      </a:r>
                    </a:p>
                  </a:txBody>
                  <a:tcPr/>
                </a:tc>
                <a:tc>
                  <a:txBody>
                    <a:bodyPr/>
                    <a:lstStyle/>
                    <a:p>
                      <a:r>
                        <a:rPr lang="en-US" sz="1000"/>
                        <a:t>3</a:t>
                      </a:r>
                    </a:p>
                  </a:txBody>
                  <a:tcPr/>
                </a:tc>
                <a:extLst>
                  <a:ext uri="{0D108BD9-81ED-4DB2-BD59-A6C34878D82A}">
                    <a16:rowId xmlns:a16="http://schemas.microsoft.com/office/drawing/2014/main" val="2549079133"/>
                  </a:ext>
                </a:extLst>
              </a:tr>
            </a:tbl>
          </a:graphicData>
        </a:graphic>
      </p:graphicFrame>
      <p:sp>
        <p:nvSpPr>
          <p:cNvPr id="4" name="Text Placeholder 3">
            <a:extLst>
              <a:ext uri="{FF2B5EF4-FFF2-40B4-BE49-F238E27FC236}">
                <a16:creationId xmlns:a16="http://schemas.microsoft.com/office/drawing/2014/main" id="{27415C86-76C5-4F85-A8D7-254CC54AEB1D}"/>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2005476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058B-A9EE-4302-AF02-F6C4D117F420}"/>
              </a:ext>
            </a:extLst>
          </p:cNvPr>
          <p:cNvSpPr>
            <a:spLocks noGrp="1"/>
          </p:cNvSpPr>
          <p:nvPr>
            <p:ph type="title"/>
          </p:nvPr>
        </p:nvSpPr>
        <p:spPr/>
        <p:txBody>
          <a:bodyPr/>
          <a:lstStyle/>
          <a:p>
            <a:r>
              <a:rPr lang="en-US"/>
              <a:t>Twitter Own and Retweeted Tweets Table</a:t>
            </a:r>
          </a:p>
        </p:txBody>
      </p:sp>
      <p:graphicFrame>
        <p:nvGraphicFramePr>
          <p:cNvPr id="5" name="Table Placeholder 4">
            <a:extLst>
              <a:ext uri="{FF2B5EF4-FFF2-40B4-BE49-F238E27FC236}">
                <a16:creationId xmlns:a16="http://schemas.microsoft.com/office/drawing/2014/main" id="{4C418CF0-1A2E-4BEA-90B4-31D7196C0250}"/>
              </a:ext>
            </a:extLst>
          </p:cNvPr>
          <p:cNvGraphicFramePr>
            <a:graphicFrameLocks noGrp="1"/>
          </p:cNvGraphicFramePr>
          <p:nvPr>
            <p:ph type="tbl" sz="quarter" idx="13"/>
            <p:extLst>
              <p:ext uri="{D42A27DB-BD31-4B8C-83A1-F6EECF244321}">
                <p14:modId xmlns:p14="http://schemas.microsoft.com/office/powerpoint/2010/main" val="4004424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50927033"/>
                    </a:ext>
                  </a:extLst>
                </a:gridCol>
                <a:gridCol w="822960">
                  <a:extLst>
                    <a:ext uri="{9D8B030D-6E8A-4147-A177-3AD203B41FA5}">
                      <a16:colId xmlns:a16="http://schemas.microsoft.com/office/drawing/2014/main" val="2457410080"/>
                    </a:ext>
                  </a:extLst>
                </a:gridCol>
                <a:gridCol w="822960">
                  <a:extLst>
                    <a:ext uri="{9D8B030D-6E8A-4147-A177-3AD203B41FA5}">
                      <a16:colId xmlns:a16="http://schemas.microsoft.com/office/drawing/2014/main" val="1917402626"/>
                    </a:ext>
                  </a:extLst>
                </a:gridCol>
                <a:gridCol w="822960">
                  <a:extLst>
                    <a:ext uri="{9D8B030D-6E8A-4147-A177-3AD203B41FA5}">
                      <a16:colId xmlns:a16="http://schemas.microsoft.com/office/drawing/2014/main" val="2398467317"/>
                    </a:ext>
                  </a:extLst>
                </a:gridCol>
                <a:gridCol w="822960">
                  <a:extLst>
                    <a:ext uri="{9D8B030D-6E8A-4147-A177-3AD203B41FA5}">
                      <a16:colId xmlns:a16="http://schemas.microsoft.com/office/drawing/2014/main" val="4035239447"/>
                    </a:ext>
                  </a:extLst>
                </a:gridCol>
                <a:gridCol w="822960">
                  <a:extLst>
                    <a:ext uri="{9D8B030D-6E8A-4147-A177-3AD203B41FA5}">
                      <a16:colId xmlns:a16="http://schemas.microsoft.com/office/drawing/2014/main" val="2497541938"/>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2582178452"/>
                  </a:ext>
                </a:extLst>
              </a:tr>
              <a:tr h="370840">
                <a:tc>
                  <a:txBody>
                    <a:bodyPr/>
                    <a:lstStyle/>
                    <a:p>
                      <a:r>
                        <a:rPr lang="en-US" sz="1000" b="1"/>
                        <a:t>@PHLYINS - 2018-01-10 12:52:40</a:t>
                      </a:r>
                      <a:r>
                        <a:rPr lang="en-US" sz="1000"/>
                        <a:t>
50 PHLY employees from across the country are in Texas today joining @TPWDparks to plant trees as 
part of our #PHLY80KTREES campaign in partnership with @arborday! #txstateparks https://t.co/6WD6mJRyVa</a:t>
                      </a:r>
                    </a:p>
                  </a:txBody>
                  <a:tcPr/>
                </a:tc>
                <a:tc>
                  <a:txBody>
                    <a:bodyPr/>
                    <a:lstStyle/>
                    <a:p>
                      <a:r>
                        <a:rPr lang="en-US" sz="1000"/>
                        <a:t>No</a:t>
                      </a:r>
                    </a:p>
                  </a:txBody>
                  <a:tcPr/>
                </a:tc>
                <a:tc>
                  <a:txBody>
                    <a:bodyPr/>
                    <a:lstStyle/>
                    <a:p>
                      <a:r>
                        <a:rPr lang="en-US" sz="1000"/>
                        <a:t>9</a:t>
                      </a:r>
                    </a:p>
                  </a:txBody>
                  <a:tcPr/>
                </a:tc>
                <a:tc>
                  <a:txBody>
                    <a:bodyPr/>
                    <a:lstStyle/>
                    <a:p>
                      <a:r>
                        <a:rPr lang="en-US" sz="1000"/>
                        <a:t>20</a:t>
                      </a:r>
                    </a:p>
                  </a:txBody>
                  <a:tcPr/>
                </a:tc>
                <a:tc>
                  <a:txBody>
                    <a:bodyPr/>
                    <a:lstStyle/>
                    <a:p>
                      <a:r>
                        <a:rPr lang="en-US" sz="1000"/>
                        <a:t>0</a:t>
                      </a:r>
                    </a:p>
                  </a:txBody>
                  <a:tcPr/>
                </a:tc>
                <a:tc>
                  <a:txBody>
                    <a:bodyPr/>
                    <a:lstStyle/>
                    <a:p>
                      <a:r>
                        <a:rPr lang="en-US" sz="1000"/>
                        <a:t>1.0204%</a:t>
                      </a:r>
                    </a:p>
                  </a:txBody>
                  <a:tcPr/>
                </a:tc>
                <a:extLst>
                  <a:ext uri="{0D108BD9-81ED-4DB2-BD59-A6C34878D82A}">
                    <a16:rowId xmlns:a16="http://schemas.microsoft.com/office/drawing/2014/main" val="293148095"/>
                  </a:ext>
                </a:extLst>
              </a:tr>
              <a:tr h="370840">
                <a:tc>
                  <a:txBody>
                    <a:bodyPr/>
                    <a:lstStyle/>
                    <a:p>
                      <a:r>
                        <a:rPr lang="en-US" sz="1000" b="1"/>
                        <a:t>@PHLYINS - 2018-01-11 16:28:34</a:t>
                      </a:r>
                      <a:r>
                        <a:rPr lang="en-US" sz="1000"/>
                        <a:t>
That's a wrap - #TEAMPHLY planted several thousand trees over two days in #Texas with @TPWDparks! The planting kicked off our mission to plant 80,000 trees this year in partnership with @arborday. #PHLY80KTREES #txstateparks #reforestation https://t.co/63X95P1KYx</a:t>
                      </a:r>
                    </a:p>
                  </a:txBody>
                  <a:tcPr/>
                </a:tc>
                <a:tc>
                  <a:txBody>
                    <a:bodyPr/>
                    <a:lstStyle/>
                    <a:p>
                      <a:r>
                        <a:rPr lang="en-US" sz="1000"/>
                        <a:t>No</a:t>
                      </a:r>
                    </a:p>
                  </a:txBody>
                  <a:tcPr/>
                </a:tc>
                <a:tc>
                  <a:txBody>
                    <a:bodyPr/>
                    <a:lstStyle/>
                    <a:p>
                      <a:r>
                        <a:rPr lang="en-US" sz="1000"/>
                        <a:t>2</a:t>
                      </a:r>
                    </a:p>
                  </a:txBody>
                  <a:tcPr/>
                </a:tc>
                <a:tc>
                  <a:txBody>
                    <a:bodyPr/>
                    <a:lstStyle/>
                    <a:p>
                      <a:r>
                        <a:rPr lang="en-US" sz="1000"/>
                        <a:t>20</a:t>
                      </a:r>
                    </a:p>
                  </a:txBody>
                  <a:tcPr/>
                </a:tc>
                <a:tc>
                  <a:txBody>
                    <a:bodyPr/>
                    <a:lstStyle/>
                    <a:p>
                      <a:r>
                        <a:rPr lang="en-US" sz="1000"/>
                        <a:t>1</a:t>
                      </a:r>
                    </a:p>
                  </a:txBody>
                  <a:tcPr/>
                </a:tc>
                <a:tc>
                  <a:txBody>
                    <a:bodyPr/>
                    <a:lstStyle/>
                    <a:p>
                      <a:r>
                        <a:rPr lang="en-US" sz="1000"/>
                        <a:t>0.8090%</a:t>
                      </a:r>
                    </a:p>
                  </a:txBody>
                  <a:tcPr/>
                </a:tc>
                <a:extLst>
                  <a:ext uri="{0D108BD9-81ED-4DB2-BD59-A6C34878D82A}">
                    <a16:rowId xmlns:a16="http://schemas.microsoft.com/office/drawing/2014/main" val="3561030621"/>
                  </a:ext>
                </a:extLst>
              </a:tr>
              <a:tr h="370840">
                <a:tc>
                  <a:txBody>
                    <a:bodyPr/>
                    <a:lstStyle/>
                    <a:p>
                      <a:r>
                        <a:rPr lang="en-US" sz="1000" b="1"/>
                        <a:t>@PHLYINS - 2018-01-09 19:09:38</a:t>
                      </a:r>
                      <a:r>
                        <a:rPr lang="en-US" sz="1000"/>
                        <a:t>
#TEAMPHLY arrived in #Bastrop, Texas today to plant trees in partnership with @arborday and @TPWDparks over the next two days. Follow #PHLY80KTREES for photos &amp;amp; updates! https://t.co/bH2Hub4nni</a:t>
                      </a:r>
                    </a:p>
                  </a:txBody>
                  <a:tcPr/>
                </a:tc>
                <a:tc>
                  <a:txBody>
                    <a:bodyPr/>
                    <a:lstStyle/>
                    <a:p>
                      <a:r>
                        <a:rPr lang="en-US" sz="1000"/>
                        <a:t>No</a:t>
                      </a:r>
                    </a:p>
                  </a:txBody>
                  <a:tcPr/>
                </a:tc>
                <a:tc>
                  <a:txBody>
                    <a:bodyPr/>
                    <a:lstStyle/>
                    <a:p>
                      <a:r>
                        <a:rPr lang="en-US" sz="1000"/>
                        <a:t>8</a:t>
                      </a:r>
                    </a:p>
                  </a:txBody>
                  <a:tcPr/>
                </a:tc>
                <a:tc>
                  <a:txBody>
                    <a:bodyPr/>
                    <a:lstStyle/>
                    <a:p>
                      <a:r>
                        <a:rPr lang="en-US" sz="1000"/>
                        <a:t>14</a:t>
                      </a:r>
                    </a:p>
                  </a:txBody>
                  <a:tcPr/>
                </a:tc>
                <a:tc>
                  <a:txBody>
                    <a:bodyPr/>
                    <a:lstStyle/>
                    <a:p>
                      <a:r>
                        <a:rPr lang="en-US" sz="1000"/>
                        <a:t>0</a:t>
                      </a:r>
                    </a:p>
                  </a:txBody>
                  <a:tcPr/>
                </a:tc>
                <a:tc>
                  <a:txBody>
                    <a:bodyPr/>
                    <a:lstStyle/>
                    <a:p>
                      <a:r>
                        <a:rPr lang="en-US" sz="1000"/>
                        <a:t>0.7746%</a:t>
                      </a:r>
                    </a:p>
                  </a:txBody>
                  <a:tcPr/>
                </a:tc>
                <a:extLst>
                  <a:ext uri="{0D108BD9-81ED-4DB2-BD59-A6C34878D82A}">
                    <a16:rowId xmlns:a16="http://schemas.microsoft.com/office/drawing/2014/main" val="786958346"/>
                  </a:ext>
                </a:extLst>
              </a:tr>
              <a:tr h="370840">
                <a:tc>
                  <a:txBody>
                    <a:bodyPr/>
                    <a:lstStyle/>
                    <a:p>
                      <a:r>
                        <a:rPr lang="en-US" sz="1000" b="1"/>
                        <a:t>@PHLYINS - 2018-01-04 16:45:53</a:t>
                      </a:r>
                      <a:r>
                        <a:rPr lang="en-US" sz="1000"/>
                        <a:t>
We're proud to partner with @arborday to plant 80K trees for a 3rd year! As we prepare for next week's planting trip to #Texas, we're sharing a #ThrowbackVideo of last year's efforts. Stay tuned for photos &amp;amp; updates from this year's initiative! #PHLY80KTREES #ThrowbackThursday https://t.co/t2X4q6IyKG</a:t>
                      </a:r>
                    </a:p>
                  </a:txBody>
                  <a:tcPr/>
                </a:tc>
                <a:tc>
                  <a:txBody>
                    <a:bodyPr/>
                    <a:lstStyle/>
                    <a:p>
                      <a:r>
                        <a:rPr lang="en-US" sz="1000"/>
                        <a:t>No</a:t>
                      </a:r>
                    </a:p>
                  </a:txBody>
                  <a:tcPr/>
                </a:tc>
                <a:tc>
                  <a:txBody>
                    <a:bodyPr/>
                    <a:lstStyle/>
                    <a:p>
                      <a:r>
                        <a:rPr lang="en-US" sz="1000"/>
                        <a:t>5</a:t>
                      </a:r>
                    </a:p>
                  </a:txBody>
                  <a:tcPr/>
                </a:tc>
                <a:tc>
                  <a:txBody>
                    <a:bodyPr/>
                    <a:lstStyle/>
                    <a:p>
                      <a:r>
                        <a:rPr lang="en-US" sz="1000"/>
                        <a:t>14</a:t>
                      </a:r>
                    </a:p>
                  </a:txBody>
                  <a:tcPr/>
                </a:tc>
                <a:tc>
                  <a:txBody>
                    <a:bodyPr/>
                    <a:lstStyle/>
                    <a:p>
                      <a:r>
                        <a:rPr lang="en-US" sz="1000"/>
                        <a:t>0</a:t>
                      </a:r>
                    </a:p>
                  </a:txBody>
                  <a:tcPr/>
                </a:tc>
                <a:tc>
                  <a:txBody>
                    <a:bodyPr/>
                    <a:lstStyle/>
                    <a:p>
                      <a:r>
                        <a:rPr lang="en-US" sz="1000"/>
                        <a:t>0.6697%</a:t>
                      </a:r>
                    </a:p>
                  </a:txBody>
                  <a:tcPr/>
                </a:tc>
                <a:extLst>
                  <a:ext uri="{0D108BD9-81ED-4DB2-BD59-A6C34878D82A}">
                    <a16:rowId xmlns:a16="http://schemas.microsoft.com/office/drawing/2014/main" val="592578927"/>
                  </a:ext>
                </a:extLst>
              </a:tr>
              <a:tr h="370840">
                <a:tc>
                  <a:txBody>
                    <a:bodyPr/>
                    <a:lstStyle/>
                    <a:p>
                      <a:r>
                        <a:rPr lang="en-US" sz="1000" b="1"/>
                        <a:t>@PHLYINS - 2018-01-10 17:39:28</a:t>
                      </a:r>
                      <a:r>
                        <a:rPr lang="en-US" sz="1000"/>
                        <a:t>
Day one of our #PHLY80KTREES planting in Texas resulted in nearly 2,000 trees in the ground! Our employees will continue planting in #BastropStatePark tomorrow. #txstateparks @TPWDparks @arborday https://t.co/Q5qX4ZLG73</a:t>
                      </a:r>
                    </a:p>
                  </a:txBody>
                  <a:tcPr/>
                </a:tc>
                <a:tc>
                  <a:txBody>
                    <a:bodyPr/>
                    <a:lstStyle/>
                    <a:p>
                      <a:r>
                        <a:rPr lang="en-US" sz="1000"/>
                        <a:t>No</a:t>
                      </a:r>
                    </a:p>
                  </a:txBody>
                  <a:tcPr/>
                </a:tc>
                <a:tc>
                  <a:txBody>
                    <a:bodyPr/>
                    <a:lstStyle/>
                    <a:p>
                      <a:r>
                        <a:rPr lang="en-US" sz="1000"/>
                        <a:t>2</a:t>
                      </a:r>
                    </a:p>
                  </a:txBody>
                  <a:tcPr/>
                </a:tc>
                <a:tc>
                  <a:txBody>
                    <a:bodyPr/>
                    <a:lstStyle/>
                    <a:p>
                      <a:r>
                        <a:rPr lang="en-US" sz="1000"/>
                        <a:t>12</a:t>
                      </a:r>
                    </a:p>
                  </a:txBody>
                  <a:tcPr/>
                </a:tc>
                <a:tc>
                  <a:txBody>
                    <a:bodyPr/>
                    <a:lstStyle/>
                    <a:p>
                      <a:r>
                        <a:rPr lang="en-US" sz="1000"/>
                        <a:t>0</a:t>
                      </a:r>
                    </a:p>
                  </a:txBody>
                  <a:tcPr/>
                </a:tc>
                <a:tc>
                  <a:txBody>
                    <a:bodyPr/>
                    <a:lstStyle/>
                    <a:p>
                      <a:r>
                        <a:rPr lang="en-US" sz="1000"/>
                        <a:t>0.4926%</a:t>
                      </a:r>
                    </a:p>
                  </a:txBody>
                  <a:tcPr/>
                </a:tc>
                <a:extLst>
                  <a:ext uri="{0D108BD9-81ED-4DB2-BD59-A6C34878D82A}">
                    <a16:rowId xmlns:a16="http://schemas.microsoft.com/office/drawing/2014/main" val="3342999368"/>
                  </a:ext>
                </a:extLst>
              </a:tr>
            </a:tbl>
          </a:graphicData>
        </a:graphic>
      </p:graphicFrame>
      <p:sp>
        <p:nvSpPr>
          <p:cNvPr id="4" name="Text Placeholder 3">
            <a:extLst>
              <a:ext uri="{FF2B5EF4-FFF2-40B4-BE49-F238E27FC236}">
                <a16:creationId xmlns:a16="http://schemas.microsoft.com/office/drawing/2014/main" id="{26853608-2E1A-4900-9C6D-6A366E826F15}"/>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0247917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3A93E-3BEE-4E9A-9EB7-49B7B70FA40E}"/>
              </a:ext>
            </a:extLst>
          </p:cNvPr>
          <p:cNvSpPr>
            <a:spLocks noGrp="1"/>
          </p:cNvSpPr>
          <p:nvPr>
            <p:ph type="title"/>
          </p:nvPr>
        </p:nvSpPr>
        <p:spPr/>
        <p:txBody>
          <a:bodyPr/>
          <a:lstStyle/>
          <a:p>
            <a:r>
              <a:rPr lang="en-US"/>
              <a:t>LinkedIn Key Metrics Table</a:t>
            </a:r>
          </a:p>
        </p:txBody>
      </p:sp>
      <p:graphicFrame>
        <p:nvGraphicFramePr>
          <p:cNvPr id="5" name="Table Placeholder 4">
            <a:extLst>
              <a:ext uri="{FF2B5EF4-FFF2-40B4-BE49-F238E27FC236}">
                <a16:creationId xmlns:a16="http://schemas.microsoft.com/office/drawing/2014/main" id="{AD85181E-3E4E-4BCB-BD3D-DBA25D78A8F6}"/>
              </a:ext>
            </a:extLst>
          </p:cNvPr>
          <p:cNvGraphicFramePr>
            <a:graphicFrameLocks noGrp="1"/>
          </p:cNvGraphicFramePr>
          <p:nvPr>
            <p:ph type="tbl" sz="quarter" idx="13"/>
            <p:extLst>
              <p:ext uri="{D42A27DB-BD31-4B8C-83A1-F6EECF244321}">
                <p14:modId xmlns:p14="http://schemas.microsoft.com/office/powerpoint/2010/main" val="338474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86129352"/>
                    </a:ext>
                  </a:extLst>
                </a:gridCol>
                <a:gridCol w="1069848">
                  <a:extLst>
                    <a:ext uri="{9D8B030D-6E8A-4147-A177-3AD203B41FA5}">
                      <a16:colId xmlns:a16="http://schemas.microsoft.com/office/drawing/2014/main" val="1166084012"/>
                    </a:ext>
                  </a:extLst>
                </a:gridCol>
                <a:gridCol w="1069848">
                  <a:extLst>
                    <a:ext uri="{9D8B030D-6E8A-4147-A177-3AD203B41FA5}">
                      <a16:colId xmlns:a16="http://schemas.microsoft.com/office/drawing/2014/main" val="1790157269"/>
                    </a:ext>
                  </a:extLst>
                </a:gridCol>
                <a:gridCol w="1069848">
                  <a:extLst>
                    <a:ext uri="{9D8B030D-6E8A-4147-A177-3AD203B41FA5}">
                      <a16:colId xmlns:a16="http://schemas.microsoft.com/office/drawing/2014/main" val="1279706266"/>
                    </a:ext>
                  </a:extLst>
                </a:gridCol>
                <a:gridCol w="1069848">
                  <a:extLst>
                    <a:ext uri="{9D8B030D-6E8A-4147-A177-3AD203B41FA5}">
                      <a16:colId xmlns:a16="http://schemas.microsoft.com/office/drawing/2014/main" val="281181576"/>
                    </a:ext>
                  </a:extLst>
                </a:gridCol>
                <a:gridCol w="1069848">
                  <a:extLst>
                    <a:ext uri="{9D8B030D-6E8A-4147-A177-3AD203B41FA5}">
                      <a16:colId xmlns:a16="http://schemas.microsoft.com/office/drawing/2014/main" val="1144496350"/>
                    </a:ext>
                  </a:extLst>
                </a:gridCol>
                <a:gridCol w="1069848">
                  <a:extLst>
                    <a:ext uri="{9D8B030D-6E8A-4147-A177-3AD203B41FA5}">
                      <a16:colId xmlns:a16="http://schemas.microsoft.com/office/drawing/2014/main" val="347260218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096835804"/>
                  </a:ext>
                </a:extLst>
              </a:tr>
              <a:tr h="370840">
                <a:tc>
                  <a:txBody>
                    <a:bodyPr/>
                    <a:lstStyle/>
                    <a:p>
                      <a:r>
                        <a:rPr lang="en-US" sz="1000"/>
                        <a:t>Philadelphia Insurance Companies</a:t>
                      </a:r>
                    </a:p>
                  </a:txBody>
                  <a:tcPr/>
                </a:tc>
                <a:tc>
                  <a:txBody>
                    <a:bodyPr/>
                    <a:lstStyle/>
                    <a:p>
                      <a:r>
                        <a:rPr lang="en-US" sz="1000"/>
                        <a:t>13783</a:t>
                      </a:r>
                    </a:p>
                  </a:txBody>
                  <a:tcPr/>
                </a:tc>
                <a:tc>
                  <a:txBody>
                    <a:bodyPr/>
                    <a:lstStyle/>
                    <a:p>
                      <a:r>
                        <a:rPr lang="en-US" sz="1000"/>
                        <a:t>287</a:t>
                      </a:r>
                    </a:p>
                  </a:txBody>
                  <a:tcPr/>
                </a:tc>
                <a:tc>
                  <a:txBody>
                    <a:bodyPr/>
                    <a:lstStyle/>
                    <a:p>
                      <a:r>
                        <a:rPr lang="en-US" sz="1000"/>
                        <a:t>21</a:t>
                      </a:r>
                    </a:p>
                  </a:txBody>
                  <a:tcPr/>
                </a:tc>
                <a:tc>
                  <a:txBody>
                    <a:bodyPr/>
                    <a:lstStyle/>
                    <a:p>
                      <a:r>
                        <a:rPr lang="en-US" sz="1000"/>
                        <a:t>1087</a:t>
                      </a:r>
                    </a:p>
                  </a:txBody>
                  <a:tcPr/>
                </a:tc>
                <a:tc>
                  <a:txBody>
                    <a:bodyPr/>
                    <a:lstStyle/>
                    <a:p>
                      <a:r>
                        <a:rPr lang="en-US" sz="1000"/>
                        <a:t>13</a:t>
                      </a:r>
                    </a:p>
                  </a:txBody>
                  <a:tcPr/>
                </a:tc>
                <a:tc>
                  <a:txBody>
                    <a:bodyPr/>
                    <a:lstStyle/>
                    <a:p>
                      <a:r>
                        <a:rPr lang="en-US" sz="1000"/>
                        <a:t>0.3841%</a:t>
                      </a:r>
                    </a:p>
                  </a:txBody>
                  <a:tcPr/>
                </a:tc>
                <a:extLst>
                  <a:ext uri="{0D108BD9-81ED-4DB2-BD59-A6C34878D82A}">
                    <a16:rowId xmlns:a16="http://schemas.microsoft.com/office/drawing/2014/main" val="3695264840"/>
                  </a:ext>
                </a:extLst>
              </a:tr>
            </a:tbl>
          </a:graphicData>
        </a:graphic>
      </p:graphicFrame>
      <p:sp>
        <p:nvSpPr>
          <p:cNvPr id="4" name="Text Placeholder 3">
            <a:extLst>
              <a:ext uri="{FF2B5EF4-FFF2-40B4-BE49-F238E27FC236}">
                <a16:creationId xmlns:a16="http://schemas.microsoft.com/office/drawing/2014/main" id="{A0BF116E-9B76-424A-A4A2-88696C8435EB}"/>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4254477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60DD0-F9D9-4E2B-9666-5DCB256157F8}"/>
              </a:ext>
            </a:extLst>
          </p:cNvPr>
          <p:cNvSpPr>
            <a:spLocks noGrp="1"/>
          </p:cNvSpPr>
          <p:nvPr>
            <p:ph type="title"/>
          </p:nvPr>
        </p:nvSpPr>
        <p:spPr/>
        <p:txBody>
          <a:bodyPr/>
          <a:lstStyle/>
          <a:p>
            <a:r>
              <a:rPr lang="en-US"/>
              <a:t>LinkedIn Followers Change</a:t>
            </a:r>
          </a:p>
        </p:txBody>
      </p:sp>
      <p:graphicFrame>
        <p:nvGraphicFramePr>
          <p:cNvPr id="6" name="Chart Placeholder 5">
            <a:extLst>
              <a:ext uri="{FF2B5EF4-FFF2-40B4-BE49-F238E27FC236}">
                <a16:creationId xmlns:a16="http://schemas.microsoft.com/office/drawing/2014/main" id="{3F1FE916-26FB-423A-B17F-52E6C1F9B64D}"/>
              </a:ext>
            </a:extLst>
          </p:cNvPr>
          <p:cNvGraphicFramePr>
            <a:graphicFrameLocks noGrp="1"/>
          </p:cNvGraphicFramePr>
          <p:nvPr>
            <p:ph type="chart" sz="quarter" idx="13"/>
            <p:extLst>
              <p:ext uri="{D42A27DB-BD31-4B8C-83A1-F6EECF244321}">
                <p14:modId xmlns:p14="http://schemas.microsoft.com/office/powerpoint/2010/main" val="21093224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F371A4-E214-415A-BA27-9489A886BF8F}"/>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D79DFB2A-006F-46E4-A3CA-84CC1C38E7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05321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A5321-8B3E-486E-B96C-76D1BC3EDDE3}"/>
              </a:ext>
            </a:extLst>
          </p:cNvPr>
          <p:cNvSpPr>
            <a:spLocks noGrp="1"/>
          </p:cNvSpPr>
          <p:nvPr>
            <p:ph type="title"/>
          </p:nvPr>
        </p:nvSpPr>
        <p:spPr/>
        <p:txBody>
          <a:bodyPr/>
          <a:lstStyle/>
          <a:p>
            <a:r>
              <a:rPr lang="en-US"/>
              <a:t>Average Interactions Per LinkedIn Update</a:t>
            </a:r>
          </a:p>
        </p:txBody>
      </p:sp>
      <p:graphicFrame>
        <p:nvGraphicFramePr>
          <p:cNvPr id="6" name="Chart Placeholder 5">
            <a:extLst>
              <a:ext uri="{FF2B5EF4-FFF2-40B4-BE49-F238E27FC236}">
                <a16:creationId xmlns:a16="http://schemas.microsoft.com/office/drawing/2014/main" id="{1DB3CE5F-D4B8-4262-99D4-161D1E11550F}"/>
              </a:ext>
            </a:extLst>
          </p:cNvPr>
          <p:cNvGraphicFramePr>
            <a:graphicFrameLocks noGrp="1"/>
          </p:cNvGraphicFramePr>
          <p:nvPr>
            <p:ph type="chart" sz="quarter" idx="13"/>
            <p:extLst>
              <p:ext uri="{D42A27DB-BD31-4B8C-83A1-F6EECF244321}">
                <p14:modId xmlns:p14="http://schemas.microsoft.com/office/powerpoint/2010/main" val="4358684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845EE6-D448-44F0-9CF0-F7BD75FF17E7}"/>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F9ABCBCE-6A4C-49F0-9F8D-F5708B8A84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138869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60EAC-E6CB-488D-8B35-2469D4B7FFD0}"/>
              </a:ext>
            </a:extLst>
          </p:cNvPr>
          <p:cNvSpPr>
            <a:spLocks noGrp="1"/>
          </p:cNvSpPr>
          <p:nvPr>
            <p:ph type="title"/>
          </p:nvPr>
        </p:nvSpPr>
        <p:spPr/>
        <p:txBody>
          <a:bodyPr/>
          <a:lstStyle/>
          <a:p>
            <a:r>
              <a:rPr lang="en-US"/>
              <a:t>LinkedIn Updates Table - 1 of 2</a:t>
            </a:r>
          </a:p>
        </p:txBody>
      </p:sp>
      <p:graphicFrame>
        <p:nvGraphicFramePr>
          <p:cNvPr id="5" name="Table Placeholder 4">
            <a:extLst>
              <a:ext uri="{FF2B5EF4-FFF2-40B4-BE49-F238E27FC236}">
                <a16:creationId xmlns:a16="http://schemas.microsoft.com/office/drawing/2014/main" id="{394BDF46-8D98-4690-8275-D44D3A7266F3}"/>
              </a:ext>
            </a:extLst>
          </p:cNvPr>
          <p:cNvGraphicFramePr>
            <a:graphicFrameLocks noGrp="1"/>
          </p:cNvGraphicFramePr>
          <p:nvPr>
            <p:ph type="tbl" sz="quarter" idx="13"/>
            <p:extLst>
              <p:ext uri="{D42A27DB-BD31-4B8C-83A1-F6EECF244321}">
                <p14:modId xmlns:p14="http://schemas.microsoft.com/office/powerpoint/2010/main" val="1613109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008799165"/>
                    </a:ext>
                  </a:extLst>
                </a:gridCol>
                <a:gridCol w="987552">
                  <a:extLst>
                    <a:ext uri="{9D8B030D-6E8A-4147-A177-3AD203B41FA5}">
                      <a16:colId xmlns:a16="http://schemas.microsoft.com/office/drawing/2014/main" val="1841424611"/>
                    </a:ext>
                  </a:extLst>
                </a:gridCol>
                <a:gridCol w="987552">
                  <a:extLst>
                    <a:ext uri="{9D8B030D-6E8A-4147-A177-3AD203B41FA5}">
                      <a16:colId xmlns:a16="http://schemas.microsoft.com/office/drawing/2014/main" val="2826893755"/>
                    </a:ext>
                  </a:extLst>
                </a:gridCol>
                <a:gridCol w="987552">
                  <a:extLst>
                    <a:ext uri="{9D8B030D-6E8A-4147-A177-3AD203B41FA5}">
                      <a16:colId xmlns:a16="http://schemas.microsoft.com/office/drawing/2014/main" val="2590195870"/>
                    </a:ext>
                  </a:extLst>
                </a:gridCol>
                <a:gridCol w="987552">
                  <a:extLst>
                    <a:ext uri="{9D8B030D-6E8A-4147-A177-3AD203B41FA5}">
                      <a16:colId xmlns:a16="http://schemas.microsoft.com/office/drawing/2014/main" val="177793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23352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- 2018-01-10 18:18:51</a:t>
                      </a:r>
                      <a:r>
                        <a:rPr kumimoji="0" lang="en-US" sz="1000" b="0" i="0" u="none" strike="noStrike" kern="1200" cap="none" spc="0" normalizeH="0" baseline="0" noProof="0">
                          <a:ln>
                            <a:noFill/>
                          </a:ln>
                          <a:solidFill>
                            <a:prstClr val="black"/>
                          </a:solidFill>
                          <a:effectLst/>
                          <a:uLnTx/>
                          <a:uFillTx/>
                          <a:latin typeface="+mn-lt"/>
                          <a:ea typeface="+mn-ea"/>
                          <a:cs typeface="+mn-cs"/>
                        </a:rPr>
                        <a:t>
50 PHLY employees from offices across the country joined Texas Parks and Wildlife today to begin a two-day tree planting mission in Bastrop State Park. Located 32 miles east of Austin, the planting area was severely damaged by a wildfire in 2011. This project is part of PHLY’s efforts to plant 80,000 trees this year in partnership with Arbor Day Foundation. Follow us on Facebook, Twitter, and Instagram for more photos and updates on this exciting volunteer effort. #PHLY80KTREES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60235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- 2018-01-11 17:59:06</a:t>
                      </a:r>
                      <a:r>
                        <a:rPr kumimoji="0" lang="en-US" sz="1000" b="0" i="0" u="none" strike="noStrike" kern="1200" cap="none" spc="0" normalizeH="0" baseline="0" noProof="0">
                          <a:ln>
                            <a:noFill/>
                          </a:ln>
                          <a:solidFill>
                            <a:prstClr val="black"/>
                          </a:solidFill>
                          <a:effectLst/>
                          <a:uLnTx/>
                          <a:uFillTx/>
                          <a:latin typeface="+mn-lt"/>
                          <a:ea typeface="+mn-ea"/>
                          <a:cs typeface="+mn-cs"/>
                        </a:rPr>
                        <a:t>
With the help of teamwork and dibble bars, 50 PHLY employees restored several thousand trees over the past two days to an area in Bastrop, Texas that was devastated by wildfire! In the past three years, PHLY has funded the planting of 240,000 trees in forests nationwide through our partnership with Arbor Day Foundation. #PHLY80KTREES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09966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- 2018-01-09 11:27:05</a:t>
                      </a:r>
                      <a:r>
                        <a:rPr kumimoji="0" lang="en-US" sz="1000" b="0" i="0" u="none" strike="noStrike" kern="1200" cap="none" spc="0" normalizeH="0" baseline="0" noProof="0">
                          <a:ln>
                            <a:noFill/>
                          </a:ln>
                          <a:solidFill>
                            <a:prstClr val="black"/>
                          </a:solidFill>
                          <a:effectLst/>
                          <a:uLnTx/>
                          <a:uFillTx/>
                          <a:latin typeface="+mn-lt"/>
                          <a:ea typeface="+mn-ea"/>
                          <a:cs typeface="+mn-cs"/>
                        </a:rPr>
                        <a:t>
PHLY is a proud sponsor of the Philadelphia Flyers Community Teammate Program where we partner with the Flyers to honor someone who is making positive contributions to the community! Congratulations to the Girl Scouts, Philabundance, Mission First Housing, and Elwyn for having honorees so far this season!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92551462"/>
                  </a:ext>
                </a:extLst>
              </a:tr>
            </a:tbl>
          </a:graphicData>
        </a:graphic>
      </p:graphicFrame>
      <p:sp>
        <p:nvSpPr>
          <p:cNvPr id="4" name="Text Placeholder 3">
            <a:extLst>
              <a:ext uri="{FF2B5EF4-FFF2-40B4-BE49-F238E27FC236}">
                <a16:creationId xmlns:a16="http://schemas.microsoft.com/office/drawing/2014/main" id="{C5D72035-692C-4EDB-B3CB-0B17A8491362}"/>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8142118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349B3-05DA-4B0F-A123-3C947CDCAEE1}"/>
              </a:ext>
            </a:extLst>
          </p:cNvPr>
          <p:cNvSpPr>
            <a:spLocks noGrp="1"/>
          </p:cNvSpPr>
          <p:nvPr>
            <p:ph type="title"/>
          </p:nvPr>
        </p:nvSpPr>
        <p:spPr/>
        <p:txBody>
          <a:bodyPr/>
          <a:lstStyle/>
          <a:p>
            <a:r>
              <a:rPr lang="en-US"/>
              <a:t>LinkedIn Updates Table - 2 of 2</a:t>
            </a:r>
          </a:p>
        </p:txBody>
      </p:sp>
      <p:graphicFrame>
        <p:nvGraphicFramePr>
          <p:cNvPr id="5" name="Table Placeholder 4">
            <a:extLst>
              <a:ext uri="{FF2B5EF4-FFF2-40B4-BE49-F238E27FC236}">
                <a16:creationId xmlns:a16="http://schemas.microsoft.com/office/drawing/2014/main" id="{1D62DCBA-3D3F-4894-AA76-EDE5374146DD}"/>
              </a:ext>
            </a:extLst>
          </p:cNvPr>
          <p:cNvGraphicFramePr>
            <a:graphicFrameLocks noGrp="1"/>
          </p:cNvGraphicFramePr>
          <p:nvPr>
            <p:ph type="tbl" sz="quarter" idx="13"/>
            <p:extLst>
              <p:ext uri="{D42A27DB-BD31-4B8C-83A1-F6EECF244321}">
                <p14:modId xmlns:p14="http://schemas.microsoft.com/office/powerpoint/2010/main" val="3578293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841694508"/>
                    </a:ext>
                  </a:extLst>
                </a:gridCol>
                <a:gridCol w="987552">
                  <a:extLst>
                    <a:ext uri="{9D8B030D-6E8A-4147-A177-3AD203B41FA5}">
                      <a16:colId xmlns:a16="http://schemas.microsoft.com/office/drawing/2014/main" val="994794969"/>
                    </a:ext>
                  </a:extLst>
                </a:gridCol>
                <a:gridCol w="987552">
                  <a:extLst>
                    <a:ext uri="{9D8B030D-6E8A-4147-A177-3AD203B41FA5}">
                      <a16:colId xmlns:a16="http://schemas.microsoft.com/office/drawing/2014/main" val="628623124"/>
                    </a:ext>
                  </a:extLst>
                </a:gridCol>
                <a:gridCol w="987552">
                  <a:extLst>
                    <a:ext uri="{9D8B030D-6E8A-4147-A177-3AD203B41FA5}">
                      <a16:colId xmlns:a16="http://schemas.microsoft.com/office/drawing/2014/main" val="2150402001"/>
                    </a:ext>
                  </a:extLst>
                </a:gridCol>
                <a:gridCol w="987552">
                  <a:extLst>
                    <a:ext uri="{9D8B030D-6E8A-4147-A177-3AD203B41FA5}">
                      <a16:colId xmlns:a16="http://schemas.microsoft.com/office/drawing/2014/main" val="3479130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93831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- 2018-01-16 10:15:11</a:t>
                      </a:r>
                      <a:r>
                        <a:rPr kumimoji="0" lang="en-US" sz="1000" b="0" i="0" u="none" strike="noStrike" kern="1200" cap="none" spc="0" normalizeH="0" baseline="0" noProof="0">
                          <a:ln>
                            <a:noFill/>
                          </a:ln>
                          <a:solidFill>
                            <a:prstClr val="black"/>
                          </a:solidFill>
                          <a:effectLst/>
                          <a:uLnTx/>
                          <a:uFillTx/>
                          <a:latin typeface="+mn-lt"/>
                          <a:ea typeface="+mn-ea"/>
                          <a:cs typeface="+mn-cs"/>
                        </a:rPr>
                        <a:t>
A little inspiration goes a long way! Each year, PHLY employees give back to their communities by joining thousands of volunteers on MLK Day of Service. Yesterday, our Home Office employees teamed up with City Year Philadelphia to help create a more colorful and harmonious space for Frankford High School students through painted murals and small building projects.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88724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- 2018-01-26 12:15:17</a:t>
                      </a:r>
                      <a:r>
                        <a:rPr kumimoji="0" lang="en-US" sz="1000" b="0" i="0" u="none" strike="noStrike" kern="1200" cap="none" spc="0" normalizeH="0" baseline="0" noProof="0">
                          <a:ln>
                            <a:noFill/>
                          </a:ln>
                          <a:solidFill>
                            <a:prstClr val="black"/>
                          </a:solidFill>
                          <a:effectLst/>
                          <a:uLnTx/>
                          <a:uFillTx/>
                          <a:latin typeface="+mn-lt"/>
                          <a:ea typeface="+mn-ea"/>
                          <a:cs typeface="+mn-cs"/>
                        </a:rPr>
                        <a:t>
If you want to work in a stable industry for a company that values continuous learning, then PHLY may be the right fit for you. At PHLY, we promote professional growth and so much more! Here’s a look at why Taylor Thomas, who works in our Account Management Department, loves being on #TEAMPHLY! 
Want to become part of our team? Learn more about our career opportunities:  https://goo.gl/XN7dyz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50787782"/>
                  </a:ext>
                </a:extLst>
              </a:tr>
            </a:tbl>
          </a:graphicData>
        </a:graphic>
      </p:graphicFrame>
      <p:sp>
        <p:nvSpPr>
          <p:cNvPr id="4" name="Text Placeholder 3">
            <a:extLst>
              <a:ext uri="{FF2B5EF4-FFF2-40B4-BE49-F238E27FC236}">
                <a16:creationId xmlns:a16="http://schemas.microsoft.com/office/drawing/2014/main" id="{A8415008-51BE-46E4-AC75-BD769AC90C00}"/>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9488307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E3CD0-7454-42E8-BACC-90C396F42927}"/>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5ED3FA26-5B64-465C-9678-E7E7942303BB}"/>
              </a:ext>
            </a:extLst>
          </p:cNvPr>
          <p:cNvGraphicFramePr>
            <a:graphicFrameLocks noGrp="1"/>
          </p:cNvGraphicFramePr>
          <p:nvPr>
            <p:ph type="tbl" sz="quarter" idx="13"/>
            <p:extLst>
              <p:ext uri="{D42A27DB-BD31-4B8C-83A1-F6EECF244321}">
                <p14:modId xmlns:p14="http://schemas.microsoft.com/office/powerpoint/2010/main" val="3082401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92574035"/>
                    </a:ext>
                  </a:extLst>
                </a:gridCol>
                <a:gridCol w="699516">
                  <a:extLst>
                    <a:ext uri="{9D8B030D-6E8A-4147-A177-3AD203B41FA5}">
                      <a16:colId xmlns:a16="http://schemas.microsoft.com/office/drawing/2014/main" val="2237215372"/>
                    </a:ext>
                  </a:extLst>
                </a:gridCol>
                <a:gridCol w="699516">
                  <a:extLst>
                    <a:ext uri="{9D8B030D-6E8A-4147-A177-3AD203B41FA5}">
                      <a16:colId xmlns:a16="http://schemas.microsoft.com/office/drawing/2014/main" val="3301975401"/>
                    </a:ext>
                  </a:extLst>
                </a:gridCol>
                <a:gridCol w="658368">
                  <a:extLst>
                    <a:ext uri="{9D8B030D-6E8A-4147-A177-3AD203B41FA5}">
                      <a16:colId xmlns:a16="http://schemas.microsoft.com/office/drawing/2014/main" val="2154427764"/>
                    </a:ext>
                  </a:extLst>
                </a:gridCol>
                <a:gridCol w="658368">
                  <a:extLst>
                    <a:ext uri="{9D8B030D-6E8A-4147-A177-3AD203B41FA5}">
                      <a16:colId xmlns:a16="http://schemas.microsoft.com/office/drawing/2014/main" val="2691478939"/>
                    </a:ext>
                  </a:extLst>
                </a:gridCol>
                <a:gridCol w="658368">
                  <a:extLst>
                    <a:ext uri="{9D8B030D-6E8A-4147-A177-3AD203B41FA5}">
                      <a16:colId xmlns:a16="http://schemas.microsoft.com/office/drawing/2014/main" val="4271131774"/>
                    </a:ext>
                  </a:extLst>
                </a:gridCol>
                <a:gridCol w="699516">
                  <a:extLst>
                    <a:ext uri="{9D8B030D-6E8A-4147-A177-3AD203B41FA5}">
                      <a16:colId xmlns:a16="http://schemas.microsoft.com/office/drawing/2014/main" val="2183305238"/>
                    </a:ext>
                  </a:extLst>
                </a:gridCol>
                <a:gridCol w="699516">
                  <a:extLst>
                    <a:ext uri="{9D8B030D-6E8A-4147-A177-3AD203B41FA5}">
                      <a16:colId xmlns:a16="http://schemas.microsoft.com/office/drawing/2014/main" val="2119591740"/>
                    </a:ext>
                  </a:extLst>
                </a:gridCol>
                <a:gridCol w="699516">
                  <a:extLst>
                    <a:ext uri="{9D8B030D-6E8A-4147-A177-3AD203B41FA5}">
                      <a16:colId xmlns:a16="http://schemas.microsoft.com/office/drawing/2014/main" val="1119761362"/>
                    </a:ext>
                  </a:extLst>
                </a:gridCol>
                <a:gridCol w="658368">
                  <a:extLst>
                    <a:ext uri="{9D8B030D-6E8A-4147-A177-3AD203B41FA5}">
                      <a16:colId xmlns:a16="http://schemas.microsoft.com/office/drawing/2014/main" val="188606584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787541518"/>
                  </a:ext>
                </a:extLst>
              </a:tr>
              <a:tr h="370840">
                <a:tc>
                  <a:txBody>
                    <a:bodyPr/>
                    <a:lstStyle/>
                    <a:p>
                      <a:r>
                        <a:rPr lang="en-US" sz="1000"/>
                        <a:t>phlyinsurance (Philadelphia Insurance Co.)</a:t>
                      </a:r>
                    </a:p>
                  </a:txBody>
                  <a:tcPr/>
                </a:tc>
                <a:tc>
                  <a:txBody>
                    <a:bodyPr/>
                    <a:lstStyle/>
                    <a:p>
                      <a:r>
                        <a:rPr lang="en-US" sz="1000"/>
                        <a:t>855</a:t>
                      </a:r>
                    </a:p>
                  </a:txBody>
                  <a:tcPr/>
                </a:tc>
                <a:tc>
                  <a:txBody>
                    <a:bodyPr/>
                    <a:lstStyle/>
                    <a:p>
                      <a:r>
                        <a:rPr lang="en-US" sz="1000"/>
                        <a:t>62</a:t>
                      </a:r>
                    </a:p>
                  </a:txBody>
                  <a:tcPr/>
                </a:tc>
                <a:tc>
                  <a:txBody>
                    <a:bodyPr/>
                    <a:lstStyle/>
                    <a:p>
                      <a:r>
                        <a:rPr lang="en-US" sz="1000"/>
                        <a:t>13</a:t>
                      </a:r>
                    </a:p>
                  </a:txBody>
                  <a:tcPr/>
                </a:tc>
                <a:tc>
                  <a:txBody>
                    <a:bodyPr/>
                    <a:lstStyle/>
                    <a:p>
                      <a:r>
                        <a:rPr lang="en-US" sz="1000"/>
                        <a:t>5</a:t>
                      </a:r>
                    </a:p>
                  </a:txBody>
                  <a:tcPr/>
                </a:tc>
                <a:tc>
                  <a:txBody>
                    <a:bodyPr/>
                    <a:lstStyle/>
                    <a:p>
                      <a:r>
                        <a:rPr lang="en-US" sz="1000"/>
                        <a:t>3</a:t>
                      </a:r>
                    </a:p>
                  </a:txBody>
                  <a:tcPr/>
                </a:tc>
                <a:tc>
                  <a:txBody>
                    <a:bodyPr/>
                    <a:lstStyle/>
                    <a:p>
                      <a:r>
                        <a:rPr lang="en-US" sz="1000"/>
                        <a:t>21</a:t>
                      </a:r>
                    </a:p>
                  </a:txBody>
                  <a:tcPr/>
                </a:tc>
                <a:tc>
                  <a:txBody>
                    <a:bodyPr/>
                    <a:lstStyle/>
                    <a:p>
                      <a:r>
                        <a:rPr lang="en-US" sz="1000"/>
                        <a:t>1313</a:t>
                      </a:r>
                    </a:p>
                  </a:txBody>
                  <a:tcPr/>
                </a:tc>
                <a:tc>
                  <a:txBody>
                    <a:bodyPr/>
                    <a:lstStyle/>
                    <a:p>
                      <a:r>
                        <a:rPr lang="en-US" sz="1000"/>
                        <a:t>36</a:t>
                      </a:r>
                    </a:p>
                  </a:txBody>
                  <a:tcPr/>
                </a:tc>
                <a:tc>
                  <a:txBody>
                    <a:bodyPr/>
                    <a:lstStyle/>
                    <a:p>
                      <a:r>
                        <a:rPr lang="en-US" sz="1000"/>
                        <a:t>7.7959%</a:t>
                      </a:r>
                    </a:p>
                  </a:txBody>
                  <a:tcPr/>
                </a:tc>
                <a:extLst>
                  <a:ext uri="{0D108BD9-81ED-4DB2-BD59-A6C34878D82A}">
                    <a16:rowId xmlns:a16="http://schemas.microsoft.com/office/drawing/2014/main" val="80959212"/>
                  </a:ext>
                </a:extLst>
              </a:tr>
            </a:tbl>
          </a:graphicData>
        </a:graphic>
      </p:graphicFrame>
      <p:sp>
        <p:nvSpPr>
          <p:cNvPr id="4" name="Text Placeholder 3">
            <a:extLst>
              <a:ext uri="{FF2B5EF4-FFF2-40B4-BE49-F238E27FC236}">
                <a16:creationId xmlns:a16="http://schemas.microsoft.com/office/drawing/2014/main" id="{718ECC94-3488-4782-8171-FD698A55DA64}"/>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0710584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7B987-E783-41DF-8A05-700B00D87CBE}"/>
              </a:ext>
            </a:extLst>
          </p:cNvPr>
          <p:cNvSpPr>
            <a:spLocks noGrp="1"/>
          </p:cNvSpPr>
          <p:nvPr>
            <p:ph type="title"/>
          </p:nvPr>
        </p:nvSpPr>
        <p:spPr/>
        <p:txBody>
          <a:bodyPr/>
          <a:lstStyle/>
          <a:p>
            <a:r>
              <a:rPr lang="en-US"/>
              <a:t>Instagram Followers Change</a:t>
            </a:r>
          </a:p>
        </p:txBody>
      </p:sp>
      <p:graphicFrame>
        <p:nvGraphicFramePr>
          <p:cNvPr id="6" name="Chart Placeholder 5">
            <a:extLst>
              <a:ext uri="{FF2B5EF4-FFF2-40B4-BE49-F238E27FC236}">
                <a16:creationId xmlns:a16="http://schemas.microsoft.com/office/drawing/2014/main" id="{CD67FCEC-7522-4CFA-8735-4F49D58117FF}"/>
              </a:ext>
            </a:extLst>
          </p:cNvPr>
          <p:cNvGraphicFramePr>
            <a:graphicFrameLocks noGrp="1"/>
          </p:cNvGraphicFramePr>
          <p:nvPr>
            <p:ph type="chart" sz="quarter" idx="13"/>
            <p:extLst>
              <p:ext uri="{D42A27DB-BD31-4B8C-83A1-F6EECF244321}">
                <p14:modId xmlns:p14="http://schemas.microsoft.com/office/powerpoint/2010/main" val="42080028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4B55BA-D139-497C-8E78-2D7C8CFF04FA}"/>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37DA5189-CDE1-417F-8204-06DF3CCD50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28237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9B4A7-DD96-465B-B0F4-E14EC8005B93}"/>
              </a:ext>
            </a:extLst>
          </p:cNvPr>
          <p:cNvSpPr>
            <a:spLocks noGrp="1"/>
          </p:cNvSpPr>
          <p:nvPr>
            <p:ph type="title"/>
          </p:nvPr>
        </p:nvSpPr>
        <p:spPr/>
        <p:txBody>
          <a:bodyPr/>
          <a:lstStyle/>
          <a:p>
            <a:r>
              <a:rPr lang="en-US"/>
              <a:t>Average Interactions Per Instagram Post</a:t>
            </a:r>
          </a:p>
        </p:txBody>
      </p:sp>
      <p:graphicFrame>
        <p:nvGraphicFramePr>
          <p:cNvPr id="6" name="Chart Placeholder 5">
            <a:extLst>
              <a:ext uri="{FF2B5EF4-FFF2-40B4-BE49-F238E27FC236}">
                <a16:creationId xmlns:a16="http://schemas.microsoft.com/office/drawing/2014/main" id="{B01F7E01-D7EC-4579-9742-B3BB6BF2C14D}"/>
              </a:ext>
            </a:extLst>
          </p:cNvPr>
          <p:cNvGraphicFramePr>
            <a:graphicFrameLocks noGrp="1"/>
          </p:cNvGraphicFramePr>
          <p:nvPr>
            <p:ph type="chart" sz="quarter" idx="13"/>
            <p:extLst>
              <p:ext uri="{D42A27DB-BD31-4B8C-83A1-F6EECF244321}">
                <p14:modId xmlns:p14="http://schemas.microsoft.com/office/powerpoint/2010/main" val="15796038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5F8CA7-6550-4230-B58D-CD313F1EB09C}"/>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9785E631-9926-4973-93B2-5DCF2F9403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45892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A505B-5BE8-4798-A50E-B56225D8E9ED}"/>
              </a:ext>
            </a:extLst>
          </p:cNvPr>
          <p:cNvSpPr>
            <a:spLocks noGrp="1"/>
          </p:cNvSpPr>
          <p:nvPr>
            <p:ph type="title"/>
          </p:nvPr>
        </p:nvSpPr>
        <p:spPr/>
        <p:txBody>
          <a:bodyPr/>
          <a:lstStyle/>
          <a:p>
            <a:r>
              <a:rPr lang="en-US"/>
              <a:t>Instagram Posts Table - 1 of 2</a:t>
            </a:r>
          </a:p>
        </p:txBody>
      </p:sp>
      <p:graphicFrame>
        <p:nvGraphicFramePr>
          <p:cNvPr id="5" name="Table Placeholder 4">
            <a:extLst>
              <a:ext uri="{FF2B5EF4-FFF2-40B4-BE49-F238E27FC236}">
                <a16:creationId xmlns:a16="http://schemas.microsoft.com/office/drawing/2014/main" id="{5B382B23-FEF8-4BE1-BBF1-782C88DF5A14}"/>
              </a:ext>
            </a:extLst>
          </p:cNvPr>
          <p:cNvGraphicFramePr>
            <a:graphicFrameLocks noGrp="1"/>
          </p:cNvGraphicFramePr>
          <p:nvPr>
            <p:ph type="tbl" sz="quarter" idx="13"/>
            <p:extLst>
              <p:ext uri="{D42A27DB-BD31-4B8C-83A1-F6EECF244321}">
                <p14:modId xmlns:p14="http://schemas.microsoft.com/office/powerpoint/2010/main" val="5824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260285137"/>
                    </a:ext>
                  </a:extLst>
                </a:gridCol>
                <a:gridCol w="987552">
                  <a:extLst>
                    <a:ext uri="{9D8B030D-6E8A-4147-A177-3AD203B41FA5}">
                      <a16:colId xmlns:a16="http://schemas.microsoft.com/office/drawing/2014/main" val="3224748490"/>
                    </a:ext>
                  </a:extLst>
                </a:gridCol>
                <a:gridCol w="987552">
                  <a:extLst>
                    <a:ext uri="{9D8B030D-6E8A-4147-A177-3AD203B41FA5}">
                      <a16:colId xmlns:a16="http://schemas.microsoft.com/office/drawing/2014/main" val="3580636032"/>
                    </a:ext>
                  </a:extLst>
                </a:gridCol>
                <a:gridCol w="987552">
                  <a:extLst>
                    <a:ext uri="{9D8B030D-6E8A-4147-A177-3AD203B41FA5}">
                      <a16:colId xmlns:a16="http://schemas.microsoft.com/office/drawing/2014/main" val="3426803241"/>
                    </a:ext>
                  </a:extLst>
                </a:gridCol>
                <a:gridCol w="987552">
                  <a:extLst>
                    <a:ext uri="{9D8B030D-6E8A-4147-A177-3AD203B41FA5}">
                      <a16:colId xmlns:a16="http://schemas.microsoft.com/office/drawing/2014/main" val="4137408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95402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(Philadelphia Insurance Co.) - 2018-01-09 19:17:32</a:t>
                      </a:r>
                      <a:r>
                        <a:rPr kumimoji="0" lang="en-US" sz="1000" b="0" i="0" u="none" strike="noStrike" kern="1200" cap="none" spc="0" normalizeH="0" baseline="0" noProof="0">
                          <a:ln>
                            <a:noFill/>
                          </a:ln>
                          <a:solidFill>
                            <a:prstClr val="black"/>
                          </a:solidFill>
                          <a:effectLst/>
                          <a:uLnTx/>
                          <a:uFillTx/>
                          <a:latin typeface="+mn-lt"/>
                          <a:ea typeface="+mn-ea"/>
                          <a:cs typeface="+mn-cs"/>
                        </a:rPr>
                        <a:t>
#TEAMPHLY arrived in #Bastrop, #Texas today to plant #trees in partnership with @arbordayfoundation and @texasparkswildlife over the next two days. Follow #PHLY80KTREES for photos and updates! 🌱🌲👍🏼
#ThinkPHLY #insurance #arbordayfoundation #giveback #volunteer #makeadifference #texasparksandwildlife #txstateparks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4390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(Philadelphia Insurance Co.) - 2018-01-10 18:39:45</a:t>
                      </a:r>
                      <a:r>
                        <a:rPr kumimoji="0" lang="en-US" sz="1000" b="0" i="0" u="none" strike="noStrike" kern="1200" cap="none" spc="0" normalizeH="0" baseline="0" noProof="0">
                          <a:ln>
                            <a:noFill/>
                          </a:ln>
                          <a:solidFill>
                            <a:prstClr val="black"/>
                          </a:solidFill>
                          <a:effectLst/>
                          <a:uLnTx/>
                          <a:uFillTx/>
                          <a:latin typeface="+mn-lt"/>
                          <a:ea typeface="+mn-ea"/>
                          <a:cs typeface="+mn-cs"/>
                        </a:rPr>
                        <a:t>
50 #PHLY employees from offices across the country joined @texasparkswildlife today to begin a two-day #treeplanting mission in #BastropStatePark. Located 32 miles east of #Austin, the planting area was severely damaged by a #wildfire in 2011. This project is part of PHLY’s efforts to plant 80,000 #trees this year in partnership with @arbordayfoundation 🌱🌲
#PHLY80KTREES #ThinkPHLY #TEAMPHLY #insurance #arbordayfoundation #texasparksandwildlife #txstateparks #texas #giveback #volunteer #makeadifference #photooftheday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77938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(Philadelphia Insurance Co.) - 2018-01-11 17:26:46</a:t>
                      </a:r>
                      <a:r>
                        <a:rPr kumimoji="0" lang="en-US" sz="1000" b="0" i="0" u="none" strike="noStrike" kern="1200" cap="none" spc="0" normalizeH="0" baseline="0" noProof="0">
                          <a:ln>
                            <a:noFill/>
                          </a:ln>
                          <a:solidFill>
                            <a:prstClr val="black"/>
                          </a:solidFill>
                          <a:effectLst/>
                          <a:uLnTx/>
                          <a:uFillTx/>
                          <a:latin typeface="+mn-lt"/>
                          <a:ea typeface="+mn-ea"/>
                          <a:cs typeface="+mn-cs"/>
                        </a:rPr>
                        <a:t>
With the #help of #teamwork and dibble bars, 50 #PHLY employees restored several thousand #trees over the past two days to an area in #Bastrop, #Texas that was devastated by #wildfire! In the past three years, PHLY has funded the planting of 240,000 #trees in forests nationwide through our partnership with @arbordayfoundation 🌱🌲👏🏼
#PHLY80KTREES #TEAMPHLY #ThinkPHLY #insurance #arbordayfoundation #texasparksandwildlife #txstateparks #giveback #makeadifference #photooftheday @texasparkswildlife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30132733"/>
                  </a:ext>
                </a:extLst>
              </a:tr>
            </a:tbl>
          </a:graphicData>
        </a:graphic>
      </p:graphicFrame>
      <p:sp>
        <p:nvSpPr>
          <p:cNvPr id="4" name="Text Placeholder 3">
            <a:extLst>
              <a:ext uri="{FF2B5EF4-FFF2-40B4-BE49-F238E27FC236}">
                <a16:creationId xmlns:a16="http://schemas.microsoft.com/office/drawing/2014/main" id="{9A2E0BCB-B348-450F-86E7-1856558BD20F}"/>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7784447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8B5C7-DE3A-4784-BC41-0922F97189C1}"/>
              </a:ext>
            </a:extLst>
          </p:cNvPr>
          <p:cNvSpPr>
            <a:spLocks noGrp="1"/>
          </p:cNvSpPr>
          <p:nvPr>
            <p:ph type="title"/>
          </p:nvPr>
        </p:nvSpPr>
        <p:spPr/>
        <p:txBody>
          <a:bodyPr/>
          <a:lstStyle/>
          <a:p>
            <a:r>
              <a:rPr lang="en-US"/>
              <a:t>Instagram Posts Table - 2 of 2</a:t>
            </a:r>
          </a:p>
        </p:txBody>
      </p:sp>
      <p:graphicFrame>
        <p:nvGraphicFramePr>
          <p:cNvPr id="5" name="Table Placeholder 4">
            <a:extLst>
              <a:ext uri="{FF2B5EF4-FFF2-40B4-BE49-F238E27FC236}">
                <a16:creationId xmlns:a16="http://schemas.microsoft.com/office/drawing/2014/main" id="{A4685925-0EDE-4F42-8242-238DB3091C58}"/>
              </a:ext>
            </a:extLst>
          </p:cNvPr>
          <p:cNvGraphicFramePr>
            <a:graphicFrameLocks noGrp="1"/>
          </p:cNvGraphicFramePr>
          <p:nvPr>
            <p:ph type="tbl" sz="quarter" idx="13"/>
            <p:extLst>
              <p:ext uri="{D42A27DB-BD31-4B8C-83A1-F6EECF244321}">
                <p14:modId xmlns:p14="http://schemas.microsoft.com/office/powerpoint/2010/main" val="1577746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608023606"/>
                    </a:ext>
                  </a:extLst>
                </a:gridCol>
                <a:gridCol w="987552">
                  <a:extLst>
                    <a:ext uri="{9D8B030D-6E8A-4147-A177-3AD203B41FA5}">
                      <a16:colId xmlns:a16="http://schemas.microsoft.com/office/drawing/2014/main" val="648808725"/>
                    </a:ext>
                  </a:extLst>
                </a:gridCol>
                <a:gridCol w="987552">
                  <a:extLst>
                    <a:ext uri="{9D8B030D-6E8A-4147-A177-3AD203B41FA5}">
                      <a16:colId xmlns:a16="http://schemas.microsoft.com/office/drawing/2014/main" val="391604885"/>
                    </a:ext>
                  </a:extLst>
                </a:gridCol>
                <a:gridCol w="987552">
                  <a:extLst>
                    <a:ext uri="{9D8B030D-6E8A-4147-A177-3AD203B41FA5}">
                      <a16:colId xmlns:a16="http://schemas.microsoft.com/office/drawing/2014/main" val="3330864681"/>
                    </a:ext>
                  </a:extLst>
                </a:gridCol>
                <a:gridCol w="987552">
                  <a:extLst>
                    <a:ext uri="{9D8B030D-6E8A-4147-A177-3AD203B41FA5}">
                      <a16:colId xmlns:a16="http://schemas.microsoft.com/office/drawing/2014/main" val="3813097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10199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(Philadelphia Insurance Co.) - 2018-01-25 16:45:34</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the 3rd annual #InsuranceCareersMonth (ICM) begins on February 1st? As we gear up for #ICM, we're taking a look back at an article written by #PHLY's CEO, Bob O'Leary, who thinks #insurance companies can stack up against the "cool" industries by building and sustaining a strong #companyculture. Enter this link into your Web browser to read more: https://goo.gl/7RDozv 😊👍🏼 #ThrowbackThursday #CareerTrifecta #ThinkPHLY #TEAMPHLY #GoodCompany #insurancelife #career #goals #success #worklifebalance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87876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(Philadelphia Insurance Co.) - 2018-01-04 16:21:38</a:t>
                      </a:r>
                      <a:r>
                        <a:rPr kumimoji="0" lang="en-US" sz="1000" b="0" i="0" u="none" strike="noStrike" kern="1200" cap="none" spc="0" normalizeH="0" baseline="0" noProof="0">
                          <a:ln>
                            <a:noFill/>
                          </a:ln>
                          <a:solidFill>
                            <a:prstClr val="black"/>
                          </a:solidFill>
                          <a:effectLst/>
                          <a:uLnTx/>
                          <a:uFillTx/>
                          <a:latin typeface="+mn-lt"/>
                          <a:ea typeface="+mn-ea"/>
                          <a:cs typeface="+mn-cs"/>
                        </a:rPr>
                        <a:t>
#TBT Last year, 50 #PHLY employees from offices across the country gathered near Austin, TX to participate in a two-day #treeplanting mission. This project was part of PHLY’s efforts, in partnership with the @arbordayfoundation, to plant 80,000 #trees in areas severely damaged by #wildfires and other natural disasters. Next week, a new group of employees is heading to #Texas to plant more trees in Bastrop State Park. As we prepare for our third tree planting trip, we’re sharing a #throwback video of last year’s reforestation efforts. Stay tuned for photos and updates on next week's exciting #volunteer initiative by following along on Facebook, Twitter, and Instagram! 🌱🌲
——
To watch the full video, enter this link into your Web browser: https://youtu.be/lHYle-bD77k 😊👍🏼 #PHLY80KTREES #ThrowbackThursday #ThinkPHLY #TEAMPHLY #insurance #charity #giveback #videooftheday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32519602"/>
                  </a:ext>
                </a:extLst>
              </a:tr>
            </a:tbl>
          </a:graphicData>
        </a:graphic>
      </p:graphicFrame>
      <p:sp>
        <p:nvSpPr>
          <p:cNvPr id="4" name="Text Placeholder 3">
            <a:extLst>
              <a:ext uri="{FF2B5EF4-FFF2-40B4-BE49-F238E27FC236}">
                <a16:creationId xmlns:a16="http://schemas.microsoft.com/office/drawing/2014/main" id="{1E18C600-88A2-4985-A3D6-17FA502C9AC4}"/>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77257372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814</Words>
  <Application>Microsoft Office PowerPoint</Application>
  <PresentationFormat>On-screen Show (4:3)</PresentationFormat>
  <Paragraphs>365</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PHLY Social Media</vt:lpstr>
      <vt:lpstr>Overall Audience</vt:lpstr>
      <vt:lpstr>Facebook Key Metrics Table</vt:lpstr>
      <vt:lpstr>Facebook Fans Change</vt:lpstr>
      <vt:lpstr>Average Interactions Per Facebook Post</vt:lpstr>
      <vt:lpstr>Facebook Impressions</vt:lpstr>
      <vt:lpstr>Facebook Own Posts Table - 1 of 2</vt:lpstr>
      <vt:lpstr>Facebook Own Posts Table - 2 of 2</vt:lpstr>
      <vt:lpstr>Facebook Fan Demographics</vt:lpstr>
      <vt:lpstr>Twitter Key Metrics Table</vt:lpstr>
      <vt:lpstr>Twitter Followers Change</vt:lpstr>
      <vt:lpstr>Average Interactions Per Tweet</vt:lpstr>
      <vt:lpstr>PHLY Twitter Mentions</vt:lpstr>
      <vt:lpstr>Twitter Mentions Table</vt:lpstr>
      <vt:lpstr>Twitter Key Influencers</vt:lpstr>
      <vt:lpstr>Twitter Own and Retweeted Tweets Table</vt:lpstr>
      <vt:lpstr>LinkedIn Key Metrics Table</vt:lpstr>
      <vt:lpstr>LinkedIn Followers Change</vt:lpstr>
      <vt:lpstr>Average Interactions Per LinkedIn Update</vt:lpstr>
      <vt:lpstr>LinkedIn Updates Table - 1 of 2</vt:lpstr>
      <vt:lpstr>LinkedIn Updates Table - 2 of 2</vt:lpstr>
      <vt:lpstr>Instagram Key Metrics Table</vt:lpstr>
      <vt:lpstr>Instagram Followers Change</vt:lpstr>
      <vt:lpstr>Average Interactions Per Instagram Post</vt:lpstr>
      <vt:lpstr>Instagram Posts Table - 1 of 2</vt:lpstr>
      <vt:lpstr>Instagram Posts Table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Administrator</dc:creator>
  <cp:lastModifiedBy>Administrator</cp:lastModifiedBy>
  <cp:revision>1</cp:revision>
  <dcterms:created xsi:type="dcterms:W3CDTF">2018-02-12T21:56:56Z</dcterms:created>
  <dcterms:modified xsi:type="dcterms:W3CDTF">2018-02-12T21:57:36Z</dcterms:modified>
</cp:coreProperties>
</file>