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43101</c:v>
                </c:pt>
              </c:numCache>
            </c:numRef>
          </c:cat>
          <c:val>
            <c:numRef>
              <c:f>Sheet1!$B$2</c:f>
              <c:numCache>
                <c:formatCode>General</c:formatCode>
                <c:ptCount val="1"/>
                <c:pt idx="0">
                  <c:v>1569</c:v>
                </c:pt>
              </c:numCache>
            </c:numRef>
          </c:val>
          <c:extLst>
            <c:ext xmlns:c16="http://schemas.microsoft.com/office/drawing/2014/chart" uri="{C3380CC4-5D6E-409C-BE32-E72D297353CC}">
              <c16:uniqueId val="{00000000-02CE-4348-B10D-770B9CF7D2D1}"/>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43101</c:v>
                </c:pt>
              </c:numCache>
            </c:numRef>
          </c:cat>
          <c:val>
            <c:numRef>
              <c:f>Sheet1!$C$2</c:f>
              <c:numCache>
                <c:formatCode>General</c:formatCode>
                <c:ptCount val="1"/>
                <c:pt idx="0">
                  <c:v>1239</c:v>
                </c:pt>
              </c:numCache>
            </c:numRef>
          </c:val>
          <c:extLst>
            <c:ext xmlns:c16="http://schemas.microsoft.com/office/drawing/2014/chart" uri="{C3380CC4-5D6E-409C-BE32-E72D297353CC}">
              <c16:uniqueId val="{00000001-02CE-4348-B10D-770B9CF7D2D1}"/>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43101</c:v>
                </c:pt>
              </c:numCache>
            </c:numRef>
          </c:cat>
          <c:val>
            <c:numRef>
              <c:f>Sheet1!$D$2</c:f>
              <c:numCache>
                <c:formatCode>General</c:formatCode>
                <c:ptCount val="1"/>
                <c:pt idx="0">
                  <c:v>0</c:v>
                </c:pt>
              </c:numCache>
            </c:numRef>
          </c:val>
          <c:extLst>
            <c:ext xmlns:c16="http://schemas.microsoft.com/office/drawing/2014/chart" uri="{C3380CC4-5D6E-409C-BE32-E72D297353CC}">
              <c16:uniqueId val="{00000002-02CE-4348-B10D-770B9CF7D2D1}"/>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43101</c:v>
                </c:pt>
              </c:numCache>
            </c:numRef>
          </c:cat>
          <c:val>
            <c:numRef>
              <c:f>Sheet1!$E$2</c:f>
              <c:numCache>
                <c:formatCode>General</c:formatCode>
                <c:ptCount val="1"/>
                <c:pt idx="0">
                  <c:v>0</c:v>
                </c:pt>
              </c:numCache>
            </c:numRef>
          </c:val>
          <c:extLst>
            <c:ext xmlns:c16="http://schemas.microsoft.com/office/drawing/2014/chart" uri="{C3380CC4-5D6E-409C-BE32-E72D297353CC}">
              <c16:uniqueId val="{00000003-02CE-4348-B10D-770B9CF7D2D1}"/>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43101</c:v>
                </c:pt>
              </c:numCache>
            </c:numRef>
          </c:cat>
          <c:val>
            <c:numRef>
              <c:f>Sheet1!$F$2</c:f>
              <c:numCache>
                <c:formatCode>General</c:formatCode>
                <c:ptCount val="1"/>
                <c:pt idx="0">
                  <c:v>929</c:v>
                </c:pt>
              </c:numCache>
            </c:numRef>
          </c:val>
          <c:extLst>
            <c:ext xmlns:c16="http://schemas.microsoft.com/office/drawing/2014/chart" uri="{C3380CC4-5D6E-409C-BE32-E72D297353CC}">
              <c16:uniqueId val="{00000004-02CE-4348-B10D-770B9CF7D2D1}"/>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43101</c:v>
                </c:pt>
              </c:numCache>
            </c:numRef>
          </c:cat>
          <c:val>
            <c:numRef>
              <c:f>Sheet1!$G$2</c:f>
              <c:numCache>
                <c:formatCode>General</c:formatCode>
                <c:ptCount val="1"/>
                <c:pt idx="0">
                  <c:v>2370</c:v>
                </c:pt>
              </c:numCache>
            </c:numRef>
          </c:val>
          <c:extLst>
            <c:ext xmlns:c16="http://schemas.microsoft.com/office/drawing/2014/chart" uri="{C3380CC4-5D6E-409C-BE32-E72D297353CC}">
              <c16:uniqueId val="{00000005-02CE-4348-B10D-770B9CF7D2D1}"/>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43101</c:v>
                </c:pt>
              </c:numCache>
            </c:numRef>
          </c:cat>
          <c:val>
            <c:numRef>
              <c:f>Sheet1!$H$2</c:f>
              <c:numCache>
                <c:formatCode>General</c:formatCode>
                <c:ptCount val="1"/>
                <c:pt idx="0">
                  <c:v>0</c:v>
                </c:pt>
              </c:numCache>
            </c:numRef>
          </c:val>
          <c:extLst>
            <c:ext xmlns:c16="http://schemas.microsoft.com/office/drawing/2014/chart" uri="{C3380CC4-5D6E-409C-BE32-E72D297353CC}">
              <c16:uniqueId val="{00000006-02CE-4348-B10D-770B9CF7D2D1}"/>
            </c:ext>
          </c:extLst>
        </c:ser>
        <c:dLbls>
          <c:showLegendKey val="0"/>
          <c:showVal val="0"/>
          <c:showCatName val="0"/>
          <c:showSerName val="0"/>
          <c:showPercent val="0"/>
          <c:showBubbleSize val="0"/>
        </c:dLbls>
        <c:gapWidth val="219"/>
        <c:overlap val="-27"/>
        <c:axId val="252220200"/>
        <c:axId val="252217248"/>
      </c:barChart>
      <c:dateAx>
        <c:axId val="252220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17248"/>
        <c:crosses val="autoZero"/>
        <c:auto val="1"/>
        <c:lblOffset val="100"/>
        <c:baseTimeUnit val="days"/>
      </c:dateAx>
      <c:valAx>
        <c:axId val="25221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2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-1</c:v>
                </c:pt>
              </c:numCache>
            </c:numRef>
          </c:val>
          <c:extLst>
            <c:ext xmlns:c16="http://schemas.microsoft.com/office/drawing/2014/chart" uri="{C3380CC4-5D6E-409C-BE32-E72D297353CC}">
              <c16:uniqueId val="{00000000-2A3F-4165-8E48-9ED02A9ABE48}"/>
            </c:ext>
          </c:extLst>
        </c:ser>
        <c:dLbls>
          <c:showLegendKey val="0"/>
          <c:showVal val="0"/>
          <c:showCatName val="0"/>
          <c:showSerName val="0"/>
          <c:showPercent val="0"/>
          <c:showBubbleSize val="0"/>
        </c:dLbls>
        <c:gapWidth val="219"/>
        <c:overlap val="-27"/>
        <c:axId val="251805000"/>
        <c:axId val="294881088"/>
      </c:barChart>
      <c:dateAx>
        <c:axId val="25180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81088"/>
        <c:crosses val="autoZero"/>
        <c:auto val="1"/>
        <c:lblOffset val="100"/>
        <c:baseTimeUnit val="months"/>
      </c:dateAx>
      <c:valAx>
        <c:axId val="29488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80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35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567-4974-AC0C-63494EFA32B8}"/>
            </c:ext>
          </c:extLst>
        </c:ser>
        <c:dLbls>
          <c:showLegendKey val="0"/>
          <c:showVal val="0"/>
          <c:showCatName val="0"/>
          <c:showSerName val="0"/>
          <c:showPercent val="0"/>
          <c:showBubbleSize val="0"/>
        </c:dLbls>
        <c:gapWidth val="219"/>
        <c:overlap val="-27"/>
        <c:axId val="295834240"/>
        <c:axId val="295834568"/>
      </c:barChart>
      <c:dateAx>
        <c:axId val="29583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34568"/>
        <c:crosses val="autoZero"/>
        <c:auto val="1"/>
        <c:lblOffset val="100"/>
        <c:baseTimeUnit val="months"/>
      </c:dateAx>
      <c:valAx>
        <c:axId val="29583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3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6576</c:v>
                </c:pt>
              </c:numCache>
            </c:numRef>
          </c:val>
          <c:extLst>
            <c:ext xmlns:c16="http://schemas.microsoft.com/office/drawing/2014/chart" uri="{C3380CC4-5D6E-409C-BE32-E72D297353CC}">
              <c16:uniqueId val="{00000000-E5D1-49AF-95DF-C5EF1F6B1F4A}"/>
            </c:ext>
          </c:extLst>
        </c:ser>
        <c:dLbls>
          <c:showLegendKey val="0"/>
          <c:showVal val="0"/>
          <c:showCatName val="0"/>
          <c:showSerName val="0"/>
          <c:showPercent val="0"/>
          <c:showBubbleSize val="0"/>
        </c:dLbls>
        <c:gapWidth val="219"/>
        <c:overlap val="-27"/>
        <c:axId val="294882400"/>
        <c:axId val="296784760"/>
      </c:barChart>
      <c:dateAx>
        <c:axId val="294882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84760"/>
        <c:crosses val="autoZero"/>
        <c:auto val="1"/>
        <c:lblOffset val="100"/>
        <c:baseTimeUnit val="months"/>
      </c:dateAx>
      <c:valAx>
        <c:axId val="29678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8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-6</c:v>
                </c:pt>
              </c:numCache>
            </c:numRef>
          </c:val>
          <c:extLst>
            <c:ext xmlns:c16="http://schemas.microsoft.com/office/drawing/2014/chart" uri="{C3380CC4-5D6E-409C-BE32-E72D297353CC}">
              <c16:uniqueId val="{00000000-9CBA-4038-A30A-3B68F584379A}"/>
            </c:ext>
          </c:extLst>
        </c:ser>
        <c:dLbls>
          <c:showLegendKey val="0"/>
          <c:showVal val="0"/>
          <c:showCatName val="0"/>
          <c:showSerName val="0"/>
          <c:showPercent val="0"/>
          <c:showBubbleSize val="0"/>
        </c:dLbls>
        <c:gapWidth val="219"/>
        <c:overlap val="-27"/>
        <c:axId val="299253672"/>
        <c:axId val="299256296"/>
      </c:barChart>
      <c:dateAx>
        <c:axId val="299253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56296"/>
        <c:crosses val="autoZero"/>
        <c:auto val="1"/>
        <c:lblOffset val="100"/>
        <c:baseTimeUnit val="months"/>
      </c:dateAx>
      <c:valAx>
        <c:axId val="29925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5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4C0-4FA9-B4D5-00FD1AEC2472}"/>
            </c:ext>
          </c:extLst>
        </c:ser>
        <c:dLbls>
          <c:showLegendKey val="0"/>
          <c:showVal val="0"/>
          <c:showCatName val="0"/>
          <c:showSerName val="0"/>
          <c:showPercent val="0"/>
          <c:showBubbleSize val="0"/>
        </c:dLbls>
        <c:gapWidth val="219"/>
        <c:overlap val="-27"/>
        <c:axId val="302887832"/>
        <c:axId val="302891112"/>
      </c:barChart>
      <c:dateAx>
        <c:axId val="30288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91112"/>
        <c:crosses val="autoZero"/>
        <c:auto val="1"/>
        <c:lblOffset val="100"/>
        <c:baseTimeUnit val="months"/>
      </c:dateAx>
      <c:valAx>
        <c:axId val="30289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88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7</c:v>
                </c:pt>
              </c:numCache>
            </c:numRef>
          </c:val>
          <c:extLst>
            <c:ext xmlns:c16="http://schemas.microsoft.com/office/drawing/2014/chart" uri="{C3380CC4-5D6E-409C-BE32-E72D297353CC}">
              <c16:uniqueId val="{00000000-26DC-4633-B76C-93E6A3781611}"/>
            </c:ext>
          </c:extLst>
        </c:ser>
        <c:dLbls>
          <c:showLegendKey val="0"/>
          <c:showVal val="0"/>
          <c:showCatName val="0"/>
          <c:showSerName val="0"/>
          <c:showPercent val="0"/>
          <c:showBubbleSize val="0"/>
        </c:dLbls>
        <c:gapWidth val="219"/>
        <c:overlap val="-27"/>
        <c:axId val="305746488"/>
        <c:axId val="305748784"/>
      </c:barChart>
      <c:dateAx>
        <c:axId val="30574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48784"/>
        <c:crosses val="autoZero"/>
        <c:auto val="1"/>
        <c:lblOffset val="100"/>
        <c:baseTimeUnit val="months"/>
      </c:dateAx>
      <c:valAx>
        <c:axId val="30574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4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B23-4F75-A814-A44FCAEF8894}"/>
            </c:ext>
          </c:extLst>
        </c:ser>
        <c:dLbls>
          <c:showLegendKey val="0"/>
          <c:showVal val="0"/>
          <c:showCatName val="0"/>
          <c:showSerName val="0"/>
          <c:showPercent val="0"/>
          <c:showBubbleSize val="0"/>
        </c:dLbls>
        <c:gapWidth val="219"/>
        <c:overlap val="-27"/>
        <c:axId val="305745504"/>
        <c:axId val="305744192"/>
      </c:barChart>
      <c:dateAx>
        <c:axId val="30574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44192"/>
        <c:crosses val="autoZero"/>
        <c:auto val="1"/>
        <c:lblOffset val="100"/>
        <c:baseTimeUnit val="months"/>
      </c:dateAx>
      <c:valAx>
        <c:axId val="30574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4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3</c:v>
                </c:pt>
              </c:numCache>
            </c:numRef>
          </c:val>
          <c:extLst>
            <c:ext xmlns:c16="http://schemas.microsoft.com/office/drawing/2014/chart" uri="{C3380CC4-5D6E-409C-BE32-E72D297353CC}">
              <c16:uniqueId val="{00000000-7BAE-4EC2-9CEA-A4E2CC00A7CA}"/>
            </c:ext>
          </c:extLst>
        </c:ser>
        <c:dLbls>
          <c:showLegendKey val="0"/>
          <c:showVal val="0"/>
          <c:showCatName val="0"/>
          <c:showSerName val="0"/>
          <c:showPercent val="0"/>
          <c:showBubbleSize val="0"/>
        </c:dLbls>
        <c:gapWidth val="219"/>
        <c:overlap val="-27"/>
        <c:axId val="307860168"/>
        <c:axId val="307860824"/>
      </c:barChart>
      <c:dateAx>
        <c:axId val="30786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60824"/>
        <c:crosses val="autoZero"/>
        <c:auto val="1"/>
        <c:lblOffset val="100"/>
        <c:baseTimeUnit val="months"/>
      </c:dateAx>
      <c:valAx>
        <c:axId val="30786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6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9E1-4F2B-8EAF-2DAAED2E938D}"/>
            </c:ext>
          </c:extLst>
        </c:ser>
        <c:dLbls>
          <c:showLegendKey val="0"/>
          <c:showVal val="0"/>
          <c:showCatName val="0"/>
          <c:showSerName val="0"/>
          <c:showPercent val="0"/>
          <c:showBubbleSize val="0"/>
        </c:dLbls>
        <c:gapWidth val="219"/>
        <c:overlap val="-27"/>
        <c:axId val="307864760"/>
        <c:axId val="307865088"/>
      </c:barChart>
      <c:dateAx>
        <c:axId val="30786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65088"/>
        <c:crosses val="autoZero"/>
        <c:auto val="1"/>
        <c:lblOffset val="100"/>
        <c:baseTimeUnit val="months"/>
      </c:dateAx>
      <c:valAx>
        <c:axId val="30786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6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53906-C8A4-4EEE-8447-1DF4BF69E7BE}"/>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A1DFBAB-1907-4948-80E6-8FE57BC7E81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067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91291-8714-45D6-B72B-2462E9D2244B}"/>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42506957-D46D-4BE6-A4C3-684B65F63B00}"/>
              </a:ext>
            </a:extLst>
          </p:cNvPr>
          <p:cNvGraphicFramePr>
            <a:graphicFrameLocks noGrp="1"/>
          </p:cNvGraphicFramePr>
          <p:nvPr>
            <p:ph type="chart" sz="quarter" idx="13"/>
            <p:extLst>
              <p:ext uri="{D42A27DB-BD31-4B8C-83A1-F6EECF244321}">
                <p14:modId xmlns:p14="http://schemas.microsoft.com/office/powerpoint/2010/main" val="56186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E84AFF-5DA0-4BB7-A04C-0A29548C2A52}"/>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645641E0-2896-4DFE-B27D-2B008235C6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9952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612DA-9FD5-44AA-9037-0E806E78101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32DEE55-5363-415D-95E1-EB717EF16CF5}"/>
              </a:ext>
            </a:extLst>
          </p:cNvPr>
          <p:cNvGraphicFramePr>
            <a:graphicFrameLocks noGrp="1"/>
          </p:cNvGraphicFramePr>
          <p:nvPr>
            <p:ph type="tbl" sz="quarter" idx="13"/>
            <p:extLst>
              <p:ext uri="{D42A27DB-BD31-4B8C-83A1-F6EECF244321}">
                <p14:modId xmlns:p14="http://schemas.microsoft.com/office/powerpoint/2010/main" val="3669840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59281388"/>
                    </a:ext>
                  </a:extLst>
                </a:gridCol>
                <a:gridCol w="740664">
                  <a:extLst>
                    <a:ext uri="{9D8B030D-6E8A-4147-A177-3AD203B41FA5}">
                      <a16:colId xmlns:a16="http://schemas.microsoft.com/office/drawing/2014/main" val="352860897"/>
                    </a:ext>
                  </a:extLst>
                </a:gridCol>
                <a:gridCol w="740664">
                  <a:extLst>
                    <a:ext uri="{9D8B030D-6E8A-4147-A177-3AD203B41FA5}">
                      <a16:colId xmlns:a16="http://schemas.microsoft.com/office/drawing/2014/main" val="2434269409"/>
                    </a:ext>
                  </a:extLst>
                </a:gridCol>
                <a:gridCol w="740664">
                  <a:extLst>
                    <a:ext uri="{9D8B030D-6E8A-4147-A177-3AD203B41FA5}">
                      <a16:colId xmlns:a16="http://schemas.microsoft.com/office/drawing/2014/main" val="954765695"/>
                    </a:ext>
                  </a:extLst>
                </a:gridCol>
                <a:gridCol w="740664">
                  <a:extLst>
                    <a:ext uri="{9D8B030D-6E8A-4147-A177-3AD203B41FA5}">
                      <a16:colId xmlns:a16="http://schemas.microsoft.com/office/drawing/2014/main" val="2079495806"/>
                    </a:ext>
                  </a:extLst>
                </a:gridCol>
                <a:gridCol w="740664">
                  <a:extLst>
                    <a:ext uri="{9D8B030D-6E8A-4147-A177-3AD203B41FA5}">
                      <a16:colId xmlns:a16="http://schemas.microsoft.com/office/drawing/2014/main" val="2197632701"/>
                    </a:ext>
                  </a:extLst>
                </a:gridCol>
                <a:gridCol w="740664">
                  <a:extLst>
                    <a:ext uri="{9D8B030D-6E8A-4147-A177-3AD203B41FA5}">
                      <a16:colId xmlns:a16="http://schemas.microsoft.com/office/drawing/2014/main" val="3088620571"/>
                    </a:ext>
                  </a:extLst>
                </a:gridCol>
                <a:gridCol w="740664">
                  <a:extLst>
                    <a:ext uri="{9D8B030D-6E8A-4147-A177-3AD203B41FA5}">
                      <a16:colId xmlns:a16="http://schemas.microsoft.com/office/drawing/2014/main" val="3722496413"/>
                    </a:ext>
                  </a:extLst>
                </a:gridCol>
                <a:gridCol w="740664">
                  <a:extLst>
                    <a:ext uri="{9D8B030D-6E8A-4147-A177-3AD203B41FA5}">
                      <a16:colId xmlns:a16="http://schemas.microsoft.com/office/drawing/2014/main" val="1526129337"/>
                    </a:ext>
                  </a:extLst>
                </a:gridCol>
                <a:gridCol w="740664">
                  <a:extLst>
                    <a:ext uri="{9D8B030D-6E8A-4147-A177-3AD203B41FA5}">
                      <a16:colId xmlns:a16="http://schemas.microsoft.com/office/drawing/2014/main" val="7846245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72665549"/>
                  </a:ext>
                </a:extLst>
              </a:tr>
              <a:tr h="370840">
                <a:tc>
                  <a:txBody>
                    <a:bodyPr/>
                    <a:lstStyle/>
                    <a:p>
                      <a:r>
                        <a:rPr lang="en-US" sz="1000"/>
                        <a:t>First Insurance Company of Hawaii</a:t>
                      </a:r>
                    </a:p>
                  </a:txBody>
                  <a:tcPr/>
                </a:tc>
                <a:tc>
                  <a:txBody>
                    <a:bodyPr/>
                    <a:lstStyle/>
                    <a:p>
                      <a:r>
                        <a:rPr lang="en-US" sz="1000"/>
                        <a:t>1569</a:t>
                      </a:r>
                    </a:p>
                  </a:txBody>
                  <a:tcPr/>
                </a:tc>
                <a:tc>
                  <a:txBody>
                    <a:bodyPr/>
                    <a:lstStyle/>
                    <a:p>
                      <a:r>
                        <a:rPr lang="en-US" sz="1000"/>
                        <a:t>11</a:t>
                      </a:r>
                    </a:p>
                  </a:txBody>
                  <a:tcPr/>
                </a:tc>
                <a:tc>
                  <a:txBody>
                    <a:bodyPr/>
                    <a:lstStyle/>
                    <a:p>
                      <a:r>
                        <a:rPr lang="en-US" sz="1000"/>
                        <a:t>21</a:t>
                      </a:r>
                    </a:p>
                  </a:txBody>
                  <a:tcPr/>
                </a:tc>
                <a:tc>
                  <a:txBody>
                    <a:bodyPr/>
                    <a:lstStyle/>
                    <a:p>
                      <a:r>
                        <a:rPr lang="en-US" sz="1000"/>
                        <a:t>617</a:t>
                      </a:r>
                    </a:p>
                  </a:txBody>
                  <a:tcPr/>
                </a:tc>
                <a:tc>
                  <a:txBody>
                    <a:bodyPr/>
                    <a:lstStyle/>
                    <a:p>
                      <a:r>
                        <a:rPr lang="en-US" sz="1000"/>
                        <a:t>43</a:t>
                      </a:r>
                    </a:p>
                  </a:txBody>
                  <a:tcPr/>
                </a:tc>
                <a:tc>
                  <a:txBody>
                    <a:bodyPr/>
                    <a:lstStyle/>
                    <a:p>
                      <a:r>
                        <a:rPr lang="en-US" sz="1000"/>
                        <a:t>27</a:t>
                      </a:r>
                    </a:p>
                  </a:txBody>
                  <a:tcPr/>
                </a:tc>
                <a:tc>
                  <a:txBody>
                    <a:bodyPr/>
                    <a:lstStyle/>
                    <a:p>
                      <a:r>
                        <a:rPr lang="en-US" sz="1000"/>
                        <a:t>0</a:t>
                      </a:r>
                    </a:p>
                  </a:txBody>
                  <a:tcPr/>
                </a:tc>
                <a:tc>
                  <a:txBody>
                    <a:bodyPr/>
                    <a:lstStyle/>
                    <a:p>
                      <a:r>
                        <a:rPr lang="en-US" sz="1000"/>
                        <a:t>2.0930%</a:t>
                      </a:r>
                    </a:p>
                  </a:txBody>
                  <a:tcPr/>
                </a:tc>
                <a:tc>
                  <a:txBody>
                    <a:bodyPr/>
                    <a:lstStyle/>
                    <a:p>
                      <a:r>
                        <a:rPr lang="en-US" sz="1000"/>
                        <a:t>0.0%</a:t>
                      </a:r>
                    </a:p>
                  </a:txBody>
                  <a:tcPr/>
                </a:tc>
                <a:extLst>
                  <a:ext uri="{0D108BD9-81ED-4DB2-BD59-A6C34878D82A}">
                    <a16:rowId xmlns:a16="http://schemas.microsoft.com/office/drawing/2014/main" val="3282698989"/>
                  </a:ext>
                </a:extLst>
              </a:tr>
            </a:tbl>
          </a:graphicData>
        </a:graphic>
      </p:graphicFrame>
      <p:sp>
        <p:nvSpPr>
          <p:cNvPr id="4" name="Text Placeholder 3">
            <a:extLst>
              <a:ext uri="{FF2B5EF4-FFF2-40B4-BE49-F238E27FC236}">
                <a16:creationId xmlns:a16="http://schemas.microsoft.com/office/drawing/2014/main" id="{ECC43676-E175-4635-923B-AC5A0EB24EB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45770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FF50-1EE8-4AA1-B659-DA6859DD2CD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358A72B3-ABF5-4525-88EC-D08934BEA8F5}"/>
              </a:ext>
            </a:extLst>
          </p:cNvPr>
          <p:cNvGraphicFramePr>
            <a:graphicFrameLocks noGrp="1"/>
          </p:cNvGraphicFramePr>
          <p:nvPr>
            <p:ph type="chart" sz="quarter" idx="13"/>
            <p:extLst>
              <p:ext uri="{D42A27DB-BD31-4B8C-83A1-F6EECF244321}">
                <p14:modId xmlns:p14="http://schemas.microsoft.com/office/powerpoint/2010/main" val="616966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1ACAFC-4A46-4616-84A4-60665771DC4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1B8C18D-E7DD-4B0B-9FFB-BD7095F95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1223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00DE7-0E06-40DC-83A1-7F95984130BC}"/>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5882CF28-2D72-4519-9BC9-18CF3F14FC85}"/>
              </a:ext>
            </a:extLst>
          </p:cNvPr>
          <p:cNvGraphicFramePr>
            <a:graphicFrameLocks noGrp="1"/>
          </p:cNvGraphicFramePr>
          <p:nvPr>
            <p:ph type="chart" sz="quarter" idx="13"/>
            <p:extLst>
              <p:ext uri="{D42A27DB-BD31-4B8C-83A1-F6EECF244321}">
                <p14:modId xmlns:p14="http://schemas.microsoft.com/office/powerpoint/2010/main" val="2985549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CDE6C1-8956-470B-9E7D-F8741FACF48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B4773F1-F47E-42CB-B29C-992B826CD8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0504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7249B-65CE-4D50-9ED6-3BC626A04C77}"/>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49743457-82FB-4FCF-B347-363650915280}"/>
              </a:ext>
            </a:extLst>
          </p:cNvPr>
          <p:cNvGraphicFramePr>
            <a:graphicFrameLocks noGrp="1"/>
          </p:cNvGraphicFramePr>
          <p:nvPr>
            <p:ph type="chart" sz="quarter" idx="13"/>
            <p:extLst>
              <p:ext uri="{D42A27DB-BD31-4B8C-83A1-F6EECF244321}">
                <p14:modId xmlns:p14="http://schemas.microsoft.com/office/powerpoint/2010/main" val="2773942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2B57A7-B701-425C-8C08-E778568292C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A53049C-3DA7-47EA-BCD9-4C019B4C72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402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6810B-B5BB-428E-801E-4E85DBC66BD5}"/>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C039E5E0-3B20-4BE7-B841-397731F7EA47}"/>
              </a:ext>
            </a:extLst>
          </p:cNvPr>
          <p:cNvGraphicFramePr>
            <a:graphicFrameLocks noGrp="1"/>
          </p:cNvGraphicFramePr>
          <p:nvPr>
            <p:ph type="tbl" sz="quarter" idx="13"/>
            <p:extLst>
              <p:ext uri="{D42A27DB-BD31-4B8C-83A1-F6EECF244321}">
                <p14:modId xmlns:p14="http://schemas.microsoft.com/office/powerpoint/2010/main" val="1023234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5140935"/>
                    </a:ext>
                  </a:extLst>
                </a:gridCol>
                <a:gridCol w="658368">
                  <a:extLst>
                    <a:ext uri="{9D8B030D-6E8A-4147-A177-3AD203B41FA5}">
                      <a16:colId xmlns:a16="http://schemas.microsoft.com/office/drawing/2014/main" val="3848291734"/>
                    </a:ext>
                  </a:extLst>
                </a:gridCol>
                <a:gridCol w="658368">
                  <a:extLst>
                    <a:ext uri="{9D8B030D-6E8A-4147-A177-3AD203B41FA5}">
                      <a16:colId xmlns:a16="http://schemas.microsoft.com/office/drawing/2014/main" val="2543410372"/>
                    </a:ext>
                  </a:extLst>
                </a:gridCol>
                <a:gridCol w="658368">
                  <a:extLst>
                    <a:ext uri="{9D8B030D-6E8A-4147-A177-3AD203B41FA5}">
                      <a16:colId xmlns:a16="http://schemas.microsoft.com/office/drawing/2014/main" val="4626516"/>
                    </a:ext>
                  </a:extLst>
                </a:gridCol>
                <a:gridCol w="658368">
                  <a:extLst>
                    <a:ext uri="{9D8B030D-6E8A-4147-A177-3AD203B41FA5}">
                      <a16:colId xmlns:a16="http://schemas.microsoft.com/office/drawing/2014/main" val="4066028410"/>
                    </a:ext>
                  </a:extLst>
                </a:gridCol>
                <a:gridCol w="658368">
                  <a:extLst>
                    <a:ext uri="{9D8B030D-6E8A-4147-A177-3AD203B41FA5}">
                      <a16:colId xmlns:a16="http://schemas.microsoft.com/office/drawing/2014/main" val="1360191686"/>
                    </a:ext>
                  </a:extLst>
                </a:gridCol>
                <a:gridCol w="658368">
                  <a:extLst>
                    <a:ext uri="{9D8B030D-6E8A-4147-A177-3AD203B41FA5}">
                      <a16:colId xmlns:a16="http://schemas.microsoft.com/office/drawing/2014/main" val="2084710547"/>
                    </a:ext>
                  </a:extLst>
                </a:gridCol>
                <a:gridCol w="658368">
                  <a:extLst>
                    <a:ext uri="{9D8B030D-6E8A-4147-A177-3AD203B41FA5}">
                      <a16:colId xmlns:a16="http://schemas.microsoft.com/office/drawing/2014/main" val="246753109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002938201"/>
                  </a:ext>
                </a:extLst>
              </a:tr>
              <a:tr h="370840">
                <a:tc>
                  <a:txBody>
                    <a:bodyPr/>
                    <a:lstStyle/>
                    <a:p>
                      <a:r>
                        <a:rPr lang="en-US" sz="1000" b="1"/>
                        <a:t>First Insurance Company of Hawaii - 2018-01-18 12:16:23</a:t>
                      </a:r>
                      <a:r>
                        <a:rPr lang="en-US" sz="1000"/>
                        <a:t>
Congratulations to Kim Ebanez on her promotion to Assistant Vice President! Kim has been with #TeamFICOH for 41 years and most recently served as Underwriting Support Manager since 2008. In 2016, she was one of only 13 employees worldwide recognized as a Good Company Award recipient by our parent company #TokioMarine.</a:t>
                      </a:r>
                    </a:p>
                  </a:txBody>
                  <a:tcPr/>
                </a:tc>
                <a:tc>
                  <a:txBody>
                    <a:bodyPr/>
                    <a:lstStyle/>
                    <a:p>
                      <a:r>
                        <a:rPr lang="en-US" sz="1000"/>
                        <a:t>109</a:t>
                      </a:r>
                    </a:p>
                  </a:txBody>
                  <a:tcPr/>
                </a:tc>
                <a:tc>
                  <a:txBody>
                    <a:bodyPr/>
                    <a:lstStyle/>
                    <a:p>
                      <a:r>
                        <a:rPr lang="en-US" sz="1000"/>
                        <a:t>90</a:t>
                      </a:r>
                    </a:p>
                  </a:txBody>
                  <a:tcPr/>
                </a:tc>
                <a:tc>
                  <a:txBody>
                    <a:bodyPr/>
                    <a:lstStyle/>
                    <a:p>
                      <a:r>
                        <a:rPr lang="en-US" sz="1000"/>
                        <a:t>18</a:t>
                      </a:r>
                    </a:p>
                  </a:txBody>
                  <a:tcPr/>
                </a:tc>
                <a:tc>
                  <a:txBody>
                    <a:bodyPr/>
                    <a:lstStyle/>
                    <a:p>
                      <a:r>
                        <a:rPr lang="en-US" sz="1000"/>
                        <a:t>1</a:t>
                      </a:r>
                    </a:p>
                  </a:txBody>
                  <a:tcPr/>
                </a:tc>
                <a:tc>
                  <a:txBody>
                    <a:bodyPr/>
                    <a:lstStyle/>
                    <a:p>
                      <a:r>
                        <a:rPr lang="en-US" sz="1000"/>
                        <a:t>6.9560%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009080390"/>
                  </a:ext>
                </a:extLst>
              </a:tr>
              <a:tr h="370840">
                <a:tc>
                  <a:txBody>
                    <a:bodyPr/>
                    <a:lstStyle/>
                    <a:p>
                      <a:r>
                        <a:rPr lang="en-US" sz="1000" b="1"/>
                        <a:t>First Insurance Company of Hawaii - 2018-01-02 14:26:04</a:t>
                      </a:r>
                      <a:r>
                        <a:rPr lang="en-US" sz="1000"/>
                        <a:t>
FICOH announced today that it is rewarding all employees below the Assistant Vice President level with cash bonuses of $1,000. In addition, FICOH will in 2018 contribute up to $600,000 to the First Insurance Charitable Foundation, thereby increasing the total dollars FICOH is able to donate to local nonprofits annually: http://ow.ly/ATPk30hxsHQ.</a:t>
                      </a:r>
                    </a:p>
                  </a:txBody>
                  <a:tcPr/>
                </a:tc>
                <a:tc>
                  <a:txBody>
                    <a:bodyPr/>
                    <a:lstStyle/>
                    <a:p>
                      <a:r>
                        <a:rPr lang="en-US" sz="1000"/>
                        <a:t>108</a:t>
                      </a:r>
                    </a:p>
                  </a:txBody>
                  <a:tcPr/>
                </a:tc>
                <a:tc>
                  <a:txBody>
                    <a:bodyPr/>
                    <a:lstStyle/>
                    <a:p>
                      <a:r>
                        <a:rPr lang="en-US" sz="1000"/>
                        <a:t>93</a:t>
                      </a:r>
                    </a:p>
                  </a:txBody>
                  <a:tcPr/>
                </a:tc>
                <a:tc>
                  <a:txBody>
                    <a:bodyPr/>
                    <a:lstStyle/>
                    <a:p>
                      <a:r>
                        <a:rPr lang="en-US" sz="1000"/>
                        <a:t>8</a:t>
                      </a:r>
                    </a:p>
                  </a:txBody>
                  <a:tcPr/>
                </a:tc>
                <a:tc>
                  <a:txBody>
                    <a:bodyPr/>
                    <a:lstStyle/>
                    <a:p>
                      <a:r>
                        <a:rPr lang="en-US" sz="1000"/>
                        <a:t>7</a:t>
                      </a:r>
                    </a:p>
                  </a:txBody>
                  <a:tcPr/>
                </a:tc>
                <a:tc>
                  <a:txBody>
                    <a:bodyPr/>
                    <a:lstStyle/>
                    <a:p>
                      <a:r>
                        <a:rPr lang="en-US" sz="1000"/>
                        <a:t>6.9320%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148321821"/>
                  </a:ext>
                </a:extLst>
              </a:tr>
              <a:tr h="370840">
                <a:tc>
                  <a:txBody>
                    <a:bodyPr/>
                    <a:lstStyle/>
                    <a:p>
                      <a:r>
                        <a:rPr lang="en-US" sz="1000" b="1"/>
                        <a:t>First Insurance Company of Hawaii - 2018-01-12 20:06:38</a:t>
                      </a:r>
                      <a:r>
                        <a:rPr lang="en-US" sz="1000"/>
                        <a:t>
Happy Martin Luther King, Jr. Day from all of us at #TeamFICOH. Have a safe holiday weekend. FICOH will be open on Monday should you need to contact us.</a:t>
                      </a:r>
                    </a:p>
                  </a:txBody>
                  <a:tcPr/>
                </a:tc>
                <a:tc>
                  <a:txBody>
                    <a:bodyPr/>
                    <a:lstStyle/>
                    <a:p>
                      <a:r>
                        <a:rPr lang="en-US" sz="1000"/>
                        <a:t>62</a:t>
                      </a:r>
                    </a:p>
                  </a:txBody>
                  <a:tcPr/>
                </a:tc>
                <a:tc>
                  <a:txBody>
                    <a:bodyPr/>
                    <a:lstStyle/>
                    <a:p>
                      <a:r>
                        <a:rPr lang="en-US" sz="1000"/>
                        <a:t>56</a:t>
                      </a:r>
                    </a:p>
                  </a:txBody>
                  <a:tcPr/>
                </a:tc>
                <a:tc>
                  <a:txBody>
                    <a:bodyPr/>
                    <a:lstStyle/>
                    <a:p>
                      <a:r>
                        <a:rPr lang="en-US" sz="1000"/>
                        <a:t>0</a:t>
                      </a:r>
                    </a:p>
                  </a:txBody>
                  <a:tcPr/>
                </a:tc>
                <a:tc>
                  <a:txBody>
                    <a:bodyPr/>
                    <a:lstStyle/>
                    <a:p>
                      <a:r>
                        <a:rPr lang="en-US" sz="1000"/>
                        <a:t>6</a:t>
                      </a:r>
                    </a:p>
                  </a:txBody>
                  <a:tcPr/>
                </a:tc>
                <a:tc>
                  <a:txBody>
                    <a:bodyPr/>
                    <a:lstStyle/>
                    <a:p>
                      <a:r>
                        <a:rPr lang="en-US" sz="1000"/>
                        <a:t>3.9541%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92998013"/>
                  </a:ext>
                </a:extLst>
              </a:tr>
            </a:tbl>
          </a:graphicData>
        </a:graphic>
      </p:graphicFrame>
      <p:sp>
        <p:nvSpPr>
          <p:cNvPr id="4" name="Text Placeholder 3">
            <a:extLst>
              <a:ext uri="{FF2B5EF4-FFF2-40B4-BE49-F238E27FC236}">
                <a16:creationId xmlns:a16="http://schemas.microsoft.com/office/drawing/2014/main" id="{51B5EBA1-F949-4411-8C67-00036230E48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1611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5C70D-EED2-4D4D-BC15-5AE36E6C6276}"/>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DFDA85E6-CC20-44C6-9808-FCEB6EB1C281}"/>
              </a:ext>
            </a:extLst>
          </p:cNvPr>
          <p:cNvGraphicFramePr>
            <a:graphicFrameLocks noGrp="1"/>
          </p:cNvGraphicFramePr>
          <p:nvPr>
            <p:ph type="tbl" sz="quarter" idx="13"/>
            <p:extLst>
              <p:ext uri="{D42A27DB-BD31-4B8C-83A1-F6EECF244321}">
                <p14:modId xmlns:p14="http://schemas.microsoft.com/office/powerpoint/2010/main" val="3691342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06099101"/>
                    </a:ext>
                  </a:extLst>
                </a:gridCol>
                <a:gridCol w="493776">
                  <a:extLst>
                    <a:ext uri="{9D8B030D-6E8A-4147-A177-3AD203B41FA5}">
                      <a16:colId xmlns:a16="http://schemas.microsoft.com/office/drawing/2014/main" val="303755821"/>
                    </a:ext>
                  </a:extLst>
                </a:gridCol>
                <a:gridCol w="493776">
                  <a:extLst>
                    <a:ext uri="{9D8B030D-6E8A-4147-A177-3AD203B41FA5}">
                      <a16:colId xmlns:a16="http://schemas.microsoft.com/office/drawing/2014/main" val="3424118913"/>
                    </a:ext>
                  </a:extLst>
                </a:gridCol>
                <a:gridCol w="493776">
                  <a:extLst>
                    <a:ext uri="{9D8B030D-6E8A-4147-A177-3AD203B41FA5}">
                      <a16:colId xmlns:a16="http://schemas.microsoft.com/office/drawing/2014/main" val="3757909083"/>
                    </a:ext>
                  </a:extLst>
                </a:gridCol>
                <a:gridCol w="493776">
                  <a:extLst>
                    <a:ext uri="{9D8B030D-6E8A-4147-A177-3AD203B41FA5}">
                      <a16:colId xmlns:a16="http://schemas.microsoft.com/office/drawing/2014/main" val="2104834685"/>
                    </a:ext>
                  </a:extLst>
                </a:gridCol>
                <a:gridCol w="493776">
                  <a:extLst>
                    <a:ext uri="{9D8B030D-6E8A-4147-A177-3AD203B41FA5}">
                      <a16:colId xmlns:a16="http://schemas.microsoft.com/office/drawing/2014/main" val="842189678"/>
                    </a:ext>
                  </a:extLst>
                </a:gridCol>
                <a:gridCol w="493776">
                  <a:extLst>
                    <a:ext uri="{9D8B030D-6E8A-4147-A177-3AD203B41FA5}">
                      <a16:colId xmlns:a16="http://schemas.microsoft.com/office/drawing/2014/main" val="172017285"/>
                    </a:ext>
                  </a:extLst>
                </a:gridCol>
                <a:gridCol w="493776">
                  <a:extLst>
                    <a:ext uri="{9D8B030D-6E8A-4147-A177-3AD203B41FA5}">
                      <a16:colId xmlns:a16="http://schemas.microsoft.com/office/drawing/2014/main" val="3117316677"/>
                    </a:ext>
                  </a:extLst>
                </a:gridCol>
                <a:gridCol w="493776">
                  <a:extLst>
                    <a:ext uri="{9D8B030D-6E8A-4147-A177-3AD203B41FA5}">
                      <a16:colId xmlns:a16="http://schemas.microsoft.com/office/drawing/2014/main" val="3540825762"/>
                    </a:ext>
                  </a:extLst>
                </a:gridCol>
                <a:gridCol w="493776">
                  <a:extLst>
                    <a:ext uri="{9D8B030D-6E8A-4147-A177-3AD203B41FA5}">
                      <a16:colId xmlns:a16="http://schemas.microsoft.com/office/drawing/2014/main" val="3253280510"/>
                    </a:ext>
                  </a:extLst>
                </a:gridCol>
                <a:gridCol w="493776">
                  <a:extLst>
                    <a:ext uri="{9D8B030D-6E8A-4147-A177-3AD203B41FA5}">
                      <a16:colId xmlns:a16="http://schemas.microsoft.com/office/drawing/2014/main" val="251711621"/>
                    </a:ext>
                  </a:extLst>
                </a:gridCol>
                <a:gridCol w="493776">
                  <a:extLst>
                    <a:ext uri="{9D8B030D-6E8A-4147-A177-3AD203B41FA5}">
                      <a16:colId xmlns:a16="http://schemas.microsoft.com/office/drawing/2014/main" val="2528549399"/>
                    </a:ext>
                  </a:extLst>
                </a:gridCol>
                <a:gridCol w="493776">
                  <a:extLst>
                    <a:ext uri="{9D8B030D-6E8A-4147-A177-3AD203B41FA5}">
                      <a16:colId xmlns:a16="http://schemas.microsoft.com/office/drawing/2014/main" val="3327804055"/>
                    </a:ext>
                  </a:extLst>
                </a:gridCol>
                <a:gridCol w="493776">
                  <a:extLst>
                    <a:ext uri="{9D8B030D-6E8A-4147-A177-3AD203B41FA5}">
                      <a16:colId xmlns:a16="http://schemas.microsoft.com/office/drawing/2014/main" val="14648034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78229687"/>
                  </a:ext>
                </a:extLst>
              </a:tr>
              <a:tr h="370840">
                <a:tc>
                  <a:txBody>
                    <a:bodyPr/>
                    <a:lstStyle/>
                    <a:p>
                      <a:r>
                        <a:rPr lang="en-US" sz="1000"/>
                        <a:t>@FirstInsHI</a:t>
                      </a:r>
                    </a:p>
                  </a:txBody>
                  <a:tcPr/>
                </a:tc>
                <a:tc>
                  <a:txBody>
                    <a:bodyPr/>
                    <a:lstStyle/>
                    <a:p>
                      <a:r>
                        <a:rPr lang="en-US" sz="1000"/>
                        <a:t>1239</a:t>
                      </a:r>
                    </a:p>
                  </a:txBody>
                  <a:tcPr/>
                </a:tc>
                <a:tc>
                  <a:txBody>
                    <a:bodyPr/>
                    <a:lstStyle/>
                    <a:p>
                      <a:r>
                        <a:rPr lang="en-US" sz="1000"/>
                        <a:t>1</a:t>
                      </a:r>
                    </a:p>
                  </a:txBody>
                  <a:tcPr/>
                </a:tc>
                <a:tc>
                  <a:txBody>
                    <a:bodyPr/>
                    <a:lstStyle/>
                    <a:p>
                      <a:r>
                        <a:rPr lang="en-US" sz="1000"/>
                        <a:t>24</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tc>
                  <a:txBody>
                    <a:bodyPr/>
                    <a:lstStyle/>
                    <a:p>
                      <a:r>
                        <a:rPr lang="en-US" sz="1000"/>
                        <a:t>31</a:t>
                      </a:r>
                    </a:p>
                  </a:txBody>
                  <a:tcPr/>
                </a:tc>
                <a:tc>
                  <a:txBody>
                    <a:bodyPr/>
                    <a:lstStyle/>
                    <a:p>
                      <a:r>
                        <a:rPr lang="en-US" sz="1000"/>
                        <a:t>0</a:t>
                      </a:r>
                    </a:p>
                  </a:txBody>
                  <a:tcPr/>
                </a:tc>
                <a:tc>
                  <a:txBody>
                    <a:bodyPr/>
                    <a:lstStyle/>
                    <a:p>
                      <a:r>
                        <a:rPr lang="en-US" sz="1000"/>
                        <a:t>4</a:t>
                      </a:r>
                    </a:p>
                  </a:txBody>
                  <a:tcPr/>
                </a:tc>
                <a:tc>
                  <a:txBody>
                    <a:bodyPr/>
                    <a:lstStyle/>
                    <a:p>
                      <a:r>
                        <a:rPr lang="en-US" sz="1000"/>
                        <a:t>0.1346%</a:t>
                      </a:r>
                    </a:p>
                  </a:txBody>
                  <a:tcPr/>
                </a:tc>
                <a:tc>
                  <a:txBody>
                    <a:bodyPr/>
                    <a:lstStyle/>
                    <a:p>
                      <a:r>
                        <a:rPr lang="en-US" sz="1000"/>
                        <a:t>0.0%</a:t>
                      </a:r>
                    </a:p>
                  </a:txBody>
                  <a:tcPr/>
                </a:tc>
                <a:extLst>
                  <a:ext uri="{0D108BD9-81ED-4DB2-BD59-A6C34878D82A}">
                    <a16:rowId xmlns:a16="http://schemas.microsoft.com/office/drawing/2014/main" val="4193638136"/>
                  </a:ext>
                </a:extLst>
              </a:tr>
            </a:tbl>
          </a:graphicData>
        </a:graphic>
      </p:graphicFrame>
      <p:sp>
        <p:nvSpPr>
          <p:cNvPr id="4" name="Text Placeholder 3">
            <a:extLst>
              <a:ext uri="{FF2B5EF4-FFF2-40B4-BE49-F238E27FC236}">
                <a16:creationId xmlns:a16="http://schemas.microsoft.com/office/drawing/2014/main" id="{72B4EDB9-F108-48D6-8E5D-37142BFE2DE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25713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BCDD7-3195-4A5B-B116-22365A30414A}"/>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1AB2D4C5-BD8B-487F-8D63-820CE8BF6C66}"/>
              </a:ext>
            </a:extLst>
          </p:cNvPr>
          <p:cNvGraphicFramePr>
            <a:graphicFrameLocks noGrp="1"/>
          </p:cNvGraphicFramePr>
          <p:nvPr>
            <p:ph type="chart" sz="quarter" idx="13"/>
            <p:extLst>
              <p:ext uri="{D42A27DB-BD31-4B8C-83A1-F6EECF244321}">
                <p14:modId xmlns:p14="http://schemas.microsoft.com/office/powerpoint/2010/main" val="1275148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9A11EC-8F7E-41F6-AEA3-4CB8039CAD2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7143536-F822-4984-A3F8-5CDE06B34E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8554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74748-450D-4B10-A349-B019741A599B}"/>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8A782DD8-EFF9-4788-89E0-BBD4E37DF32C}"/>
              </a:ext>
            </a:extLst>
          </p:cNvPr>
          <p:cNvGraphicFramePr>
            <a:graphicFrameLocks noGrp="1"/>
          </p:cNvGraphicFramePr>
          <p:nvPr>
            <p:ph type="chart" sz="quarter" idx="13"/>
            <p:extLst>
              <p:ext uri="{D42A27DB-BD31-4B8C-83A1-F6EECF244321}">
                <p14:modId xmlns:p14="http://schemas.microsoft.com/office/powerpoint/2010/main" val="2172854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8D5ED7-3902-4F22-863D-BC6F0C67379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C138AB3-2982-44C0-94D8-015A0C450C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400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1E224-B618-4317-B5A5-FFAC8C66738F}"/>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BEED0243-B4AE-4359-B0FF-EF512BCDD3B3}"/>
              </a:ext>
            </a:extLst>
          </p:cNvPr>
          <p:cNvGraphicFramePr>
            <a:graphicFrameLocks noGrp="1"/>
          </p:cNvGraphicFramePr>
          <p:nvPr>
            <p:ph type="tbl" sz="quarter" idx="13"/>
            <p:extLst>
              <p:ext uri="{D42A27DB-BD31-4B8C-83A1-F6EECF244321}">
                <p14:modId xmlns:p14="http://schemas.microsoft.com/office/powerpoint/2010/main" val="3750375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50837220"/>
                    </a:ext>
                  </a:extLst>
                </a:gridCol>
                <a:gridCol w="822960">
                  <a:extLst>
                    <a:ext uri="{9D8B030D-6E8A-4147-A177-3AD203B41FA5}">
                      <a16:colId xmlns:a16="http://schemas.microsoft.com/office/drawing/2014/main" val="3149973770"/>
                    </a:ext>
                  </a:extLst>
                </a:gridCol>
                <a:gridCol w="822960">
                  <a:extLst>
                    <a:ext uri="{9D8B030D-6E8A-4147-A177-3AD203B41FA5}">
                      <a16:colId xmlns:a16="http://schemas.microsoft.com/office/drawing/2014/main" val="1568181498"/>
                    </a:ext>
                  </a:extLst>
                </a:gridCol>
                <a:gridCol w="822960">
                  <a:extLst>
                    <a:ext uri="{9D8B030D-6E8A-4147-A177-3AD203B41FA5}">
                      <a16:colId xmlns:a16="http://schemas.microsoft.com/office/drawing/2014/main" val="368128069"/>
                    </a:ext>
                  </a:extLst>
                </a:gridCol>
                <a:gridCol w="822960">
                  <a:extLst>
                    <a:ext uri="{9D8B030D-6E8A-4147-A177-3AD203B41FA5}">
                      <a16:colId xmlns:a16="http://schemas.microsoft.com/office/drawing/2014/main" val="2761221557"/>
                    </a:ext>
                  </a:extLst>
                </a:gridCol>
                <a:gridCol w="822960">
                  <a:extLst>
                    <a:ext uri="{9D8B030D-6E8A-4147-A177-3AD203B41FA5}">
                      <a16:colId xmlns:a16="http://schemas.microsoft.com/office/drawing/2014/main" val="94909513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914475940"/>
                  </a:ext>
                </a:extLst>
              </a:tr>
              <a:tr h="370840">
                <a:tc>
                  <a:txBody>
                    <a:bodyPr/>
                    <a:lstStyle/>
                    <a:p>
                      <a:r>
                        <a:rPr lang="en-US" sz="1000" b="1"/>
                        <a:t>@FirstInsHI - 2018-01-30 16:39:11</a:t>
                      </a:r>
                      <a:r>
                        <a:rPr lang="en-US" sz="1000"/>
                        <a:t>
Congratulations to our very own Rosanna Ho, who has been installed as Treasurer on the @cpcusociety Hawaii Chapter Board! #cpcu #cpcusociety #pcinsurance #teamficoh https://t.co/mLmQ8UmR2V</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0.6452%</a:t>
                      </a:r>
                    </a:p>
                  </a:txBody>
                  <a:tcPr/>
                </a:tc>
                <a:extLst>
                  <a:ext uri="{0D108BD9-81ED-4DB2-BD59-A6C34878D82A}">
                    <a16:rowId xmlns:a16="http://schemas.microsoft.com/office/drawing/2014/main" val="1530179962"/>
                  </a:ext>
                </a:extLst>
              </a:tr>
              <a:tr h="370840">
                <a:tc>
                  <a:txBody>
                    <a:bodyPr/>
                    <a:lstStyle/>
                    <a:p>
                      <a:r>
                        <a:rPr lang="en-US" sz="1000" b="1"/>
                        <a:t>@FirstInsHI - 2018-01-12 14:16:42</a:t>
                      </a:r>
                      <a:r>
                        <a:rPr lang="en-US" sz="1000"/>
                        <a:t>
Bring the family to @RoyalHwnCtr for one of their many free cultural activities for #kamaaina and guests, including Saturday lei-making classes: https://t.co/l9hbLPsbR8 #leimaking #lei #tgif #alohafriday #familyfriendlyfun https://t.co/Qn4hN10aAV</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0.4847%</a:t>
                      </a:r>
                    </a:p>
                  </a:txBody>
                  <a:tcPr/>
                </a:tc>
                <a:extLst>
                  <a:ext uri="{0D108BD9-81ED-4DB2-BD59-A6C34878D82A}">
                    <a16:rowId xmlns:a16="http://schemas.microsoft.com/office/drawing/2014/main" val="2386807202"/>
                  </a:ext>
                </a:extLst>
              </a:tr>
              <a:tr h="370840">
                <a:tc>
                  <a:txBody>
                    <a:bodyPr/>
                    <a:lstStyle/>
                    <a:p>
                      <a:r>
                        <a:rPr lang="en-US" sz="1000" b="1"/>
                        <a:t>@FirstInsHI - 2018-01-03 13:45:41</a:t>
                      </a:r>
                      <a:r>
                        <a:rPr lang="en-US" sz="1000"/>
                        <a:t>
Key contacts from #TokioMarine group companies in the Western U.S. region are meeting on a regular basis to build working relationships and pursue win-wins for the group and our customers. @PHLYinsurance @TokioMAmerica @RelianceStdLife @safetynational #collaboration #synergy https://t.co/TjnBJrbsw1</a:t>
                      </a:r>
                    </a:p>
                  </a:txBody>
                  <a:tcPr/>
                </a:tc>
                <a:tc>
                  <a:txBody>
                    <a:bodyPr/>
                    <a:lstStyle/>
                    <a:p>
                      <a:r>
                        <a:rPr lang="en-US" sz="1000"/>
                        <a:t>No</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0.4045%</a:t>
                      </a:r>
                    </a:p>
                  </a:txBody>
                  <a:tcPr/>
                </a:tc>
                <a:extLst>
                  <a:ext uri="{0D108BD9-81ED-4DB2-BD59-A6C34878D82A}">
                    <a16:rowId xmlns:a16="http://schemas.microsoft.com/office/drawing/2014/main" val="1624164541"/>
                  </a:ext>
                </a:extLst>
              </a:tr>
            </a:tbl>
          </a:graphicData>
        </a:graphic>
      </p:graphicFrame>
      <p:sp>
        <p:nvSpPr>
          <p:cNvPr id="4" name="Text Placeholder 3">
            <a:extLst>
              <a:ext uri="{FF2B5EF4-FFF2-40B4-BE49-F238E27FC236}">
                <a16:creationId xmlns:a16="http://schemas.microsoft.com/office/drawing/2014/main" id="{E1E623D8-F9E3-4876-959C-AE55212D3CA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2399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42833-4028-4BF2-B265-579CCF4FB8C5}"/>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78BE96B8-17B2-447A-8307-DEB0CD15BD1C}"/>
              </a:ext>
            </a:extLst>
          </p:cNvPr>
          <p:cNvGraphicFramePr>
            <a:graphicFrameLocks noGrp="1"/>
          </p:cNvGraphicFramePr>
          <p:nvPr>
            <p:ph type="tbl" sz="quarter" idx="13"/>
            <p:extLst>
              <p:ext uri="{D42A27DB-BD31-4B8C-83A1-F6EECF244321}">
                <p14:modId xmlns:p14="http://schemas.microsoft.com/office/powerpoint/2010/main" val="3747487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0990376"/>
                    </a:ext>
                  </a:extLst>
                </a:gridCol>
                <a:gridCol w="1069848">
                  <a:extLst>
                    <a:ext uri="{9D8B030D-6E8A-4147-A177-3AD203B41FA5}">
                      <a16:colId xmlns:a16="http://schemas.microsoft.com/office/drawing/2014/main" val="998132465"/>
                    </a:ext>
                  </a:extLst>
                </a:gridCol>
                <a:gridCol w="1069848">
                  <a:extLst>
                    <a:ext uri="{9D8B030D-6E8A-4147-A177-3AD203B41FA5}">
                      <a16:colId xmlns:a16="http://schemas.microsoft.com/office/drawing/2014/main" val="1173415190"/>
                    </a:ext>
                  </a:extLst>
                </a:gridCol>
                <a:gridCol w="1069848">
                  <a:extLst>
                    <a:ext uri="{9D8B030D-6E8A-4147-A177-3AD203B41FA5}">
                      <a16:colId xmlns:a16="http://schemas.microsoft.com/office/drawing/2014/main" val="3836090905"/>
                    </a:ext>
                  </a:extLst>
                </a:gridCol>
                <a:gridCol w="1069848">
                  <a:extLst>
                    <a:ext uri="{9D8B030D-6E8A-4147-A177-3AD203B41FA5}">
                      <a16:colId xmlns:a16="http://schemas.microsoft.com/office/drawing/2014/main" val="2871661976"/>
                    </a:ext>
                  </a:extLst>
                </a:gridCol>
                <a:gridCol w="1069848">
                  <a:extLst>
                    <a:ext uri="{9D8B030D-6E8A-4147-A177-3AD203B41FA5}">
                      <a16:colId xmlns:a16="http://schemas.microsoft.com/office/drawing/2014/main" val="2981041833"/>
                    </a:ext>
                  </a:extLst>
                </a:gridCol>
                <a:gridCol w="1069848">
                  <a:extLst>
                    <a:ext uri="{9D8B030D-6E8A-4147-A177-3AD203B41FA5}">
                      <a16:colId xmlns:a16="http://schemas.microsoft.com/office/drawing/2014/main" val="33336482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44786217"/>
                  </a:ext>
                </a:extLst>
              </a:tr>
              <a:tr h="370840">
                <a:tc>
                  <a:txBody>
                    <a:bodyPr/>
                    <a:lstStyle/>
                    <a:p>
                      <a:r>
                        <a:rPr lang="en-US" sz="1000"/>
                        <a:t>First Insurance Company of Hawaii</a:t>
                      </a:r>
                    </a:p>
                  </a:txBody>
                  <a:tcPr/>
                </a:tc>
                <a:tc>
                  <a:txBody>
                    <a:bodyPr/>
                    <a:lstStyle/>
                    <a:p>
                      <a:r>
                        <a:rPr lang="en-US" sz="1000"/>
                        <a:t>929</a:t>
                      </a:r>
                    </a:p>
                  </a:txBody>
                  <a:tcPr/>
                </a:tc>
                <a:tc>
                  <a:txBody>
                    <a:bodyPr/>
                    <a:lstStyle/>
                    <a:p>
                      <a:r>
                        <a:rPr lang="en-US" sz="1000"/>
                        <a:t>19</a:t>
                      </a:r>
                    </a:p>
                  </a:txBody>
                  <a:tcPr/>
                </a:tc>
                <a:tc>
                  <a:txBody>
                    <a:bodyPr/>
                    <a:lstStyle/>
                    <a:p>
                      <a:r>
                        <a:rPr lang="en-US" sz="1000"/>
                        <a:t>5</a:t>
                      </a:r>
                    </a:p>
                  </a:txBody>
                  <a:tcPr/>
                </a:tc>
                <a:tc>
                  <a:txBody>
                    <a:bodyPr/>
                    <a:lstStyle/>
                    <a:p>
                      <a:r>
                        <a:rPr lang="en-US" sz="1000"/>
                        <a:t>235</a:t>
                      </a:r>
                    </a:p>
                  </a:txBody>
                  <a:tcPr/>
                </a:tc>
                <a:tc>
                  <a:txBody>
                    <a:bodyPr/>
                    <a:lstStyle/>
                    <a:p>
                      <a:r>
                        <a:rPr lang="en-US" sz="1000"/>
                        <a:t>12</a:t>
                      </a:r>
                    </a:p>
                  </a:txBody>
                  <a:tcPr/>
                </a:tc>
                <a:tc>
                  <a:txBody>
                    <a:bodyPr/>
                    <a:lstStyle/>
                    <a:p>
                      <a:r>
                        <a:rPr lang="en-US" sz="1000"/>
                        <a:t>5.3754%</a:t>
                      </a:r>
                    </a:p>
                  </a:txBody>
                  <a:tcPr/>
                </a:tc>
                <a:extLst>
                  <a:ext uri="{0D108BD9-81ED-4DB2-BD59-A6C34878D82A}">
                    <a16:rowId xmlns:a16="http://schemas.microsoft.com/office/drawing/2014/main" val="2992893312"/>
                  </a:ext>
                </a:extLst>
              </a:tr>
            </a:tbl>
          </a:graphicData>
        </a:graphic>
      </p:graphicFrame>
      <p:sp>
        <p:nvSpPr>
          <p:cNvPr id="4" name="Text Placeholder 3">
            <a:extLst>
              <a:ext uri="{FF2B5EF4-FFF2-40B4-BE49-F238E27FC236}">
                <a16:creationId xmlns:a16="http://schemas.microsoft.com/office/drawing/2014/main" id="{6FCDFBA2-071C-43A1-9408-F87AE92451F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403967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480D-8B85-4CAB-AB38-F1FFBCF78C5A}"/>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396A395A-4BBF-42BD-9F06-13C1CE0BD01C}"/>
              </a:ext>
            </a:extLst>
          </p:cNvPr>
          <p:cNvGraphicFramePr>
            <a:graphicFrameLocks noGrp="1"/>
          </p:cNvGraphicFramePr>
          <p:nvPr>
            <p:ph type="chart" sz="quarter" idx="13"/>
            <p:extLst>
              <p:ext uri="{D42A27DB-BD31-4B8C-83A1-F6EECF244321}">
                <p14:modId xmlns:p14="http://schemas.microsoft.com/office/powerpoint/2010/main" val="2609846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2A8D1A-1C6C-44E9-93AD-5F80F59C955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ED51AC8-6693-4CE4-8EA5-9197CD711C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5858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D3A48-BD2C-469B-9780-EA907990FE37}"/>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B94B925F-1501-4CF8-9B0C-BD74EE4BC047}"/>
              </a:ext>
            </a:extLst>
          </p:cNvPr>
          <p:cNvGraphicFramePr>
            <a:graphicFrameLocks noGrp="1"/>
          </p:cNvGraphicFramePr>
          <p:nvPr>
            <p:ph type="chart" sz="quarter" idx="13"/>
            <p:extLst>
              <p:ext uri="{D42A27DB-BD31-4B8C-83A1-F6EECF244321}">
                <p14:modId xmlns:p14="http://schemas.microsoft.com/office/powerpoint/2010/main" val="3238094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F746A7-F5CD-4F73-9BF0-8901B7AB4EA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9AFB81F-B730-4515-BA65-11DCE9CA80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1450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CF7B3-F29F-4B50-8F9E-730CF35B49D0}"/>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20E15141-7348-4CB2-AE38-72BC9F5629CF}"/>
              </a:ext>
            </a:extLst>
          </p:cNvPr>
          <p:cNvGraphicFramePr>
            <a:graphicFrameLocks noGrp="1"/>
          </p:cNvGraphicFramePr>
          <p:nvPr>
            <p:ph type="tbl" sz="quarter" idx="13"/>
            <p:extLst>
              <p:ext uri="{D42A27DB-BD31-4B8C-83A1-F6EECF244321}">
                <p14:modId xmlns:p14="http://schemas.microsoft.com/office/powerpoint/2010/main" val="165966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53327272"/>
                    </a:ext>
                  </a:extLst>
                </a:gridCol>
                <a:gridCol w="987552">
                  <a:extLst>
                    <a:ext uri="{9D8B030D-6E8A-4147-A177-3AD203B41FA5}">
                      <a16:colId xmlns:a16="http://schemas.microsoft.com/office/drawing/2014/main" val="708194757"/>
                    </a:ext>
                  </a:extLst>
                </a:gridCol>
                <a:gridCol w="987552">
                  <a:extLst>
                    <a:ext uri="{9D8B030D-6E8A-4147-A177-3AD203B41FA5}">
                      <a16:colId xmlns:a16="http://schemas.microsoft.com/office/drawing/2014/main" val="2439269468"/>
                    </a:ext>
                  </a:extLst>
                </a:gridCol>
                <a:gridCol w="987552">
                  <a:extLst>
                    <a:ext uri="{9D8B030D-6E8A-4147-A177-3AD203B41FA5}">
                      <a16:colId xmlns:a16="http://schemas.microsoft.com/office/drawing/2014/main" val="1811661638"/>
                    </a:ext>
                  </a:extLst>
                </a:gridCol>
                <a:gridCol w="987552">
                  <a:extLst>
                    <a:ext uri="{9D8B030D-6E8A-4147-A177-3AD203B41FA5}">
                      <a16:colId xmlns:a16="http://schemas.microsoft.com/office/drawing/2014/main" val="387166874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9337431"/>
                  </a:ext>
                </a:extLst>
              </a:tr>
              <a:tr h="370840">
                <a:tc>
                  <a:txBody>
                    <a:bodyPr/>
                    <a:lstStyle/>
                    <a:p>
                      <a:r>
                        <a:rPr lang="en-US" sz="1000" b="1"/>
                        <a:t>First Insurance Company of Hawaii - 2018-01-02 14:22:09</a:t>
                      </a:r>
                      <a:r>
                        <a:rPr lang="en-US" sz="1000"/>
                        <a:t>
FICOH announced today that it is rewarding all employees below the Assistant Vice President level with cash bonuses of $1,000. In addition, FICOH will in 2018 contribute up to $600,000 to our First Insurance Charitable Foundation, thereby increasing the total dollars FICOH is able to donate to local nonprofits annually, see http://ow.ly/ATPk30hxsHQ.</a:t>
                      </a:r>
                    </a:p>
                  </a:txBody>
                  <a:tcPr/>
                </a:tc>
                <a:tc>
                  <a:txBody>
                    <a:bodyPr/>
                    <a:lstStyle/>
                    <a:p>
                      <a:r>
                        <a:rPr lang="en-US" sz="1000"/>
                        <a:t>67</a:t>
                      </a:r>
                    </a:p>
                  </a:txBody>
                  <a:tcPr/>
                </a:tc>
                <a:tc>
                  <a:txBody>
                    <a:bodyPr/>
                    <a:lstStyle/>
                    <a:p>
                      <a:r>
                        <a:rPr lang="en-US" sz="1000"/>
                        <a:t>0</a:t>
                      </a:r>
                    </a:p>
                  </a:txBody>
                  <a:tcPr/>
                </a:tc>
                <a:tc>
                  <a:txBody>
                    <a:bodyPr/>
                    <a:lstStyle/>
                    <a:p>
                      <a:r>
                        <a:rPr lang="en-US" sz="1000"/>
                        <a:t>7.3546%</a:t>
                      </a:r>
                    </a:p>
                  </a:txBody>
                  <a:tcPr/>
                </a:tc>
                <a:tc>
                  <a:txBody>
                    <a:bodyPr/>
                    <a:lstStyle/>
                    <a:p>
                      <a:r>
                        <a:rPr lang="en-US" sz="1000"/>
                        <a:t>Photo</a:t>
                      </a:r>
                    </a:p>
                  </a:txBody>
                  <a:tcPr/>
                </a:tc>
                <a:extLst>
                  <a:ext uri="{0D108BD9-81ED-4DB2-BD59-A6C34878D82A}">
                    <a16:rowId xmlns:a16="http://schemas.microsoft.com/office/drawing/2014/main" val="2157891352"/>
                  </a:ext>
                </a:extLst>
              </a:tr>
              <a:tr h="370840">
                <a:tc>
                  <a:txBody>
                    <a:bodyPr/>
                    <a:lstStyle/>
                    <a:p>
                      <a:r>
                        <a:rPr lang="en-US" sz="1000" b="1"/>
                        <a:t>First Insurance Company of Hawaii - 2018-01-23 12:32:13</a:t>
                      </a:r>
                      <a:r>
                        <a:rPr lang="en-US" sz="1000"/>
                        <a:t>
Congratulations to Travis Teruya of our IT department, who was awarded the Kupono Award, FICOH's highest employee honor, for the proactive and customer-oriented way in which he researches and implements solutions to help his internal customers.</a:t>
                      </a:r>
                    </a:p>
                  </a:txBody>
                  <a:tcPr/>
                </a:tc>
                <a:tc>
                  <a:txBody>
                    <a:bodyPr/>
                    <a:lstStyle/>
                    <a:p>
                      <a:r>
                        <a:rPr lang="en-US" sz="1000"/>
                        <a:t>57</a:t>
                      </a:r>
                    </a:p>
                  </a:txBody>
                  <a:tcPr/>
                </a:tc>
                <a:tc>
                  <a:txBody>
                    <a:bodyPr/>
                    <a:lstStyle/>
                    <a:p>
                      <a:r>
                        <a:rPr lang="en-US" sz="1000"/>
                        <a:t>7</a:t>
                      </a:r>
                    </a:p>
                  </a:txBody>
                  <a:tcPr/>
                </a:tc>
                <a:tc>
                  <a:txBody>
                    <a:bodyPr/>
                    <a:lstStyle/>
                    <a:p>
                      <a:r>
                        <a:rPr lang="en-US" sz="1000"/>
                        <a:t>6.9040%</a:t>
                      </a:r>
                    </a:p>
                  </a:txBody>
                  <a:tcPr/>
                </a:tc>
                <a:tc>
                  <a:txBody>
                    <a:bodyPr/>
                    <a:lstStyle/>
                    <a:p>
                      <a:r>
                        <a:rPr lang="en-US" sz="1000"/>
                        <a:t>Photo</a:t>
                      </a:r>
                    </a:p>
                  </a:txBody>
                  <a:tcPr/>
                </a:tc>
                <a:extLst>
                  <a:ext uri="{0D108BD9-81ED-4DB2-BD59-A6C34878D82A}">
                    <a16:rowId xmlns:a16="http://schemas.microsoft.com/office/drawing/2014/main" val="1508856741"/>
                  </a:ext>
                </a:extLst>
              </a:tr>
              <a:tr h="370840">
                <a:tc>
                  <a:txBody>
                    <a:bodyPr/>
                    <a:lstStyle/>
                    <a:p>
                      <a:r>
                        <a:rPr lang="en-US" sz="1000" b="1"/>
                        <a:t>First Insurance Company of Hawaii - 2018-01-15 12:28:23</a:t>
                      </a:r>
                      <a:r>
                        <a:rPr lang="en-US" sz="1000"/>
                        <a:t>
Congratulations to Kim Ebanez on her promotion to Assistant Vice President! Kim has been with FICOH for 41 years, and most recently served as Underwriting Support Manager since 2008. http://ow.ly/sTe630hMUnB</a:t>
                      </a:r>
                    </a:p>
                  </a:txBody>
                  <a:tcPr/>
                </a:tc>
                <a:tc>
                  <a:txBody>
                    <a:bodyPr/>
                    <a:lstStyle/>
                    <a:p>
                      <a:r>
                        <a:rPr lang="en-US" sz="1000"/>
                        <a:t>48</a:t>
                      </a:r>
                    </a:p>
                  </a:txBody>
                  <a:tcPr/>
                </a:tc>
                <a:tc>
                  <a:txBody>
                    <a:bodyPr/>
                    <a:lstStyle/>
                    <a:p>
                      <a:r>
                        <a:rPr lang="en-US" sz="1000"/>
                        <a:t>2</a:t>
                      </a:r>
                    </a:p>
                  </a:txBody>
                  <a:tcPr/>
                </a:tc>
                <a:tc>
                  <a:txBody>
                    <a:bodyPr/>
                    <a:lstStyle/>
                    <a:p>
                      <a:r>
                        <a:rPr lang="en-US" sz="1000"/>
                        <a:t>5.4230%</a:t>
                      </a:r>
                    </a:p>
                  </a:txBody>
                  <a:tcPr/>
                </a:tc>
                <a:tc>
                  <a:txBody>
                    <a:bodyPr/>
                    <a:lstStyle/>
                    <a:p>
                      <a:r>
                        <a:rPr lang="en-US" sz="1000"/>
                        <a:t>Photo</a:t>
                      </a:r>
                    </a:p>
                  </a:txBody>
                  <a:tcPr/>
                </a:tc>
                <a:extLst>
                  <a:ext uri="{0D108BD9-81ED-4DB2-BD59-A6C34878D82A}">
                    <a16:rowId xmlns:a16="http://schemas.microsoft.com/office/drawing/2014/main" val="1655657158"/>
                  </a:ext>
                </a:extLst>
              </a:tr>
            </a:tbl>
          </a:graphicData>
        </a:graphic>
      </p:graphicFrame>
      <p:sp>
        <p:nvSpPr>
          <p:cNvPr id="4" name="Text Placeholder 3">
            <a:extLst>
              <a:ext uri="{FF2B5EF4-FFF2-40B4-BE49-F238E27FC236}">
                <a16:creationId xmlns:a16="http://schemas.microsoft.com/office/drawing/2014/main" id="{DAA1F666-DB8B-46A8-B45B-F3A7A2888FD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33079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0FE97-3248-43F3-8DA2-77F3C4EAB2B6}"/>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914ABC95-56B3-46B3-A7D7-DC6FDB07C772}"/>
              </a:ext>
            </a:extLst>
          </p:cNvPr>
          <p:cNvGraphicFramePr>
            <a:graphicFrameLocks noGrp="1"/>
          </p:cNvGraphicFramePr>
          <p:nvPr>
            <p:ph type="tbl" sz="quarter" idx="13"/>
            <p:extLst>
              <p:ext uri="{D42A27DB-BD31-4B8C-83A1-F6EECF244321}">
                <p14:modId xmlns:p14="http://schemas.microsoft.com/office/powerpoint/2010/main" val="2344579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5503790"/>
                    </a:ext>
                  </a:extLst>
                </a:gridCol>
                <a:gridCol w="699516">
                  <a:extLst>
                    <a:ext uri="{9D8B030D-6E8A-4147-A177-3AD203B41FA5}">
                      <a16:colId xmlns:a16="http://schemas.microsoft.com/office/drawing/2014/main" val="1327916461"/>
                    </a:ext>
                  </a:extLst>
                </a:gridCol>
                <a:gridCol w="699516">
                  <a:extLst>
                    <a:ext uri="{9D8B030D-6E8A-4147-A177-3AD203B41FA5}">
                      <a16:colId xmlns:a16="http://schemas.microsoft.com/office/drawing/2014/main" val="4252603710"/>
                    </a:ext>
                  </a:extLst>
                </a:gridCol>
                <a:gridCol w="658368">
                  <a:extLst>
                    <a:ext uri="{9D8B030D-6E8A-4147-A177-3AD203B41FA5}">
                      <a16:colId xmlns:a16="http://schemas.microsoft.com/office/drawing/2014/main" val="2238357430"/>
                    </a:ext>
                  </a:extLst>
                </a:gridCol>
                <a:gridCol w="658368">
                  <a:extLst>
                    <a:ext uri="{9D8B030D-6E8A-4147-A177-3AD203B41FA5}">
                      <a16:colId xmlns:a16="http://schemas.microsoft.com/office/drawing/2014/main" val="1654079227"/>
                    </a:ext>
                  </a:extLst>
                </a:gridCol>
                <a:gridCol w="658368">
                  <a:extLst>
                    <a:ext uri="{9D8B030D-6E8A-4147-A177-3AD203B41FA5}">
                      <a16:colId xmlns:a16="http://schemas.microsoft.com/office/drawing/2014/main" val="1466548488"/>
                    </a:ext>
                  </a:extLst>
                </a:gridCol>
                <a:gridCol w="699516">
                  <a:extLst>
                    <a:ext uri="{9D8B030D-6E8A-4147-A177-3AD203B41FA5}">
                      <a16:colId xmlns:a16="http://schemas.microsoft.com/office/drawing/2014/main" val="834890969"/>
                    </a:ext>
                  </a:extLst>
                </a:gridCol>
                <a:gridCol w="699516">
                  <a:extLst>
                    <a:ext uri="{9D8B030D-6E8A-4147-A177-3AD203B41FA5}">
                      <a16:colId xmlns:a16="http://schemas.microsoft.com/office/drawing/2014/main" val="1744233573"/>
                    </a:ext>
                  </a:extLst>
                </a:gridCol>
                <a:gridCol w="699516">
                  <a:extLst>
                    <a:ext uri="{9D8B030D-6E8A-4147-A177-3AD203B41FA5}">
                      <a16:colId xmlns:a16="http://schemas.microsoft.com/office/drawing/2014/main" val="3109126950"/>
                    </a:ext>
                  </a:extLst>
                </a:gridCol>
                <a:gridCol w="658368">
                  <a:extLst>
                    <a:ext uri="{9D8B030D-6E8A-4147-A177-3AD203B41FA5}">
                      <a16:colId xmlns:a16="http://schemas.microsoft.com/office/drawing/2014/main" val="12042842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67055876"/>
                  </a:ext>
                </a:extLst>
              </a:tr>
              <a:tr h="370840">
                <a:tc>
                  <a:txBody>
                    <a:bodyPr/>
                    <a:lstStyle/>
                    <a:p>
                      <a:r>
                        <a:rPr lang="en-US" sz="1000"/>
                        <a:t>firstinshi (First Insurance Co. of Hawaii)</a:t>
                      </a:r>
                    </a:p>
                  </a:txBody>
                  <a:tcPr/>
                </a:tc>
                <a:tc>
                  <a:txBody>
                    <a:bodyPr/>
                    <a:lstStyle/>
                    <a:p>
                      <a:r>
                        <a:rPr lang="en-US" sz="1000"/>
                        <a:t>2370</a:t>
                      </a:r>
                    </a:p>
                  </a:txBody>
                  <a:tcPr/>
                </a:tc>
                <a:tc>
                  <a:txBody>
                    <a:bodyPr/>
                    <a:lstStyle/>
                    <a:p>
                      <a:r>
                        <a:rPr lang="en-US" sz="1000"/>
                        <a:t>7</a:t>
                      </a:r>
                    </a:p>
                  </a:txBody>
                  <a:tcPr/>
                </a:tc>
                <a:tc>
                  <a:txBody>
                    <a:bodyPr/>
                    <a:lstStyle/>
                    <a:p>
                      <a:r>
                        <a:rPr lang="en-US" sz="1000"/>
                        <a:t>19</a:t>
                      </a:r>
                    </a:p>
                  </a:txBody>
                  <a:tcPr/>
                </a:tc>
                <a:tc>
                  <a:txBody>
                    <a:bodyPr/>
                    <a:lstStyle/>
                    <a:p>
                      <a:r>
                        <a:rPr lang="en-US" sz="1000"/>
                        <a:t>1</a:t>
                      </a:r>
                    </a:p>
                  </a:txBody>
                  <a:tcPr/>
                </a:tc>
                <a:tc>
                  <a:txBody>
                    <a:bodyPr/>
                    <a:lstStyle/>
                    <a:p>
                      <a:r>
                        <a:rPr lang="en-US" sz="1000"/>
                        <a:t>0</a:t>
                      </a:r>
                    </a:p>
                  </a:txBody>
                  <a:tcPr/>
                </a:tc>
                <a:tc>
                  <a:txBody>
                    <a:bodyPr/>
                    <a:lstStyle/>
                    <a:p>
                      <a:r>
                        <a:rPr lang="en-US" sz="1000"/>
                        <a:t>20</a:t>
                      </a:r>
                    </a:p>
                  </a:txBody>
                  <a:tcPr/>
                </a:tc>
                <a:tc>
                  <a:txBody>
                    <a:bodyPr/>
                    <a:lstStyle/>
                    <a:p>
                      <a:r>
                        <a:rPr lang="en-US" sz="1000"/>
                        <a:t>612</a:t>
                      </a:r>
                    </a:p>
                  </a:txBody>
                  <a:tcPr/>
                </a:tc>
                <a:tc>
                  <a:txBody>
                    <a:bodyPr/>
                    <a:lstStyle/>
                    <a:p>
                      <a:r>
                        <a:rPr lang="en-US" sz="1000"/>
                        <a:t>11</a:t>
                      </a:r>
                    </a:p>
                  </a:txBody>
                  <a:tcPr/>
                </a:tc>
                <a:tc>
                  <a:txBody>
                    <a:bodyPr/>
                    <a:lstStyle/>
                    <a:p>
                      <a:r>
                        <a:rPr lang="en-US" sz="1000"/>
                        <a:t>1.3166%</a:t>
                      </a:r>
                    </a:p>
                  </a:txBody>
                  <a:tcPr/>
                </a:tc>
                <a:extLst>
                  <a:ext uri="{0D108BD9-81ED-4DB2-BD59-A6C34878D82A}">
                    <a16:rowId xmlns:a16="http://schemas.microsoft.com/office/drawing/2014/main" val="1616189109"/>
                  </a:ext>
                </a:extLst>
              </a:tr>
            </a:tbl>
          </a:graphicData>
        </a:graphic>
      </p:graphicFrame>
      <p:sp>
        <p:nvSpPr>
          <p:cNvPr id="4" name="Text Placeholder 3">
            <a:extLst>
              <a:ext uri="{FF2B5EF4-FFF2-40B4-BE49-F238E27FC236}">
                <a16:creationId xmlns:a16="http://schemas.microsoft.com/office/drawing/2014/main" id="{D453B218-E8CC-4E69-AAA5-D952046EB89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57571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E701C-53A9-43AA-AA5C-5DCEEDE635E5}"/>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C5FFB0F8-866F-4D9E-8781-4702814B7331}"/>
              </a:ext>
            </a:extLst>
          </p:cNvPr>
          <p:cNvGraphicFramePr>
            <a:graphicFrameLocks noGrp="1"/>
          </p:cNvGraphicFramePr>
          <p:nvPr>
            <p:ph type="chart" sz="quarter" idx="13"/>
            <p:extLst>
              <p:ext uri="{D42A27DB-BD31-4B8C-83A1-F6EECF244321}">
                <p14:modId xmlns:p14="http://schemas.microsoft.com/office/powerpoint/2010/main" val="340758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75952C-96FA-4CF5-B900-FC0C7A7B2BC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7A04999-1A12-482A-AC7E-AD27732634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265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9253A-C40B-4D01-BBA8-A23770A23818}"/>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28573255-8664-4237-BAFD-8BAB5D7E1D37}"/>
              </a:ext>
            </a:extLst>
          </p:cNvPr>
          <p:cNvGraphicFramePr>
            <a:graphicFrameLocks noGrp="1"/>
          </p:cNvGraphicFramePr>
          <p:nvPr>
            <p:ph type="chart" sz="quarter" idx="13"/>
            <p:extLst>
              <p:ext uri="{D42A27DB-BD31-4B8C-83A1-F6EECF244321}">
                <p14:modId xmlns:p14="http://schemas.microsoft.com/office/powerpoint/2010/main" val="1048602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D3B968-5341-4E1C-98F3-46642537075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087D8F5-DB2C-4A7E-8ADC-A60734B9EC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4654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0846-8FC8-4453-90C4-0EBA7CB60BF3}"/>
              </a:ext>
            </a:extLst>
          </p:cNvPr>
          <p:cNvSpPr>
            <a:spLocks noGrp="1"/>
          </p:cNvSpPr>
          <p:nvPr>
            <p:ph type="title"/>
          </p:nvPr>
        </p:nvSpPr>
        <p:spPr/>
        <p:txBody>
          <a:bodyPr/>
          <a:lstStyle/>
          <a:p>
            <a:r>
              <a:rPr lang="en-US"/>
              <a:t>Top Instagram Posts Table - 1 of 2</a:t>
            </a:r>
          </a:p>
        </p:txBody>
      </p:sp>
      <p:graphicFrame>
        <p:nvGraphicFramePr>
          <p:cNvPr id="5" name="Table Placeholder 4">
            <a:extLst>
              <a:ext uri="{FF2B5EF4-FFF2-40B4-BE49-F238E27FC236}">
                <a16:creationId xmlns:a16="http://schemas.microsoft.com/office/drawing/2014/main" id="{F9976F7D-9FA7-4D8C-88A6-14D3F5C1D90C}"/>
              </a:ext>
            </a:extLst>
          </p:cNvPr>
          <p:cNvGraphicFramePr>
            <a:graphicFrameLocks noGrp="1"/>
          </p:cNvGraphicFramePr>
          <p:nvPr>
            <p:ph type="tbl" sz="quarter" idx="13"/>
            <p:extLst>
              <p:ext uri="{D42A27DB-BD31-4B8C-83A1-F6EECF244321}">
                <p14:modId xmlns:p14="http://schemas.microsoft.com/office/powerpoint/2010/main" val="313492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54915399"/>
                    </a:ext>
                  </a:extLst>
                </a:gridCol>
                <a:gridCol w="987552">
                  <a:extLst>
                    <a:ext uri="{9D8B030D-6E8A-4147-A177-3AD203B41FA5}">
                      <a16:colId xmlns:a16="http://schemas.microsoft.com/office/drawing/2014/main" val="3904781649"/>
                    </a:ext>
                  </a:extLst>
                </a:gridCol>
                <a:gridCol w="987552">
                  <a:extLst>
                    <a:ext uri="{9D8B030D-6E8A-4147-A177-3AD203B41FA5}">
                      <a16:colId xmlns:a16="http://schemas.microsoft.com/office/drawing/2014/main" val="3215326075"/>
                    </a:ext>
                  </a:extLst>
                </a:gridCol>
                <a:gridCol w="987552">
                  <a:extLst>
                    <a:ext uri="{9D8B030D-6E8A-4147-A177-3AD203B41FA5}">
                      <a16:colId xmlns:a16="http://schemas.microsoft.com/office/drawing/2014/main" val="3237511844"/>
                    </a:ext>
                  </a:extLst>
                </a:gridCol>
                <a:gridCol w="987552">
                  <a:extLst>
                    <a:ext uri="{9D8B030D-6E8A-4147-A177-3AD203B41FA5}">
                      <a16:colId xmlns:a16="http://schemas.microsoft.com/office/drawing/2014/main" val="421002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847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(First Insurance Co. of Hawaii) - 2018-01-26 12:34:28</a:t>
                      </a:r>
                      <a:r>
                        <a:rPr kumimoji="0" lang="en-US" sz="1000" b="0" i="0" u="none" strike="noStrike" kern="1200" cap="none" spc="0" normalizeH="0" baseline="0" noProof="0">
                          <a:ln>
                            <a:noFill/>
                          </a:ln>
                          <a:solidFill>
                            <a:prstClr val="black"/>
                          </a:solidFill>
                          <a:effectLst/>
                          <a:uLnTx/>
                          <a:uFillTx/>
                          <a:latin typeface="+mn-lt"/>
                          <a:ea typeface="+mn-ea"/>
                          <a:cs typeface="+mn-cs"/>
                        </a:rPr>
                        <a:t>
How about a trip to the windward side this weekend? These views never disappoint. #tgif #alohafriday #kualoaregionalpark #pacificocean #blue #happyalohafriday #hawaiilife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8946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(First Insurance Co. of Hawaii) - 2018-01-19 12:56:39</a:t>
                      </a:r>
                      <a:r>
                        <a:rPr kumimoji="0" lang="en-US" sz="1000" b="0" i="0" u="none" strike="noStrike" kern="1200" cap="none" spc="0" normalizeH="0" baseline="0" noProof="0">
                          <a:ln>
                            <a:noFill/>
                          </a:ln>
                          <a:solidFill>
                            <a:prstClr val="black"/>
                          </a:solidFill>
                          <a:effectLst/>
                          <a:uLnTx/>
                          <a:uFillTx/>
                          <a:latin typeface="+mn-lt"/>
                          <a:ea typeface="+mn-ea"/>
                          <a:cs typeface="+mn-cs"/>
                        </a:rPr>
                        <a:t>
Happy #AlohaFriday! This beautiful photo of #KaenaPoint was taken by Brent A. of our Corporate Underwriting department. 
#tgif #hawaii #luckywelivehawaii #oahu #pacific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747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(First Insurance Co. of Hawaii) - 2018-01-23 17:54:34</a:t>
                      </a:r>
                      <a:r>
                        <a:rPr kumimoji="0" lang="en-US" sz="1000" b="0" i="0" u="none" strike="noStrike" kern="1200" cap="none" spc="0" normalizeH="0" baseline="0" noProof="0">
                          <a:ln>
                            <a:noFill/>
                          </a:ln>
                          <a:solidFill>
                            <a:prstClr val="black"/>
                          </a:solidFill>
                          <a:effectLst/>
                          <a:uLnTx/>
                          <a:uFillTx/>
                          <a:latin typeface="+mn-lt"/>
                          <a:ea typeface="+mn-ea"/>
                          <a:cs typeface="+mn-cs"/>
                        </a:rPr>
                        <a:t>
Adopting a pet is a big responsibility, and it’s not a decision that should be rushed into. Before you bring an animal home, make sure you’ve covered all your bases:
- Find a breed that's a good match for you
- Decide where to get your pet
- Prepare for the cost
- Get your home ready
- Be ready to train your pet
Most pet owners agree the extra time and expense of pet ownership is all worthwhile. Just make sure you’re really ready before you make the leap!
#petadoption #chooseadoption #adoptdontshop #petownership #mansbestfriend #mansbestfriend🐶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6206431"/>
                  </a:ext>
                </a:extLst>
              </a:tr>
            </a:tbl>
          </a:graphicData>
        </a:graphic>
      </p:graphicFrame>
      <p:sp>
        <p:nvSpPr>
          <p:cNvPr id="4" name="Text Placeholder 3">
            <a:extLst>
              <a:ext uri="{FF2B5EF4-FFF2-40B4-BE49-F238E27FC236}">
                <a16:creationId xmlns:a16="http://schemas.microsoft.com/office/drawing/2014/main" id="{29CFDC41-71B6-4B06-81C4-F874C59220F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92897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2BE4-9E78-418B-90B4-196770EE0CCF}"/>
              </a:ext>
            </a:extLst>
          </p:cNvPr>
          <p:cNvSpPr>
            <a:spLocks noGrp="1"/>
          </p:cNvSpPr>
          <p:nvPr>
            <p:ph type="title"/>
          </p:nvPr>
        </p:nvSpPr>
        <p:spPr/>
        <p:txBody>
          <a:bodyPr/>
          <a:lstStyle/>
          <a:p>
            <a:r>
              <a:rPr lang="en-US"/>
              <a:t>Top Instagram Posts Table - 2 of 2</a:t>
            </a:r>
          </a:p>
        </p:txBody>
      </p:sp>
      <p:graphicFrame>
        <p:nvGraphicFramePr>
          <p:cNvPr id="5" name="Table Placeholder 4">
            <a:extLst>
              <a:ext uri="{FF2B5EF4-FFF2-40B4-BE49-F238E27FC236}">
                <a16:creationId xmlns:a16="http://schemas.microsoft.com/office/drawing/2014/main" id="{6E0EC884-3704-4B37-B4E2-04CC1A0F4D19}"/>
              </a:ext>
            </a:extLst>
          </p:cNvPr>
          <p:cNvGraphicFramePr>
            <a:graphicFrameLocks noGrp="1"/>
          </p:cNvGraphicFramePr>
          <p:nvPr>
            <p:ph type="tbl" sz="quarter" idx="13"/>
            <p:extLst>
              <p:ext uri="{D42A27DB-BD31-4B8C-83A1-F6EECF244321}">
                <p14:modId xmlns:p14="http://schemas.microsoft.com/office/powerpoint/2010/main" val="296282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59774085"/>
                    </a:ext>
                  </a:extLst>
                </a:gridCol>
                <a:gridCol w="987552">
                  <a:extLst>
                    <a:ext uri="{9D8B030D-6E8A-4147-A177-3AD203B41FA5}">
                      <a16:colId xmlns:a16="http://schemas.microsoft.com/office/drawing/2014/main" val="312156482"/>
                    </a:ext>
                  </a:extLst>
                </a:gridCol>
                <a:gridCol w="987552">
                  <a:extLst>
                    <a:ext uri="{9D8B030D-6E8A-4147-A177-3AD203B41FA5}">
                      <a16:colId xmlns:a16="http://schemas.microsoft.com/office/drawing/2014/main" val="4030476947"/>
                    </a:ext>
                  </a:extLst>
                </a:gridCol>
                <a:gridCol w="987552">
                  <a:extLst>
                    <a:ext uri="{9D8B030D-6E8A-4147-A177-3AD203B41FA5}">
                      <a16:colId xmlns:a16="http://schemas.microsoft.com/office/drawing/2014/main" val="2559027511"/>
                    </a:ext>
                  </a:extLst>
                </a:gridCol>
                <a:gridCol w="987552">
                  <a:extLst>
                    <a:ext uri="{9D8B030D-6E8A-4147-A177-3AD203B41FA5}">
                      <a16:colId xmlns:a16="http://schemas.microsoft.com/office/drawing/2014/main" val="1742746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853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(First Insurance Co. of Hawaii) - 2018-01-18 12:12:29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Kim Ebanez on her promotion to Assistant Vice President! Kim has been with FICOH for 41 years and most recently served as Underwriting Support Manager since 2008. In 2016, she was one of only 13 employees worldwide recognized as a Good Company Award recipient by our parent company, #TokioMarine. 
#promotion #peopleonthemove #hawaiijobs #insurancejobs #tobeagoodcompany #goodcompany #congratulations #career #goals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4607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(First Insurance Co. of Hawaii) - 2018-01-15 11:48:43</a:t>
                      </a:r>
                      <a:r>
                        <a:rPr kumimoji="0" lang="en-US" sz="1000" b="0" i="0" u="none" strike="noStrike" kern="1200" cap="none" spc="0" normalizeH="0" baseline="0" noProof="0">
                          <a:ln>
                            <a:noFill/>
                          </a:ln>
                          <a:solidFill>
                            <a:prstClr val="black"/>
                          </a:solidFill>
                          <a:effectLst/>
                          <a:uLnTx/>
                          <a:uFillTx/>
                          <a:latin typeface="+mn-lt"/>
                          <a:ea typeface="+mn-ea"/>
                          <a:cs typeface="+mn-cs"/>
                        </a:rPr>
                        <a:t>
Happy Martin Luther King, Jr. Day from all of us at #TeamFICOH. #mlkday #mlkday2018 #mlkday2018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824678"/>
                  </a:ext>
                </a:extLst>
              </a:tr>
            </a:tbl>
          </a:graphicData>
        </a:graphic>
      </p:graphicFrame>
      <p:sp>
        <p:nvSpPr>
          <p:cNvPr id="4" name="Text Placeholder 3">
            <a:extLst>
              <a:ext uri="{FF2B5EF4-FFF2-40B4-BE49-F238E27FC236}">
                <a16:creationId xmlns:a16="http://schemas.microsoft.com/office/drawing/2014/main" id="{C41642DF-558F-4E8C-AA24-47133247DA0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596955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538</Words>
  <Application>Microsoft Office PowerPoint</Application>
  <PresentationFormat>On-screen Show (4:3)</PresentationFormat>
  <Paragraphs>243</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 - 1 of 2</vt:lpstr>
      <vt:lpstr>Top Instagram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2018-02-12T21:53:53Z</dcterms:created>
  <dcterms:modified xsi:type="dcterms:W3CDTF">2018-02-12T21:54:24Z</dcterms:modified>
</cp:coreProperties>
</file>