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9E-40DA-B57B-BD01B9325D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9E-40DA-B57B-BD01B9325D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9E-40DA-B57B-BD01B9325D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99E-40DA-B57B-BD01B9325DF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9E-40DA-B57B-BD01B9325DF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99E-40DA-B57B-BD01B9325DF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99E-40DA-B57B-BD01B9325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050624"/>
        <c:axId val="242051608"/>
      </c:barChart>
      <c:dateAx>
        <c:axId val="242050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51608"/>
        <c:crosses val="autoZero"/>
        <c:auto val="1"/>
        <c:lblOffset val="100"/>
        <c:baseTimeUnit val="days"/>
      </c:dateAx>
      <c:valAx>
        <c:axId val="24205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5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C4-4C20-BE31-437293AF2F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543192"/>
        <c:axId val="290542536"/>
      </c:barChart>
      <c:dateAx>
        <c:axId val="290543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42536"/>
        <c:crosses val="autoZero"/>
        <c:auto val="1"/>
        <c:lblOffset val="100"/>
        <c:baseTimeUnit val="months"/>
      </c:dateAx>
      <c:valAx>
        <c:axId val="29054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4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08-4201-B438-E3F23E7534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161512"/>
        <c:axId val="291162496"/>
      </c:barChart>
      <c:dateAx>
        <c:axId val="291161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62496"/>
        <c:crosses val="autoZero"/>
        <c:auto val="1"/>
        <c:lblOffset val="100"/>
        <c:baseTimeUnit val="months"/>
      </c:dateAx>
      <c:valAx>
        <c:axId val="29116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6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24-4686-9620-65C62C599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25024"/>
        <c:axId val="296022072"/>
      </c:barChart>
      <c:dateAx>
        <c:axId val="296025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22072"/>
        <c:crosses val="autoZero"/>
        <c:auto val="1"/>
        <c:lblOffset val="100"/>
        <c:baseTimeUnit val="months"/>
      </c:dateAx>
      <c:valAx>
        <c:axId val="29602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2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39</c:v>
                </c:pt>
                <c:pt idx="1">
                  <c:v>18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5B-491E-AF64-12B4A6AA3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23384"/>
        <c:axId val="296023712"/>
      </c:barChart>
      <c:dateAx>
        <c:axId val="296023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23712"/>
        <c:crosses val="autoZero"/>
        <c:auto val="1"/>
        <c:lblOffset val="100"/>
        <c:baseTimeUnit val="months"/>
      </c:dateAx>
      <c:valAx>
        <c:axId val="29602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23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04-4256-905D-E94F1BD265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492280"/>
        <c:axId val="300492608"/>
      </c:barChart>
      <c:dateAx>
        <c:axId val="300492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92608"/>
        <c:crosses val="autoZero"/>
        <c:auto val="1"/>
        <c:lblOffset val="100"/>
        <c:baseTimeUnit val="months"/>
      </c:dateAx>
      <c:valAx>
        <c:axId val="30049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9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33</c:v>
                </c:pt>
                <c:pt idx="1">
                  <c:v>19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F1-4B29-8D98-1833990D1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488016"/>
        <c:axId val="300492936"/>
      </c:barChart>
      <c:dateAx>
        <c:axId val="300488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92936"/>
        <c:crosses val="autoZero"/>
        <c:auto val="1"/>
        <c:lblOffset val="100"/>
        <c:baseTimeUnit val="months"/>
      </c:dateAx>
      <c:valAx>
        <c:axId val="30049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8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52889-785A-4F9D-9800-3D5EB0510D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TMNAS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BDA90F-8170-44DD-9370-1CB4924825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383192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12C61-C97E-407B-B841-5463E04FB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90237A-65A7-43B7-BDD1-DDFC1EE353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3270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63D21-E28E-4D4D-9EC2-C027AF9283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7E086-9AB3-4391-A05E-63407FEE4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375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B1F69-F733-4C3A-8150-66D414D87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E84597-45ED-4394-A49E-C737F968DB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068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82344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9681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2317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9186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8414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7252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3210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2312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3939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6546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6220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3235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061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2223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04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587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D5659-BB11-4042-A460-C57927446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82795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D6EAB-7F70-4F96-90C1-5CA5AB7BF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C442C2-39E7-416A-911D-8AC52D5246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9008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66A12-DA62-4087-8117-EAC790E26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FC901-E996-4C16-9F7E-1B24588D4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1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75574-98B4-4936-856E-77EBE19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E7BFC4-11F5-4DA5-9B17-796E8F16B2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0443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07F09-B2B0-4405-91D6-38A978EA7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A10E2-3C25-4B01-9B3F-04EB5E92B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81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25AE4-CDB3-4D0E-950A-65C355497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A0A91A-F14E-4FAE-ADD5-69A29041AA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8814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25806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9839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828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1752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0789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766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73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 - 2018-01-25 19:26:07</a:t>
                      </a:r>
                      <a:r>
                        <a:rPr lang="en-US" sz="1000"/>
                        <a:t>
We are gearing up for Fun at Work Day tomorrow. #tbt from last years #CORNHOLE tournament! Are you ready #TMNAS 
#fun #work #2018 https://t.co/eM1beERjRo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35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 - 2018-01-26 15:10:33</a:t>
                      </a:r>
                      <a:r>
                        <a:rPr lang="en-US" sz="1000"/>
                        <a:t>
This is the 2nd annual CORNHOLE Tournament in honor of #FunAtWorkDay #FridayFeeling https://t.co/kNee3Lbhfo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3.3613%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7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 - 2018-01-21 22:04:39</a:t>
                      </a:r>
                      <a:r>
                        <a:rPr lang="en-US" sz="1000"/>
                        <a:t>
NFC Champions!! Go Eagles! @philadelphiaeag @EagleNewss #NFC #Eagles #SuperBowl #philadelphiaeagles #MINvsPHI #Philly https://t.co/yCcCpkCqqW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3.3898%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710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 - 2018-01-19 17:20:28</a:t>
                      </a:r>
                      <a:r>
                        <a:rPr lang="en-US" sz="1000"/>
                        <a:t>
E A G L E S Eagles!!! @philadelphiaeag @EagleNewss #Eagles #Philly #Football #Fun #Fans https://t.co/fI2ZMLmn6a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5.0847%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268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 - 2018-01-09 17:14:04</a:t>
                      </a:r>
                      <a:r>
                        <a:rPr lang="en-US" sz="1000"/>
                        <a:t>
Each month TMNAS employees donate to a different charity through our jeans day contributions.  This month we are supporting @fourdiamonds . Visit https://t.co/uYCrYjqqmY to find out what you can do to help. #ForThePeople #wecare #giveback https://t.co/iTzng3Fx0n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3.4783%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261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00D43-8939-49B9-99F3-7B1F0BAC8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280407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BD828-D779-403F-9ADF-D030E9D97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20ACC2-14F0-4E85-8CC8-5462FE4B6A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8520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923321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263335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595635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627938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414954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732715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72581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45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 Services, LLC.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082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5BCA7-CCBB-40EF-BD08-64C4880832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419895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5E963-329A-48B7-BF4C-408AB43C3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9B8E32-ED62-4854-87A9-D8C3C2BB20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8067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4ECB0-48AD-4150-8FE2-423C8D70AC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9D227-4ADD-473D-A647-7407F9F4B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64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219D0-5EAE-43D8-A7C8-00FACC5F0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A3E7B5-E3A7-4296-91D4-CF4460F212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6684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ED39F-C436-4D9D-91F4-57509CA18B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9E921-C687-41CE-A577-DFE9D2A15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0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9DA29-7F67-41F2-9843-581F5F9A6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602F9E-449A-4EC3-9932-5605865B00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882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230671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88212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03622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88101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4384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874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TMNA Services, LLC. (TMNAS) - 2018-01-19 13:40:50</a:t>
                      </a:r>
                      <a:r>
                        <a:rPr lang="pt-BR" sz="1000"/>
                        <a:t>
E-A-G-L-E-S EAGLES!!!  Go Birds!!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2.9474%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607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- 2018-01-08 09:35:19</a:t>
                      </a:r>
                      <a:r>
                        <a:rPr lang="en-US" sz="1000"/>
                        <a:t>
TMNA Services sponsored #dragonhacks at Drexel University Saturday. What a great day meeting students at this local Hackathon, which drew participants from various universities across the U.S. TMNA Services I.T. volunteers/ mentors on hand offered technical expertise and advice. Thanks to Drexel U. and Major League Hacking for an awesome event!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1.4752%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652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- 2018-01-26 15:18:29</a:t>
                      </a:r>
                      <a:r>
                        <a:rPr lang="en-US" sz="1000"/>
                        <a:t>
Cornhole tournament for our second annual Fun at Work Day, with carnival popcorn and snowcones! #wehavefunatwork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624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DA100-27C3-4917-9B7C-11EF4A60B3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800160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89F18-C40E-48DB-B3A7-FD994EF06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C685DD-BD56-4C50-B9FE-2DFB7BC227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870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80982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818065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73392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4798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9733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83760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334281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934463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15772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1471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56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14.1560%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086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43FFA-733D-4C94-B34E-74EBF02FD6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843287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E525E-BD59-4BDD-AE1E-F0FB1CA46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0BC239-B239-45F7-9195-23A9332C9F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5655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B3680-3440-44A2-A3CC-905DBCA8D1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C5913-0ADA-4707-B727-46E9E4E26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870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584B0-7DA6-42E8-B268-BF5E26A89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Instagram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02A39E-386D-4BBE-95AC-C39DFF2D37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3308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762CA-7AE9-47FE-8B06-9380335DE7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7130A-9D5C-464A-AAB6-58905712C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62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8E944-998E-4A33-B829-7E557A389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6302F9-A663-4406-B57A-712FEFEAA9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407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212546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29520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85805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7191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2179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638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(TMNAS) - 2017-04-24 12:31:15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Rally Towel #picture contest!!
#l4l #picoftheday #winner #fun #work #like #me #nice #swag #2017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64.8000%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01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(TMNAS) - 2017-04-24 12:32:13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Rally Towel #picture contest!!
#l4l #picoftheday #winner #fun #work #like #me #nice #swag #2017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58.4000%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246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(TMNAS) - 2017-05-17 17:07:53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Congratulations Dot!! Please help us #cheer for Dot! She has reached her 35th year. 
#work #fun #picoftheday #awards #wecare #happy #congratulations #wednesday #2017 #celebration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32.4324%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30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(TMNAS) - 2017-05-01 22:36:48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"Rally Towel" #contest Winners!! Congratulations you both got the most #likes 
#winners #swag #monday #work #fun #picoftheday #l4l #congratulations #TMNAS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31.3869%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11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(TMNAS) - 2017-04-24 12:32:28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Rally Towel #picture contest!!
#l4l #picoftheday #winner #fun #work #like #me #nice #swag #2017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30.4000%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084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F3E62-98EA-4AC4-A195-4D051956D9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474371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1DAF8-626C-4274-A2CE-DAF033279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D02757-6165-45FA-96C4-67BE5BCF20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1082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134098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77269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7907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53117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0672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59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(TMNAS) - 2017-07-07 17:05:15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Bad Girl "Bella" catching some rays @templeuniv Beury #Beach .
.
#Friday #temple #like #picoftheday #picture #contest #TMNAS #dog #fun #templeuniversity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33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(TMNAS) - 2017-05-05 13:11:59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Cinco de Mayo #celebration from some of our actuaries!! Thank you for joining in on the #fun today. A lot of the actuarial team have been taking exams this week, we are happy to continue supporting your development and training! 
#wesupportouractuaries #tacos #cincodemayo #2017 #work #fiesta #food #yummyfood #eatallthetacos #foodstagram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29.7872%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23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(TMNAS) - 2017-05-24 17:07:12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Wellness Wednesday!! Check out the moves on the @trxtraining equipment. We #love using our onsite gym! 
#trx #workout #motivation #wednesday #healthylifestyle #fitness #fitnessmotivation #stayfit #gym #wellnesswednesday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29.6053%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70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(TMNAS) - 2017-05-15 17:01:54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are you reading?  The #TMNAS book club is reading @rebeccaskloot "The Immortal Life of Henrietta Lacks" @oprah @hbo 
List some great "reads" below! 
#bookclub #henriettalacks #oprah #science #reading #work #books #goodreads #technology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26.3889%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932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A5727-B045-4A1B-9EF1-3FB25EA828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85743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8C76C-D243-4F7D-B4BD-B72B0FE8C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42E867-C597-4C7D-B317-8F066E43FA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5722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619400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5450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08099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10296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6784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54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(TMNAS) - 2017-06-28 16:53:45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Wellness Wednesday!! It is highly recommended to #stretch before and after your workout @tmnathegoodlife @beabetteryouphlygym .
.
#wellnesswednesday #wellness #fitness #fitnessmotivation #motivation #2017 #picoftheday #run #fun #gym #gymlife #safety #wednesday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25.5814%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670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E9DEC-0747-45D7-B186-6EA885B54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7962900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521</Words>
  <Application>Microsoft Office PowerPoint</Application>
  <PresentationFormat>On-screen Show (4:3)</PresentationFormat>
  <Paragraphs>222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TMNAS Social Media</vt:lpstr>
      <vt:lpstr>Overall Audience</vt:lpstr>
      <vt:lpstr>Twitter Key Metrics Table</vt:lpstr>
      <vt:lpstr>Twitter Followers Change</vt:lpstr>
      <vt:lpstr>Average Interactions Per Tweet</vt:lpstr>
      <vt:lpstr>Twitter Own and Retweeted Tweets Table</vt:lpstr>
      <vt:lpstr>LinkedIn Key Metrics Table</vt:lpstr>
      <vt:lpstr>LinkedIn Followers Change</vt:lpstr>
      <vt:lpstr>Average Interactions Per LinkedIn Update</vt:lpstr>
      <vt:lpstr>LinkedIn Updates Table</vt:lpstr>
      <vt:lpstr>Instagram Key Metrics Table</vt:lpstr>
      <vt:lpstr>Instagram Followers Change</vt:lpstr>
      <vt:lpstr>Average Interactions Per Instagram Post</vt:lpstr>
      <vt:lpstr>Top Instagram Posts Table - 1 of 3</vt:lpstr>
      <vt:lpstr>Top Instagram Posts Table - 2 of 3</vt:lpstr>
      <vt:lpstr>Top 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TMNAS Social Media</dc:title>
  <dc:creator>Administrator</dc:creator>
  <cp:lastModifiedBy>Administrator</cp:lastModifiedBy>
  <cp:revision>1</cp:revision>
  <dcterms:created xsi:type="dcterms:W3CDTF">2018-02-12T21:51:28Z</dcterms:created>
  <dcterms:modified xsi:type="dcterms:W3CDTF">2018-02-12T21:51:52Z</dcterms:modified>
</cp:coreProperties>
</file>