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43101</c:v>
                </c:pt>
              </c:numCache>
            </c:numRef>
          </c:cat>
          <c:val>
            <c:numRef>
              <c:f>Sheet1!$B$2</c:f>
              <c:numCache>
                <c:formatCode>General</c:formatCode>
                <c:ptCount val="1"/>
                <c:pt idx="0">
                  <c:v>120</c:v>
                </c:pt>
              </c:numCache>
            </c:numRef>
          </c:val>
          <c:extLst>
            <c:ext xmlns:c16="http://schemas.microsoft.com/office/drawing/2014/chart" uri="{C3380CC4-5D6E-409C-BE32-E72D297353CC}">
              <c16:uniqueId val="{00000000-8AE4-47F4-B72C-E8097E68F9A4}"/>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43101</c:v>
                </c:pt>
              </c:numCache>
            </c:numRef>
          </c:cat>
          <c:val>
            <c:numRef>
              <c:f>Sheet1!$C$2</c:f>
              <c:numCache>
                <c:formatCode>General</c:formatCode>
                <c:ptCount val="1"/>
                <c:pt idx="0">
                  <c:v>69</c:v>
                </c:pt>
              </c:numCache>
            </c:numRef>
          </c:val>
          <c:extLst>
            <c:ext xmlns:c16="http://schemas.microsoft.com/office/drawing/2014/chart" uri="{C3380CC4-5D6E-409C-BE32-E72D297353CC}">
              <c16:uniqueId val="{00000001-8AE4-47F4-B72C-E8097E68F9A4}"/>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43101</c:v>
                </c:pt>
              </c:numCache>
            </c:numRef>
          </c:cat>
          <c:val>
            <c:numRef>
              <c:f>Sheet1!$D$2</c:f>
              <c:numCache>
                <c:formatCode>General</c:formatCode>
                <c:ptCount val="1"/>
                <c:pt idx="0">
                  <c:v>0</c:v>
                </c:pt>
              </c:numCache>
            </c:numRef>
          </c:val>
          <c:extLst>
            <c:ext xmlns:c16="http://schemas.microsoft.com/office/drawing/2014/chart" uri="{C3380CC4-5D6E-409C-BE32-E72D297353CC}">
              <c16:uniqueId val="{00000002-8AE4-47F4-B72C-E8097E68F9A4}"/>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43101</c:v>
                </c:pt>
              </c:numCache>
            </c:numRef>
          </c:cat>
          <c:val>
            <c:numRef>
              <c:f>Sheet1!$E$2</c:f>
              <c:numCache>
                <c:formatCode>General</c:formatCode>
                <c:ptCount val="1"/>
                <c:pt idx="0">
                  <c:v>0</c:v>
                </c:pt>
              </c:numCache>
            </c:numRef>
          </c:val>
          <c:extLst>
            <c:ext xmlns:c16="http://schemas.microsoft.com/office/drawing/2014/chart" uri="{C3380CC4-5D6E-409C-BE32-E72D297353CC}">
              <c16:uniqueId val="{00000003-8AE4-47F4-B72C-E8097E68F9A4}"/>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43101</c:v>
                </c:pt>
              </c:numCache>
            </c:numRef>
          </c:cat>
          <c:val>
            <c:numRef>
              <c:f>Sheet1!$F$2</c:f>
              <c:numCache>
                <c:formatCode>General</c:formatCode>
                <c:ptCount val="1"/>
                <c:pt idx="0">
                  <c:v>4429</c:v>
                </c:pt>
              </c:numCache>
            </c:numRef>
          </c:val>
          <c:extLst>
            <c:ext xmlns:c16="http://schemas.microsoft.com/office/drawing/2014/chart" uri="{C3380CC4-5D6E-409C-BE32-E72D297353CC}">
              <c16:uniqueId val="{00000004-8AE4-47F4-B72C-E8097E68F9A4}"/>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43101</c:v>
                </c:pt>
              </c:numCache>
            </c:numRef>
          </c:cat>
          <c:val>
            <c:numRef>
              <c:f>Sheet1!$G$2</c:f>
              <c:numCache>
                <c:formatCode>General</c:formatCode>
                <c:ptCount val="1"/>
                <c:pt idx="0">
                  <c:v>74</c:v>
                </c:pt>
              </c:numCache>
            </c:numRef>
          </c:val>
          <c:extLst>
            <c:ext xmlns:c16="http://schemas.microsoft.com/office/drawing/2014/chart" uri="{C3380CC4-5D6E-409C-BE32-E72D297353CC}">
              <c16:uniqueId val="{00000005-8AE4-47F4-B72C-E8097E68F9A4}"/>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43101</c:v>
                </c:pt>
              </c:numCache>
            </c:numRef>
          </c:cat>
          <c:val>
            <c:numRef>
              <c:f>Sheet1!$H$2</c:f>
              <c:numCache>
                <c:formatCode>General</c:formatCode>
                <c:ptCount val="1"/>
                <c:pt idx="0">
                  <c:v>0</c:v>
                </c:pt>
              </c:numCache>
            </c:numRef>
          </c:val>
          <c:extLst>
            <c:ext xmlns:c16="http://schemas.microsoft.com/office/drawing/2014/chart" uri="{C3380CC4-5D6E-409C-BE32-E72D297353CC}">
              <c16:uniqueId val="{00000006-8AE4-47F4-B72C-E8097E68F9A4}"/>
            </c:ext>
          </c:extLst>
        </c:ser>
        <c:dLbls>
          <c:showLegendKey val="0"/>
          <c:showVal val="0"/>
          <c:showCatName val="0"/>
          <c:showSerName val="0"/>
          <c:showPercent val="0"/>
          <c:showBubbleSize val="0"/>
        </c:dLbls>
        <c:gapWidth val="219"/>
        <c:overlap val="-27"/>
        <c:axId val="253976184"/>
        <c:axId val="253973560"/>
      </c:barChart>
      <c:dateAx>
        <c:axId val="25397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73560"/>
        <c:crosses val="autoZero"/>
        <c:auto val="1"/>
        <c:lblOffset val="100"/>
        <c:baseTimeUnit val="days"/>
      </c:dateAx>
      <c:valAx>
        <c:axId val="25397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7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c:v>
                </c:pt>
                <c:pt idx="1">
                  <c:v>4</c:v>
                </c:pt>
              </c:numCache>
            </c:numRef>
          </c:val>
          <c:extLst>
            <c:ext xmlns:c16="http://schemas.microsoft.com/office/drawing/2014/chart" uri="{C3380CC4-5D6E-409C-BE32-E72D297353CC}">
              <c16:uniqueId val="{00000000-9659-45B7-AE0F-E49F490400F9}"/>
            </c:ext>
          </c:extLst>
        </c:ser>
        <c:dLbls>
          <c:showLegendKey val="0"/>
          <c:showVal val="0"/>
          <c:showCatName val="0"/>
          <c:showSerName val="0"/>
          <c:showPercent val="0"/>
          <c:showBubbleSize val="0"/>
        </c:dLbls>
        <c:gapWidth val="219"/>
        <c:overlap val="-27"/>
        <c:axId val="257541160"/>
        <c:axId val="257538864"/>
      </c:barChart>
      <c:dateAx>
        <c:axId val="25754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38864"/>
        <c:crosses val="autoZero"/>
        <c:auto val="1"/>
        <c:lblOffset val="100"/>
        <c:baseTimeUnit val="months"/>
      </c:dateAx>
      <c:valAx>
        <c:axId val="25753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4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D4B-4977-9F98-57F69FF7F275}"/>
            </c:ext>
          </c:extLst>
        </c:ser>
        <c:dLbls>
          <c:showLegendKey val="0"/>
          <c:showVal val="0"/>
          <c:showCatName val="0"/>
          <c:showSerName val="0"/>
          <c:showPercent val="0"/>
          <c:showBubbleSize val="0"/>
        </c:dLbls>
        <c:gapWidth val="219"/>
        <c:overlap val="-27"/>
        <c:axId val="295927024"/>
        <c:axId val="295923744"/>
      </c:barChart>
      <c:dateAx>
        <c:axId val="29592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23744"/>
        <c:crosses val="autoZero"/>
        <c:auto val="1"/>
        <c:lblOffset val="100"/>
        <c:baseTimeUnit val="months"/>
      </c:dateAx>
      <c:valAx>
        <c:axId val="29592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2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2059</c:v>
                </c:pt>
                <c:pt idx="1">
                  <c:v>925</c:v>
                </c:pt>
              </c:numCache>
            </c:numRef>
          </c:val>
          <c:extLst>
            <c:ext xmlns:c16="http://schemas.microsoft.com/office/drawing/2014/chart" uri="{C3380CC4-5D6E-409C-BE32-E72D297353CC}">
              <c16:uniqueId val="{00000000-94BC-4C47-B57F-FFE6E4953EB5}"/>
            </c:ext>
          </c:extLst>
        </c:ser>
        <c:dLbls>
          <c:showLegendKey val="0"/>
          <c:showVal val="0"/>
          <c:showCatName val="0"/>
          <c:showSerName val="0"/>
          <c:showPercent val="0"/>
          <c:showBubbleSize val="0"/>
        </c:dLbls>
        <c:gapWidth val="219"/>
        <c:overlap val="-27"/>
        <c:axId val="294834400"/>
        <c:axId val="294830136"/>
      </c:barChart>
      <c:dateAx>
        <c:axId val="29483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30136"/>
        <c:crosses val="autoZero"/>
        <c:auto val="1"/>
        <c:lblOffset val="100"/>
        <c:baseTimeUnit val="months"/>
      </c:dateAx>
      <c:valAx>
        <c:axId val="29483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3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5</c:v>
                </c:pt>
              </c:numCache>
            </c:numRef>
          </c:val>
          <c:extLst>
            <c:ext xmlns:c16="http://schemas.microsoft.com/office/drawing/2014/chart" uri="{C3380CC4-5D6E-409C-BE32-E72D297353CC}">
              <c16:uniqueId val="{00000000-F975-4799-8C55-397317051CED}"/>
            </c:ext>
          </c:extLst>
        </c:ser>
        <c:dLbls>
          <c:showLegendKey val="0"/>
          <c:showVal val="0"/>
          <c:showCatName val="0"/>
          <c:showSerName val="0"/>
          <c:showPercent val="0"/>
          <c:showBubbleSize val="0"/>
        </c:dLbls>
        <c:gapWidth val="219"/>
        <c:overlap val="-27"/>
        <c:axId val="299626456"/>
        <c:axId val="299626784"/>
      </c:barChart>
      <c:dateAx>
        <c:axId val="29962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26784"/>
        <c:crosses val="autoZero"/>
        <c:auto val="1"/>
        <c:lblOffset val="100"/>
        <c:baseTimeUnit val="months"/>
      </c:dateAx>
      <c:valAx>
        <c:axId val="29962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2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668-4E69-AE31-29B99A46780F}"/>
            </c:ext>
          </c:extLst>
        </c:ser>
        <c:dLbls>
          <c:showLegendKey val="0"/>
          <c:showVal val="0"/>
          <c:showCatName val="0"/>
          <c:showSerName val="0"/>
          <c:showPercent val="0"/>
          <c:showBubbleSize val="0"/>
        </c:dLbls>
        <c:gapWidth val="219"/>
        <c:overlap val="-27"/>
        <c:axId val="302781472"/>
        <c:axId val="302779176"/>
      </c:barChart>
      <c:dateAx>
        <c:axId val="30278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79176"/>
        <c:crosses val="autoZero"/>
        <c:auto val="1"/>
        <c:lblOffset val="100"/>
        <c:baseTimeUnit val="months"/>
      </c:dateAx>
      <c:valAx>
        <c:axId val="30277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8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214</c:v>
                </c:pt>
                <c:pt idx="1">
                  <c:v>86</c:v>
                </c:pt>
              </c:numCache>
            </c:numRef>
          </c:val>
          <c:extLst>
            <c:ext xmlns:c16="http://schemas.microsoft.com/office/drawing/2014/chart" uri="{C3380CC4-5D6E-409C-BE32-E72D297353CC}">
              <c16:uniqueId val="{00000000-0A62-4858-A637-542EADDCC17C}"/>
            </c:ext>
          </c:extLst>
        </c:ser>
        <c:dLbls>
          <c:showLegendKey val="0"/>
          <c:showVal val="0"/>
          <c:showCatName val="0"/>
          <c:showSerName val="0"/>
          <c:showPercent val="0"/>
          <c:showBubbleSize val="0"/>
        </c:dLbls>
        <c:gapWidth val="219"/>
        <c:overlap val="-27"/>
        <c:axId val="306152464"/>
        <c:axId val="306151808"/>
      </c:barChart>
      <c:dateAx>
        <c:axId val="30615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51808"/>
        <c:crosses val="autoZero"/>
        <c:auto val="1"/>
        <c:lblOffset val="100"/>
        <c:baseTimeUnit val="months"/>
      </c:dateAx>
      <c:valAx>
        <c:axId val="30615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5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c:v>
                </c:pt>
                <c:pt idx="1">
                  <c:v>20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53-40BE-A2F1-F39079F02388}"/>
            </c:ext>
          </c:extLst>
        </c:ser>
        <c:dLbls>
          <c:showLegendKey val="0"/>
          <c:showVal val="0"/>
          <c:showCatName val="0"/>
          <c:showSerName val="0"/>
          <c:showPercent val="0"/>
          <c:showBubbleSize val="0"/>
        </c:dLbls>
        <c:gapWidth val="219"/>
        <c:overlap val="-27"/>
        <c:axId val="306155744"/>
        <c:axId val="306156400"/>
      </c:barChart>
      <c:dateAx>
        <c:axId val="306155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56400"/>
        <c:crosses val="autoZero"/>
        <c:auto val="1"/>
        <c:lblOffset val="100"/>
        <c:baseTimeUnit val="months"/>
      </c:dateAx>
      <c:valAx>
        <c:axId val="30615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5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 (Tokio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3</c:v>
                </c:pt>
              </c:numCache>
            </c:numRef>
          </c:val>
          <c:extLst>
            <c:ext xmlns:c16="http://schemas.microsoft.com/office/drawing/2014/chart" uri="{C3380CC4-5D6E-409C-BE32-E72D297353CC}">
              <c16:uniqueId val="{00000000-AF42-4D9D-BFC6-455C3B26EC29}"/>
            </c:ext>
          </c:extLst>
        </c:ser>
        <c:dLbls>
          <c:showLegendKey val="0"/>
          <c:showVal val="0"/>
          <c:showCatName val="0"/>
          <c:showSerName val="0"/>
          <c:showPercent val="0"/>
          <c:showBubbleSize val="0"/>
        </c:dLbls>
        <c:gapWidth val="219"/>
        <c:overlap val="-27"/>
        <c:axId val="306317960"/>
        <c:axId val="306318288"/>
      </c:barChart>
      <c:dateAx>
        <c:axId val="30631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18288"/>
        <c:crosses val="autoZero"/>
        <c:auto val="1"/>
        <c:lblOffset val="100"/>
        <c:baseTimeUnit val="months"/>
      </c:dateAx>
      <c:valAx>
        <c:axId val="30631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1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 (Tokio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78F-4B7B-8FDB-DED5A5B6F324}"/>
            </c:ext>
          </c:extLst>
        </c:ser>
        <c:dLbls>
          <c:showLegendKey val="0"/>
          <c:showVal val="0"/>
          <c:showCatName val="0"/>
          <c:showSerName val="0"/>
          <c:showPercent val="0"/>
          <c:showBubbleSize val="0"/>
        </c:dLbls>
        <c:gapWidth val="219"/>
        <c:overlap val="-27"/>
        <c:axId val="309208184"/>
        <c:axId val="309207200"/>
      </c:barChart>
      <c:dateAx>
        <c:axId val="30920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07200"/>
        <c:crosses val="autoZero"/>
        <c:auto val="1"/>
        <c:lblOffset val="100"/>
        <c:baseTimeUnit val="months"/>
      </c:dateAx>
      <c:valAx>
        <c:axId val="30920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0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D5D7-22C5-40D2-A92B-03C0DFA5FD1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CB80C1D-1C1C-46E0-8746-377D7D37C2B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99087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13B9F-A4F9-42DB-94A0-6FEC6467D655}"/>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7F3BFF48-A336-4214-953C-B614704AD477}"/>
              </a:ext>
            </a:extLst>
          </p:cNvPr>
          <p:cNvGraphicFramePr>
            <a:graphicFrameLocks noGrp="1"/>
          </p:cNvGraphicFramePr>
          <p:nvPr>
            <p:ph type="chart" sz="quarter" idx="13"/>
            <p:extLst>
              <p:ext uri="{D42A27DB-BD31-4B8C-83A1-F6EECF244321}">
                <p14:modId xmlns:p14="http://schemas.microsoft.com/office/powerpoint/2010/main" val="1408194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659D56-6772-4BF5-B22A-4E60032FBF8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53BABD1-2AD9-42A5-805D-B0227F3B3A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324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CBAA-2E21-434A-B52B-74216589152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850EFAC-B1DB-4612-A33B-1DB9BADC0AD1}"/>
              </a:ext>
            </a:extLst>
          </p:cNvPr>
          <p:cNvGraphicFramePr>
            <a:graphicFrameLocks noGrp="1"/>
          </p:cNvGraphicFramePr>
          <p:nvPr>
            <p:ph type="tbl" sz="quarter" idx="13"/>
            <p:extLst>
              <p:ext uri="{D42A27DB-BD31-4B8C-83A1-F6EECF244321}">
                <p14:modId xmlns:p14="http://schemas.microsoft.com/office/powerpoint/2010/main" val="86650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25122672"/>
                    </a:ext>
                  </a:extLst>
                </a:gridCol>
                <a:gridCol w="740664">
                  <a:extLst>
                    <a:ext uri="{9D8B030D-6E8A-4147-A177-3AD203B41FA5}">
                      <a16:colId xmlns:a16="http://schemas.microsoft.com/office/drawing/2014/main" val="2098899586"/>
                    </a:ext>
                  </a:extLst>
                </a:gridCol>
                <a:gridCol w="740664">
                  <a:extLst>
                    <a:ext uri="{9D8B030D-6E8A-4147-A177-3AD203B41FA5}">
                      <a16:colId xmlns:a16="http://schemas.microsoft.com/office/drawing/2014/main" val="875924209"/>
                    </a:ext>
                  </a:extLst>
                </a:gridCol>
                <a:gridCol w="740664">
                  <a:extLst>
                    <a:ext uri="{9D8B030D-6E8A-4147-A177-3AD203B41FA5}">
                      <a16:colId xmlns:a16="http://schemas.microsoft.com/office/drawing/2014/main" val="2608694230"/>
                    </a:ext>
                  </a:extLst>
                </a:gridCol>
                <a:gridCol w="740664">
                  <a:extLst>
                    <a:ext uri="{9D8B030D-6E8A-4147-A177-3AD203B41FA5}">
                      <a16:colId xmlns:a16="http://schemas.microsoft.com/office/drawing/2014/main" val="2281943917"/>
                    </a:ext>
                  </a:extLst>
                </a:gridCol>
                <a:gridCol w="740664">
                  <a:extLst>
                    <a:ext uri="{9D8B030D-6E8A-4147-A177-3AD203B41FA5}">
                      <a16:colId xmlns:a16="http://schemas.microsoft.com/office/drawing/2014/main" val="2241109631"/>
                    </a:ext>
                  </a:extLst>
                </a:gridCol>
                <a:gridCol w="740664">
                  <a:extLst>
                    <a:ext uri="{9D8B030D-6E8A-4147-A177-3AD203B41FA5}">
                      <a16:colId xmlns:a16="http://schemas.microsoft.com/office/drawing/2014/main" val="632288501"/>
                    </a:ext>
                  </a:extLst>
                </a:gridCol>
                <a:gridCol w="740664">
                  <a:extLst>
                    <a:ext uri="{9D8B030D-6E8A-4147-A177-3AD203B41FA5}">
                      <a16:colId xmlns:a16="http://schemas.microsoft.com/office/drawing/2014/main" val="1680984345"/>
                    </a:ext>
                  </a:extLst>
                </a:gridCol>
                <a:gridCol w="740664">
                  <a:extLst>
                    <a:ext uri="{9D8B030D-6E8A-4147-A177-3AD203B41FA5}">
                      <a16:colId xmlns:a16="http://schemas.microsoft.com/office/drawing/2014/main" val="1080537397"/>
                    </a:ext>
                  </a:extLst>
                </a:gridCol>
                <a:gridCol w="740664">
                  <a:extLst>
                    <a:ext uri="{9D8B030D-6E8A-4147-A177-3AD203B41FA5}">
                      <a16:colId xmlns:a16="http://schemas.microsoft.com/office/drawing/2014/main" val="40746877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11290887"/>
                  </a:ext>
                </a:extLst>
              </a:tr>
              <a:tr h="370840">
                <a:tc>
                  <a:txBody>
                    <a:bodyPr/>
                    <a:lstStyle/>
                    <a:p>
                      <a:r>
                        <a:rPr lang="en-US" sz="1000"/>
                        <a:t>Tokio Marine America</a:t>
                      </a:r>
                    </a:p>
                  </a:txBody>
                  <a:tcPr/>
                </a:tc>
                <a:tc>
                  <a:txBody>
                    <a:bodyPr/>
                    <a:lstStyle/>
                    <a:p>
                      <a:r>
                        <a:rPr lang="en-US" sz="1000"/>
                        <a:t>120</a:t>
                      </a:r>
                    </a:p>
                  </a:txBody>
                  <a:tcPr/>
                </a:tc>
                <a:tc>
                  <a:txBody>
                    <a:bodyPr/>
                    <a:lstStyle/>
                    <a:p>
                      <a:r>
                        <a:rPr lang="en-US" sz="1000"/>
                        <a:t>8</a:t>
                      </a:r>
                    </a:p>
                  </a:txBody>
                  <a:tcPr/>
                </a:tc>
                <a:tc>
                  <a:txBody>
                    <a:bodyPr/>
                    <a:lstStyle/>
                    <a:p>
                      <a:r>
                        <a:rPr lang="en-US" sz="1000"/>
                        <a:t>15</a:t>
                      </a:r>
                    </a:p>
                  </a:txBody>
                  <a:tcPr/>
                </a:tc>
                <a:tc>
                  <a:txBody>
                    <a:bodyPr/>
                    <a:lstStyle/>
                    <a:p>
                      <a:r>
                        <a:rPr lang="en-US" sz="1000"/>
                        <a:t>33</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2.5287%</a:t>
                      </a:r>
                    </a:p>
                  </a:txBody>
                  <a:tcPr/>
                </a:tc>
                <a:tc>
                  <a:txBody>
                    <a:bodyPr/>
                    <a:lstStyle/>
                    <a:p>
                      <a:r>
                        <a:rPr lang="en-US" sz="1000"/>
                        <a:t>0.0%</a:t>
                      </a:r>
                    </a:p>
                  </a:txBody>
                  <a:tcPr/>
                </a:tc>
                <a:extLst>
                  <a:ext uri="{0D108BD9-81ED-4DB2-BD59-A6C34878D82A}">
                    <a16:rowId xmlns:a16="http://schemas.microsoft.com/office/drawing/2014/main" val="1688810095"/>
                  </a:ext>
                </a:extLst>
              </a:tr>
            </a:tbl>
          </a:graphicData>
        </a:graphic>
      </p:graphicFrame>
      <p:sp>
        <p:nvSpPr>
          <p:cNvPr id="4" name="Text Placeholder 3">
            <a:extLst>
              <a:ext uri="{FF2B5EF4-FFF2-40B4-BE49-F238E27FC236}">
                <a16:creationId xmlns:a16="http://schemas.microsoft.com/office/drawing/2014/main" id="{2B66A1D3-2180-4E39-A069-E4C18A66983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31281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0B0D-89B1-4B43-A879-CB7033C0B7B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864B0DA-2532-4F1C-8971-475FB3463FDF}"/>
              </a:ext>
            </a:extLst>
          </p:cNvPr>
          <p:cNvGraphicFramePr>
            <a:graphicFrameLocks noGrp="1"/>
          </p:cNvGraphicFramePr>
          <p:nvPr>
            <p:ph type="chart" sz="quarter" idx="13"/>
            <p:extLst>
              <p:ext uri="{D42A27DB-BD31-4B8C-83A1-F6EECF244321}">
                <p14:modId xmlns:p14="http://schemas.microsoft.com/office/powerpoint/2010/main" val="271798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17F2F-A226-488D-AB67-7CA563F6EAE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74E0E84-7729-4B22-A92C-DF2FA5EB0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090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B1088-CECA-4D30-9228-E1DE51E4AAB3}"/>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E258B538-1983-4259-AE16-1C451711C387}"/>
              </a:ext>
            </a:extLst>
          </p:cNvPr>
          <p:cNvGraphicFramePr>
            <a:graphicFrameLocks noGrp="1"/>
          </p:cNvGraphicFramePr>
          <p:nvPr>
            <p:ph type="chart" sz="quarter" idx="13"/>
            <p:extLst>
              <p:ext uri="{D42A27DB-BD31-4B8C-83A1-F6EECF244321}">
                <p14:modId xmlns:p14="http://schemas.microsoft.com/office/powerpoint/2010/main" val="3235056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3D33D-BF37-4DBC-B3AD-B00AE2D2FD9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9CDD57E-0012-463E-A58E-88764347E5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8489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DB2E-15AA-4193-B6CD-BCA1D5A48E5D}"/>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94DFE8AA-BCD2-45DE-92E6-7800820E74A3}"/>
              </a:ext>
            </a:extLst>
          </p:cNvPr>
          <p:cNvGraphicFramePr>
            <a:graphicFrameLocks noGrp="1"/>
          </p:cNvGraphicFramePr>
          <p:nvPr>
            <p:ph type="chart" sz="quarter" idx="13"/>
            <p:extLst>
              <p:ext uri="{D42A27DB-BD31-4B8C-83A1-F6EECF244321}">
                <p14:modId xmlns:p14="http://schemas.microsoft.com/office/powerpoint/2010/main" val="2135758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9D7088-C458-4988-8377-096EF420FA6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B07FF0E-B1BE-4B89-88F2-E4593534C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147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CDF3C-E501-417D-90D0-007F14DE420C}"/>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643F4406-C9B6-4FD2-8E47-E7D5433FAFAF}"/>
              </a:ext>
            </a:extLst>
          </p:cNvPr>
          <p:cNvGraphicFramePr>
            <a:graphicFrameLocks noGrp="1"/>
          </p:cNvGraphicFramePr>
          <p:nvPr>
            <p:ph type="tbl" sz="quarter" idx="13"/>
            <p:extLst>
              <p:ext uri="{D42A27DB-BD31-4B8C-83A1-F6EECF244321}">
                <p14:modId xmlns:p14="http://schemas.microsoft.com/office/powerpoint/2010/main" val="390571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1645277"/>
                    </a:ext>
                  </a:extLst>
                </a:gridCol>
                <a:gridCol w="658368">
                  <a:extLst>
                    <a:ext uri="{9D8B030D-6E8A-4147-A177-3AD203B41FA5}">
                      <a16:colId xmlns:a16="http://schemas.microsoft.com/office/drawing/2014/main" val="2930867952"/>
                    </a:ext>
                  </a:extLst>
                </a:gridCol>
                <a:gridCol w="658368">
                  <a:extLst>
                    <a:ext uri="{9D8B030D-6E8A-4147-A177-3AD203B41FA5}">
                      <a16:colId xmlns:a16="http://schemas.microsoft.com/office/drawing/2014/main" val="3650701673"/>
                    </a:ext>
                  </a:extLst>
                </a:gridCol>
                <a:gridCol w="658368">
                  <a:extLst>
                    <a:ext uri="{9D8B030D-6E8A-4147-A177-3AD203B41FA5}">
                      <a16:colId xmlns:a16="http://schemas.microsoft.com/office/drawing/2014/main" val="2098162129"/>
                    </a:ext>
                  </a:extLst>
                </a:gridCol>
                <a:gridCol w="658368">
                  <a:extLst>
                    <a:ext uri="{9D8B030D-6E8A-4147-A177-3AD203B41FA5}">
                      <a16:colId xmlns:a16="http://schemas.microsoft.com/office/drawing/2014/main" val="264718941"/>
                    </a:ext>
                  </a:extLst>
                </a:gridCol>
                <a:gridCol w="658368">
                  <a:extLst>
                    <a:ext uri="{9D8B030D-6E8A-4147-A177-3AD203B41FA5}">
                      <a16:colId xmlns:a16="http://schemas.microsoft.com/office/drawing/2014/main" val="1602760935"/>
                    </a:ext>
                  </a:extLst>
                </a:gridCol>
                <a:gridCol w="658368">
                  <a:extLst>
                    <a:ext uri="{9D8B030D-6E8A-4147-A177-3AD203B41FA5}">
                      <a16:colId xmlns:a16="http://schemas.microsoft.com/office/drawing/2014/main" val="756405183"/>
                    </a:ext>
                  </a:extLst>
                </a:gridCol>
                <a:gridCol w="658368">
                  <a:extLst>
                    <a:ext uri="{9D8B030D-6E8A-4147-A177-3AD203B41FA5}">
                      <a16:colId xmlns:a16="http://schemas.microsoft.com/office/drawing/2014/main" val="293438406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123252335"/>
                  </a:ext>
                </a:extLst>
              </a:tr>
              <a:tr h="370840">
                <a:tc>
                  <a:txBody>
                    <a:bodyPr/>
                    <a:lstStyle/>
                    <a:p>
                      <a:r>
                        <a:rPr lang="en-US" sz="1000" b="1"/>
                        <a:t>Tokio Marine America - 2018-01-29 18:20:08</a:t>
                      </a:r>
                      <a:r>
                        <a:rPr lang="en-US" sz="1000"/>
                        <a:t>
TMA is proud of the work we do in the community, and it's being noticed! We are finalists in Business Insurance's US Insurance Awards for Community Outreach Project of the Year - Volunteer &amp; Donations.</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5.8824%</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861316171"/>
                  </a:ext>
                </a:extLst>
              </a:tr>
              <a:tr h="370840">
                <a:tc>
                  <a:txBody>
                    <a:bodyPr/>
                    <a:lstStyle/>
                    <a:p>
                      <a:r>
                        <a:rPr lang="en-US" sz="1000" b="1"/>
                        <a:t>Tokio Marine America - 2018-01-24 19:01:24</a:t>
                      </a:r>
                      <a:r>
                        <a:rPr lang="en-US" sz="1000"/>
                        <a:t>
TMA Employees Observed National Popcorn Day last Friday! #friyay #popcorn #TeamTMA</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5.0847%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825674509"/>
                  </a:ext>
                </a:extLst>
              </a:tr>
              <a:tr h="370840">
                <a:tc>
                  <a:txBody>
                    <a:bodyPr/>
                    <a:lstStyle/>
                    <a:p>
                      <a:r>
                        <a:rPr lang="en-US" sz="1000" b="1"/>
                        <a:t>Tokio Marine America - 2018-01-01 15:29:59</a:t>
                      </a:r>
                      <a:r>
                        <a:rPr lang="en-US" sz="1000"/>
                        <a:t>
Happy New Year!</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4.4643%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889896416"/>
                  </a:ext>
                </a:extLst>
              </a:tr>
            </a:tbl>
          </a:graphicData>
        </a:graphic>
      </p:graphicFrame>
      <p:sp>
        <p:nvSpPr>
          <p:cNvPr id="4" name="Text Placeholder 3">
            <a:extLst>
              <a:ext uri="{FF2B5EF4-FFF2-40B4-BE49-F238E27FC236}">
                <a16:creationId xmlns:a16="http://schemas.microsoft.com/office/drawing/2014/main" id="{88D2A930-0204-4DF9-8F40-938A55CE3CC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96296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C11EE-3914-4577-A2B0-42A0DF2A789C}"/>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6B4E2DF8-E7A0-4827-BDE2-87D2F919A154}"/>
              </a:ext>
            </a:extLst>
          </p:cNvPr>
          <p:cNvGraphicFramePr>
            <a:graphicFrameLocks noGrp="1"/>
          </p:cNvGraphicFramePr>
          <p:nvPr>
            <p:ph type="tbl" sz="quarter" idx="13"/>
            <p:extLst>
              <p:ext uri="{D42A27DB-BD31-4B8C-83A1-F6EECF244321}">
                <p14:modId xmlns:p14="http://schemas.microsoft.com/office/powerpoint/2010/main" val="257806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49263112"/>
                    </a:ext>
                  </a:extLst>
                </a:gridCol>
                <a:gridCol w="493776">
                  <a:extLst>
                    <a:ext uri="{9D8B030D-6E8A-4147-A177-3AD203B41FA5}">
                      <a16:colId xmlns:a16="http://schemas.microsoft.com/office/drawing/2014/main" val="2915403165"/>
                    </a:ext>
                  </a:extLst>
                </a:gridCol>
                <a:gridCol w="493776">
                  <a:extLst>
                    <a:ext uri="{9D8B030D-6E8A-4147-A177-3AD203B41FA5}">
                      <a16:colId xmlns:a16="http://schemas.microsoft.com/office/drawing/2014/main" val="1142649342"/>
                    </a:ext>
                  </a:extLst>
                </a:gridCol>
                <a:gridCol w="493776">
                  <a:extLst>
                    <a:ext uri="{9D8B030D-6E8A-4147-A177-3AD203B41FA5}">
                      <a16:colId xmlns:a16="http://schemas.microsoft.com/office/drawing/2014/main" val="2022055058"/>
                    </a:ext>
                  </a:extLst>
                </a:gridCol>
                <a:gridCol w="493776">
                  <a:extLst>
                    <a:ext uri="{9D8B030D-6E8A-4147-A177-3AD203B41FA5}">
                      <a16:colId xmlns:a16="http://schemas.microsoft.com/office/drawing/2014/main" val="2450588557"/>
                    </a:ext>
                  </a:extLst>
                </a:gridCol>
                <a:gridCol w="493776">
                  <a:extLst>
                    <a:ext uri="{9D8B030D-6E8A-4147-A177-3AD203B41FA5}">
                      <a16:colId xmlns:a16="http://schemas.microsoft.com/office/drawing/2014/main" val="790768296"/>
                    </a:ext>
                  </a:extLst>
                </a:gridCol>
                <a:gridCol w="493776">
                  <a:extLst>
                    <a:ext uri="{9D8B030D-6E8A-4147-A177-3AD203B41FA5}">
                      <a16:colId xmlns:a16="http://schemas.microsoft.com/office/drawing/2014/main" val="3848641345"/>
                    </a:ext>
                  </a:extLst>
                </a:gridCol>
                <a:gridCol w="493776">
                  <a:extLst>
                    <a:ext uri="{9D8B030D-6E8A-4147-A177-3AD203B41FA5}">
                      <a16:colId xmlns:a16="http://schemas.microsoft.com/office/drawing/2014/main" val="3171239699"/>
                    </a:ext>
                  </a:extLst>
                </a:gridCol>
                <a:gridCol w="493776">
                  <a:extLst>
                    <a:ext uri="{9D8B030D-6E8A-4147-A177-3AD203B41FA5}">
                      <a16:colId xmlns:a16="http://schemas.microsoft.com/office/drawing/2014/main" val="1882517535"/>
                    </a:ext>
                  </a:extLst>
                </a:gridCol>
                <a:gridCol w="493776">
                  <a:extLst>
                    <a:ext uri="{9D8B030D-6E8A-4147-A177-3AD203B41FA5}">
                      <a16:colId xmlns:a16="http://schemas.microsoft.com/office/drawing/2014/main" val="2713005249"/>
                    </a:ext>
                  </a:extLst>
                </a:gridCol>
                <a:gridCol w="493776">
                  <a:extLst>
                    <a:ext uri="{9D8B030D-6E8A-4147-A177-3AD203B41FA5}">
                      <a16:colId xmlns:a16="http://schemas.microsoft.com/office/drawing/2014/main" val="994637972"/>
                    </a:ext>
                  </a:extLst>
                </a:gridCol>
                <a:gridCol w="493776">
                  <a:extLst>
                    <a:ext uri="{9D8B030D-6E8A-4147-A177-3AD203B41FA5}">
                      <a16:colId xmlns:a16="http://schemas.microsoft.com/office/drawing/2014/main" val="3127100017"/>
                    </a:ext>
                  </a:extLst>
                </a:gridCol>
                <a:gridCol w="493776">
                  <a:extLst>
                    <a:ext uri="{9D8B030D-6E8A-4147-A177-3AD203B41FA5}">
                      <a16:colId xmlns:a16="http://schemas.microsoft.com/office/drawing/2014/main" val="345669309"/>
                    </a:ext>
                  </a:extLst>
                </a:gridCol>
                <a:gridCol w="493776">
                  <a:extLst>
                    <a:ext uri="{9D8B030D-6E8A-4147-A177-3AD203B41FA5}">
                      <a16:colId xmlns:a16="http://schemas.microsoft.com/office/drawing/2014/main" val="1055755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92032010"/>
                  </a:ext>
                </a:extLst>
              </a:tr>
              <a:tr h="370840">
                <a:tc>
                  <a:txBody>
                    <a:bodyPr/>
                    <a:lstStyle/>
                    <a:p>
                      <a:r>
                        <a:rPr lang="en-US" sz="1000"/>
                        <a:t>@TokioMAmerica</a:t>
                      </a:r>
                    </a:p>
                  </a:txBody>
                  <a:tcPr/>
                </a:tc>
                <a:tc>
                  <a:txBody>
                    <a:bodyPr/>
                    <a:lstStyle/>
                    <a:p>
                      <a:r>
                        <a:rPr lang="en-US" sz="1000"/>
                        <a:t>69</a:t>
                      </a:r>
                    </a:p>
                  </a:txBody>
                  <a:tcPr/>
                </a:tc>
                <a:tc>
                  <a:txBody>
                    <a:bodyPr/>
                    <a:lstStyle/>
                    <a:p>
                      <a:r>
                        <a:rPr lang="en-US" sz="1000"/>
                        <a:t>1</a:t>
                      </a:r>
                    </a:p>
                  </a:txBody>
                  <a:tcPr/>
                </a:tc>
                <a:tc>
                  <a:txBody>
                    <a:bodyPr/>
                    <a:lstStyle/>
                    <a:p>
                      <a:r>
                        <a:rPr lang="en-US" sz="1000"/>
                        <a:t>14</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2.3756%</a:t>
                      </a:r>
                    </a:p>
                  </a:txBody>
                  <a:tcPr/>
                </a:tc>
                <a:tc>
                  <a:txBody>
                    <a:bodyPr/>
                    <a:lstStyle/>
                    <a:p>
                      <a:r>
                        <a:rPr lang="en-US" sz="1000"/>
                        <a:t>0.0%</a:t>
                      </a:r>
                    </a:p>
                  </a:txBody>
                  <a:tcPr/>
                </a:tc>
                <a:extLst>
                  <a:ext uri="{0D108BD9-81ED-4DB2-BD59-A6C34878D82A}">
                    <a16:rowId xmlns:a16="http://schemas.microsoft.com/office/drawing/2014/main" val="791809702"/>
                  </a:ext>
                </a:extLst>
              </a:tr>
            </a:tbl>
          </a:graphicData>
        </a:graphic>
      </p:graphicFrame>
      <p:sp>
        <p:nvSpPr>
          <p:cNvPr id="4" name="Text Placeholder 3">
            <a:extLst>
              <a:ext uri="{FF2B5EF4-FFF2-40B4-BE49-F238E27FC236}">
                <a16:creationId xmlns:a16="http://schemas.microsoft.com/office/drawing/2014/main" id="{6B1C31F6-3D36-4CE2-AF3B-91DFAC95B22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10292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69DA-890C-454C-8378-12ADA81AAC44}"/>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A0EB9218-15F7-4E52-8B2A-5B04CACA87AA}"/>
              </a:ext>
            </a:extLst>
          </p:cNvPr>
          <p:cNvGraphicFramePr>
            <a:graphicFrameLocks noGrp="1"/>
          </p:cNvGraphicFramePr>
          <p:nvPr>
            <p:ph type="chart" sz="quarter" idx="13"/>
            <p:extLst>
              <p:ext uri="{D42A27DB-BD31-4B8C-83A1-F6EECF244321}">
                <p14:modId xmlns:p14="http://schemas.microsoft.com/office/powerpoint/2010/main" val="3633878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92318-6CFF-460C-85BD-EB5F97EFA27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2766C22-9955-473A-A640-AAD8009152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973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7DB1B-A7A4-4AEA-B347-2174E2D4AD0F}"/>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320FA966-D072-423F-BDCD-CE4287EAE8FA}"/>
              </a:ext>
            </a:extLst>
          </p:cNvPr>
          <p:cNvGraphicFramePr>
            <a:graphicFrameLocks noGrp="1"/>
          </p:cNvGraphicFramePr>
          <p:nvPr>
            <p:ph type="chart" sz="quarter" idx="13"/>
            <p:extLst>
              <p:ext uri="{D42A27DB-BD31-4B8C-83A1-F6EECF244321}">
                <p14:modId xmlns:p14="http://schemas.microsoft.com/office/powerpoint/2010/main" val="3117216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14EDD-03EE-4A14-B611-EDBA7FDF8B2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6546A78-BFA9-40CA-AF51-4195E8F04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39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C17B-FF66-49ED-940F-EB65AFDA725A}"/>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CF356839-6EBB-4DEF-9AC9-38B1603661C0}"/>
              </a:ext>
            </a:extLst>
          </p:cNvPr>
          <p:cNvGraphicFramePr>
            <a:graphicFrameLocks noGrp="1"/>
          </p:cNvGraphicFramePr>
          <p:nvPr>
            <p:ph type="tbl" sz="quarter" idx="13"/>
            <p:extLst>
              <p:ext uri="{D42A27DB-BD31-4B8C-83A1-F6EECF244321}">
                <p14:modId xmlns:p14="http://schemas.microsoft.com/office/powerpoint/2010/main" val="277688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69557024"/>
                    </a:ext>
                  </a:extLst>
                </a:gridCol>
                <a:gridCol w="822960">
                  <a:extLst>
                    <a:ext uri="{9D8B030D-6E8A-4147-A177-3AD203B41FA5}">
                      <a16:colId xmlns:a16="http://schemas.microsoft.com/office/drawing/2014/main" val="238784684"/>
                    </a:ext>
                  </a:extLst>
                </a:gridCol>
                <a:gridCol w="822960">
                  <a:extLst>
                    <a:ext uri="{9D8B030D-6E8A-4147-A177-3AD203B41FA5}">
                      <a16:colId xmlns:a16="http://schemas.microsoft.com/office/drawing/2014/main" val="1057073892"/>
                    </a:ext>
                  </a:extLst>
                </a:gridCol>
                <a:gridCol w="822960">
                  <a:extLst>
                    <a:ext uri="{9D8B030D-6E8A-4147-A177-3AD203B41FA5}">
                      <a16:colId xmlns:a16="http://schemas.microsoft.com/office/drawing/2014/main" val="1677054366"/>
                    </a:ext>
                  </a:extLst>
                </a:gridCol>
                <a:gridCol w="822960">
                  <a:extLst>
                    <a:ext uri="{9D8B030D-6E8A-4147-A177-3AD203B41FA5}">
                      <a16:colId xmlns:a16="http://schemas.microsoft.com/office/drawing/2014/main" val="1291216520"/>
                    </a:ext>
                  </a:extLst>
                </a:gridCol>
                <a:gridCol w="822960">
                  <a:extLst>
                    <a:ext uri="{9D8B030D-6E8A-4147-A177-3AD203B41FA5}">
                      <a16:colId xmlns:a16="http://schemas.microsoft.com/office/drawing/2014/main" val="93056435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49875858"/>
                  </a:ext>
                </a:extLst>
              </a:tr>
              <a:tr h="370840">
                <a:tc>
                  <a:txBody>
                    <a:bodyPr/>
                    <a:lstStyle/>
                    <a:p>
                      <a:r>
                        <a:rPr lang="en-US" sz="1000" b="1"/>
                        <a:t>@TokioMAmerica - 2018-01-01 15:34:08</a:t>
                      </a:r>
                      <a:r>
                        <a:rPr lang="en-US" sz="1000"/>
                        <a:t>
Happy New Year! https://t.co/DYO4yFEi13</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7.3529%</a:t>
                      </a:r>
                    </a:p>
                  </a:txBody>
                  <a:tcPr/>
                </a:tc>
                <a:extLst>
                  <a:ext uri="{0D108BD9-81ED-4DB2-BD59-A6C34878D82A}">
                    <a16:rowId xmlns:a16="http://schemas.microsoft.com/office/drawing/2014/main" val="3709294751"/>
                  </a:ext>
                </a:extLst>
              </a:tr>
              <a:tr h="370840">
                <a:tc>
                  <a:txBody>
                    <a:bodyPr/>
                    <a:lstStyle/>
                    <a:p>
                      <a:r>
                        <a:rPr lang="en-US" sz="1000" b="1"/>
                        <a:t>@TokioMAmerica - 2018-01-22 16:01:16</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 https://t.co/sA0ehr0z6i</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5.7971%</a:t>
                      </a:r>
                    </a:p>
                  </a:txBody>
                  <a:tcPr/>
                </a:tc>
                <a:extLst>
                  <a:ext uri="{0D108BD9-81ED-4DB2-BD59-A6C34878D82A}">
                    <a16:rowId xmlns:a16="http://schemas.microsoft.com/office/drawing/2014/main" val="3642986266"/>
                  </a:ext>
                </a:extLst>
              </a:tr>
              <a:tr h="370840">
                <a:tc>
                  <a:txBody>
                    <a:bodyPr/>
                    <a:lstStyle/>
                    <a:p>
                      <a:r>
                        <a:rPr lang="en-US" sz="1000" b="1"/>
                        <a:t>@TokioMAmerica - 2018-01-20 03:40:27</a:t>
                      </a:r>
                      <a:r>
                        <a:rPr lang="en-US" sz="1000"/>
                        <a:t>
Every Friday is jeans day for the employees that donate to the local charity each branch has chosen for the month! This month the Pasadena office chose Boys &amp;amp; Girls Club of Pasadena! Consider donating: https://t.co/1FzxjF0wnB https://t.co/MTgIhnyJ9b</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4.3478%</a:t>
                      </a:r>
                    </a:p>
                  </a:txBody>
                  <a:tcPr/>
                </a:tc>
                <a:extLst>
                  <a:ext uri="{0D108BD9-81ED-4DB2-BD59-A6C34878D82A}">
                    <a16:rowId xmlns:a16="http://schemas.microsoft.com/office/drawing/2014/main" val="1239032223"/>
                  </a:ext>
                </a:extLst>
              </a:tr>
            </a:tbl>
          </a:graphicData>
        </a:graphic>
      </p:graphicFrame>
      <p:sp>
        <p:nvSpPr>
          <p:cNvPr id="4" name="Text Placeholder 3">
            <a:extLst>
              <a:ext uri="{FF2B5EF4-FFF2-40B4-BE49-F238E27FC236}">
                <a16:creationId xmlns:a16="http://schemas.microsoft.com/office/drawing/2014/main" id="{0A698032-B55D-49F4-B917-A77219DE1D2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88312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F4DA-459B-42C1-9022-20B4EEF9736E}"/>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8800272-41EF-4695-B9B9-A65A08520A2A}"/>
              </a:ext>
            </a:extLst>
          </p:cNvPr>
          <p:cNvGraphicFramePr>
            <a:graphicFrameLocks noGrp="1"/>
          </p:cNvGraphicFramePr>
          <p:nvPr>
            <p:ph type="tbl" sz="quarter" idx="13"/>
            <p:extLst>
              <p:ext uri="{D42A27DB-BD31-4B8C-83A1-F6EECF244321}">
                <p14:modId xmlns:p14="http://schemas.microsoft.com/office/powerpoint/2010/main" val="337315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7787380"/>
                    </a:ext>
                  </a:extLst>
                </a:gridCol>
                <a:gridCol w="1069848">
                  <a:extLst>
                    <a:ext uri="{9D8B030D-6E8A-4147-A177-3AD203B41FA5}">
                      <a16:colId xmlns:a16="http://schemas.microsoft.com/office/drawing/2014/main" val="3365900436"/>
                    </a:ext>
                  </a:extLst>
                </a:gridCol>
                <a:gridCol w="1069848">
                  <a:extLst>
                    <a:ext uri="{9D8B030D-6E8A-4147-A177-3AD203B41FA5}">
                      <a16:colId xmlns:a16="http://schemas.microsoft.com/office/drawing/2014/main" val="697021025"/>
                    </a:ext>
                  </a:extLst>
                </a:gridCol>
                <a:gridCol w="1069848">
                  <a:extLst>
                    <a:ext uri="{9D8B030D-6E8A-4147-A177-3AD203B41FA5}">
                      <a16:colId xmlns:a16="http://schemas.microsoft.com/office/drawing/2014/main" val="76290540"/>
                    </a:ext>
                  </a:extLst>
                </a:gridCol>
                <a:gridCol w="1069848">
                  <a:extLst>
                    <a:ext uri="{9D8B030D-6E8A-4147-A177-3AD203B41FA5}">
                      <a16:colId xmlns:a16="http://schemas.microsoft.com/office/drawing/2014/main" val="4023575207"/>
                    </a:ext>
                  </a:extLst>
                </a:gridCol>
                <a:gridCol w="1069848">
                  <a:extLst>
                    <a:ext uri="{9D8B030D-6E8A-4147-A177-3AD203B41FA5}">
                      <a16:colId xmlns:a16="http://schemas.microsoft.com/office/drawing/2014/main" val="1470203075"/>
                    </a:ext>
                  </a:extLst>
                </a:gridCol>
                <a:gridCol w="1069848">
                  <a:extLst>
                    <a:ext uri="{9D8B030D-6E8A-4147-A177-3AD203B41FA5}">
                      <a16:colId xmlns:a16="http://schemas.microsoft.com/office/drawing/2014/main" val="37164488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35833883"/>
                  </a:ext>
                </a:extLst>
              </a:tr>
              <a:tr h="370840">
                <a:tc>
                  <a:txBody>
                    <a:bodyPr/>
                    <a:lstStyle/>
                    <a:p>
                      <a:r>
                        <a:rPr lang="en-US" sz="1000"/>
                        <a:t>Tokio Marine America</a:t>
                      </a:r>
                    </a:p>
                  </a:txBody>
                  <a:tcPr/>
                </a:tc>
                <a:tc>
                  <a:txBody>
                    <a:bodyPr/>
                    <a:lstStyle/>
                    <a:p>
                      <a:r>
                        <a:rPr lang="en-US" sz="1000"/>
                        <a:t>4429</a:t>
                      </a:r>
                    </a:p>
                  </a:txBody>
                  <a:tcPr/>
                </a:tc>
                <a:tc>
                  <a:txBody>
                    <a:bodyPr/>
                    <a:lstStyle/>
                    <a:p>
                      <a:r>
                        <a:rPr lang="en-US" sz="1000"/>
                        <a:t>214</a:t>
                      </a:r>
                    </a:p>
                  </a:txBody>
                  <a:tcPr/>
                </a:tc>
                <a:tc>
                  <a:txBody>
                    <a:bodyPr/>
                    <a:lstStyle/>
                    <a:p>
                      <a:r>
                        <a:rPr lang="en-US" sz="1000"/>
                        <a:t>12</a:t>
                      </a:r>
                    </a:p>
                  </a:txBody>
                  <a:tcPr/>
                </a:tc>
                <a:tc>
                  <a:txBody>
                    <a:bodyPr/>
                    <a:lstStyle/>
                    <a:p>
                      <a:r>
                        <a:rPr lang="en-US" sz="1000"/>
                        <a:t>311</a:t>
                      </a:r>
                    </a:p>
                  </a:txBody>
                  <a:tcPr/>
                </a:tc>
                <a:tc>
                  <a:txBody>
                    <a:bodyPr/>
                    <a:lstStyle/>
                    <a:p>
                      <a:r>
                        <a:rPr lang="en-US" sz="1000"/>
                        <a:t>6</a:t>
                      </a:r>
                    </a:p>
                  </a:txBody>
                  <a:tcPr/>
                </a:tc>
                <a:tc>
                  <a:txBody>
                    <a:bodyPr/>
                    <a:lstStyle/>
                    <a:p>
                      <a:r>
                        <a:rPr lang="en-US" sz="1000"/>
                        <a:t>0.6112%</a:t>
                      </a:r>
                    </a:p>
                  </a:txBody>
                  <a:tcPr/>
                </a:tc>
                <a:extLst>
                  <a:ext uri="{0D108BD9-81ED-4DB2-BD59-A6C34878D82A}">
                    <a16:rowId xmlns:a16="http://schemas.microsoft.com/office/drawing/2014/main" val="2058271050"/>
                  </a:ext>
                </a:extLst>
              </a:tr>
            </a:tbl>
          </a:graphicData>
        </a:graphic>
      </p:graphicFrame>
      <p:sp>
        <p:nvSpPr>
          <p:cNvPr id="4" name="Text Placeholder 3">
            <a:extLst>
              <a:ext uri="{FF2B5EF4-FFF2-40B4-BE49-F238E27FC236}">
                <a16:creationId xmlns:a16="http://schemas.microsoft.com/office/drawing/2014/main" id="{94B924C9-A725-466A-A602-8A28F2693F4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05248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8FC7-F403-4BA1-8ED2-6C68A4519EF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8419BE48-D8A0-4C88-8E5B-4350985696F8}"/>
              </a:ext>
            </a:extLst>
          </p:cNvPr>
          <p:cNvGraphicFramePr>
            <a:graphicFrameLocks noGrp="1"/>
          </p:cNvGraphicFramePr>
          <p:nvPr>
            <p:ph type="chart" sz="quarter" idx="13"/>
            <p:extLst>
              <p:ext uri="{D42A27DB-BD31-4B8C-83A1-F6EECF244321}">
                <p14:modId xmlns:p14="http://schemas.microsoft.com/office/powerpoint/2010/main" val="382099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FF2324-3F77-40A6-8CF5-16DE24E4393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A2098F9-56FB-41AA-9288-A56029BC3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13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431F4-D267-4D12-8DBE-BE88912DF962}"/>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6CE0CE69-AE02-4C3B-9597-1389789A9E50}"/>
              </a:ext>
            </a:extLst>
          </p:cNvPr>
          <p:cNvGraphicFramePr>
            <a:graphicFrameLocks noGrp="1"/>
          </p:cNvGraphicFramePr>
          <p:nvPr>
            <p:ph type="chart" sz="quarter" idx="13"/>
            <p:extLst>
              <p:ext uri="{D42A27DB-BD31-4B8C-83A1-F6EECF244321}">
                <p14:modId xmlns:p14="http://schemas.microsoft.com/office/powerpoint/2010/main" val="1666425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F5FBEB-FAE9-4DD9-AAD5-E82CCC1CBEA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F49AECD-B0ED-4F37-B281-F17292713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147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79A0-8855-4BFD-81B0-0D25B889B503}"/>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B912D0CB-B50D-4E4F-BBCE-561E060A1D64}"/>
              </a:ext>
            </a:extLst>
          </p:cNvPr>
          <p:cNvGraphicFramePr>
            <a:graphicFrameLocks noGrp="1"/>
          </p:cNvGraphicFramePr>
          <p:nvPr>
            <p:ph type="tbl" sz="quarter" idx="13"/>
            <p:extLst>
              <p:ext uri="{D42A27DB-BD31-4B8C-83A1-F6EECF244321}">
                <p14:modId xmlns:p14="http://schemas.microsoft.com/office/powerpoint/2010/main" val="316350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3294756"/>
                    </a:ext>
                  </a:extLst>
                </a:gridCol>
                <a:gridCol w="987552">
                  <a:extLst>
                    <a:ext uri="{9D8B030D-6E8A-4147-A177-3AD203B41FA5}">
                      <a16:colId xmlns:a16="http://schemas.microsoft.com/office/drawing/2014/main" val="1933402187"/>
                    </a:ext>
                  </a:extLst>
                </a:gridCol>
                <a:gridCol w="987552">
                  <a:extLst>
                    <a:ext uri="{9D8B030D-6E8A-4147-A177-3AD203B41FA5}">
                      <a16:colId xmlns:a16="http://schemas.microsoft.com/office/drawing/2014/main" val="777744538"/>
                    </a:ext>
                  </a:extLst>
                </a:gridCol>
                <a:gridCol w="987552">
                  <a:extLst>
                    <a:ext uri="{9D8B030D-6E8A-4147-A177-3AD203B41FA5}">
                      <a16:colId xmlns:a16="http://schemas.microsoft.com/office/drawing/2014/main" val="2420690179"/>
                    </a:ext>
                  </a:extLst>
                </a:gridCol>
                <a:gridCol w="987552">
                  <a:extLst>
                    <a:ext uri="{9D8B030D-6E8A-4147-A177-3AD203B41FA5}">
                      <a16:colId xmlns:a16="http://schemas.microsoft.com/office/drawing/2014/main" val="840347268"/>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23272547"/>
                  </a:ext>
                </a:extLst>
              </a:tr>
              <a:tr h="370840">
                <a:tc>
                  <a:txBody>
                    <a:bodyPr/>
                    <a:lstStyle/>
                    <a:p>
                      <a:r>
                        <a:rPr lang="en-US" sz="1000" b="1"/>
                        <a:t>Tokio Marine America - 2018-01-01 15:30:27</a:t>
                      </a:r>
                      <a:r>
                        <a:rPr lang="en-US" sz="1000"/>
                        <a:t>
Happy New Year!</a:t>
                      </a:r>
                    </a:p>
                  </a:txBody>
                  <a:tcPr/>
                </a:tc>
                <a:tc>
                  <a:txBody>
                    <a:bodyPr/>
                    <a:lstStyle/>
                    <a:p>
                      <a:r>
                        <a:rPr lang="en-US" sz="1000"/>
                        <a:t>50</a:t>
                      </a:r>
                    </a:p>
                  </a:txBody>
                  <a:tcPr/>
                </a:tc>
                <a:tc>
                  <a:txBody>
                    <a:bodyPr/>
                    <a:lstStyle/>
                    <a:p>
                      <a:r>
                        <a:rPr lang="en-US" sz="1000"/>
                        <a:t>0</a:t>
                      </a:r>
                    </a:p>
                  </a:txBody>
                  <a:tcPr/>
                </a:tc>
                <a:tc>
                  <a:txBody>
                    <a:bodyPr/>
                    <a:lstStyle/>
                    <a:p>
                      <a:r>
                        <a:rPr lang="en-US" sz="1000"/>
                        <a:t>1.1862%</a:t>
                      </a:r>
                    </a:p>
                  </a:txBody>
                  <a:tcPr/>
                </a:tc>
                <a:tc>
                  <a:txBody>
                    <a:bodyPr/>
                    <a:lstStyle/>
                    <a:p>
                      <a:r>
                        <a:rPr lang="en-US" sz="1000"/>
                        <a:t>Photo</a:t>
                      </a:r>
                    </a:p>
                  </a:txBody>
                  <a:tcPr/>
                </a:tc>
                <a:extLst>
                  <a:ext uri="{0D108BD9-81ED-4DB2-BD59-A6C34878D82A}">
                    <a16:rowId xmlns:a16="http://schemas.microsoft.com/office/drawing/2014/main" val="3641059672"/>
                  </a:ext>
                </a:extLst>
              </a:tr>
              <a:tr h="370840">
                <a:tc>
                  <a:txBody>
                    <a:bodyPr/>
                    <a:lstStyle/>
                    <a:p>
                      <a:r>
                        <a:rPr lang="en-US" sz="1000" b="1"/>
                        <a:t>Tokio Marine America - 2018-01-15 14:54:27</a:t>
                      </a:r>
                      <a:r>
                        <a:rPr lang="en-US" sz="1000"/>
                        <a:t>
Happy Martin Luther King Jr. Day!</a:t>
                      </a:r>
                    </a:p>
                  </a:txBody>
                  <a:tcPr/>
                </a:tc>
                <a:tc>
                  <a:txBody>
                    <a:bodyPr/>
                    <a:lstStyle/>
                    <a:p>
                      <a:r>
                        <a:rPr lang="en-US" sz="1000"/>
                        <a:t>43</a:t>
                      </a:r>
                    </a:p>
                  </a:txBody>
                  <a:tcPr/>
                </a:tc>
                <a:tc>
                  <a:txBody>
                    <a:bodyPr/>
                    <a:lstStyle/>
                    <a:p>
                      <a:r>
                        <a:rPr lang="en-US" sz="1000"/>
                        <a:t>0</a:t>
                      </a:r>
                    </a:p>
                  </a:txBody>
                  <a:tcPr/>
                </a:tc>
                <a:tc>
                  <a:txBody>
                    <a:bodyPr/>
                    <a:lstStyle/>
                    <a:p>
                      <a:r>
                        <a:rPr lang="en-US" sz="1000"/>
                        <a:t>1.0037%</a:t>
                      </a:r>
                    </a:p>
                  </a:txBody>
                  <a:tcPr/>
                </a:tc>
                <a:tc>
                  <a:txBody>
                    <a:bodyPr/>
                    <a:lstStyle/>
                    <a:p>
                      <a:r>
                        <a:rPr lang="en-US" sz="1000"/>
                        <a:t>Photo</a:t>
                      </a:r>
                    </a:p>
                  </a:txBody>
                  <a:tcPr/>
                </a:tc>
                <a:extLst>
                  <a:ext uri="{0D108BD9-81ED-4DB2-BD59-A6C34878D82A}">
                    <a16:rowId xmlns:a16="http://schemas.microsoft.com/office/drawing/2014/main" val="2833950620"/>
                  </a:ext>
                </a:extLst>
              </a:tr>
              <a:tr h="370840">
                <a:tc>
                  <a:txBody>
                    <a:bodyPr/>
                    <a:lstStyle/>
                    <a:p>
                      <a:r>
                        <a:rPr lang="en-US" sz="1000" b="1"/>
                        <a:t>Tokio Marine America - 2018-01-22 16:00:41</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a:t>
                      </a:r>
                    </a:p>
                  </a:txBody>
                  <a:tcPr/>
                </a:tc>
                <a:tc>
                  <a:txBody>
                    <a:bodyPr/>
                    <a:lstStyle/>
                    <a:p>
                      <a:r>
                        <a:rPr lang="en-US" sz="1000"/>
                        <a:t>42</a:t>
                      </a:r>
                    </a:p>
                  </a:txBody>
                  <a:tcPr/>
                </a:tc>
                <a:tc>
                  <a:txBody>
                    <a:bodyPr/>
                    <a:lstStyle/>
                    <a:p>
                      <a:r>
                        <a:rPr lang="en-US" sz="1000"/>
                        <a:t>1</a:t>
                      </a:r>
                    </a:p>
                  </a:txBody>
                  <a:tcPr/>
                </a:tc>
                <a:tc>
                  <a:txBody>
                    <a:bodyPr/>
                    <a:lstStyle/>
                    <a:p>
                      <a:r>
                        <a:rPr lang="en-US" sz="1000"/>
                        <a:t>0.9885%</a:t>
                      </a:r>
                    </a:p>
                  </a:txBody>
                  <a:tcPr/>
                </a:tc>
                <a:tc>
                  <a:txBody>
                    <a:bodyPr/>
                    <a:lstStyle/>
                    <a:p>
                      <a:r>
                        <a:rPr lang="en-US" sz="1000"/>
                        <a:t>Photo</a:t>
                      </a:r>
                    </a:p>
                  </a:txBody>
                  <a:tcPr/>
                </a:tc>
                <a:extLst>
                  <a:ext uri="{0D108BD9-81ED-4DB2-BD59-A6C34878D82A}">
                    <a16:rowId xmlns:a16="http://schemas.microsoft.com/office/drawing/2014/main" val="1731827376"/>
                  </a:ext>
                </a:extLst>
              </a:tr>
            </a:tbl>
          </a:graphicData>
        </a:graphic>
      </p:graphicFrame>
      <p:sp>
        <p:nvSpPr>
          <p:cNvPr id="4" name="Text Placeholder 3">
            <a:extLst>
              <a:ext uri="{FF2B5EF4-FFF2-40B4-BE49-F238E27FC236}">
                <a16:creationId xmlns:a16="http://schemas.microsoft.com/office/drawing/2014/main" id="{C1D1763E-4A37-4710-A918-23D1058146A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68458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F37C-DA7B-4EEB-9470-80A3AB2C97EF}"/>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748E7DFA-8268-4545-83B5-7159F4D1F63B}"/>
              </a:ext>
            </a:extLst>
          </p:cNvPr>
          <p:cNvGraphicFramePr>
            <a:graphicFrameLocks noGrp="1"/>
          </p:cNvGraphicFramePr>
          <p:nvPr>
            <p:ph type="tbl" sz="quarter" idx="13"/>
            <p:extLst>
              <p:ext uri="{D42A27DB-BD31-4B8C-83A1-F6EECF244321}">
                <p14:modId xmlns:p14="http://schemas.microsoft.com/office/powerpoint/2010/main" val="367900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3700150"/>
                    </a:ext>
                  </a:extLst>
                </a:gridCol>
                <a:gridCol w="699516">
                  <a:extLst>
                    <a:ext uri="{9D8B030D-6E8A-4147-A177-3AD203B41FA5}">
                      <a16:colId xmlns:a16="http://schemas.microsoft.com/office/drawing/2014/main" val="747603919"/>
                    </a:ext>
                  </a:extLst>
                </a:gridCol>
                <a:gridCol w="699516">
                  <a:extLst>
                    <a:ext uri="{9D8B030D-6E8A-4147-A177-3AD203B41FA5}">
                      <a16:colId xmlns:a16="http://schemas.microsoft.com/office/drawing/2014/main" val="2023835151"/>
                    </a:ext>
                  </a:extLst>
                </a:gridCol>
                <a:gridCol w="658368">
                  <a:extLst>
                    <a:ext uri="{9D8B030D-6E8A-4147-A177-3AD203B41FA5}">
                      <a16:colId xmlns:a16="http://schemas.microsoft.com/office/drawing/2014/main" val="3330859404"/>
                    </a:ext>
                  </a:extLst>
                </a:gridCol>
                <a:gridCol w="658368">
                  <a:extLst>
                    <a:ext uri="{9D8B030D-6E8A-4147-A177-3AD203B41FA5}">
                      <a16:colId xmlns:a16="http://schemas.microsoft.com/office/drawing/2014/main" val="1414853076"/>
                    </a:ext>
                  </a:extLst>
                </a:gridCol>
                <a:gridCol w="658368">
                  <a:extLst>
                    <a:ext uri="{9D8B030D-6E8A-4147-A177-3AD203B41FA5}">
                      <a16:colId xmlns:a16="http://schemas.microsoft.com/office/drawing/2014/main" val="645826489"/>
                    </a:ext>
                  </a:extLst>
                </a:gridCol>
                <a:gridCol w="699516">
                  <a:extLst>
                    <a:ext uri="{9D8B030D-6E8A-4147-A177-3AD203B41FA5}">
                      <a16:colId xmlns:a16="http://schemas.microsoft.com/office/drawing/2014/main" val="3751316404"/>
                    </a:ext>
                  </a:extLst>
                </a:gridCol>
                <a:gridCol w="699516">
                  <a:extLst>
                    <a:ext uri="{9D8B030D-6E8A-4147-A177-3AD203B41FA5}">
                      <a16:colId xmlns:a16="http://schemas.microsoft.com/office/drawing/2014/main" val="1044040685"/>
                    </a:ext>
                  </a:extLst>
                </a:gridCol>
                <a:gridCol w="699516">
                  <a:extLst>
                    <a:ext uri="{9D8B030D-6E8A-4147-A177-3AD203B41FA5}">
                      <a16:colId xmlns:a16="http://schemas.microsoft.com/office/drawing/2014/main" val="2902535149"/>
                    </a:ext>
                  </a:extLst>
                </a:gridCol>
                <a:gridCol w="658368">
                  <a:extLst>
                    <a:ext uri="{9D8B030D-6E8A-4147-A177-3AD203B41FA5}">
                      <a16:colId xmlns:a16="http://schemas.microsoft.com/office/drawing/2014/main" val="27630461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66475308"/>
                  </a:ext>
                </a:extLst>
              </a:tr>
              <a:tr h="370840">
                <a:tc>
                  <a:txBody>
                    <a:bodyPr/>
                    <a:lstStyle/>
                    <a:p>
                      <a:r>
                        <a:rPr lang="en-US" sz="1000"/>
                        <a:t>tmamerica (Tokio Marine America)</a:t>
                      </a:r>
                    </a:p>
                  </a:txBody>
                  <a:tcPr/>
                </a:tc>
                <a:tc>
                  <a:txBody>
                    <a:bodyPr/>
                    <a:lstStyle/>
                    <a:p>
                      <a:r>
                        <a:rPr lang="en-US" sz="1000"/>
                        <a:t>74</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103</a:t>
                      </a:r>
                    </a:p>
                  </a:txBody>
                  <a:tcPr/>
                </a:tc>
                <a:tc>
                  <a:txBody>
                    <a:bodyPr/>
                    <a:lstStyle/>
                    <a:p>
                      <a:r>
                        <a:rPr lang="en-US" sz="1000"/>
                        <a:t>0</a:t>
                      </a:r>
                    </a:p>
                  </a:txBody>
                  <a:tcPr/>
                </a:tc>
                <a:tc>
                  <a:txBody>
                    <a:bodyPr/>
                    <a:lstStyle/>
                    <a:p>
                      <a:r>
                        <a:rPr lang="en-US" sz="1000"/>
                        <a:t>16.3492%</a:t>
                      </a:r>
                    </a:p>
                  </a:txBody>
                  <a:tcPr/>
                </a:tc>
                <a:extLst>
                  <a:ext uri="{0D108BD9-81ED-4DB2-BD59-A6C34878D82A}">
                    <a16:rowId xmlns:a16="http://schemas.microsoft.com/office/drawing/2014/main" val="1260414472"/>
                  </a:ext>
                </a:extLst>
              </a:tr>
            </a:tbl>
          </a:graphicData>
        </a:graphic>
      </p:graphicFrame>
      <p:sp>
        <p:nvSpPr>
          <p:cNvPr id="4" name="Text Placeholder 3">
            <a:extLst>
              <a:ext uri="{FF2B5EF4-FFF2-40B4-BE49-F238E27FC236}">
                <a16:creationId xmlns:a16="http://schemas.microsoft.com/office/drawing/2014/main" id="{976D4145-50FA-40D7-B580-F7062285CA7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80700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9A0A-3A4F-4F51-989D-D16FAF5B05C8}"/>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4B36E513-CA84-428F-8045-7E7E382877E8}"/>
              </a:ext>
            </a:extLst>
          </p:cNvPr>
          <p:cNvGraphicFramePr>
            <a:graphicFrameLocks noGrp="1"/>
          </p:cNvGraphicFramePr>
          <p:nvPr>
            <p:ph type="chart" sz="quarter" idx="13"/>
            <p:extLst>
              <p:ext uri="{D42A27DB-BD31-4B8C-83A1-F6EECF244321}">
                <p14:modId xmlns:p14="http://schemas.microsoft.com/office/powerpoint/2010/main" val="2585254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9C20C-CE5F-4835-BB1B-BA10EC57FF0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6097962-BDC1-4FEF-A6FC-D51C86D67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631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C0BE-02A4-45FE-AA9C-851E03E86330}"/>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F5F6A399-AD64-4DFD-87DF-53D31F6588C0}"/>
              </a:ext>
            </a:extLst>
          </p:cNvPr>
          <p:cNvGraphicFramePr>
            <a:graphicFrameLocks noGrp="1"/>
          </p:cNvGraphicFramePr>
          <p:nvPr>
            <p:ph type="chart" sz="quarter" idx="13"/>
            <p:extLst>
              <p:ext uri="{D42A27DB-BD31-4B8C-83A1-F6EECF244321}">
                <p14:modId xmlns:p14="http://schemas.microsoft.com/office/powerpoint/2010/main" val="3840997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7A2285-E09A-4087-A83F-C953AF7415A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CCD9B28-F3EE-408B-9E88-DE98A67695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226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8676C-9A09-4E23-ACC6-A70422806707}"/>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5623E089-C45B-490B-B49A-F2FD430F288D}"/>
              </a:ext>
            </a:extLst>
          </p:cNvPr>
          <p:cNvGraphicFramePr>
            <a:graphicFrameLocks noGrp="1"/>
          </p:cNvGraphicFramePr>
          <p:nvPr>
            <p:ph type="tbl" sz="quarter" idx="13"/>
            <p:extLst>
              <p:ext uri="{D42A27DB-BD31-4B8C-83A1-F6EECF244321}">
                <p14:modId xmlns:p14="http://schemas.microsoft.com/office/powerpoint/2010/main" val="1213211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02499399"/>
                    </a:ext>
                  </a:extLst>
                </a:gridCol>
                <a:gridCol w="987552">
                  <a:extLst>
                    <a:ext uri="{9D8B030D-6E8A-4147-A177-3AD203B41FA5}">
                      <a16:colId xmlns:a16="http://schemas.microsoft.com/office/drawing/2014/main" val="1467531362"/>
                    </a:ext>
                  </a:extLst>
                </a:gridCol>
                <a:gridCol w="987552">
                  <a:extLst>
                    <a:ext uri="{9D8B030D-6E8A-4147-A177-3AD203B41FA5}">
                      <a16:colId xmlns:a16="http://schemas.microsoft.com/office/drawing/2014/main" val="639224546"/>
                    </a:ext>
                  </a:extLst>
                </a:gridCol>
                <a:gridCol w="987552">
                  <a:extLst>
                    <a:ext uri="{9D8B030D-6E8A-4147-A177-3AD203B41FA5}">
                      <a16:colId xmlns:a16="http://schemas.microsoft.com/office/drawing/2014/main" val="966486856"/>
                    </a:ext>
                  </a:extLst>
                </a:gridCol>
                <a:gridCol w="987552">
                  <a:extLst>
                    <a:ext uri="{9D8B030D-6E8A-4147-A177-3AD203B41FA5}">
                      <a16:colId xmlns:a16="http://schemas.microsoft.com/office/drawing/2014/main" val="2044740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00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- 2018-02-05 16:31:47</a:t>
                      </a:r>
                      <a:r>
                        <a:rPr kumimoji="0" lang="en-US" sz="1000" b="0" i="0" u="none" strike="noStrike" kern="1200" cap="none" spc="0" normalizeH="0" baseline="0" noProof="0">
                          <a:ln>
                            <a:noFill/>
                          </a:ln>
                          <a:solidFill>
                            <a:prstClr val="black"/>
                          </a:solidFill>
                          <a:effectLst/>
                          <a:uLnTx/>
                          <a:uFillTx/>
                          <a:latin typeface="+mn-lt"/>
                          <a:ea typeface="+mn-ea"/>
                          <a:cs typeface="+mn-cs"/>
                        </a:rPr>
                        <a:t>
In support of the Valentines Boys &amp; Girls Club of Chicago, our Chicago office is collecting socks through Feb 22nd. Just another way to provide "Anshin" to our community! #TMAnshin #AnshinInAction #TMACares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187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- 2018-01-24 19:03:43</a:t>
                      </a:r>
                      <a:r>
                        <a:rPr kumimoji="0" lang="en-US" sz="1000" b="0" i="0" u="none" strike="noStrike" kern="1200" cap="none" spc="0" normalizeH="0" baseline="0" noProof="0">
                          <a:ln>
                            <a:noFill/>
                          </a:ln>
                          <a:solidFill>
                            <a:prstClr val="black"/>
                          </a:solidFill>
                          <a:effectLst/>
                          <a:uLnTx/>
                          <a:uFillTx/>
                          <a:latin typeface="+mn-lt"/>
                          <a:ea typeface="+mn-ea"/>
                          <a:cs typeface="+mn-cs"/>
                        </a:rPr>
                        <a:t>
TMA Employees Observed National Popcorn Day last Friday! #friyay #popcorn #TeamTMA #tmamerica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5878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- 2018-01-22 16:02:01</a:t>
                      </a:r>
                      <a:r>
                        <a:rPr kumimoji="0" lang="en-US" sz="1000" b="0" i="0" u="none" strike="noStrike" kern="1200" cap="none" spc="0" normalizeH="0" baseline="0" noProof="0">
                          <a:ln>
                            <a:noFill/>
                          </a:ln>
                          <a:solidFill>
                            <a:prstClr val="black"/>
                          </a:solidFill>
                          <a:effectLst/>
                          <a:uLnTx/>
                          <a:uFillTx/>
                          <a:latin typeface="+mn-lt"/>
                          <a:ea typeface="+mn-ea"/>
                          <a:cs typeface="+mn-cs"/>
                        </a:rPr>
                        <a:t>
Paul Fox, our VP of Business Development (pictured here with other TMA Employees) hosted lunch and learn sessions for our employees in NJ and Pasadena on the Opioid Epidemic and it's affects on our communities and industry. #themoreyouknow #TeamTMA #tobeagoodcompany #tmamerica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931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- 2018-01-20 03:38:48</a:t>
                      </a:r>
                      <a:r>
                        <a:rPr kumimoji="0" lang="en-US" sz="1000" b="0" i="0" u="none" strike="noStrike" kern="1200" cap="none" spc="0" normalizeH="0" baseline="0" noProof="0">
                          <a:ln>
                            <a:noFill/>
                          </a:ln>
                          <a:solidFill>
                            <a:prstClr val="black"/>
                          </a:solidFill>
                          <a:effectLst/>
                          <a:uLnTx/>
                          <a:uFillTx/>
                          <a:latin typeface="+mn-lt"/>
                          <a:ea typeface="+mn-ea"/>
                          <a:cs typeface="+mn-cs"/>
                        </a:rPr>
                        <a:t>
Every Friday is jeans day for the employees that donate to the local charity each branch has chosen for the month! This month the Pasadena office chose Boys &amp; Girls Club of Pasadena! Consider donating: http://www.bgcpasadena.org/ #boysandgirlsclub #pasadena #tmamerica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57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- 2018-01-15 15:11:59</a:t>
                      </a:r>
                      <a:r>
                        <a:rPr kumimoji="0" lang="en-US" sz="1000" b="0" i="0" u="none" strike="noStrike" kern="1200" cap="none" spc="0" normalizeH="0" baseline="0" noProof="0">
                          <a:ln>
                            <a:noFill/>
                          </a:ln>
                          <a:solidFill>
                            <a:prstClr val="black"/>
                          </a:solidFill>
                          <a:effectLst/>
                          <a:uLnTx/>
                          <a:uFillTx/>
                          <a:latin typeface="+mn-lt"/>
                          <a:ea typeface="+mn-ea"/>
                          <a:cs typeface="+mn-cs"/>
                        </a:rPr>
                        <a:t>
Happy Martin Luther King Jr. Day! #tmamerica #mlk #martinlutherkingjr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7845312"/>
                  </a:ext>
                </a:extLst>
              </a:tr>
            </a:tbl>
          </a:graphicData>
        </a:graphic>
      </p:graphicFrame>
      <p:sp>
        <p:nvSpPr>
          <p:cNvPr id="4" name="Text Placeholder 3">
            <a:extLst>
              <a:ext uri="{FF2B5EF4-FFF2-40B4-BE49-F238E27FC236}">
                <a16:creationId xmlns:a16="http://schemas.microsoft.com/office/drawing/2014/main" id="{EBDCD4AF-3A69-482D-BA88-7F28DBC8E76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419328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D7E12-72C3-44CD-875F-F0C7AFA8E1B7}"/>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E5BB5962-9FAD-42DF-ABF1-1D0CC756656F}"/>
              </a:ext>
            </a:extLst>
          </p:cNvPr>
          <p:cNvGraphicFramePr>
            <a:graphicFrameLocks noGrp="1"/>
          </p:cNvGraphicFramePr>
          <p:nvPr>
            <p:ph type="tbl" sz="quarter" idx="13"/>
            <p:extLst>
              <p:ext uri="{D42A27DB-BD31-4B8C-83A1-F6EECF244321}">
                <p14:modId xmlns:p14="http://schemas.microsoft.com/office/powerpoint/2010/main" val="136307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19935328"/>
                    </a:ext>
                  </a:extLst>
                </a:gridCol>
                <a:gridCol w="987552">
                  <a:extLst>
                    <a:ext uri="{9D8B030D-6E8A-4147-A177-3AD203B41FA5}">
                      <a16:colId xmlns:a16="http://schemas.microsoft.com/office/drawing/2014/main" val="1012005508"/>
                    </a:ext>
                  </a:extLst>
                </a:gridCol>
                <a:gridCol w="987552">
                  <a:extLst>
                    <a:ext uri="{9D8B030D-6E8A-4147-A177-3AD203B41FA5}">
                      <a16:colId xmlns:a16="http://schemas.microsoft.com/office/drawing/2014/main" val="2792782660"/>
                    </a:ext>
                  </a:extLst>
                </a:gridCol>
                <a:gridCol w="987552">
                  <a:extLst>
                    <a:ext uri="{9D8B030D-6E8A-4147-A177-3AD203B41FA5}">
                      <a16:colId xmlns:a16="http://schemas.microsoft.com/office/drawing/2014/main" val="1670818414"/>
                    </a:ext>
                  </a:extLst>
                </a:gridCol>
                <a:gridCol w="987552">
                  <a:extLst>
                    <a:ext uri="{9D8B030D-6E8A-4147-A177-3AD203B41FA5}">
                      <a16:colId xmlns:a16="http://schemas.microsoft.com/office/drawing/2014/main" val="19650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862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- 2018-01-12 23:39:19</a:t>
                      </a:r>
                      <a:r>
                        <a:rPr kumimoji="0" lang="en-US" sz="1000" b="0" i="0" u="none" strike="noStrike" kern="1200" cap="none" spc="0" normalizeH="0" baseline="0" noProof="0">
                          <a:ln>
                            <a:noFill/>
                          </a:ln>
                          <a:solidFill>
                            <a:prstClr val="black"/>
                          </a:solidFill>
                          <a:effectLst/>
                          <a:uLnTx/>
                          <a:uFillTx/>
                          <a:latin typeface="+mn-lt"/>
                          <a:ea typeface="+mn-ea"/>
                          <a:cs typeface="+mn-cs"/>
                        </a:rPr>
                        <a:t>
Every Friday is jeans day for the employees that donate to the local charity each branch has chosen for the month! This month they chose Park East High School! Consider donating: www.parkeasths.org @parkeasths #tmamerica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217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- 2018-01-10 12:28:17</a:t>
                      </a:r>
                      <a:r>
                        <a:rPr kumimoji="0" lang="en-US" sz="1000" b="0" i="0" u="none" strike="noStrike" kern="1200" cap="none" spc="0" normalizeH="0" baseline="0" noProof="0">
                          <a:ln>
                            <a:noFill/>
                          </a:ln>
                          <a:solidFill>
                            <a:prstClr val="black"/>
                          </a:solidFill>
                          <a:effectLst/>
                          <a:uLnTx/>
                          <a:uFillTx/>
                          <a:latin typeface="+mn-lt"/>
                          <a:ea typeface="+mn-ea"/>
                          <a:cs typeface="+mn-cs"/>
                        </a:rPr>
                        <a:t>
Our Next Generation Leadership program participants have organized a Blood Drive through the American Red Cross. On January 12th, TMA, Philadelphia Insurance and TM Claims Service's  Pasadena offices will host the blood drive.  Our ultimate goal is 125 pints! #blooddrive #TMAcares #TMAnshin #AnshinInAction #redcross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090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- 2018-01-05 17:06:34</a:t>
                      </a:r>
                      <a:r>
                        <a:rPr kumimoji="0" lang="en-US" sz="1000" b="0" i="0" u="none" strike="noStrike" kern="1200" cap="none" spc="0" normalizeH="0" baseline="0" noProof="0">
                          <a:ln>
                            <a:noFill/>
                          </a:ln>
                          <a:solidFill>
                            <a:prstClr val="black"/>
                          </a:solidFill>
                          <a:effectLst/>
                          <a:uLnTx/>
                          <a:uFillTx/>
                          <a:latin typeface="+mn-lt"/>
                          <a:ea typeface="+mn-ea"/>
                          <a:cs typeface="+mn-cs"/>
                        </a:rPr>
                        <a:t>
Every Friday is jeans day for the employees that donate to the local charity each branch has chosen for the month! This month, the Chicago office is supporting the Louis L. Valentine Boys &amp; Girls Club! Consider donating to this amazing cause with us! bgcc.org #tmamerica #giveback #anshin #jeansday #donate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962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- 2018-01-03 14:03:18</a:t>
                      </a:r>
                      <a:r>
                        <a:rPr kumimoji="0" lang="en-US" sz="1000" b="0" i="0" u="none" strike="noStrike" kern="1200" cap="none" spc="0" normalizeH="0" baseline="0" noProof="0">
                          <a:ln>
                            <a:noFill/>
                          </a:ln>
                          <a:solidFill>
                            <a:prstClr val="black"/>
                          </a:solidFill>
                          <a:effectLst/>
                          <a:uLnTx/>
                          <a:uFillTx/>
                          <a:latin typeface="+mn-lt"/>
                          <a:ea typeface="+mn-ea"/>
                          <a:cs typeface="+mn-cs"/>
                        </a:rPr>
                        <a:t>
Have those New Years Resolutions in place? Did you know that there is a fitness center within walking distance to all TMA locations? #goals #bestplacestowork #TeamTMA #TMAmerica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673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- 2018-01-01 15:33:30</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#tmamerica #newyears #happynewyear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9285441"/>
                  </a:ext>
                </a:extLst>
              </a:tr>
            </a:tbl>
          </a:graphicData>
        </a:graphic>
      </p:graphicFrame>
      <p:sp>
        <p:nvSpPr>
          <p:cNvPr id="4" name="Text Placeholder 3">
            <a:extLst>
              <a:ext uri="{FF2B5EF4-FFF2-40B4-BE49-F238E27FC236}">
                <a16:creationId xmlns:a16="http://schemas.microsoft.com/office/drawing/2014/main" id="{324159E5-11FD-43B7-A33B-E39E2E829D7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652634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572</Words>
  <Application>Microsoft Office PowerPoint</Application>
  <PresentationFormat>On-screen Show (4:3)</PresentationFormat>
  <Paragraphs>268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2018-02-12T21:48:23Z</dcterms:created>
  <dcterms:modified xsi:type="dcterms:W3CDTF">2018-02-12T21:49:01Z</dcterms:modified>
</cp:coreProperties>
</file>