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43070</c:v>
                </c:pt>
              </c:numCache>
            </c:numRef>
          </c:cat>
          <c:val>
            <c:numRef>
              <c:f>Sheet1!$B$2</c:f>
              <c:numCache>
                <c:formatCode>General</c:formatCode>
                <c:ptCount val="1"/>
                <c:pt idx="0">
                  <c:v>112</c:v>
                </c:pt>
              </c:numCache>
            </c:numRef>
          </c:val>
          <c:extLst>
            <c:ext xmlns:c16="http://schemas.microsoft.com/office/drawing/2014/chart" uri="{C3380CC4-5D6E-409C-BE32-E72D297353CC}">
              <c16:uniqueId val="{00000000-01F3-4E1B-83BA-43CAEAC32DC1}"/>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43070</c:v>
                </c:pt>
              </c:numCache>
            </c:numRef>
          </c:cat>
          <c:val>
            <c:numRef>
              <c:f>Sheet1!$C$2</c:f>
              <c:numCache>
                <c:formatCode>General</c:formatCode>
                <c:ptCount val="1"/>
                <c:pt idx="0">
                  <c:v>68</c:v>
                </c:pt>
              </c:numCache>
            </c:numRef>
          </c:val>
          <c:extLst>
            <c:ext xmlns:c16="http://schemas.microsoft.com/office/drawing/2014/chart" uri="{C3380CC4-5D6E-409C-BE32-E72D297353CC}">
              <c16:uniqueId val="{00000001-01F3-4E1B-83BA-43CAEAC32DC1}"/>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43070</c:v>
                </c:pt>
              </c:numCache>
            </c:numRef>
          </c:cat>
          <c:val>
            <c:numRef>
              <c:f>Sheet1!$D$2</c:f>
              <c:numCache>
                <c:formatCode>General</c:formatCode>
                <c:ptCount val="1"/>
                <c:pt idx="0">
                  <c:v>0</c:v>
                </c:pt>
              </c:numCache>
            </c:numRef>
          </c:val>
          <c:extLst>
            <c:ext xmlns:c16="http://schemas.microsoft.com/office/drawing/2014/chart" uri="{C3380CC4-5D6E-409C-BE32-E72D297353CC}">
              <c16:uniqueId val="{00000002-01F3-4E1B-83BA-43CAEAC32DC1}"/>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43070</c:v>
                </c:pt>
              </c:numCache>
            </c:numRef>
          </c:cat>
          <c:val>
            <c:numRef>
              <c:f>Sheet1!$E$2</c:f>
              <c:numCache>
                <c:formatCode>General</c:formatCode>
                <c:ptCount val="1"/>
                <c:pt idx="0">
                  <c:v>0</c:v>
                </c:pt>
              </c:numCache>
            </c:numRef>
          </c:val>
          <c:extLst>
            <c:ext xmlns:c16="http://schemas.microsoft.com/office/drawing/2014/chart" uri="{C3380CC4-5D6E-409C-BE32-E72D297353CC}">
              <c16:uniqueId val="{00000003-01F3-4E1B-83BA-43CAEAC32DC1}"/>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43070</c:v>
                </c:pt>
              </c:numCache>
            </c:numRef>
          </c:cat>
          <c:val>
            <c:numRef>
              <c:f>Sheet1!$F$2</c:f>
              <c:numCache>
                <c:formatCode>General</c:formatCode>
                <c:ptCount val="1"/>
                <c:pt idx="0">
                  <c:v>4215</c:v>
                </c:pt>
              </c:numCache>
            </c:numRef>
          </c:val>
          <c:extLst>
            <c:ext xmlns:c16="http://schemas.microsoft.com/office/drawing/2014/chart" uri="{C3380CC4-5D6E-409C-BE32-E72D297353CC}">
              <c16:uniqueId val="{00000004-01F3-4E1B-83BA-43CAEAC32DC1}"/>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43070</c:v>
                </c:pt>
              </c:numCache>
            </c:numRef>
          </c:cat>
          <c:val>
            <c:numRef>
              <c:f>Sheet1!$G$2</c:f>
              <c:numCache>
                <c:formatCode>General</c:formatCode>
                <c:ptCount val="1"/>
                <c:pt idx="0">
                  <c:v>67</c:v>
                </c:pt>
              </c:numCache>
            </c:numRef>
          </c:val>
          <c:extLst>
            <c:ext xmlns:c16="http://schemas.microsoft.com/office/drawing/2014/chart" uri="{C3380CC4-5D6E-409C-BE32-E72D297353CC}">
              <c16:uniqueId val="{00000005-01F3-4E1B-83BA-43CAEAC32DC1}"/>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43070</c:v>
                </c:pt>
              </c:numCache>
            </c:numRef>
          </c:cat>
          <c:val>
            <c:numRef>
              <c:f>Sheet1!$H$2</c:f>
              <c:numCache>
                <c:formatCode>General</c:formatCode>
                <c:ptCount val="1"/>
                <c:pt idx="0">
                  <c:v>0</c:v>
                </c:pt>
              </c:numCache>
            </c:numRef>
          </c:val>
          <c:extLst>
            <c:ext xmlns:c16="http://schemas.microsoft.com/office/drawing/2014/chart" uri="{C3380CC4-5D6E-409C-BE32-E72D297353CC}">
              <c16:uniqueId val="{00000006-01F3-4E1B-83BA-43CAEAC32DC1}"/>
            </c:ext>
          </c:extLst>
        </c:ser>
        <c:dLbls>
          <c:showLegendKey val="0"/>
          <c:showVal val="0"/>
          <c:showCatName val="0"/>
          <c:showSerName val="0"/>
          <c:showPercent val="0"/>
          <c:showBubbleSize val="0"/>
        </c:dLbls>
        <c:gapWidth val="219"/>
        <c:overlap val="-27"/>
        <c:axId val="290767568"/>
        <c:axId val="290770192"/>
      </c:barChart>
      <c:dateAx>
        <c:axId val="290767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70192"/>
        <c:crosses val="autoZero"/>
        <c:auto val="1"/>
        <c:lblOffset val="100"/>
        <c:baseTimeUnit val="days"/>
      </c:dateAx>
      <c:valAx>
        <c:axId val="290770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67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c:v>
                </c:pt>
                <c:pt idx="1">
                  <c:v>1</c:v>
                </c:pt>
                <c:pt idx="2">
                  <c:v>2</c:v>
                </c:pt>
                <c:pt idx="3">
                  <c:v>4</c:v>
                </c:pt>
                <c:pt idx="4">
                  <c:v>4</c:v>
                </c:pt>
                <c:pt idx="5">
                  <c:v>4</c:v>
                </c:pt>
                <c:pt idx="6">
                  <c:v>4</c:v>
                </c:pt>
                <c:pt idx="7">
                  <c:v>3</c:v>
                </c:pt>
                <c:pt idx="8">
                  <c:v>4</c:v>
                </c:pt>
                <c:pt idx="9">
                  <c:v>2</c:v>
                </c:pt>
                <c:pt idx="10">
                  <c:v>4</c:v>
                </c:pt>
                <c:pt idx="11">
                  <c:v>25</c:v>
                </c:pt>
              </c:numCache>
            </c:numRef>
          </c:val>
          <c:extLst>
            <c:ext xmlns:c16="http://schemas.microsoft.com/office/drawing/2014/chart" uri="{C3380CC4-5D6E-409C-BE32-E72D297353CC}">
              <c16:uniqueId val="{00000000-4BC5-4B7C-84B7-79DB67802723}"/>
            </c:ext>
          </c:extLst>
        </c:ser>
        <c:dLbls>
          <c:showLegendKey val="0"/>
          <c:showVal val="0"/>
          <c:showCatName val="0"/>
          <c:showSerName val="0"/>
          <c:showPercent val="0"/>
          <c:showBubbleSize val="0"/>
        </c:dLbls>
        <c:gapWidth val="219"/>
        <c:overlap val="-27"/>
        <c:axId val="290670464"/>
        <c:axId val="290672432"/>
      </c:barChart>
      <c:dateAx>
        <c:axId val="290670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72432"/>
        <c:crosses val="autoZero"/>
        <c:auto val="1"/>
        <c:lblOffset val="100"/>
        <c:baseTimeUnit val="months"/>
      </c:dateAx>
      <c:valAx>
        <c:axId val="290672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70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2</c:v>
                </c:pt>
                <c:pt idx="2">
                  <c:v>2</c:v>
                </c:pt>
                <c:pt idx="3">
                  <c:v>1</c:v>
                </c:pt>
                <c:pt idx="4">
                  <c:v>2</c:v>
                </c:pt>
                <c:pt idx="5">
                  <c:v>3</c:v>
                </c:pt>
                <c:pt idx="6">
                  <c:v>2</c:v>
                </c:pt>
                <c:pt idx="7">
                  <c:v>3</c:v>
                </c:pt>
                <c:pt idx="8">
                  <c:v>3</c:v>
                </c:pt>
                <c:pt idx="9">
                  <c:v>3</c:v>
                </c:pt>
                <c:pt idx="10">
                  <c:v>4</c:v>
                </c:pt>
                <c:pt idx="11">
                  <c:v>13</c:v>
                </c:pt>
              </c:numCache>
            </c:numRef>
          </c:val>
          <c:extLst>
            <c:ext xmlns:c16="http://schemas.microsoft.com/office/drawing/2014/chart" uri="{C3380CC4-5D6E-409C-BE32-E72D297353CC}">
              <c16:uniqueId val="{00000000-0392-4EB1-AB97-DC012CDBACFC}"/>
            </c:ext>
          </c:extLst>
        </c:ser>
        <c:dLbls>
          <c:showLegendKey val="0"/>
          <c:showVal val="0"/>
          <c:showCatName val="0"/>
          <c:showSerName val="0"/>
          <c:showPercent val="0"/>
          <c:showBubbleSize val="0"/>
        </c:dLbls>
        <c:gapWidth val="219"/>
        <c:overlap val="-27"/>
        <c:axId val="295030888"/>
        <c:axId val="295031216"/>
      </c:barChart>
      <c:dateAx>
        <c:axId val="295030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031216"/>
        <c:crosses val="autoZero"/>
        <c:auto val="1"/>
        <c:lblOffset val="100"/>
        <c:baseTimeUnit val="months"/>
      </c:dateAx>
      <c:valAx>
        <c:axId val="295031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030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1606</c:v>
                </c:pt>
                <c:pt idx="1">
                  <c:v>741</c:v>
                </c:pt>
                <c:pt idx="2">
                  <c:v>1556</c:v>
                </c:pt>
                <c:pt idx="3">
                  <c:v>1625</c:v>
                </c:pt>
                <c:pt idx="4">
                  <c:v>1781</c:v>
                </c:pt>
                <c:pt idx="5">
                  <c:v>3719</c:v>
                </c:pt>
                <c:pt idx="6">
                  <c:v>1589</c:v>
                </c:pt>
                <c:pt idx="7">
                  <c:v>1956</c:v>
                </c:pt>
                <c:pt idx="8">
                  <c:v>4933</c:v>
                </c:pt>
                <c:pt idx="9">
                  <c:v>2088</c:v>
                </c:pt>
                <c:pt idx="10">
                  <c:v>1594</c:v>
                </c:pt>
                <c:pt idx="11">
                  <c:v>11782</c:v>
                </c:pt>
              </c:numCache>
            </c:numRef>
          </c:val>
          <c:extLst>
            <c:ext xmlns:c16="http://schemas.microsoft.com/office/drawing/2014/chart" uri="{C3380CC4-5D6E-409C-BE32-E72D297353CC}">
              <c16:uniqueId val="{00000000-ACCE-4FF6-BFB0-A1F0429299A0}"/>
            </c:ext>
          </c:extLst>
        </c:ser>
        <c:dLbls>
          <c:showLegendKey val="0"/>
          <c:showVal val="0"/>
          <c:showCatName val="0"/>
          <c:showSerName val="0"/>
          <c:showPercent val="0"/>
          <c:showBubbleSize val="0"/>
        </c:dLbls>
        <c:gapWidth val="219"/>
        <c:overlap val="-27"/>
        <c:axId val="294345680"/>
        <c:axId val="294343056"/>
      </c:barChart>
      <c:dateAx>
        <c:axId val="294345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43056"/>
        <c:crosses val="autoZero"/>
        <c:auto val="1"/>
        <c:lblOffset val="100"/>
        <c:baseTimeUnit val="months"/>
      </c:dateAx>
      <c:valAx>
        <c:axId val="294343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45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5</c:v>
                </c:pt>
                <c:pt idx="4">
                  <c:v>2</c:v>
                </c:pt>
                <c:pt idx="5">
                  <c:v>2</c:v>
                </c:pt>
                <c:pt idx="6">
                  <c:v>2</c:v>
                </c:pt>
                <c:pt idx="7">
                  <c:v>7</c:v>
                </c:pt>
                <c:pt idx="8">
                  <c:v>6</c:v>
                </c:pt>
                <c:pt idx="9">
                  <c:v>3</c:v>
                </c:pt>
                <c:pt idx="10">
                  <c:v>1</c:v>
                </c:pt>
                <c:pt idx="11">
                  <c:v>4</c:v>
                </c:pt>
              </c:numCache>
            </c:numRef>
          </c:val>
          <c:extLst>
            <c:ext xmlns:c16="http://schemas.microsoft.com/office/drawing/2014/chart" uri="{C3380CC4-5D6E-409C-BE32-E72D297353CC}">
              <c16:uniqueId val="{00000000-FF72-4ED0-80A2-3A1EC471DFA1}"/>
            </c:ext>
          </c:extLst>
        </c:ser>
        <c:dLbls>
          <c:showLegendKey val="0"/>
          <c:showVal val="0"/>
          <c:showCatName val="0"/>
          <c:showSerName val="0"/>
          <c:showPercent val="0"/>
          <c:showBubbleSize val="0"/>
        </c:dLbls>
        <c:gapWidth val="219"/>
        <c:overlap val="-27"/>
        <c:axId val="298870032"/>
        <c:axId val="298867080"/>
      </c:barChart>
      <c:dateAx>
        <c:axId val="298870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67080"/>
        <c:crosses val="autoZero"/>
        <c:auto val="1"/>
        <c:lblOffset val="100"/>
        <c:baseTimeUnit val="months"/>
      </c:dateAx>
      <c:valAx>
        <c:axId val="298867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7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0</c:v>
                </c:pt>
                <c:pt idx="1">
                  <c:v>0</c:v>
                </c:pt>
                <c:pt idx="2">
                  <c:v>0</c:v>
                </c:pt>
                <c:pt idx="3">
                  <c:v>0</c:v>
                </c:pt>
                <c:pt idx="4">
                  <c:v>0</c:v>
                </c:pt>
                <c:pt idx="5">
                  <c:v>0</c:v>
                </c:pt>
                <c:pt idx="6">
                  <c:v>0</c:v>
                </c:pt>
                <c:pt idx="7">
                  <c:v>1</c:v>
                </c:pt>
                <c:pt idx="8">
                  <c:v>1</c:v>
                </c:pt>
                <c:pt idx="9">
                  <c:v>2</c:v>
                </c:pt>
                <c:pt idx="10">
                  <c:v>1</c:v>
                </c:pt>
                <c:pt idx="11">
                  <c:v>2</c:v>
                </c:pt>
              </c:numCache>
            </c:numRef>
          </c:val>
          <c:extLst>
            <c:ext xmlns:c16="http://schemas.microsoft.com/office/drawing/2014/chart" uri="{C3380CC4-5D6E-409C-BE32-E72D297353CC}">
              <c16:uniqueId val="{00000000-2C64-49F1-93E3-6ADFE86CE859}"/>
            </c:ext>
          </c:extLst>
        </c:ser>
        <c:dLbls>
          <c:showLegendKey val="0"/>
          <c:showVal val="0"/>
          <c:showCatName val="0"/>
          <c:showSerName val="0"/>
          <c:showPercent val="0"/>
          <c:showBubbleSize val="0"/>
        </c:dLbls>
        <c:gapWidth val="219"/>
        <c:overlap val="-27"/>
        <c:axId val="298856584"/>
        <c:axId val="298861176"/>
      </c:barChart>
      <c:dateAx>
        <c:axId val="298856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61176"/>
        <c:crosses val="autoZero"/>
        <c:auto val="1"/>
        <c:lblOffset val="100"/>
        <c:baseTimeUnit val="months"/>
      </c:dateAx>
      <c:valAx>
        <c:axId val="298861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5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24</c:v>
                </c:pt>
                <c:pt idx="4">
                  <c:v>71</c:v>
                </c:pt>
                <c:pt idx="5">
                  <c:v>57</c:v>
                </c:pt>
                <c:pt idx="6">
                  <c:v>25</c:v>
                </c:pt>
                <c:pt idx="7">
                  <c:v>61</c:v>
                </c:pt>
                <c:pt idx="8">
                  <c:v>44</c:v>
                </c:pt>
                <c:pt idx="9">
                  <c:v>264</c:v>
                </c:pt>
                <c:pt idx="10">
                  <c:v>400</c:v>
                </c:pt>
                <c:pt idx="11">
                  <c:v>198</c:v>
                </c:pt>
              </c:numCache>
            </c:numRef>
          </c:val>
          <c:extLst>
            <c:ext xmlns:c16="http://schemas.microsoft.com/office/drawing/2014/chart" uri="{C3380CC4-5D6E-409C-BE32-E72D297353CC}">
              <c16:uniqueId val="{00000000-E316-434D-8375-C7871CE37668}"/>
            </c:ext>
          </c:extLst>
        </c:ser>
        <c:dLbls>
          <c:showLegendKey val="0"/>
          <c:showVal val="0"/>
          <c:showCatName val="0"/>
          <c:showSerName val="0"/>
          <c:showPercent val="0"/>
          <c:showBubbleSize val="0"/>
        </c:dLbls>
        <c:gapWidth val="219"/>
        <c:overlap val="-27"/>
        <c:axId val="301205480"/>
        <c:axId val="301207448"/>
      </c:barChart>
      <c:dateAx>
        <c:axId val="301205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207448"/>
        <c:crosses val="autoZero"/>
        <c:auto val="1"/>
        <c:lblOffset val="100"/>
        <c:baseTimeUnit val="months"/>
      </c:dateAx>
      <c:valAx>
        <c:axId val="301207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205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10</c:v>
                </c:pt>
                <c:pt idx="1">
                  <c:v>10</c:v>
                </c:pt>
                <c:pt idx="2">
                  <c:v>19</c:v>
                </c:pt>
                <c:pt idx="3">
                  <c:v>13</c:v>
                </c:pt>
                <c:pt idx="4">
                  <c:v>17</c:v>
                </c:pt>
                <c:pt idx="5">
                  <c:v>25</c:v>
                </c:pt>
                <c:pt idx="6">
                  <c:v>22</c:v>
                </c:pt>
                <c:pt idx="7">
                  <c:v>28</c:v>
                </c:pt>
                <c:pt idx="8">
                  <c:v>26</c:v>
                </c:pt>
                <c:pt idx="9">
                  <c:v>20</c:v>
                </c:pt>
                <c:pt idx="10">
                  <c:v>25</c:v>
                </c:pt>
                <c:pt idx="11">
                  <c:v>18</c:v>
                </c:pt>
              </c:numCache>
            </c:numRef>
          </c:val>
          <c:extLst>
            <c:ext xmlns:c16="http://schemas.microsoft.com/office/drawing/2014/chart" uri="{C3380CC4-5D6E-409C-BE32-E72D297353CC}">
              <c16:uniqueId val="{00000000-3504-4C4D-96FE-BD9CDD778CFC}"/>
            </c:ext>
          </c:extLst>
        </c:ser>
        <c:dLbls>
          <c:showLegendKey val="0"/>
          <c:showVal val="0"/>
          <c:showCatName val="0"/>
          <c:showSerName val="0"/>
          <c:showPercent val="0"/>
          <c:showBubbleSize val="0"/>
        </c:dLbls>
        <c:gapWidth val="219"/>
        <c:overlap val="-27"/>
        <c:axId val="301216960"/>
        <c:axId val="301217288"/>
      </c:barChart>
      <c:dateAx>
        <c:axId val="301216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217288"/>
        <c:crosses val="autoZero"/>
        <c:auto val="1"/>
        <c:lblOffset val="100"/>
        <c:baseTimeUnit val="months"/>
      </c:dateAx>
      <c:valAx>
        <c:axId val="301217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216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tmamerica (Tokio Marine America)</c:v>
                </c:pt>
              </c:strCache>
            </c:strRef>
          </c:tx>
          <c:spPr>
            <a:ln w="28575" cap="rnd">
              <a:solidFill>
                <a:schemeClr val="accent1"/>
              </a:solidFill>
              <a:round/>
            </a:ln>
            <a:effectLst/>
          </c:spPr>
          <c:marker>
            <c:symbol val="none"/>
          </c:marker>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numCache>
            </c:numRef>
          </c:val>
          <c:smooth val="0"/>
          <c:extLst>
            <c:ext xmlns:c16="http://schemas.microsoft.com/office/drawing/2014/chart" uri="{C3380CC4-5D6E-409C-BE32-E72D297353CC}">
              <c16:uniqueId val="{00000000-EB1B-41E9-BB52-DC022E4796A0}"/>
            </c:ext>
          </c:extLst>
        </c:ser>
        <c:dLbls>
          <c:showLegendKey val="0"/>
          <c:showVal val="0"/>
          <c:showCatName val="0"/>
          <c:showSerName val="0"/>
          <c:showPercent val="0"/>
          <c:showBubbleSize val="0"/>
        </c:dLbls>
        <c:smooth val="0"/>
        <c:axId val="303766472"/>
        <c:axId val="303767784"/>
      </c:lineChart>
      <c:dateAx>
        <c:axId val="303766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767784"/>
        <c:crosses val="autoZero"/>
        <c:auto val="1"/>
        <c:lblOffset val="100"/>
        <c:baseTimeUnit val="months"/>
      </c:dateAx>
      <c:valAx>
        <c:axId val="303767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766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tmamerica (Tokio Marine America)</c:v>
                </c:pt>
              </c:strCache>
            </c:strRef>
          </c:tx>
          <c:spPr>
            <a:ln w="28575" cap="rnd">
              <a:solidFill>
                <a:schemeClr val="accent1"/>
              </a:solidFill>
              <a:round/>
            </a:ln>
            <a:effectLst/>
          </c:spPr>
          <c:marker>
            <c:symbol val="none"/>
          </c:marker>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0</c:v>
                </c:pt>
                <c:pt idx="1">
                  <c:v>0</c:v>
                </c:pt>
                <c:pt idx="2">
                  <c:v>0</c:v>
                </c:pt>
                <c:pt idx="3">
                  <c:v>0</c:v>
                </c:pt>
                <c:pt idx="4">
                  <c:v>0</c:v>
                </c:pt>
                <c:pt idx="5">
                  <c:v>0</c:v>
                </c:pt>
                <c:pt idx="6">
                  <c:v>0</c:v>
                </c:pt>
                <c:pt idx="7">
                  <c:v>2</c:v>
                </c:pt>
                <c:pt idx="8">
                  <c:v>5</c:v>
                </c:pt>
                <c:pt idx="9">
                  <c:v>8</c:v>
                </c:pt>
                <c:pt idx="10">
                  <c:v>7</c:v>
                </c:pt>
                <c:pt idx="11">
                  <c:v>41</c:v>
                </c:pt>
              </c:numCache>
            </c:numRef>
          </c:val>
          <c:smooth val="0"/>
          <c:extLst>
            <c:ext xmlns:c16="http://schemas.microsoft.com/office/drawing/2014/chart" uri="{C3380CC4-5D6E-409C-BE32-E72D297353CC}">
              <c16:uniqueId val="{00000000-F2F4-476D-846B-9EC0CD2EB3D5}"/>
            </c:ext>
          </c:extLst>
        </c:ser>
        <c:dLbls>
          <c:showLegendKey val="0"/>
          <c:showVal val="0"/>
          <c:showCatName val="0"/>
          <c:showSerName val="0"/>
          <c:showPercent val="0"/>
          <c:showBubbleSize val="0"/>
        </c:dLbls>
        <c:smooth val="0"/>
        <c:axId val="291364384"/>
        <c:axId val="291362744"/>
      </c:lineChart>
      <c:dateAx>
        <c:axId val="291364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362744"/>
        <c:crosses val="autoZero"/>
        <c:auto val="1"/>
        <c:lblOffset val="100"/>
        <c:baseTimeUnit val="months"/>
      </c:dateAx>
      <c:valAx>
        <c:axId val="291362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36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F850B-ADBC-4A8B-B752-4E99BEE385EE}"/>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AB3A4F30-C173-4E6B-9B47-215DC5EF5EF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597321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D6D99-6265-4CA4-BED1-8210D3F3C9D5}"/>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A068B67A-CE65-43A4-8732-DC4F40172166}"/>
              </a:ext>
            </a:extLst>
          </p:cNvPr>
          <p:cNvGraphicFramePr>
            <a:graphicFrameLocks noGrp="1"/>
          </p:cNvGraphicFramePr>
          <p:nvPr>
            <p:ph type="chart" sz="quarter" idx="13"/>
            <p:extLst>
              <p:ext uri="{D42A27DB-BD31-4B8C-83A1-F6EECF244321}">
                <p14:modId xmlns:p14="http://schemas.microsoft.com/office/powerpoint/2010/main" val="30300724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F50F02-0324-435D-95C0-D28D3852FBC4}"/>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26215B3A-2377-42FB-B642-232D757550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8441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AFFEC-3811-4DAB-BEE8-D89829AADD06}"/>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8A0FDAF7-67F1-47D3-A482-9BAF8819E4DE}"/>
              </a:ext>
            </a:extLst>
          </p:cNvPr>
          <p:cNvGraphicFramePr>
            <a:graphicFrameLocks noGrp="1"/>
          </p:cNvGraphicFramePr>
          <p:nvPr>
            <p:ph type="tbl" sz="quarter" idx="13"/>
            <p:extLst>
              <p:ext uri="{D42A27DB-BD31-4B8C-83A1-F6EECF244321}">
                <p14:modId xmlns:p14="http://schemas.microsoft.com/office/powerpoint/2010/main" val="4124891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95984570"/>
                    </a:ext>
                  </a:extLst>
                </a:gridCol>
                <a:gridCol w="740664">
                  <a:extLst>
                    <a:ext uri="{9D8B030D-6E8A-4147-A177-3AD203B41FA5}">
                      <a16:colId xmlns:a16="http://schemas.microsoft.com/office/drawing/2014/main" val="469091833"/>
                    </a:ext>
                  </a:extLst>
                </a:gridCol>
                <a:gridCol w="740664">
                  <a:extLst>
                    <a:ext uri="{9D8B030D-6E8A-4147-A177-3AD203B41FA5}">
                      <a16:colId xmlns:a16="http://schemas.microsoft.com/office/drawing/2014/main" val="2149642865"/>
                    </a:ext>
                  </a:extLst>
                </a:gridCol>
                <a:gridCol w="740664">
                  <a:extLst>
                    <a:ext uri="{9D8B030D-6E8A-4147-A177-3AD203B41FA5}">
                      <a16:colId xmlns:a16="http://schemas.microsoft.com/office/drawing/2014/main" val="3557353013"/>
                    </a:ext>
                  </a:extLst>
                </a:gridCol>
                <a:gridCol w="740664">
                  <a:extLst>
                    <a:ext uri="{9D8B030D-6E8A-4147-A177-3AD203B41FA5}">
                      <a16:colId xmlns:a16="http://schemas.microsoft.com/office/drawing/2014/main" val="3320695807"/>
                    </a:ext>
                  </a:extLst>
                </a:gridCol>
                <a:gridCol w="740664">
                  <a:extLst>
                    <a:ext uri="{9D8B030D-6E8A-4147-A177-3AD203B41FA5}">
                      <a16:colId xmlns:a16="http://schemas.microsoft.com/office/drawing/2014/main" val="698523084"/>
                    </a:ext>
                  </a:extLst>
                </a:gridCol>
                <a:gridCol w="740664">
                  <a:extLst>
                    <a:ext uri="{9D8B030D-6E8A-4147-A177-3AD203B41FA5}">
                      <a16:colId xmlns:a16="http://schemas.microsoft.com/office/drawing/2014/main" val="621914256"/>
                    </a:ext>
                  </a:extLst>
                </a:gridCol>
                <a:gridCol w="740664">
                  <a:extLst>
                    <a:ext uri="{9D8B030D-6E8A-4147-A177-3AD203B41FA5}">
                      <a16:colId xmlns:a16="http://schemas.microsoft.com/office/drawing/2014/main" val="228141024"/>
                    </a:ext>
                  </a:extLst>
                </a:gridCol>
                <a:gridCol w="740664">
                  <a:extLst>
                    <a:ext uri="{9D8B030D-6E8A-4147-A177-3AD203B41FA5}">
                      <a16:colId xmlns:a16="http://schemas.microsoft.com/office/drawing/2014/main" val="3407740099"/>
                    </a:ext>
                  </a:extLst>
                </a:gridCol>
                <a:gridCol w="740664">
                  <a:extLst>
                    <a:ext uri="{9D8B030D-6E8A-4147-A177-3AD203B41FA5}">
                      <a16:colId xmlns:a16="http://schemas.microsoft.com/office/drawing/2014/main" val="131022514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51509581"/>
                  </a:ext>
                </a:extLst>
              </a:tr>
              <a:tr h="370840">
                <a:tc>
                  <a:txBody>
                    <a:bodyPr/>
                    <a:lstStyle/>
                    <a:p>
                      <a:r>
                        <a:rPr lang="en-US" sz="1000"/>
                        <a:t>Tokio Marine America</a:t>
                      </a:r>
                    </a:p>
                  </a:txBody>
                  <a:tcPr/>
                </a:tc>
                <a:tc>
                  <a:txBody>
                    <a:bodyPr/>
                    <a:lstStyle/>
                    <a:p>
                      <a:r>
                        <a:rPr lang="en-US" sz="1000"/>
                        <a:t>112</a:t>
                      </a:r>
                    </a:p>
                  </a:txBody>
                  <a:tcPr/>
                </a:tc>
                <a:tc>
                  <a:txBody>
                    <a:bodyPr/>
                    <a:lstStyle/>
                    <a:p>
                      <a:r>
                        <a:rPr lang="en-US" sz="1000"/>
                        <a:t>25</a:t>
                      </a:r>
                    </a:p>
                  </a:txBody>
                  <a:tcPr/>
                </a:tc>
                <a:tc>
                  <a:txBody>
                    <a:bodyPr/>
                    <a:lstStyle/>
                    <a:p>
                      <a:r>
                        <a:rPr lang="en-US" sz="1000"/>
                        <a:t>12</a:t>
                      </a:r>
                    </a:p>
                  </a:txBody>
                  <a:tcPr/>
                </a:tc>
                <a:tc>
                  <a:txBody>
                    <a:bodyPr/>
                    <a:lstStyle/>
                    <a:p>
                      <a:r>
                        <a:rPr lang="en-US" sz="1000"/>
                        <a:t>79</a:t>
                      </a:r>
                    </a:p>
                  </a:txBody>
                  <a:tcPr/>
                </a:tc>
                <a:tc>
                  <a:txBody>
                    <a:bodyPr/>
                    <a:lstStyle/>
                    <a:p>
                      <a:r>
                        <a:rPr lang="en-US" sz="1000"/>
                        <a:t>75</a:t>
                      </a:r>
                    </a:p>
                  </a:txBody>
                  <a:tcPr/>
                </a:tc>
                <a:tc>
                  <a:txBody>
                    <a:bodyPr/>
                    <a:lstStyle/>
                    <a:p>
                      <a:r>
                        <a:rPr lang="en-US" sz="1000"/>
                        <a:t>13</a:t>
                      </a:r>
                    </a:p>
                  </a:txBody>
                  <a:tcPr/>
                </a:tc>
                <a:tc>
                  <a:txBody>
                    <a:bodyPr/>
                    <a:lstStyle/>
                    <a:p>
                      <a:r>
                        <a:rPr lang="en-US" sz="1000"/>
                        <a:t>0</a:t>
                      </a:r>
                    </a:p>
                  </a:txBody>
                  <a:tcPr/>
                </a:tc>
                <a:tc>
                  <a:txBody>
                    <a:bodyPr/>
                    <a:lstStyle/>
                    <a:p>
                      <a:r>
                        <a:rPr lang="en-US" sz="1000"/>
                        <a:t>14.0572%</a:t>
                      </a:r>
                    </a:p>
                  </a:txBody>
                  <a:tcPr/>
                </a:tc>
                <a:tc>
                  <a:txBody>
                    <a:bodyPr/>
                    <a:lstStyle/>
                    <a:p>
                      <a:r>
                        <a:rPr lang="en-US" sz="1000"/>
                        <a:t>0.0%</a:t>
                      </a:r>
                    </a:p>
                  </a:txBody>
                  <a:tcPr/>
                </a:tc>
                <a:extLst>
                  <a:ext uri="{0D108BD9-81ED-4DB2-BD59-A6C34878D82A}">
                    <a16:rowId xmlns:a16="http://schemas.microsoft.com/office/drawing/2014/main" val="1710058157"/>
                  </a:ext>
                </a:extLst>
              </a:tr>
            </a:tbl>
          </a:graphicData>
        </a:graphic>
      </p:graphicFrame>
      <p:sp>
        <p:nvSpPr>
          <p:cNvPr id="4" name="Text Placeholder 3">
            <a:extLst>
              <a:ext uri="{FF2B5EF4-FFF2-40B4-BE49-F238E27FC236}">
                <a16:creationId xmlns:a16="http://schemas.microsoft.com/office/drawing/2014/main" id="{F857644C-89E7-467E-BAC2-C5C22BF6981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439741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B8950-81FD-4FD0-9847-5E788DA2C74B}"/>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BACD1240-089E-4F15-91E0-1A45E7FCC961}"/>
              </a:ext>
            </a:extLst>
          </p:cNvPr>
          <p:cNvGraphicFramePr>
            <a:graphicFrameLocks noGrp="1"/>
          </p:cNvGraphicFramePr>
          <p:nvPr>
            <p:ph type="chart" sz="quarter" idx="13"/>
            <p:extLst>
              <p:ext uri="{D42A27DB-BD31-4B8C-83A1-F6EECF244321}">
                <p14:modId xmlns:p14="http://schemas.microsoft.com/office/powerpoint/2010/main" val="197835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9C547E-3029-48B7-A0DF-CB45FE0C3721}"/>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0BE1742D-3699-4E65-A3D5-B2F7B05949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17812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3B872-15AE-4D04-9261-497325062734}"/>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2D37FA66-35B1-4352-A519-A6910C4300F5}"/>
              </a:ext>
            </a:extLst>
          </p:cNvPr>
          <p:cNvGraphicFramePr>
            <a:graphicFrameLocks noGrp="1"/>
          </p:cNvGraphicFramePr>
          <p:nvPr>
            <p:ph type="chart" sz="quarter" idx="13"/>
            <p:extLst>
              <p:ext uri="{D42A27DB-BD31-4B8C-83A1-F6EECF244321}">
                <p14:modId xmlns:p14="http://schemas.microsoft.com/office/powerpoint/2010/main" val="1051662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43F0C9-77BE-4FBB-93B5-A335B2CE44EC}"/>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7D8BB109-D8B2-408F-BDC9-8327ED2BA9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7742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12808-D5C3-4C1C-9EA0-3E8AF3FE1FE2}"/>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52A63863-9D97-4576-8802-02D9CA59CA63}"/>
              </a:ext>
            </a:extLst>
          </p:cNvPr>
          <p:cNvGraphicFramePr>
            <a:graphicFrameLocks noGrp="1"/>
          </p:cNvGraphicFramePr>
          <p:nvPr>
            <p:ph type="chart" sz="quarter" idx="13"/>
            <p:extLst>
              <p:ext uri="{D42A27DB-BD31-4B8C-83A1-F6EECF244321}">
                <p14:modId xmlns:p14="http://schemas.microsoft.com/office/powerpoint/2010/main" val="33551208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02AC32-42DF-4C82-A333-AAE35EE3129D}"/>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49AC556D-6564-46DA-8AA1-07FF599773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6775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8981C-6DA1-426C-ABD9-DC9A86A7727B}"/>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22E93670-CECE-48AA-B5E0-1E847AB9D864}"/>
              </a:ext>
            </a:extLst>
          </p:cNvPr>
          <p:cNvGraphicFramePr>
            <a:graphicFrameLocks noGrp="1"/>
          </p:cNvGraphicFramePr>
          <p:nvPr>
            <p:ph type="tbl" sz="quarter" idx="13"/>
            <p:extLst>
              <p:ext uri="{D42A27DB-BD31-4B8C-83A1-F6EECF244321}">
                <p14:modId xmlns:p14="http://schemas.microsoft.com/office/powerpoint/2010/main" val="3706394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39200332"/>
                    </a:ext>
                  </a:extLst>
                </a:gridCol>
                <a:gridCol w="658368">
                  <a:extLst>
                    <a:ext uri="{9D8B030D-6E8A-4147-A177-3AD203B41FA5}">
                      <a16:colId xmlns:a16="http://schemas.microsoft.com/office/drawing/2014/main" val="3667944765"/>
                    </a:ext>
                  </a:extLst>
                </a:gridCol>
                <a:gridCol w="658368">
                  <a:extLst>
                    <a:ext uri="{9D8B030D-6E8A-4147-A177-3AD203B41FA5}">
                      <a16:colId xmlns:a16="http://schemas.microsoft.com/office/drawing/2014/main" val="3398445170"/>
                    </a:ext>
                  </a:extLst>
                </a:gridCol>
                <a:gridCol w="658368">
                  <a:extLst>
                    <a:ext uri="{9D8B030D-6E8A-4147-A177-3AD203B41FA5}">
                      <a16:colId xmlns:a16="http://schemas.microsoft.com/office/drawing/2014/main" val="3051921671"/>
                    </a:ext>
                  </a:extLst>
                </a:gridCol>
                <a:gridCol w="658368">
                  <a:extLst>
                    <a:ext uri="{9D8B030D-6E8A-4147-A177-3AD203B41FA5}">
                      <a16:colId xmlns:a16="http://schemas.microsoft.com/office/drawing/2014/main" val="942196590"/>
                    </a:ext>
                  </a:extLst>
                </a:gridCol>
                <a:gridCol w="658368">
                  <a:extLst>
                    <a:ext uri="{9D8B030D-6E8A-4147-A177-3AD203B41FA5}">
                      <a16:colId xmlns:a16="http://schemas.microsoft.com/office/drawing/2014/main" val="3371343810"/>
                    </a:ext>
                  </a:extLst>
                </a:gridCol>
                <a:gridCol w="658368">
                  <a:extLst>
                    <a:ext uri="{9D8B030D-6E8A-4147-A177-3AD203B41FA5}">
                      <a16:colId xmlns:a16="http://schemas.microsoft.com/office/drawing/2014/main" val="3837311327"/>
                    </a:ext>
                  </a:extLst>
                </a:gridCol>
                <a:gridCol w="658368">
                  <a:extLst>
                    <a:ext uri="{9D8B030D-6E8A-4147-A177-3AD203B41FA5}">
                      <a16:colId xmlns:a16="http://schemas.microsoft.com/office/drawing/2014/main" val="3834227610"/>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310416359"/>
                  </a:ext>
                </a:extLst>
              </a:tr>
              <a:tr h="370840">
                <a:tc>
                  <a:txBody>
                    <a:bodyPr/>
                    <a:lstStyle/>
                    <a:p>
                      <a:r>
                        <a:rPr lang="en-US" sz="1000" b="1"/>
                        <a:t>Tokio Marine America - 2017-12-19 20:45:50</a:t>
                      </a:r>
                      <a:r>
                        <a:rPr lang="en-US" sz="1000"/>
                        <a:t>
Update: our winner is....B!  It's the most wonderful time of the year! Ugly Christmas Sweater time! Help us pick this year's winner by commenting below with the letter of your favorite!</a:t>
                      </a:r>
                    </a:p>
                  </a:txBody>
                  <a:tcPr/>
                </a:tc>
                <a:tc>
                  <a:txBody>
                    <a:bodyPr/>
                    <a:lstStyle/>
                    <a:p>
                      <a:r>
                        <a:rPr lang="en-US" sz="1000"/>
                        <a:t>87</a:t>
                      </a:r>
                    </a:p>
                  </a:txBody>
                  <a:tcPr/>
                </a:tc>
                <a:tc>
                  <a:txBody>
                    <a:bodyPr/>
                    <a:lstStyle/>
                    <a:p>
                      <a:r>
                        <a:rPr lang="en-US" sz="1000"/>
                        <a:t>14</a:t>
                      </a:r>
                    </a:p>
                  </a:txBody>
                  <a:tcPr/>
                </a:tc>
                <a:tc>
                  <a:txBody>
                    <a:bodyPr/>
                    <a:lstStyle/>
                    <a:p>
                      <a:r>
                        <a:rPr lang="en-US" sz="1000"/>
                        <a:t>68</a:t>
                      </a:r>
                    </a:p>
                  </a:txBody>
                  <a:tcPr/>
                </a:tc>
                <a:tc>
                  <a:txBody>
                    <a:bodyPr/>
                    <a:lstStyle/>
                    <a:p>
                      <a:r>
                        <a:rPr lang="en-US" sz="1000"/>
                        <a:t>5</a:t>
                      </a:r>
                    </a:p>
                  </a:txBody>
                  <a:tcPr/>
                </a:tc>
                <a:tc>
                  <a:txBody>
                    <a:bodyPr/>
                    <a:lstStyle/>
                    <a:p>
                      <a:r>
                        <a:rPr lang="en-US" sz="1000"/>
                        <a:t>94.5652%</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485152403"/>
                  </a:ext>
                </a:extLst>
              </a:tr>
              <a:tr h="370840">
                <a:tc>
                  <a:txBody>
                    <a:bodyPr/>
                    <a:lstStyle/>
                    <a:p>
                      <a:r>
                        <a:rPr lang="en-US" sz="1000" b="1"/>
                        <a:t>Tokio Marine America - 2017-12-20 14:07:25</a:t>
                      </a:r>
                      <a:r>
                        <a:rPr lang="en-US" sz="1000"/>
                        <a:t>
Join one of the Best Places to Work in Insurance! We have an opening in our gorgeous Plano, Texas claims office. Check it out! http://bit.ly/2ysLIOV</a:t>
                      </a:r>
                    </a:p>
                  </a:txBody>
                  <a:tcPr/>
                </a:tc>
                <a:tc>
                  <a:txBody>
                    <a:bodyPr/>
                    <a:lstStyle/>
                    <a:p>
                      <a:r>
                        <a:rPr lang="en-US" sz="1000"/>
                        <a:t>46</a:t>
                      </a:r>
                    </a:p>
                  </a:txBody>
                  <a:tcPr/>
                </a:tc>
                <a:tc>
                  <a:txBody>
                    <a:bodyPr/>
                    <a:lstStyle/>
                    <a:p>
                      <a:r>
                        <a:rPr lang="en-US" sz="1000"/>
                        <a:t>39</a:t>
                      </a:r>
                    </a:p>
                  </a:txBody>
                  <a:tcPr/>
                </a:tc>
                <a:tc>
                  <a:txBody>
                    <a:bodyPr/>
                    <a:lstStyle/>
                    <a:p>
                      <a:r>
                        <a:rPr lang="en-US" sz="1000"/>
                        <a:t>4</a:t>
                      </a:r>
                    </a:p>
                  </a:txBody>
                  <a:tcPr/>
                </a:tc>
                <a:tc>
                  <a:txBody>
                    <a:bodyPr/>
                    <a:lstStyle/>
                    <a:p>
                      <a:r>
                        <a:rPr lang="en-US" sz="1000"/>
                        <a:t>3</a:t>
                      </a:r>
                    </a:p>
                  </a:txBody>
                  <a:tcPr/>
                </a:tc>
                <a:tc>
                  <a:txBody>
                    <a:bodyPr/>
                    <a:lstStyle/>
                    <a:p>
                      <a:r>
                        <a:rPr lang="en-US" sz="1000"/>
                        <a:t>45.0980%</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55077047"/>
                  </a:ext>
                </a:extLst>
              </a:tr>
              <a:tr h="370840">
                <a:tc>
                  <a:txBody>
                    <a:bodyPr/>
                    <a:lstStyle/>
                    <a:p>
                      <a:r>
                        <a:rPr lang="en-US" sz="1000" b="1"/>
                        <a:t>Tokio Marine America - 2017-12-20 18:14:09</a:t>
                      </a:r>
                      <a:r>
                        <a:rPr lang="en-US" sz="1000"/>
                        <a:t>
Update: our winner is..... C!!!!! Our Plano, TX office joins in on the fun! Vote for your favorite Texas office “ugly” sweater by commenting with your favorite letter below!</a:t>
                      </a:r>
                    </a:p>
                  </a:txBody>
                  <a:tcPr/>
                </a:tc>
                <a:tc>
                  <a:txBody>
                    <a:bodyPr/>
                    <a:lstStyle/>
                    <a:p>
                      <a:r>
                        <a:rPr lang="en-US" sz="1000"/>
                        <a:t>9</a:t>
                      </a:r>
                    </a:p>
                  </a:txBody>
                  <a:tcPr/>
                </a:tc>
                <a:tc>
                  <a:txBody>
                    <a:bodyPr/>
                    <a:lstStyle/>
                    <a:p>
                      <a:r>
                        <a:rPr lang="en-US" sz="1000"/>
                        <a:t>6</a:t>
                      </a:r>
                    </a:p>
                  </a:txBody>
                  <a:tcPr/>
                </a:tc>
                <a:tc>
                  <a:txBody>
                    <a:bodyPr/>
                    <a:lstStyle/>
                    <a:p>
                      <a:r>
                        <a:rPr lang="en-US" sz="1000"/>
                        <a:t>2</a:t>
                      </a:r>
                    </a:p>
                  </a:txBody>
                  <a:tcPr/>
                </a:tc>
                <a:tc>
                  <a:txBody>
                    <a:bodyPr/>
                    <a:lstStyle/>
                    <a:p>
                      <a:r>
                        <a:rPr lang="en-US" sz="1000"/>
                        <a:t>1</a:t>
                      </a:r>
                    </a:p>
                  </a:txBody>
                  <a:tcPr/>
                </a:tc>
                <a:tc>
                  <a:txBody>
                    <a:bodyPr/>
                    <a:lstStyle/>
                    <a:p>
                      <a:r>
                        <a:rPr lang="en-US" sz="1000"/>
                        <a:t>8.8235%</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142410632"/>
                  </a:ext>
                </a:extLst>
              </a:tr>
            </a:tbl>
          </a:graphicData>
        </a:graphic>
      </p:graphicFrame>
      <p:sp>
        <p:nvSpPr>
          <p:cNvPr id="4" name="Text Placeholder 3">
            <a:extLst>
              <a:ext uri="{FF2B5EF4-FFF2-40B4-BE49-F238E27FC236}">
                <a16:creationId xmlns:a16="http://schemas.microsoft.com/office/drawing/2014/main" id="{02AB676B-2BA4-4AA7-A221-0EB885F87D0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056204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218B9-A5B4-41CA-BA5F-1506223643D7}"/>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3763B32B-B1A3-4822-8DFF-1B51856ED67D}"/>
              </a:ext>
            </a:extLst>
          </p:cNvPr>
          <p:cNvGraphicFramePr>
            <a:graphicFrameLocks noGrp="1"/>
          </p:cNvGraphicFramePr>
          <p:nvPr>
            <p:ph type="tbl" sz="quarter" idx="13"/>
            <p:extLst>
              <p:ext uri="{D42A27DB-BD31-4B8C-83A1-F6EECF244321}">
                <p14:modId xmlns:p14="http://schemas.microsoft.com/office/powerpoint/2010/main" val="2623239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395076947"/>
                    </a:ext>
                  </a:extLst>
                </a:gridCol>
                <a:gridCol w="493776">
                  <a:extLst>
                    <a:ext uri="{9D8B030D-6E8A-4147-A177-3AD203B41FA5}">
                      <a16:colId xmlns:a16="http://schemas.microsoft.com/office/drawing/2014/main" val="1240449049"/>
                    </a:ext>
                  </a:extLst>
                </a:gridCol>
                <a:gridCol w="493776">
                  <a:extLst>
                    <a:ext uri="{9D8B030D-6E8A-4147-A177-3AD203B41FA5}">
                      <a16:colId xmlns:a16="http://schemas.microsoft.com/office/drawing/2014/main" val="1968986769"/>
                    </a:ext>
                  </a:extLst>
                </a:gridCol>
                <a:gridCol w="493776">
                  <a:extLst>
                    <a:ext uri="{9D8B030D-6E8A-4147-A177-3AD203B41FA5}">
                      <a16:colId xmlns:a16="http://schemas.microsoft.com/office/drawing/2014/main" val="1828392868"/>
                    </a:ext>
                  </a:extLst>
                </a:gridCol>
                <a:gridCol w="493776">
                  <a:extLst>
                    <a:ext uri="{9D8B030D-6E8A-4147-A177-3AD203B41FA5}">
                      <a16:colId xmlns:a16="http://schemas.microsoft.com/office/drawing/2014/main" val="393464090"/>
                    </a:ext>
                  </a:extLst>
                </a:gridCol>
                <a:gridCol w="493776">
                  <a:extLst>
                    <a:ext uri="{9D8B030D-6E8A-4147-A177-3AD203B41FA5}">
                      <a16:colId xmlns:a16="http://schemas.microsoft.com/office/drawing/2014/main" val="348337645"/>
                    </a:ext>
                  </a:extLst>
                </a:gridCol>
                <a:gridCol w="493776">
                  <a:extLst>
                    <a:ext uri="{9D8B030D-6E8A-4147-A177-3AD203B41FA5}">
                      <a16:colId xmlns:a16="http://schemas.microsoft.com/office/drawing/2014/main" val="14420780"/>
                    </a:ext>
                  </a:extLst>
                </a:gridCol>
                <a:gridCol w="493776">
                  <a:extLst>
                    <a:ext uri="{9D8B030D-6E8A-4147-A177-3AD203B41FA5}">
                      <a16:colId xmlns:a16="http://schemas.microsoft.com/office/drawing/2014/main" val="1792499494"/>
                    </a:ext>
                  </a:extLst>
                </a:gridCol>
                <a:gridCol w="493776">
                  <a:extLst>
                    <a:ext uri="{9D8B030D-6E8A-4147-A177-3AD203B41FA5}">
                      <a16:colId xmlns:a16="http://schemas.microsoft.com/office/drawing/2014/main" val="2454551120"/>
                    </a:ext>
                  </a:extLst>
                </a:gridCol>
                <a:gridCol w="493776">
                  <a:extLst>
                    <a:ext uri="{9D8B030D-6E8A-4147-A177-3AD203B41FA5}">
                      <a16:colId xmlns:a16="http://schemas.microsoft.com/office/drawing/2014/main" val="4023169627"/>
                    </a:ext>
                  </a:extLst>
                </a:gridCol>
                <a:gridCol w="493776">
                  <a:extLst>
                    <a:ext uri="{9D8B030D-6E8A-4147-A177-3AD203B41FA5}">
                      <a16:colId xmlns:a16="http://schemas.microsoft.com/office/drawing/2014/main" val="2038643598"/>
                    </a:ext>
                  </a:extLst>
                </a:gridCol>
                <a:gridCol w="493776">
                  <a:extLst>
                    <a:ext uri="{9D8B030D-6E8A-4147-A177-3AD203B41FA5}">
                      <a16:colId xmlns:a16="http://schemas.microsoft.com/office/drawing/2014/main" val="438378636"/>
                    </a:ext>
                  </a:extLst>
                </a:gridCol>
                <a:gridCol w="493776">
                  <a:extLst>
                    <a:ext uri="{9D8B030D-6E8A-4147-A177-3AD203B41FA5}">
                      <a16:colId xmlns:a16="http://schemas.microsoft.com/office/drawing/2014/main" val="2688172660"/>
                    </a:ext>
                  </a:extLst>
                </a:gridCol>
                <a:gridCol w="493776">
                  <a:extLst>
                    <a:ext uri="{9D8B030D-6E8A-4147-A177-3AD203B41FA5}">
                      <a16:colId xmlns:a16="http://schemas.microsoft.com/office/drawing/2014/main" val="97386484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90522318"/>
                  </a:ext>
                </a:extLst>
              </a:tr>
              <a:tr h="370840">
                <a:tc>
                  <a:txBody>
                    <a:bodyPr/>
                    <a:lstStyle/>
                    <a:p>
                      <a:r>
                        <a:rPr lang="en-US" sz="1000"/>
                        <a:t>@TokioMAmerica</a:t>
                      </a:r>
                    </a:p>
                  </a:txBody>
                  <a:tcPr/>
                </a:tc>
                <a:tc>
                  <a:txBody>
                    <a:bodyPr/>
                    <a:lstStyle/>
                    <a:p>
                      <a:r>
                        <a:rPr lang="en-US" sz="1000"/>
                        <a:t>68</a:t>
                      </a:r>
                    </a:p>
                  </a:txBody>
                  <a:tcPr/>
                </a:tc>
                <a:tc>
                  <a:txBody>
                    <a:bodyPr/>
                    <a:lstStyle/>
                    <a:p>
                      <a:r>
                        <a:rPr lang="en-US" sz="1000"/>
                        <a:t>4</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9</a:t>
                      </a:r>
                    </a:p>
                  </a:txBody>
                  <a:tcPr/>
                </a:tc>
                <a:tc>
                  <a:txBody>
                    <a:bodyPr/>
                    <a:lstStyle/>
                    <a:p>
                      <a:r>
                        <a:rPr lang="en-US" sz="1000"/>
                        <a:t>3</a:t>
                      </a:r>
                    </a:p>
                  </a:txBody>
                  <a:tcPr/>
                </a:tc>
                <a:tc>
                  <a:txBody>
                    <a:bodyPr/>
                    <a:lstStyle/>
                    <a:p>
                      <a:r>
                        <a:rPr lang="en-US" sz="1000"/>
                        <a:t>3</a:t>
                      </a:r>
                    </a:p>
                  </a:txBody>
                  <a:tcPr/>
                </a:tc>
                <a:tc>
                  <a:txBody>
                    <a:bodyPr/>
                    <a:lstStyle/>
                    <a:p>
                      <a:r>
                        <a:rPr lang="en-US" sz="1000"/>
                        <a:t>3.0303%</a:t>
                      </a:r>
                    </a:p>
                  </a:txBody>
                  <a:tcPr/>
                </a:tc>
                <a:tc>
                  <a:txBody>
                    <a:bodyPr/>
                    <a:lstStyle/>
                    <a:p>
                      <a:r>
                        <a:rPr lang="en-US" sz="1000"/>
                        <a:t>0.0%</a:t>
                      </a:r>
                    </a:p>
                  </a:txBody>
                  <a:tcPr/>
                </a:tc>
                <a:extLst>
                  <a:ext uri="{0D108BD9-81ED-4DB2-BD59-A6C34878D82A}">
                    <a16:rowId xmlns:a16="http://schemas.microsoft.com/office/drawing/2014/main" val="2429236175"/>
                  </a:ext>
                </a:extLst>
              </a:tr>
            </a:tbl>
          </a:graphicData>
        </a:graphic>
      </p:graphicFrame>
      <p:sp>
        <p:nvSpPr>
          <p:cNvPr id="4" name="Text Placeholder 3">
            <a:extLst>
              <a:ext uri="{FF2B5EF4-FFF2-40B4-BE49-F238E27FC236}">
                <a16:creationId xmlns:a16="http://schemas.microsoft.com/office/drawing/2014/main" id="{020B4275-F1D8-4DB5-ABAB-DDF5B216BF9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767450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401D0-512D-40A6-9AAD-129CF96960FF}"/>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1A8C11DD-BFB6-498F-9687-6DAB24BE800E}"/>
              </a:ext>
            </a:extLst>
          </p:cNvPr>
          <p:cNvGraphicFramePr>
            <a:graphicFrameLocks noGrp="1"/>
          </p:cNvGraphicFramePr>
          <p:nvPr>
            <p:ph type="chart" sz="quarter" idx="13"/>
            <p:extLst>
              <p:ext uri="{D42A27DB-BD31-4B8C-83A1-F6EECF244321}">
                <p14:modId xmlns:p14="http://schemas.microsoft.com/office/powerpoint/2010/main" val="1284533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99CB47-5A27-4A9F-9567-D3235F707646}"/>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E6806062-C579-4EC3-A5E3-785423CE78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718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13638-B0D6-4A60-B885-9FB6C13C4043}"/>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137E7889-18AF-4FB2-A170-0DC5275BFB18}"/>
              </a:ext>
            </a:extLst>
          </p:cNvPr>
          <p:cNvGraphicFramePr>
            <a:graphicFrameLocks noGrp="1"/>
          </p:cNvGraphicFramePr>
          <p:nvPr>
            <p:ph type="chart" sz="quarter" idx="13"/>
            <p:extLst>
              <p:ext uri="{D42A27DB-BD31-4B8C-83A1-F6EECF244321}">
                <p14:modId xmlns:p14="http://schemas.microsoft.com/office/powerpoint/2010/main" val="3011200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F0EA22-8B39-4381-99C3-12CD4CE0EF7A}"/>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885FB62B-F2C5-42CD-B52A-036D915F30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4086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6A687-15D0-4303-84C9-7F759992A2E4}"/>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4D596FED-9F0E-4C56-AED9-8A591A94D8E5}"/>
              </a:ext>
            </a:extLst>
          </p:cNvPr>
          <p:cNvGraphicFramePr>
            <a:graphicFrameLocks noGrp="1"/>
          </p:cNvGraphicFramePr>
          <p:nvPr>
            <p:ph type="tbl" sz="quarter" idx="13"/>
            <p:extLst>
              <p:ext uri="{D42A27DB-BD31-4B8C-83A1-F6EECF244321}">
                <p14:modId xmlns:p14="http://schemas.microsoft.com/office/powerpoint/2010/main" val="3365618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25999632"/>
                    </a:ext>
                  </a:extLst>
                </a:gridCol>
                <a:gridCol w="822960">
                  <a:extLst>
                    <a:ext uri="{9D8B030D-6E8A-4147-A177-3AD203B41FA5}">
                      <a16:colId xmlns:a16="http://schemas.microsoft.com/office/drawing/2014/main" val="159138326"/>
                    </a:ext>
                  </a:extLst>
                </a:gridCol>
                <a:gridCol w="822960">
                  <a:extLst>
                    <a:ext uri="{9D8B030D-6E8A-4147-A177-3AD203B41FA5}">
                      <a16:colId xmlns:a16="http://schemas.microsoft.com/office/drawing/2014/main" val="3036607376"/>
                    </a:ext>
                  </a:extLst>
                </a:gridCol>
                <a:gridCol w="822960">
                  <a:extLst>
                    <a:ext uri="{9D8B030D-6E8A-4147-A177-3AD203B41FA5}">
                      <a16:colId xmlns:a16="http://schemas.microsoft.com/office/drawing/2014/main" val="117058745"/>
                    </a:ext>
                  </a:extLst>
                </a:gridCol>
                <a:gridCol w="822960">
                  <a:extLst>
                    <a:ext uri="{9D8B030D-6E8A-4147-A177-3AD203B41FA5}">
                      <a16:colId xmlns:a16="http://schemas.microsoft.com/office/drawing/2014/main" val="3962970308"/>
                    </a:ext>
                  </a:extLst>
                </a:gridCol>
                <a:gridCol w="822960">
                  <a:extLst>
                    <a:ext uri="{9D8B030D-6E8A-4147-A177-3AD203B41FA5}">
                      <a16:colId xmlns:a16="http://schemas.microsoft.com/office/drawing/2014/main" val="3595720241"/>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428727784"/>
                  </a:ext>
                </a:extLst>
              </a:tr>
              <a:tr h="370840">
                <a:tc>
                  <a:txBody>
                    <a:bodyPr/>
                    <a:lstStyle/>
                    <a:p>
                      <a:r>
                        <a:rPr lang="en-US" sz="1000" b="1"/>
                        <a:t>@TokioMAmerica - 2017-12-20 09:25:13</a:t>
                      </a:r>
                      <a:r>
                        <a:rPr lang="en-US" sz="1000"/>
                        <a:t>
It's the most wonderful time of the year! Ugly Christmas Sweater time! Help us pick this year's winner by retweeting with the letter of your favorite! #contest #UglyChristmasSweater #anshin #tmamerica https://t.co/iOD9DVNXJK</a:t>
                      </a:r>
                    </a:p>
                  </a:txBody>
                  <a:tcPr/>
                </a:tc>
                <a:tc>
                  <a:txBody>
                    <a:bodyPr/>
                    <a:lstStyle/>
                    <a:p>
                      <a:r>
                        <a:rPr lang="en-US" sz="1000"/>
                        <a:t>No</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tc>
                  <a:txBody>
                    <a:bodyPr/>
                    <a:lstStyle/>
                    <a:p>
                      <a:r>
                        <a:rPr lang="en-US" sz="1000"/>
                        <a:t>8.9552%</a:t>
                      </a:r>
                    </a:p>
                  </a:txBody>
                  <a:tcPr/>
                </a:tc>
                <a:extLst>
                  <a:ext uri="{0D108BD9-81ED-4DB2-BD59-A6C34878D82A}">
                    <a16:rowId xmlns:a16="http://schemas.microsoft.com/office/drawing/2014/main" val="814282638"/>
                  </a:ext>
                </a:extLst>
              </a:tr>
              <a:tr h="370840">
                <a:tc>
                  <a:txBody>
                    <a:bodyPr/>
                    <a:lstStyle/>
                    <a:p>
                      <a:r>
                        <a:rPr lang="en-US" sz="1000" b="1"/>
                        <a:t>@TokioMAmerica - 2017-12-18 19:18:34</a:t>
                      </a:r>
                      <a:r>
                        <a:rPr lang="en-US" sz="1000"/>
                        <a:t>
Some of our TMA offices held their holiday events last Friday. Check out the fun we had! #TeamTMA #TMAmerica #Holidayfun https://t.co/M3XsLP2KSP</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4.4776%</a:t>
                      </a:r>
                    </a:p>
                  </a:txBody>
                  <a:tcPr/>
                </a:tc>
                <a:extLst>
                  <a:ext uri="{0D108BD9-81ED-4DB2-BD59-A6C34878D82A}">
                    <a16:rowId xmlns:a16="http://schemas.microsoft.com/office/drawing/2014/main" val="482204708"/>
                  </a:ext>
                </a:extLst>
              </a:tr>
              <a:tr h="370840">
                <a:tc>
                  <a:txBody>
                    <a:bodyPr/>
                    <a:lstStyle/>
                    <a:p>
                      <a:r>
                        <a:rPr lang="en-US" sz="1000" b="1"/>
                        <a:t>@TokioMAmerica - 2017-12-18 19:18:22</a:t>
                      </a:r>
                      <a:r>
                        <a:rPr lang="en-US" sz="1000"/>
                        <a:t>
Some of our TMA offices held their holiday events last Friday. Check out the fun we had! #TeamTMA #TMAmerica #Holidayfun https://t.co/yKyrURMCpC</a:t>
                      </a:r>
                    </a:p>
                  </a:txBody>
                  <a:tcPr/>
                </a:tc>
                <a:tc>
                  <a:txBody>
                    <a:bodyPr/>
                    <a:lstStyle/>
                    <a:p>
                      <a:r>
                        <a:rPr lang="en-US" sz="1000"/>
                        <a:t>No</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2.9851%</a:t>
                      </a:r>
                    </a:p>
                  </a:txBody>
                  <a:tcPr/>
                </a:tc>
                <a:extLst>
                  <a:ext uri="{0D108BD9-81ED-4DB2-BD59-A6C34878D82A}">
                    <a16:rowId xmlns:a16="http://schemas.microsoft.com/office/drawing/2014/main" val="3647009671"/>
                  </a:ext>
                </a:extLst>
              </a:tr>
            </a:tbl>
          </a:graphicData>
        </a:graphic>
      </p:graphicFrame>
      <p:sp>
        <p:nvSpPr>
          <p:cNvPr id="4" name="Text Placeholder 3">
            <a:extLst>
              <a:ext uri="{FF2B5EF4-FFF2-40B4-BE49-F238E27FC236}">
                <a16:creationId xmlns:a16="http://schemas.microsoft.com/office/drawing/2014/main" id="{611C682B-4431-4BF0-8B9C-7C1AC70776F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813613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6ABB8-BD9E-48AB-9BAD-7814FF6A6C1D}"/>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77234C6B-59D5-4C40-9068-801F6C2A7208}"/>
              </a:ext>
            </a:extLst>
          </p:cNvPr>
          <p:cNvGraphicFramePr>
            <a:graphicFrameLocks noGrp="1"/>
          </p:cNvGraphicFramePr>
          <p:nvPr>
            <p:ph type="tbl" sz="quarter" idx="13"/>
            <p:extLst>
              <p:ext uri="{D42A27DB-BD31-4B8C-83A1-F6EECF244321}">
                <p14:modId xmlns:p14="http://schemas.microsoft.com/office/powerpoint/2010/main" val="1699651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36695769"/>
                    </a:ext>
                  </a:extLst>
                </a:gridCol>
                <a:gridCol w="1069848">
                  <a:extLst>
                    <a:ext uri="{9D8B030D-6E8A-4147-A177-3AD203B41FA5}">
                      <a16:colId xmlns:a16="http://schemas.microsoft.com/office/drawing/2014/main" val="4098570809"/>
                    </a:ext>
                  </a:extLst>
                </a:gridCol>
                <a:gridCol w="1069848">
                  <a:extLst>
                    <a:ext uri="{9D8B030D-6E8A-4147-A177-3AD203B41FA5}">
                      <a16:colId xmlns:a16="http://schemas.microsoft.com/office/drawing/2014/main" val="827965899"/>
                    </a:ext>
                  </a:extLst>
                </a:gridCol>
                <a:gridCol w="1069848">
                  <a:extLst>
                    <a:ext uri="{9D8B030D-6E8A-4147-A177-3AD203B41FA5}">
                      <a16:colId xmlns:a16="http://schemas.microsoft.com/office/drawing/2014/main" val="2054103083"/>
                    </a:ext>
                  </a:extLst>
                </a:gridCol>
                <a:gridCol w="1069848">
                  <a:extLst>
                    <a:ext uri="{9D8B030D-6E8A-4147-A177-3AD203B41FA5}">
                      <a16:colId xmlns:a16="http://schemas.microsoft.com/office/drawing/2014/main" val="894412809"/>
                    </a:ext>
                  </a:extLst>
                </a:gridCol>
                <a:gridCol w="1069848">
                  <a:extLst>
                    <a:ext uri="{9D8B030D-6E8A-4147-A177-3AD203B41FA5}">
                      <a16:colId xmlns:a16="http://schemas.microsoft.com/office/drawing/2014/main" val="484468553"/>
                    </a:ext>
                  </a:extLst>
                </a:gridCol>
                <a:gridCol w="1069848">
                  <a:extLst>
                    <a:ext uri="{9D8B030D-6E8A-4147-A177-3AD203B41FA5}">
                      <a16:colId xmlns:a16="http://schemas.microsoft.com/office/drawing/2014/main" val="370724718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703913993"/>
                  </a:ext>
                </a:extLst>
              </a:tr>
              <a:tr h="370840">
                <a:tc>
                  <a:txBody>
                    <a:bodyPr/>
                    <a:lstStyle/>
                    <a:p>
                      <a:r>
                        <a:rPr lang="en-US" sz="1000"/>
                        <a:t>Tokio Marine America</a:t>
                      </a:r>
                    </a:p>
                  </a:txBody>
                  <a:tcPr/>
                </a:tc>
                <a:tc>
                  <a:txBody>
                    <a:bodyPr/>
                    <a:lstStyle/>
                    <a:p>
                      <a:r>
                        <a:rPr lang="en-US" sz="1000"/>
                        <a:t>4215</a:t>
                      </a:r>
                    </a:p>
                  </a:txBody>
                  <a:tcPr/>
                </a:tc>
                <a:tc>
                  <a:txBody>
                    <a:bodyPr/>
                    <a:lstStyle/>
                    <a:p>
                      <a:r>
                        <a:rPr lang="en-US" sz="1000"/>
                        <a:t>198</a:t>
                      </a:r>
                    </a:p>
                  </a:txBody>
                  <a:tcPr/>
                </a:tc>
                <a:tc>
                  <a:txBody>
                    <a:bodyPr/>
                    <a:lstStyle/>
                    <a:p>
                      <a:r>
                        <a:rPr lang="en-US" sz="1000"/>
                        <a:t>7</a:t>
                      </a:r>
                    </a:p>
                  </a:txBody>
                  <a:tcPr/>
                </a:tc>
                <a:tc>
                  <a:txBody>
                    <a:bodyPr/>
                    <a:lstStyle/>
                    <a:p>
                      <a:r>
                        <a:rPr lang="en-US" sz="1000"/>
                        <a:t>129</a:t>
                      </a:r>
                    </a:p>
                  </a:txBody>
                  <a:tcPr/>
                </a:tc>
                <a:tc>
                  <a:txBody>
                    <a:bodyPr/>
                    <a:lstStyle/>
                    <a:p>
                      <a:r>
                        <a:rPr lang="en-US" sz="1000"/>
                        <a:t>2</a:t>
                      </a:r>
                    </a:p>
                  </a:txBody>
                  <a:tcPr/>
                </a:tc>
                <a:tc>
                  <a:txBody>
                    <a:bodyPr/>
                    <a:lstStyle/>
                    <a:p>
                      <a:r>
                        <a:rPr lang="en-US" sz="1000"/>
                        <a:t>0.4547%</a:t>
                      </a:r>
                    </a:p>
                  </a:txBody>
                  <a:tcPr/>
                </a:tc>
                <a:extLst>
                  <a:ext uri="{0D108BD9-81ED-4DB2-BD59-A6C34878D82A}">
                    <a16:rowId xmlns:a16="http://schemas.microsoft.com/office/drawing/2014/main" val="3340856529"/>
                  </a:ext>
                </a:extLst>
              </a:tr>
            </a:tbl>
          </a:graphicData>
        </a:graphic>
      </p:graphicFrame>
      <p:sp>
        <p:nvSpPr>
          <p:cNvPr id="4" name="Text Placeholder 3">
            <a:extLst>
              <a:ext uri="{FF2B5EF4-FFF2-40B4-BE49-F238E27FC236}">
                <a16:creationId xmlns:a16="http://schemas.microsoft.com/office/drawing/2014/main" id="{296DD47D-CA43-4238-BB3D-C1F3FDE2869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472239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40919-5817-4CE4-992E-E4AC6064ACE8}"/>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34450430-CF56-464C-91B2-F6E9DBEEC3B2}"/>
              </a:ext>
            </a:extLst>
          </p:cNvPr>
          <p:cNvGraphicFramePr>
            <a:graphicFrameLocks noGrp="1"/>
          </p:cNvGraphicFramePr>
          <p:nvPr>
            <p:ph type="chart" sz="quarter" idx="13"/>
            <p:extLst>
              <p:ext uri="{D42A27DB-BD31-4B8C-83A1-F6EECF244321}">
                <p14:modId xmlns:p14="http://schemas.microsoft.com/office/powerpoint/2010/main" val="1826850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61E3DA-4043-480C-9523-0CCEF37A5A6C}"/>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0D843FFF-49F7-4CD1-B963-752A395EB8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44249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2DC98-0607-4769-8772-3558F750391D}"/>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AF2DB7D9-2CD5-4154-A4B1-BDCBC0A3C5F5}"/>
              </a:ext>
            </a:extLst>
          </p:cNvPr>
          <p:cNvGraphicFramePr>
            <a:graphicFrameLocks noGrp="1"/>
          </p:cNvGraphicFramePr>
          <p:nvPr>
            <p:ph type="chart" sz="quarter" idx="13"/>
            <p:extLst>
              <p:ext uri="{D42A27DB-BD31-4B8C-83A1-F6EECF244321}">
                <p14:modId xmlns:p14="http://schemas.microsoft.com/office/powerpoint/2010/main" val="3697711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61A541-1495-426E-BD1F-6EF052660A81}"/>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B036D519-A177-49C1-A738-EB1EBF1B53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9546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4C556-76DA-4824-AA44-13D0A1C0F339}"/>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56ABDC03-60B1-48C2-BFFD-39DA98A7815A}"/>
              </a:ext>
            </a:extLst>
          </p:cNvPr>
          <p:cNvGraphicFramePr>
            <a:graphicFrameLocks noGrp="1"/>
          </p:cNvGraphicFramePr>
          <p:nvPr>
            <p:ph type="tbl" sz="quarter" idx="13"/>
            <p:extLst>
              <p:ext uri="{D42A27DB-BD31-4B8C-83A1-F6EECF244321}">
                <p14:modId xmlns:p14="http://schemas.microsoft.com/office/powerpoint/2010/main" val="3240353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82219367"/>
                    </a:ext>
                  </a:extLst>
                </a:gridCol>
                <a:gridCol w="987552">
                  <a:extLst>
                    <a:ext uri="{9D8B030D-6E8A-4147-A177-3AD203B41FA5}">
                      <a16:colId xmlns:a16="http://schemas.microsoft.com/office/drawing/2014/main" val="3662752093"/>
                    </a:ext>
                  </a:extLst>
                </a:gridCol>
                <a:gridCol w="987552">
                  <a:extLst>
                    <a:ext uri="{9D8B030D-6E8A-4147-A177-3AD203B41FA5}">
                      <a16:colId xmlns:a16="http://schemas.microsoft.com/office/drawing/2014/main" val="3367398181"/>
                    </a:ext>
                  </a:extLst>
                </a:gridCol>
                <a:gridCol w="987552">
                  <a:extLst>
                    <a:ext uri="{9D8B030D-6E8A-4147-A177-3AD203B41FA5}">
                      <a16:colId xmlns:a16="http://schemas.microsoft.com/office/drawing/2014/main" val="984099169"/>
                    </a:ext>
                  </a:extLst>
                </a:gridCol>
                <a:gridCol w="987552">
                  <a:extLst>
                    <a:ext uri="{9D8B030D-6E8A-4147-A177-3AD203B41FA5}">
                      <a16:colId xmlns:a16="http://schemas.microsoft.com/office/drawing/2014/main" val="3056478059"/>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696504744"/>
                  </a:ext>
                </a:extLst>
              </a:tr>
              <a:tr h="370840">
                <a:tc>
                  <a:txBody>
                    <a:bodyPr/>
                    <a:lstStyle/>
                    <a:p>
                      <a:r>
                        <a:rPr lang="en-US" sz="1000" b="1"/>
                        <a:t>Tokio Marine America - 2017-12-15 13:28:01</a:t>
                      </a:r>
                      <a:r>
                        <a:rPr lang="en-US" sz="1000"/>
                        <a:t>
Our New York &amp; New Jersey offices held a wrapping party to wrap all of the gifts TMA Employees purchased. These presents benefit children in need throughout the New Jersey area. #NJ #TMAnshin #TeamTMA #AnshinInAction Jersey Cares</a:t>
                      </a:r>
                    </a:p>
                  </a:txBody>
                  <a:tcPr/>
                </a:tc>
                <a:tc>
                  <a:txBody>
                    <a:bodyPr/>
                    <a:lstStyle/>
                    <a:p>
                      <a:r>
                        <a:rPr lang="en-US" sz="1000"/>
                        <a:t>35</a:t>
                      </a:r>
                    </a:p>
                  </a:txBody>
                  <a:tcPr/>
                </a:tc>
                <a:tc>
                  <a:txBody>
                    <a:bodyPr/>
                    <a:lstStyle/>
                    <a:p>
                      <a:r>
                        <a:rPr lang="en-US" sz="1000"/>
                        <a:t>2</a:t>
                      </a:r>
                    </a:p>
                  </a:txBody>
                  <a:tcPr/>
                </a:tc>
                <a:tc>
                  <a:txBody>
                    <a:bodyPr/>
                    <a:lstStyle/>
                    <a:p>
                      <a:r>
                        <a:rPr lang="en-US" sz="1000"/>
                        <a:t>0.8888%</a:t>
                      </a:r>
                    </a:p>
                  </a:txBody>
                  <a:tcPr/>
                </a:tc>
                <a:tc>
                  <a:txBody>
                    <a:bodyPr/>
                    <a:lstStyle/>
                    <a:p>
                      <a:r>
                        <a:rPr lang="en-US" sz="1000"/>
                        <a:t>Photo</a:t>
                      </a:r>
                    </a:p>
                  </a:txBody>
                  <a:tcPr/>
                </a:tc>
                <a:extLst>
                  <a:ext uri="{0D108BD9-81ED-4DB2-BD59-A6C34878D82A}">
                    <a16:rowId xmlns:a16="http://schemas.microsoft.com/office/drawing/2014/main" val="1527435610"/>
                  </a:ext>
                </a:extLst>
              </a:tr>
              <a:tr h="370840">
                <a:tc>
                  <a:txBody>
                    <a:bodyPr/>
                    <a:lstStyle/>
                    <a:p>
                      <a:r>
                        <a:rPr lang="en-US" sz="1000" b="1"/>
                        <a:t>Tokio Marine America - 2017-12-22 16:32:44</a:t>
                      </a:r>
                      <a:r>
                        <a:rPr lang="en-US" sz="1000"/>
                        <a:t>
TMA Offices will close for the Christmas Holiday beginning at 3pm local time today. Happy Holidays!</a:t>
                      </a:r>
                    </a:p>
                  </a:txBody>
                  <a:tcPr/>
                </a:tc>
                <a:tc>
                  <a:txBody>
                    <a:bodyPr/>
                    <a:lstStyle/>
                    <a:p>
                      <a:r>
                        <a:rPr lang="en-US" sz="1000"/>
                        <a:t>25</a:t>
                      </a:r>
                    </a:p>
                  </a:txBody>
                  <a:tcPr/>
                </a:tc>
                <a:tc>
                  <a:txBody>
                    <a:bodyPr/>
                    <a:lstStyle/>
                    <a:p>
                      <a:r>
                        <a:rPr lang="en-US" sz="1000"/>
                        <a:t>0</a:t>
                      </a:r>
                    </a:p>
                  </a:txBody>
                  <a:tcPr/>
                </a:tc>
                <a:tc>
                  <a:txBody>
                    <a:bodyPr/>
                    <a:lstStyle/>
                    <a:p>
                      <a:r>
                        <a:rPr lang="en-US" sz="1000"/>
                        <a:t>0.5957%</a:t>
                      </a:r>
                    </a:p>
                  </a:txBody>
                  <a:tcPr/>
                </a:tc>
                <a:tc>
                  <a:txBody>
                    <a:bodyPr/>
                    <a:lstStyle/>
                    <a:p>
                      <a:r>
                        <a:rPr lang="en-US" sz="1000"/>
                        <a:t>Photo</a:t>
                      </a:r>
                    </a:p>
                  </a:txBody>
                  <a:tcPr/>
                </a:tc>
                <a:extLst>
                  <a:ext uri="{0D108BD9-81ED-4DB2-BD59-A6C34878D82A}">
                    <a16:rowId xmlns:a16="http://schemas.microsoft.com/office/drawing/2014/main" val="1310477556"/>
                  </a:ext>
                </a:extLst>
              </a:tr>
              <a:tr h="370840">
                <a:tc>
                  <a:txBody>
                    <a:bodyPr/>
                    <a:lstStyle/>
                    <a:p>
                      <a:r>
                        <a:rPr lang="en-US" sz="1000" b="1"/>
                        <a:t>Tokio Marine America - 2017-12-08 14:19:02</a:t>
                      </a:r>
                      <a:r>
                        <a:rPr lang="en-US" sz="1000"/>
                        <a:t>
November provided us with opportunities to spread Anshin in our communities. Chicago had a very successful coat drive and in NY/NJ, team members helped  serve Park East High School students during their annual Thanksgiving luncheon. #AnshinInAction #TMACares #TMAnshin</a:t>
                      </a:r>
                    </a:p>
                  </a:txBody>
                  <a:tcPr/>
                </a:tc>
                <a:tc>
                  <a:txBody>
                    <a:bodyPr/>
                    <a:lstStyle/>
                    <a:p>
                      <a:r>
                        <a:rPr lang="en-US" sz="1000"/>
                        <a:t>22</a:t>
                      </a:r>
                    </a:p>
                  </a:txBody>
                  <a:tcPr/>
                </a:tc>
                <a:tc>
                  <a:txBody>
                    <a:bodyPr/>
                    <a:lstStyle/>
                    <a:p>
                      <a:r>
                        <a:rPr lang="en-US" sz="1000"/>
                        <a:t>0</a:t>
                      </a:r>
                    </a:p>
                  </a:txBody>
                  <a:tcPr/>
                </a:tc>
                <a:tc>
                  <a:txBody>
                    <a:bodyPr/>
                    <a:lstStyle/>
                    <a:p>
                      <a:r>
                        <a:rPr lang="en-US" sz="1000"/>
                        <a:t>0.5351%</a:t>
                      </a:r>
                    </a:p>
                  </a:txBody>
                  <a:tcPr/>
                </a:tc>
                <a:tc>
                  <a:txBody>
                    <a:bodyPr/>
                    <a:lstStyle/>
                    <a:p>
                      <a:r>
                        <a:rPr lang="en-US" sz="1000"/>
                        <a:t>Photo</a:t>
                      </a:r>
                    </a:p>
                  </a:txBody>
                  <a:tcPr/>
                </a:tc>
                <a:extLst>
                  <a:ext uri="{0D108BD9-81ED-4DB2-BD59-A6C34878D82A}">
                    <a16:rowId xmlns:a16="http://schemas.microsoft.com/office/drawing/2014/main" val="1489814294"/>
                  </a:ext>
                </a:extLst>
              </a:tr>
            </a:tbl>
          </a:graphicData>
        </a:graphic>
      </p:graphicFrame>
      <p:sp>
        <p:nvSpPr>
          <p:cNvPr id="4" name="Text Placeholder 3">
            <a:extLst>
              <a:ext uri="{FF2B5EF4-FFF2-40B4-BE49-F238E27FC236}">
                <a16:creationId xmlns:a16="http://schemas.microsoft.com/office/drawing/2014/main" id="{547839DC-599D-47F1-867D-CDAA7C9931B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896080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9F45F-EC40-477D-AD21-F4B663F05D7D}"/>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90AAF9A3-0ACB-48F7-9527-BDA083F66E65}"/>
              </a:ext>
            </a:extLst>
          </p:cNvPr>
          <p:cNvGraphicFramePr>
            <a:graphicFrameLocks noGrp="1"/>
          </p:cNvGraphicFramePr>
          <p:nvPr>
            <p:ph type="tbl" sz="quarter" idx="13"/>
            <p:extLst>
              <p:ext uri="{D42A27DB-BD31-4B8C-83A1-F6EECF244321}">
                <p14:modId xmlns:p14="http://schemas.microsoft.com/office/powerpoint/2010/main" val="4073102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42169678"/>
                    </a:ext>
                  </a:extLst>
                </a:gridCol>
                <a:gridCol w="699516">
                  <a:extLst>
                    <a:ext uri="{9D8B030D-6E8A-4147-A177-3AD203B41FA5}">
                      <a16:colId xmlns:a16="http://schemas.microsoft.com/office/drawing/2014/main" val="188690610"/>
                    </a:ext>
                  </a:extLst>
                </a:gridCol>
                <a:gridCol w="699516">
                  <a:extLst>
                    <a:ext uri="{9D8B030D-6E8A-4147-A177-3AD203B41FA5}">
                      <a16:colId xmlns:a16="http://schemas.microsoft.com/office/drawing/2014/main" val="3884444807"/>
                    </a:ext>
                  </a:extLst>
                </a:gridCol>
                <a:gridCol w="658368">
                  <a:extLst>
                    <a:ext uri="{9D8B030D-6E8A-4147-A177-3AD203B41FA5}">
                      <a16:colId xmlns:a16="http://schemas.microsoft.com/office/drawing/2014/main" val="3039125861"/>
                    </a:ext>
                  </a:extLst>
                </a:gridCol>
                <a:gridCol w="658368">
                  <a:extLst>
                    <a:ext uri="{9D8B030D-6E8A-4147-A177-3AD203B41FA5}">
                      <a16:colId xmlns:a16="http://schemas.microsoft.com/office/drawing/2014/main" val="1601764183"/>
                    </a:ext>
                  </a:extLst>
                </a:gridCol>
                <a:gridCol w="658368">
                  <a:extLst>
                    <a:ext uri="{9D8B030D-6E8A-4147-A177-3AD203B41FA5}">
                      <a16:colId xmlns:a16="http://schemas.microsoft.com/office/drawing/2014/main" val="130406283"/>
                    </a:ext>
                  </a:extLst>
                </a:gridCol>
                <a:gridCol w="699516">
                  <a:extLst>
                    <a:ext uri="{9D8B030D-6E8A-4147-A177-3AD203B41FA5}">
                      <a16:colId xmlns:a16="http://schemas.microsoft.com/office/drawing/2014/main" val="3480519882"/>
                    </a:ext>
                  </a:extLst>
                </a:gridCol>
                <a:gridCol w="699516">
                  <a:extLst>
                    <a:ext uri="{9D8B030D-6E8A-4147-A177-3AD203B41FA5}">
                      <a16:colId xmlns:a16="http://schemas.microsoft.com/office/drawing/2014/main" val="3101420580"/>
                    </a:ext>
                  </a:extLst>
                </a:gridCol>
                <a:gridCol w="699516">
                  <a:extLst>
                    <a:ext uri="{9D8B030D-6E8A-4147-A177-3AD203B41FA5}">
                      <a16:colId xmlns:a16="http://schemas.microsoft.com/office/drawing/2014/main" val="3797747519"/>
                    </a:ext>
                  </a:extLst>
                </a:gridCol>
                <a:gridCol w="658368">
                  <a:extLst>
                    <a:ext uri="{9D8B030D-6E8A-4147-A177-3AD203B41FA5}">
                      <a16:colId xmlns:a16="http://schemas.microsoft.com/office/drawing/2014/main" val="241398960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215177603"/>
                  </a:ext>
                </a:extLst>
              </a:tr>
              <a:tr h="370840">
                <a:tc>
                  <a:txBody>
                    <a:bodyPr/>
                    <a:lstStyle/>
                    <a:p>
                      <a:r>
                        <a:rPr lang="en-US" sz="1000"/>
                        <a:t>tmamerica (Tokio Marine America)</a:t>
                      </a:r>
                    </a:p>
                  </a:txBody>
                  <a:tcPr/>
                </a:tc>
                <a:tc>
                  <a:txBody>
                    <a:bodyPr/>
                    <a:lstStyle/>
                    <a:p>
                      <a:r>
                        <a:rPr lang="en-US" sz="1000"/>
                        <a:t>67</a:t>
                      </a:r>
                    </a:p>
                  </a:txBody>
                  <a:tcPr/>
                </a:tc>
                <a:tc>
                  <a:txBody>
                    <a:bodyPr/>
                    <a:lstStyle/>
                    <a:p>
                      <a:r>
                        <a:rPr lang="en-US" sz="1000"/>
                        <a:t>n/a</a:t>
                      </a:r>
                    </a:p>
                  </a:txBody>
                  <a:tcPr/>
                </a:tc>
                <a:tc>
                  <a:txBody>
                    <a:bodyPr/>
                    <a:lstStyle/>
                    <a:p>
                      <a:r>
                        <a:rPr lang="en-US" sz="1000"/>
                        <a:t>4</a:t>
                      </a:r>
                    </a:p>
                  </a:txBody>
                  <a:tcPr/>
                </a:tc>
                <a:tc>
                  <a:txBody>
                    <a:bodyPr/>
                    <a:lstStyle/>
                    <a:p>
                      <a:r>
                        <a:rPr lang="en-US" sz="1000"/>
                        <a:t>2</a:t>
                      </a:r>
                    </a:p>
                  </a:txBody>
                  <a:tcPr/>
                </a:tc>
                <a:tc>
                  <a:txBody>
                    <a:bodyPr/>
                    <a:lstStyle/>
                    <a:p>
                      <a:r>
                        <a:rPr lang="en-US" sz="1000"/>
                        <a:t>0</a:t>
                      </a:r>
                    </a:p>
                  </a:txBody>
                  <a:tcPr/>
                </a:tc>
                <a:tc>
                  <a:txBody>
                    <a:bodyPr/>
                    <a:lstStyle/>
                    <a:p>
                      <a:r>
                        <a:rPr lang="en-US" sz="1000"/>
                        <a:t>6</a:t>
                      </a:r>
                    </a:p>
                  </a:txBody>
                  <a:tcPr/>
                </a:tc>
                <a:tc>
                  <a:txBody>
                    <a:bodyPr/>
                    <a:lstStyle/>
                    <a:p>
                      <a:r>
                        <a:rPr lang="en-US" sz="1000"/>
                        <a:t>71</a:t>
                      </a:r>
                    </a:p>
                  </a:txBody>
                  <a:tcPr/>
                </a:tc>
                <a:tc>
                  <a:txBody>
                    <a:bodyPr/>
                    <a:lstStyle/>
                    <a:p>
                      <a:r>
                        <a:rPr lang="en-US" sz="1000"/>
                        <a:t>178</a:t>
                      </a:r>
                    </a:p>
                  </a:txBody>
                  <a:tcPr/>
                </a:tc>
                <a:tc>
                  <a:txBody>
                    <a:bodyPr/>
                    <a:lstStyle/>
                    <a:p>
                      <a:r>
                        <a:rPr lang="en-US" sz="1000"/>
                        <a:t>n/a</a:t>
                      </a:r>
                    </a:p>
                  </a:txBody>
                  <a:tcPr/>
                </a:tc>
                <a:extLst>
                  <a:ext uri="{0D108BD9-81ED-4DB2-BD59-A6C34878D82A}">
                    <a16:rowId xmlns:a16="http://schemas.microsoft.com/office/drawing/2014/main" val="4162398831"/>
                  </a:ext>
                </a:extLst>
              </a:tr>
            </a:tbl>
          </a:graphicData>
        </a:graphic>
      </p:graphicFrame>
      <p:sp>
        <p:nvSpPr>
          <p:cNvPr id="4" name="Text Placeholder 3">
            <a:extLst>
              <a:ext uri="{FF2B5EF4-FFF2-40B4-BE49-F238E27FC236}">
                <a16:creationId xmlns:a16="http://schemas.microsoft.com/office/drawing/2014/main" id="{E841B815-6EDA-4E9D-AE81-51D51A37FEA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639690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FBB9B-3360-4C98-AE87-C3FF76AC9AFD}"/>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2960D588-2000-4FDE-824C-7F01A86A7F3E}"/>
              </a:ext>
            </a:extLst>
          </p:cNvPr>
          <p:cNvGraphicFramePr>
            <a:graphicFrameLocks noGrp="1"/>
          </p:cNvGraphicFramePr>
          <p:nvPr>
            <p:ph type="chart" sz="quarter" idx="13"/>
            <p:extLst>
              <p:ext uri="{D42A27DB-BD31-4B8C-83A1-F6EECF244321}">
                <p14:modId xmlns:p14="http://schemas.microsoft.com/office/powerpoint/2010/main" val="3511603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3A699D-01E9-4755-8EE9-FDAFAE3D7A5B}"/>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9DFB4D5A-55B3-4FA8-9177-B0D5378565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0855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178AF-B421-4173-ACB4-6573FD2870AD}"/>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5A510479-CA9F-4B8A-8E01-EBB7AF291D0B}"/>
              </a:ext>
            </a:extLst>
          </p:cNvPr>
          <p:cNvGraphicFramePr>
            <a:graphicFrameLocks noGrp="1"/>
          </p:cNvGraphicFramePr>
          <p:nvPr>
            <p:ph type="chart" sz="quarter" idx="13"/>
            <p:extLst>
              <p:ext uri="{D42A27DB-BD31-4B8C-83A1-F6EECF244321}">
                <p14:modId xmlns:p14="http://schemas.microsoft.com/office/powerpoint/2010/main" val="176411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F6D446-EFD2-4E26-AA8B-B37694FD8658}"/>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58E4B9C5-E8B3-47BE-B50F-25201DA0C2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179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11309-7444-43F6-86E3-5277FCE0E49E}"/>
              </a:ext>
            </a:extLst>
          </p:cNvPr>
          <p:cNvSpPr>
            <a:spLocks noGrp="1"/>
          </p:cNvSpPr>
          <p:nvPr>
            <p:ph type="title"/>
          </p:nvPr>
        </p:nvSpPr>
        <p:spPr/>
        <p:txBody>
          <a:bodyPr/>
          <a:lstStyle/>
          <a:p>
            <a:r>
              <a:rPr lang="en-US"/>
              <a:t>Instagram Posts Table - 1 of 5</a:t>
            </a:r>
          </a:p>
        </p:txBody>
      </p:sp>
      <p:graphicFrame>
        <p:nvGraphicFramePr>
          <p:cNvPr id="5" name="Table Placeholder 4">
            <a:extLst>
              <a:ext uri="{FF2B5EF4-FFF2-40B4-BE49-F238E27FC236}">
                <a16:creationId xmlns:a16="http://schemas.microsoft.com/office/drawing/2014/main" id="{212528F9-2008-483C-9A61-AE5C86455C60}"/>
              </a:ext>
            </a:extLst>
          </p:cNvPr>
          <p:cNvGraphicFramePr>
            <a:graphicFrameLocks noGrp="1"/>
          </p:cNvGraphicFramePr>
          <p:nvPr>
            <p:ph type="tbl" sz="quarter" idx="13"/>
            <p:extLst>
              <p:ext uri="{D42A27DB-BD31-4B8C-83A1-F6EECF244321}">
                <p14:modId xmlns:p14="http://schemas.microsoft.com/office/powerpoint/2010/main" val="2108728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39650951"/>
                    </a:ext>
                  </a:extLst>
                </a:gridCol>
                <a:gridCol w="987552">
                  <a:extLst>
                    <a:ext uri="{9D8B030D-6E8A-4147-A177-3AD203B41FA5}">
                      <a16:colId xmlns:a16="http://schemas.microsoft.com/office/drawing/2014/main" val="2314994294"/>
                    </a:ext>
                  </a:extLst>
                </a:gridCol>
                <a:gridCol w="987552">
                  <a:extLst>
                    <a:ext uri="{9D8B030D-6E8A-4147-A177-3AD203B41FA5}">
                      <a16:colId xmlns:a16="http://schemas.microsoft.com/office/drawing/2014/main" val="2070076645"/>
                    </a:ext>
                  </a:extLst>
                </a:gridCol>
                <a:gridCol w="987552">
                  <a:extLst>
                    <a:ext uri="{9D8B030D-6E8A-4147-A177-3AD203B41FA5}">
                      <a16:colId xmlns:a16="http://schemas.microsoft.com/office/drawing/2014/main" val="3671275404"/>
                    </a:ext>
                  </a:extLst>
                </a:gridCol>
                <a:gridCol w="987552">
                  <a:extLst>
                    <a:ext uri="{9D8B030D-6E8A-4147-A177-3AD203B41FA5}">
                      <a16:colId xmlns:a16="http://schemas.microsoft.com/office/drawing/2014/main" val="1428422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99107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- 2017-12-22 16:34:26</a:t>
                      </a:r>
                      <a:r>
                        <a:rPr kumimoji="0" lang="en-US" sz="1000" b="0" i="0" u="none" strike="noStrike" kern="1200" cap="none" spc="0" normalizeH="0" baseline="0" noProof="0">
                          <a:ln>
                            <a:noFill/>
                          </a:ln>
                          <a:solidFill>
                            <a:prstClr val="black"/>
                          </a:solidFill>
                          <a:effectLst/>
                          <a:uLnTx/>
                          <a:uFillTx/>
                          <a:latin typeface="+mn-lt"/>
                          <a:ea typeface="+mn-ea"/>
                          <a:cs typeface="+mn-cs"/>
                        </a:rPr>
                        <a:t>
TMA Offices will close for the Christmas Holiday beginning at 3pm local time today. Happy Holidays!
#tmamerica #happyholidays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59162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- 2017-12-20 18:57:02</a:t>
                      </a:r>
                      <a:r>
                        <a:rPr kumimoji="0" lang="en-US" sz="1000" b="0" i="0" u="none" strike="noStrike" kern="1200" cap="none" spc="0" normalizeH="0" baseline="0" noProof="0">
                          <a:ln>
                            <a:noFill/>
                          </a:ln>
                          <a:solidFill>
                            <a:prstClr val="black"/>
                          </a:solidFill>
                          <a:effectLst/>
                          <a:uLnTx/>
                          <a:uFillTx/>
                          <a:latin typeface="+mn-lt"/>
                          <a:ea typeface="+mn-ea"/>
                          <a:cs typeface="+mn-cs"/>
                        </a:rPr>
                        <a:t>
Update: our winner is C! Our Plano, TX office joins in on the fun! Vote for your favorite Texas office “ugly” sweater by commenting with your favorite letter below! #tmamerica #christmassweater #uglychristmassweater #contest #vote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48486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- 2017-12-20 10:04:01</a:t>
                      </a:r>
                      <a:r>
                        <a:rPr kumimoji="0" lang="en-US" sz="1000" b="0" i="0" u="none" strike="noStrike" kern="1200" cap="none" spc="0" normalizeH="0" baseline="0" noProof="0">
                          <a:ln>
                            <a:noFill/>
                          </a:ln>
                          <a:solidFill>
                            <a:prstClr val="black"/>
                          </a:solidFill>
                          <a:effectLst/>
                          <a:uLnTx/>
                          <a:uFillTx/>
                          <a:latin typeface="+mn-lt"/>
                          <a:ea typeface="+mn-ea"/>
                          <a:cs typeface="+mn-cs"/>
                        </a:rPr>
                        <a:t>
Update: our winner is B!! It's the most wonderful time of the year! Ugly Christmas Sweater time! Help us pick this year's winner by commenting below with the letter of your favorite! Make sure to scroll through all 3 images to see them all! #tmamerica #contest #uglychristmassweater #christmassweater #officefun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30459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- 2017-12-18 19:45:33</a:t>
                      </a:r>
                      <a:r>
                        <a:rPr kumimoji="0" lang="en-US" sz="1000" b="0" i="0" u="none" strike="noStrike" kern="1200" cap="none" spc="0" normalizeH="0" baseline="0" noProof="0">
                          <a:ln>
                            <a:noFill/>
                          </a:ln>
                          <a:solidFill>
                            <a:prstClr val="black"/>
                          </a:solidFill>
                          <a:effectLst/>
                          <a:uLnTx/>
                          <a:uFillTx/>
                          <a:latin typeface="+mn-lt"/>
                          <a:ea typeface="+mn-ea"/>
                          <a:cs typeface="+mn-cs"/>
                        </a:rPr>
                        <a:t>
We collected a lot of great toys for the children at @hillsidespasadena - #tmamerica #teamTMA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11151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- 2017-12-18 19:17:48</a:t>
                      </a:r>
                      <a:r>
                        <a:rPr kumimoji="0" lang="en-US" sz="1000" b="0" i="0" u="none" strike="noStrike" kern="1200" cap="none" spc="0" normalizeH="0" baseline="0" noProof="0">
                          <a:ln>
                            <a:noFill/>
                          </a:ln>
                          <a:solidFill>
                            <a:prstClr val="black"/>
                          </a:solidFill>
                          <a:effectLst/>
                          <a:uLnTx/>
                          <a:uFillTx/>
                          <a:latin typeface="+mn-lt"/>
                          <a:ea typeface="+mn-ea"/>
                          <a:cs typeface="+mn-cs"/>
                        </a:rPr>
                        <a:t>
Some of our TMA offices held their holiday events last Friday. Check out the fun we had! #TeamTMA #TMAmerica #Holidayfun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64484340"/>
                  </a:ext>
                </a:extLst>
              </a:tr>
            </a:tbl>
          </a:graphicData>
        </a:graphic>
      </p:graphicFrame>
      <p:sp>
        <p:nvSpPr>
          <p:cNvPr id="4" name="Text Placeholder 3">
            <a:extLst>
              <a:ext uri="{FF2B5EF4-FFF2-40B4-BE49-F238E27FC236}">
                <a16:creationId xmlns:a16="http://schemas.microsoft.com/office/drawing/2014/main" id="{7BA55C14-CAC2-44D5-B9F0-A856D92C2660}"/>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38433822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F66E1-406A-434F-A124-CC952ADE492C}"/>
              </a:ext>
            </a:extLst>
          </p:cNvPr>
          <p:cNvSpPr>
            <a:spLocks noGrp="1"/>
          </p:cNvSpPr>
          <p:nvPr>
            <p:ph type="title"/>
          </p:nvPr>
        </p:nvSpPr>
        <p:spPr/>
        <p:txBody>
          <a:bodyPr/>
          <a:lstStyle/>
          <a:p>
            <a:r>
              <a:rPr lang="en-US"/>
              <a:t>Instagram Posts Table - 2 of 5</a:t>
            </a:r>
          </a:p>
        </p:txBody>
      </p:sp>
      <p:graphicFrame>
        <p:nvGraphicFramePr>
          <p:cNvPr id="5" name="Table Placeholder 4">
            <a:extLst>
              <a:ext uri="{FF2B5EF4-FFF2-40B4-BE49-F238E27FC236}">
                <a16:creationId xmlns:a16="http://schemas.microsoft.com/office/drawing/2014/main" id="{F8CB9EBC-EBEC-49A1-9BA9-DB4B25941F56}"/>
              </a:ext>
            </a:extLst>
          </p:cNvPr>
          <p:cNvGraphicFramePr>
            <a:graphicFrameLocks noGrp="1"/>
          </p:cNvGraphicFramePr>
          <p:nvPr>
            <p:ph type="tbl" sz="quarter" idx="13"/>
            <p:extLst>
              <p:ext uri="{D42A27DB-BD31-4B8C-83A1-F6EECF244321}">
                <p14:modId xmlns:p14="http://schemas.microsoft.com/office/powerpoint/2010/main" val="9206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10377421"/>
                    </a:ext>
                  </a:extLst>
                </a:gridCol>
                <a:gridCol w="987552">
                  <a:extLst>
                    <a:ext uri="{9D8B030D-6E8A-4147-A177-3AD203B41FA5}">
                      <a16:colId xmlns:a16="http://schemas.microsoft.com/office/drawing/2014/main" val="3366530124"/>
                    </a:ext>
                  </a:extLst>
                </a:gridCol>
                <a:gridCol w="987552">
                  <a:extLst>
                    <a:ext uri="{9D8B030D-6E8A-4147-A177-3AD203B41FA5}">
                      <a16:colId xmlns:a16="http://schemas.microsoft.com/office/drawing/2014/main" val="2208695006"/>
                    </a:ext>
                  </a:extLst>
                </a:gridCol>
                <a:gridCol w="987552">
                  <a:extLst>
                    <a:ext uri="{9D8B030D-6E8A-4147-A177-3AD203B41FA5}">
                      <a16:colId xmlns:a16="http://schemas.microsoft.com/office/drawing/2014/main" val="1494501370"/>
                    </a:ext>
                  </a:extLst>
                </a:gridCol>
                <a:gridCol w="987552">
                  <a:extLst>
                    <a:ext uri="{9D8B030D-6E8A-4147-A177-3AD203B41FA5}">
                      <a16:colId xmlns:a16="http://schemas.microsoft.com/office/drawing/2014/main" val="1158244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2086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- 2017-12-08 17:13:46</a:t>
                      </a:r>
                      <a:r>
                        <a:rPr kumimoji="0" lang="en-US" sz="1000" b="0" i="0" u="none" strike="noStrike" kern="1200" cap="none" spc="0" normalizeH="0" baseline="0" noProof="0">
                          <a:ln>
                            <a:noFill/>
                          </a:ln>
                          <a:solidFill>
                            <a:prstClr val="black"/>
                          </a:solidFill>
                          <a:effectLst/>
                          <a:uLnTx/>
                          <a:uFillTx/>
                          <a:latin typeface="+mn-lt"/>
                          <a:ea typeface="+mn-ea"/>
                          <a:cs typeface="+mn-cs"/>
                        </a:rPr>
                        <a:t>
November provided us with opportunities to spread Anshin in our communities. Chicago had a very successful coat drive and in NY/NJ, team members helped  serve Park East High School students during their annual Thanksgiving luncheon. #AnshinInAction #TMACares #TMAnshin #TeamTMA  Park East High School @parkeasths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89452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- 2017-11-23 16:26:40</a:t>
                      </a:r>
                      <a:r>
                        <a:rPr kumimoji="0" lang="en-US" sz="1000" b="0" i="0" u="none" strike="noStrike" kern="1200" cap="none" spc="0" normalizeH="0" baseline="0" noProof="0">
                          <a:ln>
                            <a:noFill/>
                          </a:ln>
                          <a:solidFill>
                            <a:prstClr val="black"/>
                          </a:solidFill>
                          <a:effectLst/>
                          <a:uLnTx/>
                          <a:uFillTx/>
                          <a:latin typeface="+mn-lt"/>
                          <a:ea typeface="+mn-ea"/>
                          <a:cs typeface="+mn-cs"/>
                        </a:rPr>
                        <a:t>
Happy Thanksgiving from Tokio Marine America! #tmamerica #happythanksgiving  #thanksgiving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67477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- 2017-11-21 01:24:30</a:t>
                      </a:r>
                      <a:r>
                        <a:rPr kumimoji="0" lang="en-US" sz="1000" b="0" i="0" u="none" strike="noStrike" kern="1200" cap="none" spc="0" normalizeH="0" baseline="0" noProof="0">
                          <a:ln>
                            <a:noFill/>
                          </a:ln>
                          <a:solidFill>
                            <a:prstClr val="black"/>
                          </a:solidFill>
                          <a:effectLst/>
                          <a:uLnTx/>
                          <a:uFillTx/>
                          <a:latin typeface="+mn-lt"/>
                          <a:ea typeface="+mn-ea"/>
                          <a:cs typeface="+mn-cs"/>
                        </a:rPr>
                        <a:t>
TMA Value Spotlight: We believe Our Customers Come First
Everything we do is ultimately driven by our desire to create value for our customers. We will encourage every employee to know and understand our customer's needs.
Pictured: Mr. Koichi Yamasaki, President of Yamasaki Insurance Agency, Mr. Nick Nagano, CEO of Tokio Marine Group, and Jay Tokita, TMA Account Executive Officer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66032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- 2017-11-16 17:57:01</a:t>
                      </a:r>
                      <a:r>
                        <a:rPr kumimoji="0" lang="en-US" sz="1000" b="0" i="0" u="none" strike="noStrike" kern="1200" cap="none" spc="0" normalizeH="0" baseline="0" noProof="0">
                          <a:ln>
                            <a:noFill/>
                          </a:ln>
                          <a:solidFill>
                            <a:prstClr val="black"/>
                          </a:solidFill>
                          <a:effectLst/>
                          <a:uLnTx/>
                          <a:uFillTx/>
                          <a:latin typeface="+mn-lt"/>
                          <a:ea typeface="+mn-ea"/>
                          <a:cs typeface="+mn-cs"/>
                        </a:rPr>
                        <a:t>
Our Pasadena office collected hundreds of pounds of food for the LA Food Bank! @lafoodbank #wefeedla #TMA #tmamerica #anshininaction #tmanshin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07787161"/>
                  </a:ext>
                </a:extLst>
              </a:tr>
            </a:tbl>
          </a:graphicData>
        </a:graphic>
      </p:graphicFrame>
      <p:sp>
        <p:nvSpPr>
          <p:cNvPr id="4" name="Text Placeholder 3">
            <a:extLst>
              <a:ext uri="{FF2B5EF4-FFF2-40B4-BE49-F238E27FC236}">
                <a16:creationId xmlns:a16="http://schemas.microsoft.com/office/drawing/2014/main" id="{969A7883-553A-4034-A609-C983DD90FDF2}"/>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18769084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01243-1ABB-4BDA-9468-C097A20A5EBC}"/>
              </a:ext>
            </a:extLst>
          </p:cNvPr>
          <p:cNvSpPr>
            <a:spLocks noGrp="1"/>
          </p:cNvSpPr>
          <p:nvPr>
            <p:ph type="title"/>
          </p:nvPr>
        </p:nvSpPr>
        <p:spPr/>
        <p:txBody>
          <a:bodyPr/>
          <a:lstStyle/>
          <a:p>
            <a:r>
              <a:rPr lang="en-US"/>
              <a:t>Instagram Posts Table - 3 of 5</a:t>
            </a:r>
          </a:p>
        </p:txBody>
      </p:sp>
      <p:graphicFrame>
        <p:nvGraphicFramePr>
          <p:cNvPr id="5" name="Table Placeholder 4">
            <a:extLst>
              <a:ext uri="{FF2B5EF4-FFF2-40B4-BE49-F238E27FC236}">
                <a16:creationId xmlns:a16="http://schemas.microsoft.com/office/drawing/2014/main" id="{D57AC1E7-18A3-4640-AFEF-758150044852}"/>
              </a:ext>
            </a:extLst>
          </p:cNvPr>
          <p:cNvGraphicFramePr>
            <a:graphicFrameLocks noGrp="1"/>
          </p:cNvGraphicFramePr>
          <p:nvPr>
            <p:ph type="tbl" sz="quarter" idx="13"/>
            <p:extLst>
              <p:ext uri="{D42A27DB-BD31-4B8C-83A1-F6EECF244321}">
                <p14:modId xmlns:p14="http://schemas.microsoft.com/office/powerpoint/2010/main" val="1595385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09102076"/>
                    </a:ext>
                  </a:extLst>
                </a:gridCol>
                <a:gridCol w="987552">
                  <a:extLst>
                    <a:ext uri="{9D8B030D-6E8A-4147-A177-3AD203B41FA5}">
                      <a16:colId xmlns:a16="http://schemas.microsoft.com/office/drawing/2014/main" val="546176944"/>
                    </a:ext>
                  </a:extLst>
                </a:gridCol>
                <a:gridCol w="987552">
                  <a:extLst>
                    <a:ext uri="{9D8B030D-6E8A-4147-A177-3AD203B41FA5}">
                      <a16:colId xmlns:a16="http://schemas.microsoft.com/office/drawing/2014/main" val="4061488295"/>
                    </a:ext>
                  </a:extLst>
                </a:gridCol>
                <a:gridCol w="987552">
                  <a:extLst>
                    <a:ext uri="{9D8B030D-6E8A-4147-A177-3AD203B41FA5}">
                      <a16:colId xmlns:a16="http://schemas.microsoft.com/office/drawing/2014/main" val="2629240361"/>
                    </a:ext>
                  </a:extLst>
                </a:gridCol>
                <a:gridCol w="987552">
                  <a:extLst>
                    <a:ext uri="{9D8B030D-6E8A-4147-A177-3AD203B41FA5}">
                      <a16:colId xmlns:a16="http://schemas.microsoft.com/office/drawing/2014/main" val="3555642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2944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- 2017-11-14 12:30:05</a:t>
                      </a:r>
                      <a:r>
                        <a:rPr kumimoji="0" lang="en-US" sz="1000" b="0" i="0" u="none" strike="noStrike" kern="1200" cap="none" spc="0" normalizeH="0" baseline="0" noProof="0">
                          <a:ln>
                            <a:noFill/>
                          </a:ln>
                          <a:solidFill>
                            <a:prstClr val="black"/>
                          </a:solidFill>
                          <a:effectLst/>
                          <a:uLnTx/>
                          <a:uFillTx/>
                          <a:latin typeface="+mn-lt"/>
                          <a:ea typeface="+mn-ea"/>
                          <a:cs typeface="+mn-cs"/>
                        </a:rPr>
                        <a:t>
Our Plano, TX office employees helped out Minnie's Food Pantry on Nov 4th! Employees and their family members had a great time doing something good for families in need! #feedingfamilies #TeamTMA #AnshininAction #TMAnshin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95602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- 2017-11-11 09:26:32</a:t>
                      </a:r>
                      <a:r>
                        <a:rPr kumimoji="0" lang="en-US" sz="1000" b="0" i="0" u="none" strike="noStrike" kern="1200" cap="none" spc="0" normalizeH="0" baseline="0" noProof="0">
                          <a:ln>
                            <a:noFill/>
                          </a:ln>
                          <a:solidFill>
                            <a:prstClr val="black"/>
                          </a:solidFill>
                          <a:effectLst/>
                          <a:uLnTx/>
                          <a:uFillTx/>
                          <a:latin typeface="+mn-lt"/>
                          <a:ea typeface="+mn-ea"/>
                          <a:cs typeface="+mn-cs"/>
                        </a:rPr>
                        <a:t>
TMA salutes our Veterans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87900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- 2017-11-07 17:08:52</a:t>
                      </a:r>
                      <a:r>
                        <a:rPr kumimoji="0" lang="en-US" sz="1000" b="0" i="0" u="none" strike="noStrike" kern="1200" cap="none" spc="0" normalizeH="0" baseline="0" noProof="0">
                          <a:ln>
                            <a:noFill/>
                          </a:ln>
                          <a:solidFill>
                            <a:prstClr val="black"/>
                          </a:solidFill>
                          <a:effectLst/>
                          <a:uLnTx/>
                          <a:uFillTx/>
                          <a:latin typeface="+mn-lt"/>
                          <a:ea typeface="+mn-ea"/>
                          <a:cs typeface="+mn-cs"/>
                        </a:rPr>
                        <a:t>
November is Gratitude Month! What are you grateful for?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06084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- 2017-11-03 17:08:29</a:t>
                      </a:r>
                      <a:r>
                        <a:rPr kumimoji="0" lang="en-US" sz="1000" b="0" i="0" u="none" strike="noStrike" kern="1200" cap="none" spc="0" normalizeH="0" baseline="0" noProof="0">
                          <a:ln>
                            <a:noFill/>
                          </a:ln>
                          <a:solidFill>
                            <a:prstClr val="black"/>
                          </a:solidFill>
                          <a:effectLst/>
                          <a:uLnTx/>
                          <a:uFillTx/>
                          <a:latin typeface="+mn-lt"/>
                          <a:ea typeface="+mn-ea"/>
                          <a:cs typeface="+mn-cs"/>
                        </a:rPr>
                        <a:t>
Don't forget to "Fall Back"! Daylight Savings Time Ends on Sunday, 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50161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- 2017-11-02 13:16:56</a:t>
                      </a:r>
                      <a:r>
                        <a:rPr kumimoji="0" lang="en-US" sz="1000" b="0" i="0" u="none" strike="noStrike" kern="1200" cap="none" spc="0" normalizeH="0" baseline="0" noProof="0">
                          <a:ln>
                            <a:noFill/>
                          </a:ln>
                          <a:solidFill>
                            <a:prstClr val="black"/>
                          </a:solidFill>
                          <a:effectLst/>
                          <a:uLnTx/>
                          <a:uFillTx/>
                          <a:latin typeface="+mn-lt"/>
                          <a:ea typeface="+mn-ea"/>
                          <a:cs typeface="+mn-cs"/>
                        </a:rPr>
                        <a:t>
Congrats to our costume winners at our Pasadena office!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15950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- 2017-11-02 09:49:38</a:t>
                      </a:r>
                      <a:r>
                        <a:rPr kumimoji="0" lang="en-US" sz="1000" b="0" i="0" u="none" strike="noStrike" kern="1200" cap="none" spc="0" normalizeH="0" baseline="0" noProof="0">
                          <a:ln>
                            <a:noFill/>
                          </a:ln>
                          <a:solidFill>
                            <a:prstClr val="black"/>
                          </a:solidFill>
                          <a:effectLst/>
                          <a:uLnTx/>
                          <a:uFillTx/>
                          <a:latin typeface="+mn-lt"/>
                          <a:ea typeface="+mn-ea"/>
                          <a:cs typeface="+mn-cs"/>
                        </a:rPr>
                        <a:t>
One of our favorite contests of the year... pumpkin decorating! This years winners were the Chinese New Year Dragon and the Disney Halloween theme!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646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- 2017-11-01 13:27:27</a:t>
                      </a:r>
                      <a:r>
                        <a:rPr kumimoji="0" lang="en-US" sz="1000" b="0" i="0" u="none" strike="noStrike" kern="1200" cap="none" spc="0" normalizeH="0" baseline="0" noProof="0">
                          <a:ln>
                            <a:noFill/>
                          </a:ln>
                          <a:solidFill>
                            <a:prstClr val="black"/>
                          </a:solidFill>
                          <a:effectLst/>
                          <a:uLnTx/>
                          <a:uFillTx/>
                          <a:latin typeface="+mn-lt"/>
                          <a:ea typeface="+mn-ea"/>
                          <a:cs typeface="+mn-cs"/>
                        </a:rPr>
                        <a:t>
Such great costumes yesterday at or Pasadena office!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31020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- 2017-10-31 18:00:35</a:t>
                      </a:r>
                      <a:r>
                        <a:rPr kumimoji="0" lang="en-US" sz="1000" b="0" i="0" u="none" strike="noStrike" kern="1200" cap="none" spc="0" normalizeH="0" baseline="0" noProof="0">
                          <a:ln>
                            <a:noFill/>
                          </a:ln>
                          <a:solidFill>
                            <a:prstClr val="black"/>
                          </a:solidFill>
                          <a:effectLst/>
                          <a:uLnTx/>
                          <a:uFillTx/>
                          <a:latin typeface="+mn-lt"/>
                          <a:ea typeface="+mn-ea"/>
                          <a:cs typeface="+mn-cs"/>
                        </a:rPr>
                        <a:t>
TMA Halloween fun in Jersey City! #halloween #costumeparty #jerseycity #officefun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34119889"/>
                  </a:ext>
                </a:extLst>
              </a:tr>
            </a:tbl>
          </a:graphicData>
        </a:graphic>
      </p:graphicFrame>
      <p:sp>
        <p:nvSpPr>
          <p:cNvPr id="4" name="Text Placeholder 3">
            <a:extLst>
              <a:ext uri="{FF2B5EF4-FFF2-40B4-BE49-F238E27FC236}">
                <a16:creationId xmlns:a16="http://schemas.microsoft.com/office/drawing/2014/main" id="{1F62FB57-FADF-4820-AE3B-27833F35FB2C}"/>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16699677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32484-E1CB-4930-BD2E-2B4F5466BDEE}"/>
              </a:ext>
            </a:extLst>
          </p:cNvPr>
          <p:cNvSpPr>
            <a:spLocks noGrp="1"/>
          </p:cNvSpPr>
          <p:nvPr>
            <p:ph type="title"/>
          </p:nvPr>
        </p:nvSpPr>
        <p:spPr/>
        <p:txBody>
          <a:bodyPr/>
          <a:lstStyle/>
          <a:p>
            <a:r>
              <a:rPr lang="en-US"/>
              <a:t>Instagram Posts Table - 4 of 5</a:t>
            </a:r>
          </a:p>
        </p:txBody>
      </p:sp>
      <p:graphicFrame>
        <p:nvGraphicFramePr>
          <p:cNvPr id="5" name="Table Placeholder 4">
            <a:extLst>
              <a:ext uri="{FF2B5EF4-FFF2-40B4-BE49-F238E27FC236}">
                <a16:creationId xmlns:a16="http://schemas.microsoft.com/office/drawing/2014/main" id="{75370C00-6608-4834-AA34-B1C4E6329F4D}"/>
              </a:ext>
            </a:extLst>
          </p:cNvPr>
          <p:cNvGraphicFramePr>
            <a:graphicFrameLocks noGrp="1"/>
          </p:cNvGraphicFramePr>
          <p:nvPr>
            <p:ph type="tbl" sz="quarter" idx="13"/>
            <p:extLst>
              <p:ext uri="{D42A27DB-BD31-4B8C-83A1-F6EECF244321}">
                <p14:modId xmlns:p14="http://schemas.microsoft.com/office/powerpoint/2010/main" val="3639494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24758945"/>
                    </a:ext>
                  </a:extLst>
                </a:gridCol>
                <a:gridCol w="987552">
                  <a:extLst>
                    <a:ext uri="{9D8B030D-6E8A-4147-A177-3AD203B41FA5}">
                      <a16:colId xmlns:a16="http://schemas.microsoft.com/office/drawing/2014/main" val="3775289678"/>
                    </a:ext>
                  </a:extLst>
                </a:gridCol>
                <a:gridCol w="987552">
                  <a:extLst>
                    <a:ext uri="{9D8B030D-6E8A-4147-A177-3AD203B41FA5}">
                      <a16:colId xmlns:a16="http://schemas.microsoft.com/office/drawing/2014/main" val="3675612158"/>
                    </a:ext>
                  </a:extLst>
                </a:gridCol>
                <a:gridCol w="987552">
                  <a:extLst>
                    <a:ext uri="{9D8B030D-6E8A-4147-A177-3AD203B41FA5}">
                      <a16:colId xmlns:a16="http://schemas.microsoft.com/office/drawing/2014/main" val="1462752236"/>
                    </a:ext>
                  </a:extLst>
                </a:gridCol>
                <a:gridCol w="987552">
                  <a:extLst>
                    <a:ext uri="{9D8B030D-6E8A-4147-A177-3AD203B41FA5}">
                      <a16:colId xmlns:a16="http://schemas.microsoft.com/office/drawing/2014/main" val="3026376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8062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- 2017-10-23 19:59:32</a:t>
                      </a:r>
                      <a:r>
                        <a:rPr kumimoji="0" lang="en-US" sz="1000" b="0" i="0" u="none" strike="noStrike" kern="1200" cap="none" spc="0" normalizeH="0" baseline="0" noProof="0">
                          <a:ln>
                            <a:noFill/>
                          </a:ln>
                          <a:solidFill>
                            <a:prstClr val="black"/>
                          </a:solidFill>
                          <a:effectLst/>
                          <a:uLnTx/>
                          <a:uFillTx/>
                          <a:latin typeface="+mn-lt"/>
                          <a:ea typeface="+mn-ea"/>
                          <a:cs typeface="+mn-cs"/>
                        </a:rPr>
                        <a:t>
TMA Marketing VP helped to represent us at the St. John’s University Career Fair in New York. We were also presented with an award for our recycled material pens! @stjohnsu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51478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- 2017-10-18 17:12:30</a:t>
                      </a:r>
                      <a:r>
                        <a:rPr kumimoji="0" lang="en-US" sz="1000" b="0" i="0" u="none" strike="noStrike" kern="1200" cap="none" spc="0" normalizeH="0" baseline="0" noProof="0">
                          <a:ln>
                            <a:noFill/>
                          </a:ln>
                          <a:solidFill>
                            <a:prstClr val="black"/>
                          </a:solidFill>
                          <a:effectLst/>
                          <a:uLnTx/>
                          <a:uFillTx/>
                          <a:latin typeface="+mn-lt"/>
                          <a:ea typeface="+mn-ea"/>
                          <a:cs typeface="+mn-cs"/>
                        </a:rPr>
                        <a:t>
Come see us at @csufofficial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81341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- 2017-10-11 00:34:33</a:t>
                      </a:r>
                      <a:r>
                        <a:rPr kumimoji="0" lang="en-US" sz="1000" b="0" i="0" u="none" strike="noStrike" kern="1200" cap="none" spc="0" normalizeH="0" baseline="0" noProof="0">
                          <a:ln>
                            <a:noFill/>
                          </a:ln>
                          <a:solidFill>
                            <a:prstClr val="black"/>
                          </a:solidFill>
                          <a:effectLst/>
                          <a:uLnTx/>
                          <a:uFillTx/>
                          <a:latin typeface="+mn-lt"/>
                          <a:ea typeface="+mn-ea"/>
                          <a:cs typeface="+mn-cs"/>
                        </a:rPr>
                        <a:t>
Launch your career with TMA! See you at St. John's University on 10/17! @stjohnsu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33478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- 2017-10-09 13:35:44</a:t>
                      </a:r>
                      <a:r>
                        <a:rPr kumimoji="0" lang="en-US" sz="1000" b="0" i="0" u="none" strike="noStrike" kern="1200" cap="none" spc="0" normalizeH="0" baseline="0" noProof="0">
                          <a:ln>
                            <a:noFill/>
                          </a:ln>
                          <a:solidFill>
                            <a:prstClr val="black"/>
                          </a:solidFill>
                          <a:effectLst/>
                          <a:uLnTx/>
                          <a:uFillTx/>
                          <a:latin typeface="+mn-lt"/>
                          <a:ea typeface="+mn-ea"/>
                          <a:cs typeface="+mn-cs"/>
                        </a:rPr>
                        <a:t>
We wrapped up last week with a Cake Reception to celebrate our employees who provide great 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84738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- 2017-09-29 20:00:44</a:t>
                      </a:r>
                      <a:r>
                        <a:rPr kumimoji="0" lang="en-US" sz="1000" b="0" i="0" u="none" strike="noStrike" kern="1200" cap="none" spc="0" normalizeH="0" baseline="0" noProof="0">
                          <a:ln>
                            <a:noFill/>
                          </a:ln>
                          <a:solidFill>
                            <a:prstClr val="black"/>
                          </a:solidFill>
                          <a:effectLst/>
                          <a:uLnTx/>
                          <a:uFillTx/>
                          <a:latin typeface="+mn-lt"/>
                          <a:ea typeface="+mn-ea"/>
                          <a:cs typeface="+mn-cs"/>
                        </a:rPr>
                        <a:t>
TMA's Pasadena office was honored to host Mr. Tsuyoshi Nagano, Tokio Marine Group CEO on Tuesday, where he encouraged a lively discussion on what it means to be a "Good Company." Thank you, Mr. Nagano for your visit and wise insight.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67104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- 2017-09-25 14:25:58</a:t>
                      </a:r>
                      <a:r>
                        <a:rPr kumimoji="0" lang="en-US" sz="1000" b="0" i="0" u="none" strike="noStrike" kern="1200" cap="none" spc="0" normalizeH="0" baseline="0" noProof="0">
                          <a:ln>
                            <a:noFill/>
                          </a:ln>
                          <a:solidFill>
                            <a:prstClr val="black"/>
                          </a:solidFill>
                          <a:effectLst/>
                          <a:uLnTx/>
                          <a:uFillTx/>
                          <a:latin typeface="+mn-lt"/>
                          <a:ea typeface="+mn-ea"/>
                          <a:cs typeface="+mn-cs"/>
                        </a:rPr>
                        <a:t>
It's National One Hit Wonder Day! One-Hit Wonder Day was established by music journalist Steve Rosen back in 1990 to pay tribute to those who have had their five minutes of fame, leaving us only a catchy tune to remember them by. Can you guess either the artists or their one hit from these photos?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72915331"/>
                  </a:ext>
                </a:extLst>
              </a:tr>
            </a:tbl>
          </a:graphicData>
        </a:graphic>
      </p:graphicFrame>
      <p:sp>
        <p:nvSpPr>
          <p:cNvPr id="4" name="Text Placeholder 3">
            <a:extLst>
              <a:ext uri="{FF2B5EF4-FFF2-40B4-BE49-F238E27FC236}">
                <a16:creationId xmlns:a16="http://schemas.microsoft.com/office/drawing/2014/main" id="{CF6B1146-ACB5-44EC-B8B5-725D9E7B125D}"/>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25252632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835BC-BB51-44C9-858B-4494E6C19777}"/>
              </a:ext>
            </a:extLst>
          </p:cNvPr>
          <p:cNvSpPr>
            <a:spLocks noGrp="1"/>
          </p:cNvSpPr>
          <p:nvPr>
            <p:ph type="title"/>
          </p:nvPr>
        </p:nvSpPr>
        <p:spPr/>
        <p:txBody>
          <a:bodyPr/>
          <a:lstStyle/>
          <a:p>
            <a:r>
              <a:rPr lang="en-US"/>
              <a:t>Instagram Posts Table - 5 of 5</a:t>
            </a:r>
          </a:p>
        </p:txBody>
      </p:sp>
      <p:graphicFrame>
        <p:nvGraphicFramePr>
          <p:cNvPr id="5" name="Table Placeholder 4">
            <a:extLst>
              <a:ext uri="{FF2B5EF4-FFF2-40B4-BE49-F238E27FC236}">
                <a16:creationId xmlns:a16="http://schemas.microsoft.com/office/drawing/2014/main" id="{E86E78EC-0454-4859-A01E-F6FE148FD5A6}"/>
              </a:ext>
            </a:extLst>
          </p:cNvPr>
          <p:cNvGraphicFramePr>
            <a:graphicFrameLocks noGrp="1"/>
          </p:cNvGraphicFramePr>
          <p:nvPr>
            <p:ph type="tbl" sz="quarter" idx="13"/>
            <p:extLst>
              <p:ext uri="{D42A27DB-BD31-4B8C-83A1-F6EECF244321}">
                <p14:modId xmlns:p14="http://schemas.microsoft.com/office/powerpoint/2010/main" val="3674292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4110075"/>
                    </a:ext>
                  </a:extLst>
                </a:gridCol>
                <a:gridCol w="987552">
                  <a:extLst>
                    <a:ext uri="{9D8B030D-6E8A-4147-A177-3AD203B41FA5}">
                      <a16:colId xmlns:a16="http://schemas.microsoft.com/office/drawing/2014/main" val="3426432476"/>
                    </a:ext>
                  </a:extLst>
                </a:gridCol>
                <a:gridCol w="987552">
                  <a:extLst>
                    <a:ext uri="{9D8B030D-6E8A-4147-A177-3AD203B41FA5}">
                      <a16:colId xmlns:a16="http://schemas.microsoft.com/office/drawing/2014/main" val="3236425137"/>
                    </a:ext>
                  </a:extLst>
                </a:gridCol>
                <a:gridCol w="987552">
                  <a:extLst>
                    <a:ext uri="{9D8B030D-6E8A-4147-A177-3AD203B41FA5}">
                      <a16:colId xmlns:a16="http://schemas.microsoft.com/office/drawing/2014/main" val="2766760682"/>
                    </a:ext>
                  </a:extLst>
                </a:gridCol>
                <a:gridCol w="987552">
                  <a:extLst>
                    <a:ext uri="{9D8B030D-6E8A-4147-A177-3AD203B41FA5}">
                      <a16:colId xmlns:a16="http://schemas.microsoft.com/office/drawing/2014/main" val="642035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2276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- 2017-09-20 23:36:36</a:t>
                      </a:r>
                      <a:r>
                        <a:rPr kumimoji="0" lang="en-US" sz="1000" b="0" i="0" u="none" strike="noStrike" kern="1200" cap="none" spc="0" normalizeH="0" baseline="0" noProof="0">
                          <a:ln>
                            <a:noFill/>
                          </a:ln>
                          <a:solidFill>
                            <a:prstClr val="black"/>
                          </a:solidFill>
                          <a:effectLst/>
                          <a:uLnTx/>
                          <a:uFillTx/>
                          <a:latin typeface="+mn-lt"/>
                          <a:ea typeface="+mn-ea"/>
                          <a:cs typeface="+mn-cs"/>
                        </a:rPr>
                        <a:t>
Anshin in Action: On Saturday, 9/16, our Pasadena employees and guests participated in International Coastal Cleanup Day. Here are pictures of our successful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58579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- 2017-09-20 17:21:04</a:t>
                      </a:r>
                      <a:r>
                        <a:rPr kumimoji="0" lang="en-US" sz="1000" b="0" i="0" u="none" strike="noStrike" kern="1200" cap="none" spc="0" normalizeH="0" baseline="0" noProof="0">
                          <a:ln>
                            <a:noFill/>
                          </a:ln>
                          <a:solidFill>
                            <a:prstClr val="black"/>
                          </a:solidFill>
                          <a:effectLst/>
                          <a:uLnTx/>
                          <a:uFillTx/>
                          <a:latin typeface="+mn-lt"/>
                          <a:ea typeface="+mn-ea"/>
                          <a:cs typeface="+mn-cs"/>
                        </a:rPr>
                        <a:t>
Celebrating with cake! Best places to work in insurance-2nd year in a row! #tmamerica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1782699"/>
                  </a:ext>
                </a:extLst>
              </a:tr>
            </a:tbl>
          </a:graphicData>
        </a:graphic>
      </p:graphicFrame>
      <p:sp>
        <p:nvSpPr>
          <p:cNvPr id="4" name="Text Placeholder 3">
            <a:extLst>
              <a:ext uri="{FF2B5EF4-FFF2-40B4-BE49-F238E27FC236}">
                <a16:creationId xmlns:a16="http://schemas.microsoft.com/office/drawing/2014/main" id="{65599F9D-DBEC-4BF2-AB86-830C0B888ACD}"/>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42706980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855</Words>
  <Application>Microsoft Office PowerPoint</Application>
  <PresentationFormat>On-screen Show (4:3)</PresentationFormat>
  <Paragraphs>364</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TMA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Instagram Average Interactions Per Post</vt:lpstr>
      <vt:lpstr>Instagram Posts Table - 1 of 5</vt:lpstr>
      <vt:lpstr>Instagram Posts Table - 2 of 5</vt:lpstr>
      <vt:lpstr>Instagram Posts Table - 3 of 5</vt:lpstr>
      <vt:lpstr>Instagram Posts Table - 4 of 5</vt:lpstr>
      <vt:lpstr>Instagram Posts Table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2018-01-18T19:30:52Z</dcterms:created>
  <dcterms:modified xsi:type="dcterms:W3CDTF">2018-01-18T19:31:28Z</dcterms:modified>
</cp:coreProperties>
</file>