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phlyinsurance (Philadelphia Insurance Co.)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13737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6D-48AF-87FB-D69E4C083F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phlyinsurance (Philadelphia Insurance Co.)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6D-48AF-87FB-D69E4C083F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716520"/>
        <c:axId val="280716848"/>
      </c:barChart>
      <c:catAx>
        <c:axId val="280716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16848"/>
        <c:crosses val="autoZero"/>
        <c:auto val="1"/>
        <c:lblAlgn val="ctr"/>
        <c:lblOffset val="100"/>
        <c:noMultiLvlLbl val="0"/>
      </c:catAx>
      <c:valAx>
        <c:axId val="28071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1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Philadelphia Insurance Companies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14890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F2-4874-A968-D3AC8C4749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Philadelphia Insurance Companies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F2-4874-A968-D3AC8C474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5407536"/>
        <c:axId val="215403928"/>
      </c:barChart>
      <c:catAx>
        <c:axId val="21540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403928"/>
        <c:crosses val="autoZero"/>
        <c:auto val="1"/>
        <c:lblAlgn val="ctr"/>
        <c:lblOffset val="100"/>
        <c:noMultiLvlLbl val="0"/>
      </c:catAx>
      <c:valAx>
        <c:axId val="21540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40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@PHLYINS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F5-4AA6-BA7A-68A243AA28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@PHLYINS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F5-4AA6-BA7A-68A243AA28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@PHLYINS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F5-4AA6-BA7A-68A243AA28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287336"/>
        <c:axId val="282288976"/>
      </c:barChart>
      <c:catAx>
        <c:axId val="282287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88976"/>
        <c:crosses val="autoZero"/>
        <c:auto val="1"/>
        <c:lblAlgn val="ctr"/>
        <c:lblOffset val="100"/>
        <c:noMultiLvlLbl val="0"/>
      </c:catAx>
      <c:valAx>
        <c:axId val="28228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87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Philadelphia Insurance Companies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A8-443C-A542-19B64D2E38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Philadelphia Insurance Companies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A8-443C-A542-19B64D2E38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Philadelphia Insurance Companies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A8-443C-A542-19B64D2E387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Philadelphia Insurance Companies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A8-443C-A542-19B64D2E387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Philadelphia Insurance Companies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A8-443C-A542-19B64D2E387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Philadelphia Insurance Companies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CA8-443C-A542-19B64D2E387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Philadelphia Insurance Companies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CA8-443C-A542-19B64D2E387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Philadelphia Insurance Companies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CA8-443C-A542-19B64D2E38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419872"/>
        <c:axId val="282416920"/>
      </c:barChart>
      <c:catAx>
        <c:axId val="28241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16920"/>
        <c:crosses val="autoZero"/>
        <c:auto val="1"/>
        <c:lblAlgn val="ctr"/>
        <c:lblOffset val="100"/>
        <c:noMultiLvlLbl val="0"/>
      </c:catAx>
      <c:valAx>
        <c:axId val="282416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1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0.91297871318053003</c:v>
                </c:pt>
                <c:pt idx="1">
                  <c:v>0.68385278514588999</c:v>
                </c:pt>
                <c:pt idx="2">
                  <c:v>0.67662059888120996</c:v>
                </c:pt>
                <c:pt idx="3">
                  <c:v>0.97905134049711995</c:v>
                </c:pt>
                <c:pt idx="4">
                  <c:v>0.64571961123684996</c:v>
                </c:pt>
                <c:pt idx="5">
                  <c:v>0.80587861336524003</c:v>
                </c:pt>
                <c:pt idx="6">
                  <c:v>0.84797092671107999</c:v>
                </c:pt>
                <c:pt idx="7">
                  <c:v>0.79888948695429995</c:v>
                </c:pt>
                <c:pt idx="8">
                  <c:v>0.70476318081329004</c:v>
                </c:pt>
                <c:pt idx="9">
                  <c:v>0.61185870479394</c:v>
                </c:pt>
                <c:pt idx="10">
                  <c:v>0.60398904662951003</c:v>
                </c:pt>
                <c:pt idx="11">
                  <c:v>0.86370414554131003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6A-434A-9556-F3A1D1F697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5411144"/>
        <c:axId val="215405240"/>
      </c:lineChart>
      <c:dateAx>
        <c:axId val="215411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405240"/>
        <c:crosses val="autoZero"/>
        <c:auto val="1"/>
        <c:lblOffset val="100"/>
        <c:baseTimeUnit val="months"/>
      </c:dateAx>
      <c:valAx>
        <c:axId val="21540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41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0.28420625253755999</c:v>
                </c:pt>
                <c:pt idx="1">
                  <c:v>0.15450492208538</c:v>
                </c:pt>
                <c:pt idx="2">
                  <c:v>0.12575504566351001</c:v>
                </c:pt>
                <c:pt idx="3">
                  <c:v>0.11390500752203001</c:v>
                </c:pt>
                <c:pt idx="4">
                  <c:v>0.12919606345212001</c:v>
                </c:pt>
                <c:pt idx="5">
                  <c:v>0.15837104072398001</c:v>
                </c:pt>
                <c:pt idx="6">
                  <c:v>0.14635273576912</c:v>
                </c:pt>
                <c:pt idx="7">
                  <c:v>0.19180379415155999</c:v>
                </c:pt>
                <c:pt idx="8">
                  <c:v>0.19669235709697999</c:v>
                </c:pt>
                <c:pt idx="9">
                  <c:v>0.16683004071783999</c:v>
                </c:pt>
                <c:pt idx="10">
                  <c:v>0.14543704354740999</c:v>
                </c:pt>
                <c:pt idx="11">
                  <c:v>0.12315109591374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C2-4082-8950-63B5B0E3C1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422496"/>
        <c:axId val="282417904"/>
      </c:lineChart>
      <c:dateAx>
        <c:axId val="282422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17904"/>
        <c:crosses val="autoZero"/>
        <c:auto val="1"/>
        <c:lblOffset val="100"/>
        <c:baseTimeUnit val="months"/>
      </c:dateAx>
      <c:valAx>
        <c:axId val="28241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2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0.54518467774162005</c:v>
                </c:pt>
                <c:pt idx="1">
                  <c:v>0.77677097281626994</c:v>
                </c:pt>
                <c:pt idx="2">
                  <c:v>0.66722268557131004</c:v>
                </c:pt>
                <c:pt idx="3">
                  <c:v>0.58484628419269002</c:v>
                </c:pt>
                <c:pt idx="4">
                  <c:v>0.48745839759720999</c:v>
                </c:pt>
                <c:pt idx="5">
                  <c:v>0.52126231658583</c:v>
                </c:pt>
                <c:pt idx="6">
                  <c:v>0.54403433904818999</c:v>
                </c:pt>
                <c:pt idx="7">
                  <c:v>0.50214233817028997</c:v>
                </c:pt>
                <c:pt idx="8">
                  <c:v>0.53383168457616004</c:v>
                </c:pt>
                <c:pt idx="9">
                  <c:v>0.40129573170732002</c:v>
                </c:pt>
                <c:pt idx="10">
                  <c:v>0.39390288976194998</c:v>
                </c:pt>
                <c:pt idx="11">
                  <c:v>0.57765363128491998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A2-435F-9750-7134AA02F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711600"/>
        <c:axId val="280715208"/>
      </c:lineChart>
      <c:dateAx>
        <c:axId val="280711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15208"/>
        <c:crosses val="autoZero"/>
        <c:auto val="1"/>
        <c:lblOffset val="100"/>
        <c:baseTimeUnit val="months"/>
      </c:dateAx>
      <c:valAx>
        <c:axId val="28071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1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 (Philadelphia Insurance Co.)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17.5624</c:v>
                </c:pt>
                <c:pt idx="1">
                  <c:v>12.877800000000001</c:v>
                </c:pt>
                <c:pt idx="2">
                  <c:v>13.0162</c:v>
                </c:pt>
                <c:pt idx="3">
                  <c:v>12.166499999999999</c:v>
                </c:pt>
                <c:pt idx="4">
                  <c:v>11.8728</c:v>
                </c:pt>
                <c:pt idx="5">
                  <c:v>11.750299999999999</c:v>
                </c:pt>
                <c:pt idx="6">
                  <c:v>12.2904</c:v>
                </c:pt>
                <c:pt idx="7">
                  <c:v>10.806699999999999</c:v>
                </c:pt>
                <c:pt idx="8">
                  <c:v>8.7529000000000003</c:v>
                </c:pt>
                <c:pt idx="9">
                  <c:v>9.2430000000000003</c:v>
                </c:pt>
                <c:pt idx="10">
                  <c:v>8.1242999999999999</c:v>
                </c:pt>
                <c:pt idx="11">
                  <c:v>8.1282999999999994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DC-4C67-BF62-5806544F6D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417576"/>
        <c:axId val="135898360"/>
      </c:lineChart>
      <c:dateAx>
        <c:axId val="282417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898360"/>
        <c:crosses val="autoZero"/>
        <c:auto val="1"/>
        <c:lblOffset val="100"/>
        <c:baseTimeUnit val="months"/>
      </c:dateAx>
      <c:valAx>
        <c:axId val="13589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1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E2647-C8DE-43F4-8EED-2B1A556752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Interactions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0B7AD1-C061-4AF6-BBD1-898D3D4AD9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3587057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BE29A-BC85-4F9C-9000-005C4C4B1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4C2FEE-81A5-4F4F-9515-63CD58B48E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4783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00035-0DFA-49D4-A1E7-98D8C7801D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73308-1CDF-439A-939E-0ECB569A3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993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DDD36-1730-4F48-A599-F679DF17C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CF8BC9-C971-48E1-BB09-4F5E8639FB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1071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C21DF-1644-448A-B981-6DD659CEA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5AC6A-983F-4274-AE7D-FC9A0BF1B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368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1C55-21D1-48C8-83B6-4114D59F7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A0E61D-CD09-4886-9B1A-AE2EE71DA9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4563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7A8B9D-5DB3-4C10-88FD-8EE2BA1B3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E8A4A-2695-4141-B3FB-7B3EEB500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911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7E6A3-928E-46A6-A25F-B47D6BD2E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86A820-2209-48E2-A22A-B3CECBFBCD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3633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F5F38-5882-4043-B0CA-220ACE5875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BD287-E6AA-4DFE-A007-3FBF5769A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954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3F240-4582-4A83-A5B7-7673E72E8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863B40-84E3-4143-8BD6-DFAC80A549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9768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5C530F-F450-4696-9180-2CF43E588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22D71-38DF-4CD5-A093-20A9E63D0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784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E5973-E099-4B2A-B1DD-62C3F37B5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555090-22B5-452F-9C06-A6BE074992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0511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F765D-0EA8-4817-912F-DE992844F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C7474-6413-4106-B989-088EAEEA4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0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BFBF0-CA4D-4FF1-BB58-A27F69702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233E8C-A5D2-493D-B561-6D896CECD6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4942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1443C-8A30-4877-8913-D0034AB2C6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AF9FA-1781-4CFB-9FC6-5EF0C49DB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564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E678C-9B61-41B6-B569-F54A0A9B1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2C4CF4-221A-456B-AFE5-232B2DC26C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7220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A2EC2-6E5E-44B1-AFEA-AA1A46CF9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4D650-7967-4970-8D2C-22449F6A6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012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</Words>
  <Application>Microsoft Office PowerPoint</Application>
  <PresentationFormat>On-screen Show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Interactions</vt:lpstr>
      <vt:lpstr>Instagram Interactions Distribution</vt:lpstr>
      <vt:lpstr>LinkedIn Interactions Distribution</vt:lpstr>
      <vt:lpstr>Twitter Interactions Distribution</vt:lpstr>
      <vt:lpstr>Facebook Interactions Distribution</vt:lpstr>
      <vt:lpstr>Facebook Interaction Rate</vt:lpstr>
      <vt:lpstr>Twitter Interaction Rate</vt:lpstr>
      <vt:lpstr>LinkedIn Interaction Rate</vt:lpstr>
      <vt:lpstr>Instagram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Interactions</dc:title>
  <dc:creator>Administrator</dc:creator>
  <cp:lastModifiedBy>Administrator</cp:lastModifiedBy>
  <cp:revision>1</cp:revision>
  <dcterms:created xsi:type="dcterms:W3CDTF">2018-01-17T21:53:39Z</dcterms:created>
  <dcterms:modified xsi:type="dcterms:W3CDTF">2018-01-17T21:54:02Z</dcterms:modified>
</cp:coreProperties>
</file>