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67-46F7-999F-4414F3A542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67-46F7-999F-4414F3A5425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C67-46F7-999F-4414F3A5425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C67-46F7-999F-4414F3A5425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2840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C67-46F7-999F-4414F3A5425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C67-46F7-999F-4414F3A5425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43070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C67-46F7-999F-4414F3A54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323528"/>
        <c:axId val="285325496"/>
      </c:barChart>
      <c:dateAx>
        <c:axId val="28532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25496"/>
        <c:crosses val="autoZero"/>
        <c:auto val="1"/>
        <c:lblOffset val="100"/>
        <c:baseTimeUnit val="days"/>
      </c:dateAx>
      <c:valAx>
        <c:axId val="285325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32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1</c:v>
                </c:pt>
                <c:pt idx="4">
                  <c:v>9</c:v>
                </c:pt>
                <c:pt idx="5">
                  <c:v>0</c:v>
                </c:pt>
                <c:pt idx="6">
                  <c:v>2</c:v>
                </c:pt>
                <c:pt idx="7">
                  <c:v>7</c:v>
                </c:pt>
                <c:pt idx="8">
                  <c:v>2</c:v>
                </c:pt>
                <c:pt idx="9">
                  <c:v>1</c:v>
                </c:pt>
                <c:pt idx="10">
                  <c:v>5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F4-488F-8131-88912F4D55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878336"/>
        <c:axId val="285882272"/>
      </c:barChart>
      <c:dateAx>
        <c:axId val="285878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82272"/>
        <c:crosses val="autoZero"/>
        <c:auto val="1"/>
        <c:lblOffset val="100"/>
        <c:baseTimeUnit val="months"/>
      </c:dateAx>
      <c:valAx>
        <c:axId val="28588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7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@TMNA_Services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11-4347-B08D-4863DCC474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9803888"/>
        <c:axId val="289804216"/>
      </c:barChart>
      <c:dateAx>
        <c:axId val="289803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04216"/>
        <c:crosses val="autoZero"/>
        <c:auto val="1"/>
        <c:lblOffset val="100"/>
        <c:baseTimeUnit val="months"/>
      </c:dateAx>
      <c:valAx>
        <c:axId val="28980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803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20</c:v>
                </c:pt>
                <c:pt idx="4">
                  <c:v>33</c:v>
                </c:pt>
                <c:pt idx="5">
                  <c:v>26</c:v>
                </c:pt>
                <c:pt idx="6">
                  <c:v>9</c:v>
                </c:pt>
                <c:pt idx="7">
                  <c:v>24</c:v>
                </c:pt>
                <c:pt idx="8">
                  <c:v>26</c:v>
                </c:pt>
                <c:pt idx="9">
                  <c:v>35</c:v>
                </c:pt>
                <c:pt idx="10">
                  <c:v>41</c:v>
                </c:pt>
                <c:pt idx="1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ED-4F39-99D5-EC9239DEF8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921600"/>
        <c:axId val="283927176"/>
      </c:barChart>
      <c:dateAx>
        <c:axId val="283921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27176"/>
        <c:crosses val="autoZero"/>
        <c:auto val="1"/>
        <c:lblOffset val="100"/>
        <c:baseTimeUnit val="months"/>
      </c:dateAx>
      <c:valAx>
        <c:axId val="283927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21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 Services, LLC.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22</c:v>
                </c:pt>
                <c:pt idx="1">
                  <c:v>28</c:v>
                </c:pt>
                <c:pt idx="2">
                  <c:v>35</c:v>
                </c:pt>
                <c:pt idx="3">
                  <c:v>36</c:v>
                </c:pt>
                <c:pt idx="4">
                  <c:v>23</c:v>
                </c:pt>
                <c:pt idx="5">
                  <c:v>40</c:v>
                </c:pt>
                <c:pt idx="6">
                  <c:v>26</c:v>
                </c:pt>
                <c:pt idx="7">
                  <c:v>36</c:v>
                </c:pt>
                <c:pt idx="8">
                  <c:v>34</c:v>
                </c:pt>
                <c:pt idx="9">
                  <c:v>25</c:v>
                </c:pt>
                <c:pt idx="10">
                  <c:v>23</c:v>
                </c:pt>
                <c:pt idx="1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7E-44E2-9A61-F343D3C51D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3928160"/>
        <c:axId val="283930128"/>
      </c:barChart>
      <c:dateAx>
        <c:axId val="283928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30128"/>
        <c:crosses val="autoZero"/>
        <c:auto val="1"/>
        <c:lblOffset val="100"/>
        <c:baseTimeUnit val="months"/>
      </c:dateAx>
      <c:valAx>
        <c:axId val="283930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28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36</c:v>
                </c:pt>
                <c:pt idx="4">
                  <c:v>18</c:v>
                </c:pt>
                <c:pt idx="5">
                  <c:v>21</c:v>
                </c:pt>
                <c:pt idx="6">
                  <c:v>5</c:v>
                </c:pt>
                <c:pt idx="7">
                  <c:v>5</c:v>
                </c:pt>
                <c:pt idx="8">
                  <c:v>18</c:v>
                </c:pt>
                <c:pt idx="9">
                  <c:v>10</c:v>
                </c:pt>
                <c:pt idx="10">
                  <c:v>4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02-45FF-816A-7AFA735498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585280"/>
        <c:axId val="293582984"/>
      </c:barChart>
      <c:dateAx>
        <c:axId val="293585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82984"/>
        <c:crosses val="autoZero"/>
        <c:auto val="1"/>
        <c:lblOffset val="100"/>
        <c:baseTimeUnit val="months"/>
      </c:dateAx>
      <c:valAx>
        <c:axId val="29358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585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tmna_services (TMNAS)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14</c:v>
                </c:pt>
                <c:pt idx="1">
                  <c:v>12</c:v>
                </c:pt>
                <c:pt idx="2">
                  <c:v>14</c:v>
                </c:pt>
                <c:pt idx="3">
                  <c:v>23</c:v>
                </c:pt>
                <c:pt idx="4">
                  <c:v>28</c:v>
                </c:pt>
                <c:pt idx="5">
                  <c:v>27</c:v>
                </c:pt>
                <c:pt idx="6">
                  <c:v>28</c:v>
                </c:pt>
                <c:pt idx="7">
                  <c:v>27</c:v>
                </c:pt>
                <c:pt idx="8">
                  <c:v>26</c:v>
                </c:pt>
                <c:pt idx="9">
                  <c:v>26</c:v>
                </c:pt>
                <c:pt idx="10">
                  <c:v>22</c:v>
                </c:pt>
                <c:pt idx="11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F2-4F56-B266-57804D8749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985200"/>
        <c:axId val="293978312"/>
      </c:barChart>
      <c:dateAx>
        <c:axId val="293985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78312"/>
        <c:crosses val="autoZero"/>
        <c:auto val="1"/>
        <c:lblOffset val="100"/>
        <c:baseTimeUnit val="months"/>
      </c:dateAx>
      <c:valAx>
        <c:axId val="293978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85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8C-4F01-8A48-8A429B9A98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11</c:v>
                </c:pt>
                <c:pt idx="1">
                  <c:v>15</c:v>
                </c:pt>
                <c:pt idx="2">
                  <c:v>22</c:v>
                </c:pt>
                <c:pt idx="3">
                  <c:v>19</c:v>
                </c:pt>
                <c:pt idx="4">
                  <c:v>18</c:v>
                </c:pt>
                <c:pt idx="5">
                  <c:v>18</c:v>
                </c:pt>
                <c:pt idx="6">
                  <c:v>14</c:v>
                </c:pt>
                <c:pt idx="7">
                  <c:v>12</c:v>
                </c:pt>
                <c:pt idx="8">
                  <c:v>16</c:v>
                </c:pt>
                <c:pt idx="9">
                  <c:v>14</c:v>
                </c:pt>
                <c:pt idx="10">
                  <c:v>20</c:v>
                </c:pt>
                <c:pt idx="11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8C-4F01-8A48-8A429B9A98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8C-4F01-8A48-8A429B9A98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8C-4F01-8A48-8A429B9A98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4</c:v>
                </c:pt>
                <c:pt idx="1">
                  <c:v>5</c:v>
                </c:pt>
                <c:pt idx="2">
                  <c:v>6</c:v>
                </c:pt>
                <c:pt idx="3">
                  <c:v>9</c:v>
                </c:pt>
                <c:pt idx="4">
                  <c:v>11</c:v>
                </c:pt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13</c:v>
                </c:pt>
                <c:pt idx="9">
                  <c:v>14</c:v>
                </c:pt>
                <c:pt idx="10">
                  <c:v>14</c:v>
                </c:pt>
                <c:pt idx="11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C8C-4F01-8A48-8A429B9A988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13</c:v>
                </c:pt>
                <c:pt idx="1">
                  <c:v>20</c:v>
                </c:pt>
                <c:pt idx="2">
                  <c:v>16</c:v>
                </c:pt>
                <c:pt idx="3">
                  <c:v>26</c:v>
                </c:pt>
                <c:pt idx="4">
                  <c:v>15</c:v>
                </c:pt>
                <c:pt idx="5">
                  <c:v>17</c:v>
                </c:pt>
                <c:pt idx="6">
                  <c:v>16</c:v>
                </c:pt>
                <c:pt idx="7">
                  <c:v>10</c:v>
                </c:pt>
                <c:pt idx="8">
                  <c:v>19</c:v>
                </c:pt>
                <c:pt idx="9">
                  <c:v>14</c:v>
                </c:pt>
                <c:pt idx="10">
                  <c:v>14</c:v>
                </c:pt>
                <c:pt idx="11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C8C-4F01-8A48-8A429B9A988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C8C-4F01-8A48-8A429B9A98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7228832"/>
        <c:axId val="297229160"/>
      </c:lineChart>
      <c:dateAx>
        <c:axId val="29722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29160"/>
        <c:crosses val="autoZero"/>
        <c:auto val="1"/>
        <c:lblOffset val="100"/>
        <c:baseTimeUnit val="months"/>
      </c:dateAx>
      <c:valAx>
        <c:axId val="29722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722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41DFA-9E53-4C04-A4CF-7DC786AEC78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TMNAS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44AA81-D9C8-4FE2-B227-D552388A10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017314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C7B9-8DAD-4968-ACAE-524B74CB2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A1A5954-2E60-4A1A-8814-61D2FA7FD1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98998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3BBA5-5B21-4173-BDCB-5FD2DEA7B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FBA7DD-ABA2-4C27-A087-DD3D9CFE0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7122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C97C8-562C-4B1A-B841-68DFB0BB0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722B70-0CD0-4DA2-A0FC-4D4A64FAD5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9687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816202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1009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7301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55495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00692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3081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94447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6850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3573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3776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27887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0124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4570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949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14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@TMNA_Services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2.4725%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477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82A7A-96DF-40F4-B017-ACC3FFD13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436964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C9ADC-D19C-48FE-9988-CB499BB68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8C3B67-AA60-4312-A1B0-8C8660177E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3536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E34B2A-8E73-4A6A-825F-D300C8A5BD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CC1DFC-57AA-4A2A-9442-414539C69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1119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900BE-19AE-4CA4-829F-279DBF80D9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0F8CC9-7D10-4CDB-BBA8-EA6748175F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5411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639C0C-0AE1-407C-80EA-3DE565927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944D86-F979-4591-A8DD-2938CEB49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389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AF0EE-F262-454E-9E1B-3222808BA5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80BBCC-EA45-468A-B253-14A183A519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743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441966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3294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617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0260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2732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1760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61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- 2017-12-14 17:04:21</a:t>
                      </a:r>
                      <a:r>
                        <a:rPr lang="en-US" sz="1000"/>
                        <a:t>
TMNAS is proud to partner with @PhillyAdvoKid each year to help make the holidays special for children in need. This year we received names of 60 children who needed a holiday sponsor and our employees gladly volunteered to purchase gifts for every child on the list! #kids #gifts https://t.co/0iSwlzrC59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5.2174%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0655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- 2017-12-04 11:53:27</a:t>
                      </a:r>
                      <a:r>
                        <a:rPr lang="en-US" sz="1000"/>
                        <a:t>
Employees were brave enough to take the #PhillyPlunge with @SOPAPhilly on Friday!  For the second year in a row, TMNAS was proud to raise money and awareness for a great cause.  Together, we raised over $2,000 which beats last year’s total!  #FreezinForAReason #SOPAPhilly #Fun https://t.co/SZ2QaljyMe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3.5088%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059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@TMNA_Services - 2017-12-22 12:19:59</a:t>
                      </a:r>
                      <a:r>
                        <a:rPr lang="en-US" sz="1000"/>
                        <a:t>
Congratulations to Lana Belotserkovskaya, IT Vice President, for being named a 2018 CIO Ones to Watch honoree! The Ones to Watch award identifies 50 rising stars in IT. Learn more: https://t.co/1VOn8modwn 
#CIO #womeninIT #IT #Congratulations #TMNAS #Work https://t.co/yhAk4RbKE0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4.3860%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7107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833A3F-4640-47D5-BB1C-4FD1DE0D1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609267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533E6-8249-4828-9C8C-260CDBBF5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7BF596-135B-4A40-B65F-29A71BABBA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6492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008033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381231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351354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2495375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389837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153091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11912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497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 Services, LLC.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1.4651%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239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962AC-B73D-4686-82DA-4164A4D08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1645547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72880-8FE7-48F3-BCA8-C68300416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C1B3A3-37E4-42C8-BDAD-DBCA87A909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36959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647846-ADE5-41F1-860C-CF578B8BB8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DA94D8-03FB-451B-9EDE-8FA220A47C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8109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AC6F9-1D84-4ED2-959B-29AA896F8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DE7A43-A66F-42AA-9C02-2BF053D924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56684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DB1490-8B86-46AB-9498-D2292AB4C0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0B4400-5014-41A4-AD37-778C3493D0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76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1D4F-AC7A-44DA-9691-C6CC20B0A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71F13F-043D-4544-B639-0196B08D05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9771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665046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28637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3900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271048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410146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701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- 2017-12-21 14:47:38</a:t>
                      </a:r>
                      <a:r>
                        <a:rPr lang="en-US" sz="1000"/>
                        <a:t>
Congratulations to Lana Belotserkovskaya, IT Vice President, for being named a 2018 CIO Ones to Watch honoree! The Ones to Watch award identifies 50 rising stars in IT. Learn more: 
https://lnkd.in/eUQNAiY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4.4539%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216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- 2017-12-01 12:54:49</a:t>
                      </a:r>
                      <a:r>
                        <a:rPr lang="en-US" sz="1000"/>
                        <a:t>
Best Places to Work in PA 2017 awards dinner in Lancaster, PA!  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1.8156%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29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 Services, LLC. (TMNAS) - 2017-12-11 15:03:45</a:t>
                      </a:r>
                      <a:r>
                        <a:rPr lang="en-US" sz="1000"/>
                        <a:t>
TMNA Services Holiday Party 2017!  Beautiful venue Temple University  Mitten Hall.  Good food and lots of laughs.....
Congrats to our annual awards winners!!! #festive #happyholidaystoall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0123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DCF6D-8DC4-43C1-8E38-0FD8A9F8E1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06402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5E673-F23B-420D-8ED6-838E04661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03B5C1-2B90-443C-97ED-E65BCFEA6A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4037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7749679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2551108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60923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1815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20873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778663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54614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1381457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75250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236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56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tmna_services (TMNAS)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9.7527%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140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A1E2D3-7DC5-4B1F-9773-FF8CED0BB7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560077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3FC8-889B-47F1-A9B6-240F2CC1C2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97FDC5-2C75-496B-905A-7BBACA19AC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4350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0AB4F-B869-4DC1-8C09-B8D9CF652D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7E8CF-7F04-41D1-A136-752ECC4F2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2755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FD007C-FCCB-48CB-BDD8-AA0E0CD10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D0B6D0-A632-47A6-9A34-2483E80A66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944914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490FF0-7AD0-4FF3-92FB-1E8BC802A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F6857F-7DF6-42C9-BFC8-626A1136F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118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4495E-4E55-4CC4-8552-0C326EEAA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 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80E56-04ED-4FE5-876D-6A9E8D20FE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5425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969513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171958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624111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770408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69368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604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- 2017-12-12 19:33:52</a:t>
                      </a:r>
                      <a:r>
                        <a:rPr lang="en-US" sz="1000"/>
                        <a:t>
Please help us #Welcome our newest employees. This is a #Picture from our #new Hire Orientation. We are excited you decided to join the #TMNAS family, Welcome! .
.
#Newhires #orientation #work #Tuesday #Fun #new #swag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14.4144%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0180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- 2017-12-08 20:54:47</a:t>
                      </a:r>
                      <a:r>
                        <a:rPr lang="en-US" sz="1000"/>
                        <a:t>
This year’s annual holiday party was festive, fun, and complete with a photobooth! Thank you @clique_cam for helping us capture the great time! ❄️ #TMNASHolidayParty2017 #bestplacetowork #employeeappreciation #winterwonderland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12.8440%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0916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- 2017-12-19 16:53:44</a:t>
                      </a:r>
                      <a:r>
                        <a:rPr lang="en-US" sz="1000"/>
                        <a:t>
Did someone say #uglysweater contest?! Winners will be announced tomorrow in our #instastory you don’t want to miss this. .
.
#December #contest #sweaterweather #TMNAS #fun #work #funatwork #lol #funny #picoftheday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12.2271%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605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- 2017-12-01 12:03:50</a:t>
                      </a:r>
                      <a:r>
                        <a:rPr lang="en-US" sz="1000"/>
                        <a:t>
Best Places to work Dinner #2017 in Lancaster #PA .
.
#bestplacestowork #work #dinner #fun #thankyou #TMNAS #motivation #congratulations #employeesmatter #appreciation #lancaster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11.8721%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235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tmna_services (TMNAS) - 2017-12-22 12:16:36</a:t>
                      </a:r>
                      <a:r>
                        <a:rPr lang="en-US" sz="1000"/>
                        <a:t>
Congratulations to Lana Belotserkovskaya, IT Vice President, for being named a 2018 CIO Ones to Watch honoree! The Ones to Watch award identifies 50 rising stars in IT. Learn more: with the link in our bio. .
.
#TMNAS #CIO #womeninIT #congratulations #future #leadership #IT #Work #congratulations #happy #accomplished #2017 #2018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11.7391%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111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88F2B-BF52-4702-A97A-D354E513F4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5577215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F53E7-D4EB-46AF-BA53-E541BE7E2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E51923-27EC-4580-A17D-BEC21B91F5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6658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53824-FF4C-42D8-B9DB-298749EDCC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54E26-B0B7-4DF7-8697-A792AE2E32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7869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399</Words>
  <Application>Microsoft Office PowerPoint</Application>
  <PresentationFormat>On-screen Show (4:3)</PresentationFormat>
  <Paragraphs>174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TMNAS Social Media</vt:lpstr>
      <vt:lpstr>Overall Audience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  <vt:lpstr>Instagram Key Metrics Table</vt:lpstr>
      <vt:lpstr>Instagram Followers Change</vt:lpstr>
      <vt:lpstr>Average Interactions Per Instagram Post</vt:lpstr>
      <vt:lpstr>Top Instagram Posts Table</vt:lpstr>
      <vt:lpstr>Overall Overall Posted Content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TMNAS Social Media</dc:title>
  <dc:creator>Administrator</dc:creator>
  <cp:lastModifiedBy>Administrator</cp:lastModifiedBy>
  <cp:revision>1</cp:revision>
  <dcterms:created xsi:type="dcterms:W3CDTF">2018-01-17T14:44:14Z</dcterms:created>
  <dcterms:modified xsi:type="dcterms:W3CDTF">2018-01-17T14:44:42Z</dcterms:modified>
</cp:coreProperties>
</file>