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DB-4656-AE3A-9AB6A7FB42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DB-4656-AE3A-9AB6A7FB42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DB-4656-AE3A-9AB6A7FB42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DB-4656-AE3A-9AB6A7FB42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DB-4656-AE3A-9AB6A7FB42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DB-4656-AE3A-9AB6A7FB42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DB-4656-AE3A-9AB6A7FB4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880744"/>
        <c:axId val="225004344"/>
      </c:barChart>
      <c:dateAx>
        <c:axId val="22888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04344"/>
        <c:crosses val="autoZero"/>
        <c:auto val="1"/>
        <c:lblOffset val="100"/>
        <c:baseTimeUnit val="days"/>
      </c:dateAx>
      <c:valAx>
        <c:axId val="22500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8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34-4D3B-9E82-DFA6AF35D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23344"/>
        <c:axId val="289826624"/>
      </c:barChart>
      <c:dateAx>
        <c:axId val="289823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26624"/>
        <c:crosses val="autoZero"/>
        <c:auto val="1"/>
        <c:lblOffset val="100"/>
        <c:baseTimeUnit val="months"/>
      </c:dateAx>
      <c:valAx>
        <c:axId val="28982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2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1-4CDA-ACB3-87B22DA2E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708000"/>
        <c:axId val="290707344"/>
      </c:barChart>
      <c:dateAx>
        <c:axId val="29070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07344"/>
        <c:crosses val="autoZero"/>
        <c:auto val="1"/>
        <c:lblOffset val="100"/>
        <c:baseTimeUnit val="months"/>
      </c:dateAx>
      <c:valAx>
        <c:axId val="29070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0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1606</c:v>
                </c:pt>
                <c:pt idx="1">
                  <c:v>741</c:v>
                </c:pt>
                <c:pt idx="2">
                  <c:v>1556</c:v>
                </c:pt>
                <c:pt idx="3">
                  <c:v>1625</c:v>
                </c:pt>
                <c:pt idx="4">
                  <c:v>1781</c:v>
                </c:pt>
                <c:pt idx="5">
                  <c:v>3719</c:v>
                </c:pt>
                <c:pt idx="6">
                  <c:v>1589</c:v>
                </c:pt>
                <c:pt idx="7">
                  <c:v>1956</c:v>
                </c:pt>
                <c:pt idx="8">
                  <c:v>4933</c:v>
                </c:pt>
                <c:pt idx="9">
                  <c:v>2088</c:v>
                </c:pt>
                <c:pt idx="10">
                  <c:v>1594</c:v>
                </c:pt>
                <c:pt idx="11">
                  <c:v>11782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5A-498E-B7EE-92C992D6DB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693240"/>
        <c:axId val="290702096"/>
      </c:barChart>
      <c:dateAx>
        <c:axId val="290693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02096"/>
        <c:crosses val="autoZero"/>
        <c:auto val="1"/>
        <c:lblOffset val="100"/>
        <c:baseTimeUnit val="months"/>
      </c:dateAx>
      <c:valAx>
        <c:axId val="29070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9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7</c:v>
                </c:pt>
                <c:pt idx="8">
                  <c:v>6</c:v>
                </c:pt>
                <c:pt idx="9">
                  <c:v>3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D-4FD8-BE17-ED4EA9335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247376"/>
        <c:axId val="290695208"/>
      </c:barChart>
      <c:dateAx>
        <c:axId val="229247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95208"/>
        <c:crosses val="autoZero"/>
        <c:auto val="1"/>
        <c:lblOffset val="100"/>
        <c:baseTimeUnit val="months"/>
      </c:dateAx>
      <c:valAx>
        <c:axId val="29069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4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E5-4375-BB8B-A4BBF407E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856448"/>
        <c:axId val="297855464"/>
      </c:barChart>
      <c:dateAx>
        <c:axId val="297856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55464"/>
        <c:crosses val="autoZero"/>
        <c:auto val="1"/>
        <c:lblOffset val="100"/>
        <c:baseTimeUnit val="months"/>
      </c:dateAx>
      <c:valAx>
        <c:axId val="29785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5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24</c:v>
                </c:pt>
                <c:pt idx="4">
                  <c:v>71</c:v>
                </c:pt>
                <c:pt idx="5">
                  <c:v>57</c:v>
                </c:pt>
                <c:pt idx="6">
                  <c:v>25</c:v>
                </c:pt>
                <c:pt idx="7">
                  <c:v>61</c:v>
                </c:pt>
                <c:pt idx="8">
                  <c:v>44</c:v>
                </c:pt>
                <c:pt idx="9">
                  <c:v>264</c:v>
                </c:pt>
                <c:pt idx="10">
                  <c:v>400</c:v>
                </c:pt>
                <c:pt idx="11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AF-44D9-BCEF-DDF1A9C11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512600"/>
        <c:axId val="300510304"/>
      </c:barChart>
      <c:dateAx>
        <c:axId val="300512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10304"/>
        <c:crosses val="autoZero"/>
        <c:auto val="1"/>
        <c:lblOffset val="100"/>
        <c:baseTimeUnit val="months"/>
      </c:dateAx>
      <c:valAx>
        <c:axId val="30051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1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10</c:v>
                </c:pt>
                <c:pt idx="2">
                  <c:v>19</c:v>
                </c:pt>
                <c:pt idx="3">
                  <c:v>13</c:v>
                </c:pt>
                <c:pt idx="4">
                  <c:v>17</c:v>
                </c:pt>
                <c:pt idx="5">
                  <c:v>25</c:v>
                </c:pt>
                <c:pt idx="6">
                  <c:v>22</c:v>
                </c:pt>
                <c:pt idx="7">
                  <c:v>28</c:v>
                </c:pt>
                <c:pt idx="8">
                  <c:v>26</c:v>
                </c:pt>
                <c:pt idx="9">
                  <c:v>20</c:v>
                </c:pt>
                <c:pt idx="10">
                  <c:v>25</c:v>
                </c:pt>
                <c:pt idx="1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F-4A6B-BEFB-AC99AD1FC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510960"/>
        <c:axId val="300513256"/>
      </c:barChart>
      <c:dateAx>
        <c:axId val="30051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13256"/>
        <c:crosses val="autoZero"/>
        <c:auto val="1"/>
        <c:lblOffset val="100"/>
        <c:baseTimeUnit val="months"/>
      </c:dateAx>
      <c:valAx>
        <c:axId val="30051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1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38FC6-C174-41F6-82D2-3C6516757F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046840-AE15-4CE9-9CF9-FA769A5F02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274726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AFC30-4514-41C4-8287-0C5E79C17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E29358-41CF-4D2E-BDF8-549BF276BA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476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D68A8-3BC3-491B-93DA-AC7720DE0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24233-C1A9-48EA-B8E5-B52A58FC9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29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2547E-A17A-4E07-AA48-F0AF95961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58C7A-7B85-434B-90E0-E5818B9ED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2325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82035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044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6567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6994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51758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2884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4003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9259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2771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6599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5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13.8889%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991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76DEA-A404-4E05-BC17-08FB1151D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7486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693BA-DD8D-4D52-B3AC-98C2F221E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D604FE-CD67-48C1-A7D8-90256F42E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087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B5C76-187B-4599-9D3C-FB3B2E4E3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27E0F-4375-42C8-A766-A0948E825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07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29ADB-B0CF-4FAC-94BF-B44AB953F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B5CF39-27C4-47EF-81E4-8F4EEA2C2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2397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6B147-B6E7-482D-9199-24A0D7AEB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7294F-5A8E-4F4B-B383-D2A45C08B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87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73BDA-2932-4D18-8AAE-F3E60E6E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13FE88-ED4D-4C65-AF08-2132CE934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741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8CCB0-950C-483E-8913-7A7A084C7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FE987-AD3A-4B71-A3B1-9162BC63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4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2ECE-B522-41BC-A927-F978C8951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BDB20-1E8D-4659-98AC-B9A8F1338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614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8688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158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838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114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516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121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115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466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07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- 2017-12-19 20:45:50</a:t>
                      </a:r>
                      <a:r>
                        <a:rPr lang="en-US" sz="1000"/>
                        <a:t>
Update: our winner is....B!  It's the most wonderful time of the year! Ugly Christmas Sweater time! Help us pick this year's winner by commenting below with the letter of your favorite!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94.5652%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81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- 2017-12-20 14:07:25</a:t>
                      </a:r>
                      <a:r>
                        <a:rPr lang="en-US" sz="1000"/>
                        <a:t>
Join one of the Best Places to Work in Insurance! We have an opening in our gorgeous Plano, Texas claims office. Check it out! http://bit.ly/2ysLIOV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43.1373%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69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- 2017-12-20 18:14:09</a:t>
                      </a:r>
                      <a:r>
                        <a:rPr lang="en-US" sz="1000"/>
                        <a:t>
Update: our winner is..... C!!!!! Our Plano, TX office joins in on the fun! Vote for your favorite Texas office “ugly” sweater by commenting with your favorite letter below!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078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64F12-B0DB-420C-822C-E3FB68463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4238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86143-7405-4850-9AFE-135191400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80EF5-CD12-446B-8CA3-6047B464B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400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10252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068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963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225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270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839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654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717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243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51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656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2156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254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0471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20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3.2468%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67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2505D-BE42-4B32-965A-4BF0647B2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527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104FA-18E5-4313-B69F-959DF079F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C099B0-7E87-46C5-849C-C4C71D204B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958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44483-DAF1-4345-A3CA-AE489D80E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73A88-8874-41B4-AA55-2EBA79F6D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3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E73AC-3AA3-4A48-917F-90D4D84F4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75F1A2-A157-4BAE-99F6-45CFDFB81C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9557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21BC7-38AD-4DA0-8E5B-7E1A69EC7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BB0C1-58B7-4D74-A2CA-F86823DA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17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612CE-BAD8-4891-AC08-ABBC5620B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23049-19A0-4A1A-B200-E4F03C596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331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94892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511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23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515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409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286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27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- 2017-12-20 09:25:13</a:t>
                      </a:r>
                      <a:r>
                        <a:rPr lang="en-US" sz="1000"/>
                        <a:t>
It's the most wonderful time of the year! Ugly Christmas Sweater time! Help us pick this year's winner by retweeting with the letter of your favorite! #contest #UglyChristmasSweater #anshin #tmamerica https://t.co/iOD9DVNXJK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8.9552%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02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- 2017-12-18 19:18:34</a:t>
                      </a:r>
                      <a:r>
                        <a:rPr lang="en-US" sz="1000"/>
                        <a:t>
Some of our TMA offices held their holiday events last Friday. Check out the fun we had! #TeamTMA #TMAmerica #Holidayfun https://t.co/M3XsLP2KSP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4.4776%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18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- 2017-12-13 18:33:53</a:t>
                      </a:r>
                      <a:r>
                        <a:rPr lang="en-US" sz="1000"/>
                        <a:t>
Join one of the Best Places to Work in Insurance! We have an opening in our Plano, Texas claims office. Check it out! https://t.co/aWMlj5yI6W https://t.co/glazFnvC4h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3.0303%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609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FF9A4-1544-4CA6-BAD4-BAC2B0CC9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95821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0CC26-58D7-4C2A-A6E2-019918575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70AADD-CCC7-4C35-A249-3F2F4B7E7D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075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205047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059058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712358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178032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48292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53685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71285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6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372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E3C61-0407-4AC7-8092-EDC0A5AAF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47827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DC94-DD14-46C8-9EBA-D921BD9B1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DD3F3D-CDBC-4682-81B0-F8624D70F0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2371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90BFB-D4E9-4023-BA3C-E13E5F1FD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DC1F0-6EB5-4DD0-B2E2-98AB84047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28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F333-0D31-495C-B2D4-412CEFABE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AB9B24-3B4A-406C-87E4-BA5ACBE09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5462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C8E8-02A6-444B-B127-9FB7EA60C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5B41E-1F9F-4676-A66A-2EAE6EA7D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228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FCC4-67F9-47CA-97DA-049D3282A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87369-5B01-4BF2-9A71-98B8079405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725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4699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7118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66568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5508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5790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66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- 2017-12-15 13:28:01</a:t>
                      </a:r>
                      <a:r>
                        <a:rPr lang="en-US" sz="1000"/>
                        <a:t>
Our New York &amp; New Jersey offices held a wrapping party to wrap all of the gifts TMA Employees purchased. These presents benefit children in need throughout the New Jersey area. #NJ #TMAnshin #TeamTMA #AnshinInAction Jersey 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64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- 2017-12-22 16:32:44</a:t>
                      </a:r>
                      <a:r>
                        <a:rPr lang="en-US" sz="1000"/>
                        <a:t>
TMA Offices will close for the Christmas Holiday beginning at 3pm local time today. Happy Holidays!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9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- 2017-12-08 14:19:02</a:t>
                      </a:r>
                      <a:r>
                        <a:rPr lang="en-US" sz="1000"/>
                        <a:t>
November provided us with opportunities to spread Anshin in our communities. Chicago had a very successful coat drive and in NY/NJ, team members helped  serve Park East High School students during their annual Thanksgiving luncheon. #AnshinInAction #TMACares #TMAnshin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284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1EF4F-4583-4839-963E-CB00ED644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79247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8E93C-243A-472B-8B9E-09C2ABADF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714CF-8FEC-4FC0-9C93-161179F965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3220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26959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684635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455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147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833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59410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57590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449684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9102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733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3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 (Tokio Marine America)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68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F68C7-5183-4DFE-BF0A-A208C138A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49446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385</Words>
  <Application>Microsoft Office PowerPoint</Application>
  <PresentationFormat>On-screen Show (4:3)</PresentationFormat>
  <Paragraphs>198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TMA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2018-01-02T16:18:12Z</dcterms:created>
  <dcterms:modified xsi:type="dcterms:W3CDTF">2018-01-02T16:18:34Z</dcterms:modified>
</cp:coreProperties>
</file>