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42-42FC-818C-F560CFAD37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42-42FC-818C-F560CFAD37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42-42FC-818C-F560CFAD37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42-42FC-818C-F560CFAD37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42-42FC-818C-F560CFAD37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42-42FC-818C-F560CFAD37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42-42FC-818C-F560CFAD3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284344"/>
        <c:axId val="277288280"/>
      </c:barChart>
      <c:dateAx>
        <c:axId val="27728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88280"/>
        <c:crosses val="autoZero"/>
        <c:auto val="1"/>
        <c:lblOffset val="100"/>
        <c:baseTimeUnit val="days"/>
      </c:dateAx>
      <c:valAx>
        <c:axId val="27728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5</c:v>
                </c:pt>
                <c:pt idx="2">
                  <c:v>3</c:v>
                </c:pt>
                <c:pt idx="3">
                  <c:v>51</c:v>
                </c:pt>
                <c:pt idx="4">
                  <c:v>46</c:v>
                </c:pt>
                <c:pt idx="5">
                  <c:v>80</c:v>
                </c:pt>
                <c:pt idx="6">
                  <c:v>11</c:v>
                </c:pt>
                <c:pt idx="7">
                  <c:v>24</c:v>
                </c:pt>
                <c:pt idx="8">
                  <c:v>-2</c:v>
                </c:pt>
                <c:pt idx="9">
                  <c:v>22</c:v>
                </c:pt>
                <c:pt idx="10">
                  <c:v>5</c:v>
                </c:pt>
                <c:pt idx="1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C-46EC-8D2F-B5B822D4C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285656"/>
        <c:axId val="277288936"/>
      </c:barChart>
      <c:dateAx>
        <c:axId val="27728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88936"/>
        <c:crosses val="autoZero"/>
        <c:auto val="1"/>
        <c:lblOffset val="100"/>
        <c:baseTimeUnit val="months"/>
      </c:dateAx>
      <c:valAx>
        <c:axId val="27728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8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25</c:v>
                </c:pt>
                <c:pt idx="3">
                  <c:v>10</c:v>
                </c:pt>
                <c:pt idx="4">
                  <c:v>26</c:v>
                </c:pt>
                <c:pt idx="5">
                  <c:v>18</c:v>
                </c:pt>
                <c:pt idx="6">
                  <c:v>22</c:v>
                </c:pt>
                <c:pt idx="7">
                  <c:v>29</c:v>
                </c:pt>
                <c:pt idx="8">
                  <c:v>25</c:v>
                </c:pt>
                <c:pt idx="9">
                  <c:v>22</c:v>
                </c:pt>
                <c:pt idx="10">
                  <c:v>36</c:v>
                </c:pt>
                <c:pt idx="1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62-4056-B5B1-7C62A4918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94840"/>
        <c:axId val="280093856"/>
      </c:barChart>
      <c:dateAx>
        <c:axId val="280094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93856"/>
        <c:crosses val="autoZero"/>
        <c:auto val="1"/>
        <c:lblOffset val="100"/>
        <c:baseTimeUnit val="months"/>
      </c:dateAx>
      <c:valAx>
        <c:axId val="28009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9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20038</c:v>
                </c:pt>
                <c:pt idx="1">
                  <c:v>18162</c:v>
                </c:pt>
                <c:pt idx="2">
                  <c:v>33541</c:v>
                </c:pt>
                <c:pt idx="3">
                  <c:v>69541</c:v>
                </c:pt>
                <c:pt idx="4">
                  <c:v>361702</c:v>
                </c:pt>
                <c:pt idx="5">
                  <c:v>40264</c:v>
                </c:pt>
                <c:pt idx="6">
                  <c:v>419903</c:v>
                </c:pt>
                <c:pt idx="7">
                  <c:v>240186</c:v>
                </c:pt>
                <c:pt idx="8">
                  <c:v>17789</c:v>
                </c:pt>
                <c:pt idx="9">
                  <c:v>500949</c:v>
                </c:pt>
                <c:pt idx="10">
                  <c:v>18274</c:v>
                </c:pt>
                <c:pt idx="11">
                  <c:v>24088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5-4D6C-9921-EA9B4EBB3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270904"/>
        <c:axId val="163268936"/>
      </c:barChart>
      <c:dateAx>
        <c:axId val="16327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68936"/>
        <c:crosses val="autoZero"/>
        <c:auto val="1"/>
        <c:lblOffset val="100"/>
        <c:baseTimeUnit val="months"/>
      </c:dateAx>
      <c:valAx>
        <c:axId val="16326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7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-4</c:v>
                </c:pt>
                <c:pt idx="2">
                  <c:v>7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10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94-47E7-A811-902ADFBB0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439696"/>
        <c:axId val="286441992"/>
      </c:barChart>
      <c:dateAx>
        <c:axId val="28643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1992"/>
        <c:crosses val="autoZero"/>
        <c:auto val="1"/>
        <c:lblOffset val="100"/>
        <c:baseTimeUnit val="months"/>
      </c:dateAx>
      <c:valAx>
        <c:axId val="28644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6-4BC6-884D-62480DA37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447568"/>
        <c:axId val="286446256"/>
      </c:barChart>
      <c:dateAx>
        <c:axId val="28644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6256"/>
        <c:crosses val="autoZero"/>
        <c:auto val="1"/>
        <c:lblOffset val="100"/>
        <c:baseTimeUnit val="months"/>
      </c:dateAx>
      <c:valAx>
        <c:axId val="28644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4</c:v>
                </c:pt>
                <c:pt idx="2">
                  <c:v>11</c:v>
                </c:pt>
                <c:pt idx="3">
                  <c:v>12</c:v>
                </c:pt>
                <c:pt idx="4">
                  <c:v>2</c:v>
                </c:pt>
                <c:pt idx="5">
                  <c:v>22</c:v>
                </c:pt>
                <c:pt idx="6">
                  <c:v>19</c:v>
                </c:pt>
                <c:pt idx="7">
                  <c:v>11</c:v>
                </c:pt>
                <c:pt idx="8">
                  <c:v>9</c:v>
                </c:pt>
                <c:pt idx="9">
                  <c:v>12</c:v>
                </c:pt>
                <c:pt idx="10">
                  <c:v>25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E-4E46-A92D-1CD2F836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30104"/>
        <c:axId val="288932728"/>
      </c:barChart>
      <c:dateAx>
        <c:axId val="28893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2728"/>
        <c:crosses val="autoZero"/>
        <c:auto val="1"/>
        <c:lblOffset val="100"/>
        <c:baseTimeUnit val="months"/>
      </c:dateAx>
      <c:valAx>
        <c:axId val="28893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27</c:v>
                </c:pt>
                <c:pt idx="2">
                  <c:v>30</c:v>
                </c:pt>
                <c:pt idx="3">
                  <c:v>31</c:v>
                </c:pt>
                <c:pt idx="4">
                  <c:v>26</c:v>
                </c:pt>
                <c:pt idx="5">
                  <c:v>25</c:v>
                </c:pt>
                <c:pt idx="6">
                  <c:v>26</c:v>
                </c:pt>
                <c:pt idx="7">
                  <c:v>31</c:v>
                </c:pt>
                <c:pt idx="8">
                  <c:v>23</c:v>
                </c:pt>
                <c:pt idx="9">
                  <c:v>29</c:v>
                </c:pt>
                <c:pt idx="10">
                  <c:v>22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5-42DF-A591-66F7B9A58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32072"/>
        <c:axId val="288933712"/>
      </c:barChart>
      <c:dateAx>
        <c:axId val="288932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3712"/>
        <c:crosses val="autoZero"/>
        <c:auto val="1"/>
        <c:lblOffset val="100"/>
        <c:baseTimeUnit val="months"/>
      </c:dateAx>
      <c:valAx>
        <c:axId val="28893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0</c:v>
                </c:pt>
                <c:pt idx="2">
                  <c:v>12</c:v>
                </c:pt>
                <c:pt idx="3">
                  <c:v>8</c:v>
                </c:pt>
                <c:pt idx="4">
                  <c:v>22</c:v>
                </c:pt>
                <c:pt idx="5">
                  <c:v>11</c:v>
                </c:pt>
                <c:pt idx="6">
                  <c:v>-6</c:v>
                </c:pt>
                <c:pt idx="7">
                  <c:v>-5</c:v>
                </c:pt>
                <c:pt idx="8">
                  <c:v>18</c:v>
                </c:pt>
                <c:pt idx="9">
                  <c:v>4</c:v>
                </c:pt>
                <c:pt idx="10">
                  <c:v>13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A-4AEF-8FD1-3AA69414E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741168"/>
        <c:axId val="339596160"/>
      </c:barChart>
      <c:dateAx>
        <c:axId val="29074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96160"/>
        <c:crosses val="autoZero"/>
        <c:auto val="1"/>
        <c:lblOffset val="100"/>
        <c:baseTimeUnit val="months"/>
      </c:dateAx>
      <c:valAx>
        <c:axId val="3395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4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 (First Insurance Co. of Hawaii)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40</c:v>
                </c:pt>
                <c:pt idx="2">
                  <c:v>39</c:v>
                </c:pt>
                <c:pt idx="3">
                  <c:v>35</c:v>
                </c:pt>
                <c:pt idx="4">
                  <c:v>38</c:v>
                </c:pt>
                <c:pt idx="5">
                  <c:v>44</c:v>
                </c:pt>
                <c:pt idx="6">
                  <c:v>36</c:v>
                </c:pt>
                <c:pt idx="7">
                  <c:v>37</c:v>
                </c:pt>
                <c:pt idx="8">
                  <c:v>31</c:v>
                </c:pt>
                <c:pt idx="9">
                  <c:v>34</c:v>
                </c:pt>
                <c:pt idx="10">
                  <c:v>28</c:v>
                </c:pt>
                <c:pt idx="1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2-4BA7-B3C7-D8928032A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597800"/>
        <c:axId val="339601736"/>
      </c:barChart>
      <c:dateAx>
        <c:axId val="33959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1736"/>
        <c:crosses val="autoZero"/>
        <c:auto val="1"/>
        <c:lblOffset val="100"/>
        <c:baseTimeUnit val="months"/>
      </c:dateAx>
      <c:valAx>
        <c:axId val="33960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9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97331-9260-4E58-9066-92A173D9FA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06735-2C12-4A3E-A532-4984B6C9EC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55259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98203-7056-457C-8A09-77B31E21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4EF00-A1B4-47DB-AA02-910949DF6B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3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E125D-FE43-4E06-BAAD-7F14511A7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330E1-03E0-4857-B79B-1002884A9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8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0644-B90A-402E-B09B-910E0AD7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D7052-F9DE-448A-AD21-B1E38E8F7A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673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06972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521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0973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4759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20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5567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755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8225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6182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203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60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09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5DF25-FBE5-4DFE-881F-D2CA04E11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84993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EA2A-4ED6-4F1B-9DB1-BF9F65362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61EEF-39FA-4263-B4CD-C885F5FD6E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156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3C462-8856-430C-8F70-37CA2DEA9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BF45F-6E6E-4612-9B10-5B154101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94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39FA-ABE5-4BB0-8F43-0A099518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0D9CC-A080-4A57-9D80-B9BF765AB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522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8E187-4012-4650-A2C8-6EF4E79A9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4D135-A4A4-4FC1-83CE-D6931CC9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8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9E1B6-EAB8-4111-9F7E-C711AACB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C37B96-D5A3-4735-8E50-FC4B588A80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5407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AE286-EBB6-46C5-B1D1-09B59BE97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BA474-016C-4EB6-9D15-C976C6C58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85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83471-7831-4F2D-BE93-BBEE7CF63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24050-931F-4A39-89CB-E84FA3289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016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3827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80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193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72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088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96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608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03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1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- 2017-12-11 13:01:23</a:t>
                      </a:r>
                      <a:r>
                        <a:rPr lang="en-US" sz="1000"/>
                        <a:t>
Today FICOH celebrates Charla C. of our Claims department who is marking her 54th year with the company! #amazing #workanniversary #54years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4.6855%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47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- 2017-12-15 16:31:59</a:t>
                      </a:r>
                      <a:r>
                        <a:rPr lang="en-US" sz="1000"/>
                        <a:t>
We're proud of all 5 of our 2017 Honolulu Marathon finishers! Have a fantastic weekend, everyone. #tgif #alohafriday #2017honolulumarathon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2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- 2017-12-12 13:57:34</a:t>
                      </a:r>
                      <a:r>
                        <a:rPr lang="en-US" sz="1000"/>
                        <a:t>
Congratulations to our Shidler College of Business and University of Hawaii - West Oahu, interns who completed their 15-week internship on Friday with an impressive final presentation to our business leaders!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77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5A425-ECDD-4E06-B0BC-560DE1890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953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3A18-0BC0-4369-94A4-DC66B9E6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6F3C5-D327-4006-ABA0-022EB9933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59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20298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007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651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90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138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025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768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317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964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51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19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554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958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452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6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5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EA17C-1811-4FCE-8056-FE5653587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32932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1F24-B5E1-48BF-A3F9-C2FB1582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9A3C2C-542B-4D55-9956-14B67A3312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749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FC902-2A3F-4970-B1A1-10FBFD7B1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D82FD-A505-46E3-AB53-7E8ECB22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23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8A60D-307D-419E-BC27-785085F1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3E649-494E-44E6-85B0-5EAA94F157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861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0D1C3-4DE3-4A77-8C42-AD0C1C9E3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10058-5F6F-44DF-B50B-E88FE48F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09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3B79-8164-49A8-9A69-A9A61386B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7F30F-A692-4DD6-B002-3F129B6BF8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937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616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410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93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18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3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90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6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- 2017-12-12 14:00:17</a:t>
                      </a:r>
                      <a:r>
                        <a:rPr lang="en-US" sz="1000"/>
                        <a:t>
Our @ShidlerCollege and @UHWestOahu interns are a pretty impressive group. Here they are after their final presentation to FICOH business leaders. #nextgeneration #insurance #internships https://t.co/6pHSAX1CPw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5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- 2017-12-15 11:48:36</a:t>
                      </a:r>
                      <a:r>
                        <a:rPr lang="en-US" sz="1000"/>
                        <a:t>
This is what we looked like 56 years ago when our company turned 50 years old. Now FICOH is 106 years young, but who's counting? #weare #tbt #tbthursday #106yearsold https://t.co/w0Z4kttVn3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28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- 2017-12-28 14:00:20</a:t>
                      </a:r>
                      <a:r>
                        <a:rPr lang="en-US" sz="1000"/>
                        <a:t>
Let's cheer on our team at tomorrow's @HawaiiAthletics #HawaiiMBB game vs. Howard University. First 500 entrants get this awesome basketball-shaped tote bag! #GoBows https://t.co/I88hRGIySO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5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C1568-9574-4E74-BC63-4361B7BCE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45533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80CD-8E3A-4E00-B41D-9CF2632F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7974F-1C30-4547-8BB2-DA90F9D77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431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45857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56424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61990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017290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635835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09172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9542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2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 Insurance Company of Hawaii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4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B0917-1426-40D2-BC80-BB7C2350B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3446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2AE98-8E3D-4BD7-9E6C-6907C3E6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48038-BAAB-4611-B2C2-7543F67ED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407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47717-A4EF-45BE-819A-6B39AD7E8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B1B1A-7E94-443D-A005-F04C7740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56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B1D35-A3BC-47C9-BCFE-F3B81E660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0C14F-800F-4DE3-9090-81F7B501AE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262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5D485-910A-4867-A490-D9EEE1F85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44FD8-C373-44B6-9954-B5E2633B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226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C8B9-ACC6-4B86-9551-CFDB103E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611E8-7EB4-40D2-B531-70D240622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38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62070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1192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8461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6570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3703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2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- 2017-12-11 12:53:32</a:t>
                      </a:r>
                      <a:r>
                        <a:rPr lang="en-US" sz="1000"/>
                        <a:t>
This week we're celebrating Charla Chandler of our Claims department, who is marking her 54th year with Team FICOH. How amazing is that?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0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- 2017-12-04 13:29:11</a:t>
                      </a:r>
                      <a:r>
                        <a:rPr lang="en-US" sz="1000"/>
                        <a:t>
Our associates and retirees enjoyed food, fellowship and games - lots of games! - at this year's holiday party at Dave &amp; Busters.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91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- 2017-12-18 12:33:05</a:t>
                      </a:r>
                      <a:r>
                        <a:rPr lang="en-US" sz="1000"/>
                        <a:t>
Our volunteers hit the road for a guest caroling event at The Plaza, a nearby assisted living facility. One talented resident joined us on piano! 'Twas a true musical collaboration.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303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D1558-00BE-456E-8F83-B77ACE1E9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52779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71D7-CBBF-40BC-AB0F-5DCD212E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7F6E2-AE83-406A-AE3B-9B4E76E5C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887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98328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02730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202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547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370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3235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97616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352444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52885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706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60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 (First Insurance Co. of Hawaii)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81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76FFF-C3FE-4C70-BE02-B1F7D0E5B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99644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FCF2C-D42A-4BF1-8841-1DCD9746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B9D258-3AB1-427D-AFD4-CD0BB8D2C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434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B7A73-5487-498C-80DB-B4A313882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FAF57-6254-4B76-897A-62B3B82D1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52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E4F88-5A48-47F0-9678-BE5A8589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606B5E-7ECA-4DCD-B0BF-42F26B3506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993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53DA9-5077-4AD1-B406-EC6BC7482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2C384-BE78-4623-82D7-3CC3F822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51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B6441-EF02-4CF1-B669-8F3ACFBAF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9A91B-CF70-4B74-A81D-D970F30B6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152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99518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2264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1407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7160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1798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26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- 2017-12-08 20:45:37</a:t>
                      </a:r>
                      <a:r>
                        <a:rPr lang="en-US" sz="1000"/>
                        <a:t>
Good luck to everyone doing the #HonoluluMarathon on Sunday! Us? We'll be chillaxing at Kapiolani Park on Saturday and sleeping in on Sunday. =) #KapiolaniPark #Honolulu #TGIF #alohafriday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9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- 2017-12-29 12:45:09</a:t>
                      </a:r>
                      <a:r>
                        <a:rPr lang="en-US" sz="1000"/>
                        <a:t>
FICOH will be closing at 2pm Friday to give employees a head start on their New Year's weekends. We'll remain closed on Monday and resume normal business hours on Tuesday. Have a wonderful - and safe - New Year's celebration and a fantastic 2018! Fireworks photo by Carole B. of our Claims photo. #HappyNewYear #ClosingEarly #TeamFICOH #NewYearsEve #Goodbye2017 #holidays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8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- 2017-12-01 15:13:14</a:t>
                      </a:r>
                      <a:r>
                        <a:rPr lang="en-US" sz="1000"/>
                        <a:t>
It's going down at Employee Appreciation Day! # employeeappreciation #daveandbusters #basketball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4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- 2017-12-11 14:04:25</a:t>
                      </a:r>
                      <a:r>
                        <a:rPr lang="en-US" sz="1000"/>
                        <a:t>
Today we're celebrating Charla Chandler of our Claims department as she marks her 54th year with the company! #workanniversary #amazing #54years #teamficoh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2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(First Insurance Co. of Hawaii) - 2017-12-15 16:46:49</a:t>
                      </a:r>
                      <a:r>
                        <a:rPr lang="en-US" sz="1000"/>
                        <a:t>
We're proud of all 5 of our 2017 @honolulumarathon finishers! Have a fantastic weekend everyone. #2017honolulumarathon #tgif #alohafriday @tmnathegoodlife #tmnathegoodlife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913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F214E-C8E9-4FD6-AB74-75769F772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37290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519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FICOH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Administrator</dc:creator>
  <cp:lastModifiedBy>Administrator</cp:lastModifiedBy>
  <cp:revision>1</cp:revision>
  <dcterms:created xsi:type="dcterms:W3CDTF">2018-01-02T15:13:28Z</dcterms:created>
  <dcterms:modified xsi:type="dcterms:W3CDTF">2018-01-02T15:13:54Z</dcterms:modified>
</cp:coreProperties>
</file>