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43070</c:v>
                </c:pt>
              </c:numCache>
            </c:numRef>
          </c:cat>
          <c:val>
            <c:numRef>
              <c:f>Sheet1!$B$2</c:f>
              <c:numCache>
                <c:formatCode>General</c:formatCode>
                <c:ptCount val="1"/>
                <c:pt idx="0">
                  <c:v>3365</c:v>
                </c:pt>
              </c:numCache>
            </c:numRef>
          </c:val>
          <c:extLst>
            <c:ext xmlns:c16="http://schemas.microsoft.com/office/drawing/2014/chart" uri="{C3380CC4-5D6E-409C-BE32-E72D297353CC}">
              <c16:uniqueId val="{00000000-A7BD-4172-92FE-0F591BAC458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43070</c:v>
                </c:pt>
              </c:numCache>
            </c:numRef>
          </c:cat>
          <c:val>
            <c:numRef>
              <c:f>Sheet1!$C$2</c:f>
              <c:numCache>
                <c:formatCode>General</c:formatCode>
                <c:ptCount val="1"/>
                <c:pt idx="0">
                  <c:v>2833</c:v>
                </c:pt>
              </c:numCache>
            </c:numRef>
          </c:val>
          <c:extLst>
            <c:ext xmlns:c16="http://schemas.microsoft.com/office/drawing/2014/chart" uri="{C3380CC4-5D6E-409C-BE32-E72D297353CC}">
              <c16:uniqueId val="{00000001-A7BD-4172-92FE-0F591BAC458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43070</c:v>
                </c:pt>
              </c:numCache>
            </c:numRef>
          </c:cat>
          <c:val>
            <c:numRef>
              <c:f>Sheet1!$D$2</c:f>
              <c:numCache>
                <c:formatCode>General</c:formatCode>
                <c:ptCount val="1"/>
                <c:pt idx="0">
                  <c:v>0</c:v>
                </c:pt>
              </c:numCache>
            </c:numRef>
          </c:val>
          <c:extLst>
            <c:ext xmlns:c16="http://schemas.microsoft.com/office/drawing/2014/chart" uri="{C3380CC4-5D6E-409C-BE32-E72D297353CC}">
              <c16:uniqueId val="{00000002-A7BD-4172-92FE-0F591BAC458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43070</c:v>
                </c:pt>
              </c:numCache>
            </c:numRef>
          </c:cat>
          <c:val>
            <c:numRef>
              <c:f>Sheet1!$E$2</c:f>
              <c:numCache>
                <c:formatCode>General</c:formatCode>
                <c:ptCount val="1"/>
                <c:pt idx="0">
                  <c:v>0</c:v>
                </c:pt>
              </c:numCache>
            </c:numRef>
          </c:val>
          <c:extLst>
            <c:ext xmlns:c16="http://schemas.microsoft.com/office/drawing/2014/chart" uri="{C3380CC4-5D6E-409C-BE32-E72D297353CC}">
              <c16:uniqueId val="{00000003-A7BD-4172-92FE-0F591BAC458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43070</c:v>
                </c:pt>
              </c:numCache>
            </c:numRef>
          </c:cat>
          <c:val>
            <c:numRef>
              <c:f>Sheet1!$F$2</c:f>
              <c:numCache>
                <c:formatCode>General</c:formatCode>
                <c:ptCount val="1"/>
                <c:pt idx="0">
                  <c:v>13496</c:v>
                </c:pt>
              </c:numCache>
            </c:numRef>
          </c:val>
          <c:extLst>
            <c:ext xmlns:c16="http://schemas.microsoft.com/office/drawing/2014/chart" uri="{C3380CC4-5D6E-409C-BE32-E72D297353CC}">
              <c16:uniqueId val="{00000004-A7BD-4172-92FE-0F591BAC458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43070</c:v>
                </c:pt>
              </c:numCache>
            </c:numRef>
          </c:cat>
          <c:val>
            <c:numRef>
              <c:f>Sheet1!$G$2</c:f>
              <c:numCache>
                <c:formatCode>General</c:formatCode>
                <c:ptCount val="1"/>
                <c:pt idx="0">
                  <c:v>793</c:v>
                </c:pt>
              </c:numCache>
            </c:numRef>
          </c:val>
          <c:extLst>
            <c:ext xmlns:c16="http://schemas.microsoft.com/office/drawing/2014/chart" uri="{C3380CC4-5D6E-409C-BE32-E72D297353CC}">
              <c16:uniqueId val="{00000005-A7BD-4172-92FE-0F591BAC458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43070</c:v>
                </c:pt>
              </c:numCache>
            </c:numRef>
          </c:cat>
          <c:val>
            <c:numRef>
              <c:f>Sheet1!$H$2</c:f>
              <c:numCache>
                <c:formatCode>General</c:formatCode>
                <c:ptCount val="1"/>
                <c:pt idx="0">
                  <c:v>0</c:v>
                </c:pt>
              </c:numCache>
            </c:numRef>
          </c:val>
          <c:extLst>
            <c:ext xmlns:c16="http://schemas.microsoft.com/office/drawing/2014/chart" uri="{C3380CC4-5D6E-409C-BE32-E72D297353CC}">
              <c16:uniqueId val="{00000006-A7BD-4172-92FE-0F591BAC4589}"/>
            </c:ext>
          </c:extLst>
        </c:ser>
        <c:dLbls>
          <c:showLegendKey val="0"/>
          <c:showVal val="0"/>
          <c:showCatName val="0"/>
          <c:showSerName val="0"/>
          <c:showPercent val="0"/>
          <c:showBubbleSize val="0"/>
        </c:dLbls>
        <c:gapWidth val="219"/>
        <c:overlap val="-27"/>
        <c:axId val="295631712"/>
        <c:axId val="295633024"/>
      </c:barChart>
      <c:dateAx>
        <c:axId val="295631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33024"/>
        <c:crosses val="autoZero"/>
        <c:auto val="1"/>
        <c:lblOffset val="100"/>
        <c:baseTimeUnit val="days"/>
      </c:dateAx>
      <c:valAx>
        <c:axId val="29563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3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43</c:v>
                </c:pt>
                <c:pt idx="10">
                  <c:v>40</c:v>
                </c:pt>
                <c:pt idx="11">
                  <c:v>23</c:v>
                </c:pt>
              </c:numCache>
            </c:numRef>
          </c:val>
          <c:extLst>
            <c:ext xmlns:c16="http://schemas.microsoft.com/office/drawing/2014/chart" uri="{C3380CC4-5D6E-409C-BE32-E72D297353CC}">
              <c16:uniqueId val="{00000000-DD12-44FD-84F2-85CDB6325DF7}"/>
            </c:ext>
          </c:extLst>
        </c:ser>
        <c:dLbls>
          <c:showLegendKey val="0"/>
          <c:showVal val="0"/>
          <c:showCatName val="0"/>
          <c:showSerName val="0"/>
          <c:showPercent val="0"/>
          <c:showBubbleSize val="0"/>
        </c:dLbls>
        <c:gapWidth val="219"/>
        <c:overlap val="-27"/>
        <c:axId val="295382984"/>
        <c:axId val="295386920"/>
      </c:barChart>
      <c:dateAx>
        <c:axId val="29538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6920"/>
        <c:crosses val="autoZero"/>
        <c:auto val="1"/>
        <c:lblOffset val="100"/>
        <c:baseTimeUnit val="months"/>
      </c:dateAx>
      <c:valAx>
        <c:axId val="29538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19</c:v>
                </c:pt>
                <c:pt idx="10">
                  <c:v>19</c:v>
                </c:pt>
                <c:pt idx="11">
                  <c:v>27</c:v>
                </c:pt>
              </c:numCache>
            </c:numRef>
          </c:val>
          <c:extLst>
            <c:ext xmlns:c16="http://schemas.microsoft.com/office/drawing/2014/chart" uri="{C3380CC4-5D6E-409C-BE32-E72D297353CC}">
              <c16:uniqueId val="{00000000-2D73-4E7E-9055-7F0227E152C1}"/>
            </c:ext>
          </c:extLst>
        </c:ser>
        <c:dLbls>
          <c:showLegendKey val="0"/>
          <c:showVal val="0"/>
          <c:showCatName val="0"/>
          <c:showSerName val="0"/>
          <c:showPercent val="0"/>
          <c:showBubbleSize val="0"/>
        </c:dLbls>
        <c:gapWidth val="219"/>
        <c:overlap val="-27"/>
        <c:axId val="298503280"/>
        <c:axId val="298496720"/>
      </c:barChart>
      <c:dateAx>
        <c:axId val="29850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6720"/>
        <c:crosses val="autoZero"/>
        <c:auto val="1"/>
        <c:lblOffset val="100"/>
        <c:baseTimeUnit val="months"/>
      </c:dateAx>
      <c:valAx>
        <c:axId val="29849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163457</c:v>
                </c:pt>
                <c:pt idx="4">
                  <c:v>40647</c:v>
                </c:pt>
                <c:pt idx="5">
                  <c:v>55617</c:v>
                </c:pt>
                <c:pt idx="6">
                  <c:v>45944</c:v>
                </c:pt>
                <c:pt idx="7">
                  <c:v>84697</c:v>
                </c:pt>
                <c:pt idx="8">
                  <c:v>41806</c:v>
                </c:pt>
                <c:pt idx="9">
                  <c:v>79022</c:v>
                </c:pt>
                <c:pt idx="10">
                  <c:v>146713</c:v>
                </c:pt>
                <c:pt idx="11">
                  <c:v>137313</c:v>
                </c:pt>
              </c:numCache>
            </c:numRef>
          </c:val>
          <c:extLst>
            <c:ext xmlns:c16="http://schemas.microsoft.com/office/drawing/2014/chart" uri="{C3380CC4-5D6E-409C-BE32-E72D297353CC}">
              <c16:uniqueId val="{00000000-9154-4148-A7E6-D85E5C1B3C16}"/>
            </c:ext>
          </c:extLst>
        </c:ser>
        <c:dLbls>
          <c:showLegendKey val="0"/>
          <c:showVal val="0"/>
          <c:showCatName val="0"/>
          <c:showSerName val="0"/>
          <c:showPercent val="0"/>
          <c:showBubbleSize val="0"/>
        </c:dLbls>
        <c:gapWidth val="219"/>
        <c:overlap val="-27"/>
        <c:axId val="298504592"/>
        <c:axId val="298504920"/>
      </c:barChart>
      <c:dateAx>
        <c:axId val="29850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4920"/>
        <c:crosses val="autoZero"/>
        <c:auto val="1"/>
        <c:lblOffset val="100"/>
        <c:baseTimeUnit val="months"/>
      </c:dateAx>
      <c:valAx>
        <c:axId val="29850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61</c:v>
                </c:pt>
                <c:pt idx="2">
                  <c:v>345</c:v>
                </c:pt>
                <c:pt idx="3">
                  <c:v>452</c:v>
                </c:pt>
                <c:pt idx="4">
                  <c:v>507</c:v>
                </c:pt>
                <c:pt idx="5">
                  <c:v>409</c:v>
                </c:pt>
                <c:pt idx="6">
                  <c:v>167</c:v>
                </c:pt>
              </c:numCache>
            </c:numRef>
          </c:val>
          <c:extLst>
            <c:ext xmlns:c16="http://schemas.microsoft.com/office/drawing/2014/chart" uri="{C3380CC4-5D6E-409C-BE32-E72D297353CC}">
              <c16:uniqueId val="{00000000-C0F1-44CC-8413-7905B9BC7A2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64</c:v>
                </c:pt>
                <c:pt idx="2">
                  <c:v>275</c:v>
                </c:pt>
                <c:pt idx="3">
                  <c:v>350</c:v>
                </c:pt>
                <c:pt idx="4">
                  <c:v>277</c:v>
                </c:pt>
                <c:pt idx="5">
                  <c:v>252</c:v>
                </c:pt>
                <c:pt idx="6">
                  <c:v>145</c:v>
                </c:pt>
              </c:numCache>
            </c:numRef>
          </c:val>
          <c:extLst>
            <c:ext xmlns:c16="http://schemas.microsoft.com/office/drawing/2014/chart" uri="{C3380CC4-5D6E-409C-BE32-E72D297353CC}">
              <c16:uniqueId val="{00000001-C0F1-44CC-8413-7905B9BC7A28}"/>
            </c:ext>
          </c:extLst>
        </c:ser>
        <c:dLbls>
          <c:showLegendKey val="0"/>
          <c:showVal val="0"/>
          <c:showCatName val="0"/>
          <c:showSerName val="0"/>
          <c:showPercent val="0"/>
          <c:showBubbleSize val="0"/>
        </c:dLbls>
        <c:gapWidth val="219"/>
        <c:overlap val="-27"/>
        <c:axId val="298501968"/>
        <c:axId val="298505576"/>
      </c:barChart>
      <c:catAx>
        <c:axId val="29850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5576"/>
        <c:crosses val="autoZero"/>
        <c:auto val="1"/>
        <c:lblAlgn val="ctr"/>
        <c:lblOffset val="100"/>
        <c:noMultiLvlLbl val="0"/>
      </c:catAx>
      <c:valAx>
        <c:axId val="29850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0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19</c:v>
                </c:pt>
                <c:pt idx="10">
                  <c:v>19</c:v>
                </c:pt>
                <c:pt idx="11">
                  <c:v>12</c:v>
                </c:pt>
              </c:numCache>
            </c:numRef>
          </c:val>
          <c:extLst>
            <c:ext xmlns:c16="http://schemas.microsoft.com/office/drawing/2014/chart" uri="{C3380CC4-5D6E-409C-BE32-E72D297353CC}">
              <c16:uniqueId val="{00000000-BDE3-435D-B40A-F9E704AD8BB3}"/>
            </c:ext>
          </c:extLst>
        </c:ser>
        <c:dLbls>
          <c:showLegendKey val="0"/>
          <c:showVal val="0"/>
          <c:showCatName val="0"/>
          <c:showSerName val="0"/>
          <c:showPercent val="0"/>
          <c:showBubbleSize val="0"/>
        </c:dLbls>
        <c:gapWidth val="219"/>
        <c:overlap val="-27"/>
        <c:axId val="309232904"/>
        <c:axId val="309229952"/>
      </c:barChart>
      <c:dateAx>
        <c:axId val="30923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29952"/>
        <c:crosses val="autoZero"/>
        <c:auto val="1"/>
        <c:lblOffset val="100"/>
        <c:baseTimeUnit val="months"/>
      </c:dateAx>
      <c:valAx>
        <c:axId val="30922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4</c:v>
                </c:pt>
                <c:pt idx="11">
                  <c:v>3</c:v>
                </c:pt>
              </c:numCache>
            </c:numRef>
          </c:val>
          <c:extLst>
            <c:ext xmlns:c16="http://schemas.microsoft.com/office/drawing/2014/chart" uri="{C3380CC4-5D6E-409C-BE32-E72D297353CC}">
              <c16:uniqueId val="{00000000-047E-4903-B1B4-9F44C8C19977}"/>
            </c:ext>
          </c:extLst>
        </c:ser>
        <c:dLbls>
          <c:showLegendKey val="0"/>
          <c:showVal val="0"/>
          <c:showCatName val="0"/>
          <c:showSerName val="0"/>
          <c:showPercent val="0"/>
          <c:showBubbleSize val="0"/>
        </c:dLbls>
        <c:gapWidth val="219"/>
        <c:overlap val="-27"/>
        <c:axId val="303822832"/>
        <c:axId val="303822176"/>
      </c:barChart>
      <c:dateAx>
        <c:axId val="30382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2176"/>
        <c:crosses val="autoZero"/>
        <c:auto val="1"/>
        <c:lblOffset val="100"/>
        <c:baseTimeUnit val="months"/>
      </c:dateAx>
      <c:valAx>
        <c:axId val="30382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33</c:v>
                </c:pt>
                <c:pt idx="10">
                  <c:v>15</c:v>
                </c:pt>
                <c:pt idx="11">
                  <c:v>13</c:v>
                </c:pt>
              </c:numCache>
            </c:numRef>
          </c:val>
          <c:extLst>
            <c:ext xmlns:c16="http://schemas.microsoft.com/office/drawing/2014/chart" uri="{C3380CC4-5D6E-409C-BE32-E72D297353CC}">
              <c16:uniqueId val="{00000000-5127-4D32-835E-D954ACED2088}"/>
            </c:ext>
          </c:extLst>
        </c:ser>
        <c:dLbls>
          <c:showLegendKey val="0"/>
          <c:showVal val="0"/>
          <c:showCatName val="0"/>
          <c:showSerName val="0"/>
          <c:showPercent val="0"/>
          <c:showBubbleSize val="0"/>
        </c:dLbls>
        <c:gapWidth val="219"/>
        <c:overlap val="-27"/>
        <c:axId val="303824800"/>
        <c:axId val="303818896"/>
      </c:barChart>
      <c:dateAx>
        <c:axId val="3038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18896"/>
        <c:crosses val="autoZero"/>
        <c:auto val="1"/>
        <c:lblOffset val="100"/>
        <c:baseTimeUnit val="months"/>
      </c:dateAx>
      <c:valAx>
        <c:axId val="30381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181</c:v>
                </c:pt>
                <c:pt idx="10">
                  <c:v>143</c:v>
                </c:pt>
                <c:pt idx="11">
                  <c:v>142</c:v>
                </c:pt>
              </c:numCache>
            </c:numRef>
          </c:val>
          <c:extLst>
            <c:ext xmlns:c16="http://schemas.microsoft.com/office/drawing/2014/chart" uri="{C3380CC4-5D6E-409C-BE32-E72D297353CC}">
              <c16:uniqueId val="{00000000-32AB-4708-BFF0-C4D810D3BDBC}"/>
            </c:ext>
          </c:extLst>
        </c:ser>
        <c:dLbls>
          <c:showLegendKey val="0"/>
          <c:showVal val="0"/>
          <c:showCatName val="0"/>
          <c:showSerName val="0"/>
          <c:showPercent val="0"/>
          <c:showBubbleSize val="0"/>
        </c:dLbls>
        <c:gapWidth val="219"/>
        <c:overlap val="-27"/>
        <c:axId val="346878040"/>
        <c:axId val="346874432"/>
      </c:barChart>
      <c:dateAx>
        <c:axId val="346878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4432"/>
        <c:crosses val="autoZero"/>
        <c:auto val="1"/>
        <c:lblOffset val="100"/>
        <c:baseTimeUnit val="months"/>
      </c:dateAx>
      <c:valAx>
        <c:axId val="34687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91</c:v>
                </c:pt>
                <c:pt idx="2">
                  <c:v>79</c:v>
                </c:pt>
                <c:pt idx="3">
                  <c:v>71</c:v>
                </c:pt>
                <c:pt idx="4">
                  <c:v>60</c:v>
                </c:pt>
                <c:pt idx="5">
                  <c:v>65</c:v>
                </c:pt>
                <c:pt idx="6">
                  <c:v>68</c:v>
                </c:pt>
                <c:pt idx="7">
                  <c:v>64</c:v>
                </c:pt>
                <c:pt idx="8">
                  <c:v>69</c:v>
                </c:pt>
                <c:pt idx="9">
                  <c:v>52</c:v>
                </c:pt>
                <c:pt idx="10">
                  <c:v>52</c:v>
                </c:pt>
                <c:pt idx="11">
                  <c:v>75</c:v>
                </c:pt>
              </c:numCache>
            </c:numRef>
          </c:val>
          <c:extLst>
            <c:ext xmlns:c16="http://schemas.microsoft.com/office/drawing/2014/chart" uri="{C3380CC4-5D6E-409C-BE32-E72D297353CC}">
              <c16:uniqueId val="{00000000-0938-4B1D-AE4A-7B827FE78808}"/>
            </c:ext>
          </c:extLst>
        </c:ser>
        <c:dLbls>
          <c:showLegendKey val="0"/>
          <c:showVal val="0"/>
          <c:showCatName val="0"/>
          <c:showSerName val="0"/>
          <c:showPercent val="0"/>
          <c:showBubbleSize val="0"/>
        </c:dLbls>
        <c:gapWidth val="219"/>
        <c:overlap val="-27"/>
        <c:axId val="346884600"/>
        <c:axId val="346882304"/>
      </c:barChart>
      <c:dateAx>
        <c:axId val="34688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82304"/>
        <c:crosses val="autoZero"/>
        <c:auto val="1"/>
        <c:lblOffset val="100"/>
        <c:baseTimeUnit val="months"/>
      </c:dateAx>
      <c:valAx>
        <c:axId val="34688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8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59</c:v>
                </c:pt>
                <c:pt idx="10">
                  <c:v>40</c:v>
                </c:pt>
                <c:pt idx="11">
                  <c:v>30</c:v>
                </c:pt>
              </c:numCache>
            </c:numRef>
          </c:val>
          <c:extLst>
            <c:ext xmlns:c16="http://schemas.microsoft.com/office/drawing/2014/chart" uri="{C3380CC4-5D6E-409C-BE32-E72D297353CC}">
              <c16:uniqueId val="{00000000-0983-42AE-9C5C-84FFF18E53B6}"/>
            </c:ext>
          </c:extLst>
        </c:ser>
        <c:dLbls>
          <c:showLegendKey val="0"/>
          <c:showVal val="0"/>
          <c:showCatName val="0"/>
          <c:showSerName val="0"/>
          <c:showPercent val="0"/>
          <c:showBubbleSize val="0"/>
        </c:dLbls>
        <c:gapWidth val="219"/>
        <c:overlap val="-27"/>
        <c:axId val="353322216"/>
        <c:axId val="353319592"/>
      </c:barChart>
      <c:dateAx>
        <c:axId val="35332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9592"/>
        <c:crosses val="autoZero"/>
        <c:auto val="1"/>
        <c:lblOffset val="100"/>
        <c:baseTimeUnit val="months"/>
      </c:dateAx>
      <c:valAx>
        <c:axId val="35331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2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70</c:v>
                </c:pt>
                <c:pt idx="9">
                  <c:v>98</c:v>
                </c:pt>
                <c:pt idx="10">
                  <c:v>78</c:v>
                </c:pt>
                <c:pt idx="11">
                  <c:v>100</c:v>
                </c:pt>
              </c:numCache>
            </c:numRef>
          </c:val>
          <c:extLst>
            <c:ext xmlns:c16="http://schemas.microsoft.com/office/drawing/2014/chart" uri="{C3380CC4-5D6E-409C-BE32-E72D297353CC}">
              <c16:uniqueId val="{00000000-99E0-4339-8AAA-18312A4A94ED}"/>
            </c:ext>
          </c:extLst>
        </c:ser>
        <c:dLbls>
          <c:showLegendKey val="0"/>
          <c:showVal val="0"/>
          <c:showCatName val="0"/>
          <c:showSerName val="0"/>
          <c:showPercent val="0"/>
          <c:showBubbleSize val="0"/>
        </c:dLbls>
        <c:gapWidth val="219"/>
        <c:overlap val="-27"/>
        <c:axId val="353328120"/>
        <c:axId val="353330088"/>
      </c:barChart>
      <c:dateAx>
        <c:axId val="35332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30088"/>
        <c:crosses val="autoZero"/>
        <c:auto val="1"/>
        <c:lblOffset val="100"/>
        <c:baseTimeUnit val="months"/>
      </c:dateAx>
      <c:valAx>
        <c:axId val="3533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2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AAFAB-85C7-4EEC-AAD0-278B8A05DD7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E1D03C5-D08A-4780-A389-459EF5B0F2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57629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51C46-588D-47B2-9EDD-EB380410D971}"/>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30AB005F-4163-4217-BC82-EF68CD48B984}"/>
              </a:ext>
            </a:extLst>
          </p:cNvPr>
          <p:cNvGraphicFramePr>
            <a:graphicFrameLocks noGrp="1"/>
          </p:cNvGraphicFramePr>
          <p:nvPr>
            <p:ph type="chart" sz="quarter" idx="13"/>
            <p:extLst>
              <p:ext uri="{D42A27DB-BD31-4B8C-83A1-F6EECF244321}">
                <p14:modId xmlns:p14="http://schemas.microsoft.com/office/powerpoint/2010/main" val="90827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C60DC-B52B-465B-B740-A4EA3158891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C2E4DF4-A0E6-44A0-9B9E-4528DC5600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71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6A6A-76DD-4358-8C4D-AEF8583C8FF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91E9A99-D96B-48A4-80D8-204A8450E787}"/>
              </a:ext>
            </a:extLst>
          </p:cNvPr>
          <p:cNvGraphicFramePr>
            <a:graphicFrameLocks noGrp="1"/>
          </p:cNvGraphicFramePr>
          <p:nvPr>
            <p:ph type="tbl" sz="quarter" idx="13"/>
            <p:extLst>
              <p:ext uri="{D42A27DB-BD31-4B8C-83A1-F6EECF244321}">
                <p14:modId xmlns:p14="http://schemas.microsoft.com/office/powerpoint/2010/main" val="133572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7486358"/>
                    </a:ext>
                  </a:extLst>
                </a:gridCol>
                <a:gridCol w="740664">
                  <a:extLst>
                    <a:ext uri="{9D8B030D-6E8A-4147-A177-3AD203B41FA5}">
                      <a16:colId xmlns:a16="http://schemas.microsoft.com/office/drawing/2014/main" val="527346430"/>
                    </a:ext>
                  </a:extLst>
                </a:gridCol>
                <a:gridCol w="740664">
                  <a:extLst>
                    <a:ext uri="{9D8B030D-6E8A-4147-A177-3AD203B41FA5}">
                      <a16:colId xmlns:a16="http://schemas.microsoft.com/office/drawing/2014/main" val="3357419547"/>
                    </a:ext>
                  </a:extLst>
                </a:gridCol>
                <a:gridCol w="740664">
                  <a:extLst>
                    <a:ext uri="{9D8B030D-6E8A-4147-A177-3AD203B41FA5}">
                      <a16:colId xmlns:a16="http://schemas.microsoft.com/office/drawing/2014/main" val="635698740"/>
                    </a:ext>
                  </a:extLst>
                </a:gridCol>
                <a:gridCol w="740664">
                  <a:extLst>
                    <a:ext uri="{9D8B030D-6E8A-4147-A177-3AD203B41FA5}">
                      <a16:colId xmlns:a16="http://schemas.microsoft.com/office/drawing/2014/main" val="4253637365"/>
                    </a:ext>
                  </a:extLst>
                </a:gridCol>
                <a:gridCol w="740664">
                  <a:extLst>
                    <a:ext uri="{9D8B030D-6E8A-4147-A177-3AD203B41FA5}">
                      <a16:colId xmlns:a16="http://schemas.microsoft.com/office/drawing/2014/main" val="2691341013"/>
                    </a:ext>
                  </a:extLst>
                </a:gridCol>
                <a:gridCol w="740664">
                  <a:extLst>
                    <a:ext uri="{9D8B030D-6E8A-4147-A177-3AD203B41FA5}">
                      <a16:colId xmlns:a16="http://schemas.microsoft.com/office/drawing/2014/main" val="1154302876"/>
                    </a:ext>
                  </a:extLst>
                </a:gridCol>
                <a:gridCol w="740664">
                  <a:extLst>
                    <a:ext uri="{9D8B030D-6E8A-4147-A177-3AD203B41FA5}">
                      <a16:colId xmlns:a16="http://schemas.microsoft.com/office/drawing/2014/main" val="1085819353"/>
                    </a:ext>
                  </a:extLst>
                </a:gridCol>
                <a:gridCol w="740664">
                  <a:extLst>
                    <a:ext uri="{9D8B030D-6E8A-4147-A177-3AD203B41FA5}">
                      <a16:colId xmlns:a16="http://schemas.microsoft.com/office/drawing/2014/main" val="695574909"/>
                    </a:ext>
                  </a:extLst>
                </a:gridCol>
                <a:gridCol w="740664">
                  <a:extLst>
                    <a:ext uri="{9D8B030D-6E8A-4147-A177-3AD203B41FA5}">
                      <a16:colId xmlns:a16="http://schemas.microsoft.com/office/drawing/2014/main" val="7817934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82588347"/>
                  </a:ext>
                </a:extLst>
              </a:tr>
              <a:tr h="370840">
                <a:tc>
                  <a:txBody>
                    <a:bodyPr/>
                    <a:lstStyle/>
                    <a:p>
                      <a:r>
                        <a:rPr lang="en-US" sz="1000"/>
                        <a:t>Philadelphia Insurance Companies</a:t>
                      </a:r>
                    </a:p>
                  </a:txBody>
                  <a:tcPr/>
                </a:tc>
                <a:tc>
                  <a:txBody>
                    <a:bodyPr/>
                    <a:lstStyle/>
                    <a:p>
                      <a:r>
                        <a:rPr lang="en-US" sz="1000"/>
                        <a:t>3365</a:t>
                      </a:r>
                    </a:p>
                  </a:txBody>
                  <a:tcPr/>
                </a:tc>
                <a:tc>
                  <a:txBody>
                    <a:bodyPr/>
                    <a:lstStyle/>
                    <a:p>
                      <a:r>
                        <a:rPr lang="en-US" sz="1000"/>
                        <a:t>23</a:t>
                      </a:r>
                    </a:p>
                  </a:txBody>
                  <a:tcPr/>
                </a:tc>
                <a:tc>
                  <a:txBody>
                    <a:bodyPr/>
                    <a:lstStyle/>
                    <a:p>
                      <a:r>
                        <a:rPr lang="en-US" sz="1000"/>
                        <a:t>25</a:t>
                      </a:r>
                    </a:p>
                  </a:txBody>
                  <a:tcPr/>
                </a:tc>
                <a:tc>
                  <a:txBody>
                    <a:bodyPr/>
                    <a:lstStyle/>
                    <a:p>
                      <a:r>
                        <a:rPr lang="en-US" sz="1000"/>
                        <a:t>579</a:t>
                      </a:r>
                    </a:p>
                  </a:txBody>
                  <a:tcPr/>
                </a:tc>
                <a:tc>
                  <a:txBody>
                    <a:bodyPr/>
                    <a:lstStyle/>
                    <a:p>
                      <a:r>
                        <a:rPr lang="en-US" sz="1000"/>
                        <a:t>52</a:t>
                      </a:r>
                    </a:p>
                  </a:txBody>
                  <a:tcPr/>
                </a:tc>
                <a:tc>
                  <a:txBody>
                    <a:bodyPr/>
                    <a:lstStyle/>
                    <a:p>
                      <a:r>
                        <a:rPr lang="en-US" sz="1000"/>
                        <a:t>91</a:t>
                      </a:r>
                    </a:p>
                  </a:txBody>
                  <a:tcPr/>
                </a:tc>
                <a:tc>
                  <a:txBody>
                    <a:bodyPr/>
                    <a:lstStyle/>
                    <a:p>
                      <a:r>
                        <a:rPr lang="en-US" sz="1000"/>
                        <a:t>2</a:t>
                      </a:r>
                    </a:p>
                  </a:txBody>
                  <a:tcPr/>
                </a:tc>
                <a:tc>
                  <a:txBody>
                    <a:bodyPr/>
                    <a:lstStyle/>
                    <a:p>
                      <a:r>
                        <a:rPr lang="en-US" sz="1000"/>
                        <a:t>0.8613%</a:t>
                      </a:r>
                    </a:p>
                  </a:txBody>
                  <a:tcPr/>
                </a:tc>
                <a:tc>
                  <a:txBody>
                    <a:bodyPr/>
                    <a:lstStyle/>
                    <a:p>
                      <a:r>
                        <a:rPr lang="en-US" sz="1000"/>
                        <a:t>100.0%</a:t>
                      </a:r>
                    </a:p>
                  </a:txBody>
                  <a:tcPr/>
                </a:tc>
                <a:extLst>
                  <a:ext uri="{0D108BD9-81ED-4DB2-BD59-A6C34878D82A}">
                    <a16:rowId xmlns:a16="http://schemas.microsoft.com/office/drawing/2014/main" val="196925707"/>
                  </a:ext>
                </a:extLst>
              </a:tr>
            </a:tbl>
          </a:graphicData>
        </a:graphic>
      </p:graphicFrame>
      <p:sp>
        <p:nvSpPr>
          <p:cNvPr id="4" name="Text Placeholder 3">
            <a:extLst>
              <a:ext uri="{FF2B5EF4-FFF2-40B4-BE49-F238E27FC236}">
                <a16:creationId xmlns:a16="http://schemas.microsoft.com/office/drawing/2014/main" id="{52D34F73-11EA-424E-A651-542351CB457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4129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2310-7B2A-4065-827B-E2E4DBEA5D9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198D665-A750-48EB-8B09-67F046CED528}"/>
              </a:ext>
            </a:extLst>
          </p:cNvPr>
          <p:cNvGraphicFramePr>
            <a:graphicFrameLocks noGrp="1"/>
          </p:cNvGraphicFramePr>
          <p:nvPr>
            <p:ph type="chart" sz="quarter" idx="13"/>
            <p:extLst>
              <p:ext uri="{D42A27DB-BD31-4B8C-83A1-F6EECF244321}">
                <p14:modId xmlns:p14="http://schemas.microsoft.com/office/powerpoint/2010/main" val="2930114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D7C0A-D7AF-4126-84CE-43628E78C0C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30BB9C3-9BD9-4737-AA65-BD03CD086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175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CBE89-07FD-4691-BA04-D703EA0DA87A}"/>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E91B525C-1A1D-4536-BD53-9FF01DB8595A}"/>
              </a:ext>
            </a:extLst>
          </p:cNvPr>
          <p:cNvGraphicFramePr>
            <a:graphicFrameLocks noGrp="1"/>
          </p:cNvGraphicFramePr>
          <p:nvPr>
            <p:ph type="chart" sz="quarter" idx="13"/>
            <p:extLst>
              <p:ext uri="{D42A27DB-BD31-4B8C-83A1-F6EECF244321}">
                <p14:modId xmlns:p14="http://schemas.microsoft.com/office/powerpoint/2010/main" val="4146390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0BF502-3777-41C1-90DD-AE7E221A18F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B9A1D61-6304-4A32-8732-BC6E58FD2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438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60AF-D56F-42AB-95E8-6FC486FE08D5}"/>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8505D5DC-73BC-4F6E-B240-BD57CB2F29A8}"/>
              </a:ext>
            </a:extLst>
          </p:cNvPr>
          <p:cNvGraphicFramePr>
            <a:graphicFrameLocks noGrp="1"/>
          </p:cNvGraphicFramePr>
          <p:nvPr>
            <p:ph type="chart" sz="quarter" idx="13"/>
            <p:extLst>
              <p:ext uri="{D42A27DB-BD31-4B8C-83A1-F6EECF244321}">
                <p14:modId xmlns:p14="http://schemas.microsoft.com/office/powerpoint/2010/main" val="924317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F1451-C7E4-43F3-9852-2797F0B6DF5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A6624CA-2114-4320-A958-608133277F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6658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F598D-6FC1-4D30-9993-3487A0078894}"/>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CB8862D6-0666-483A-A6D7-1CB662DA2CDF}"/>
              </a:ext>
            </a:extLst>
          </p:cNvPr>
          <p:cNvGraphicFramePr>
            <a:graphicFrameLocks noGrp="1"/>
          </p:cNvGraphicFramePr>
          <p:nvPr>
            <p:ph type="tbl" sz="quarter" idx="13"/>
            <p:extLst>
              <p:ext uri="{D42A27DB-BD31-4B8C-83A1-F6EECF244321}">
                <p14:modId xmlns:p14="http://schemas.microsoft.com/office/powerpoint/2010/main" val="187449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3106746"/>
                    </a:ext>
                  </a:extLst>
                </a:gridCol>
                <a:gridCol w="658368">
                  <a:extLst>
                    <a:ext uri="{9D8B030D-6E8A-4147-A177-3AD203B41FA5}">
                      <a16:colId xmlns:a16="http://schemas.microsoft.com/office/drawing/2014/main" val="1597746435"/>
                    </a:ext>
                  </a:extLst>
                </a:gridCol>
                <a:gridCol w="658368">
                  <a:extLst>
                    <a:ext uri="{9D8B030D-6E8A-4147-A177-3AD203B41FA5}">
                      <a16:colId xmlns:a16="http://schemas.microsoft.com/office/drawing/2014/main" val="3891115351"/>
                    </a:ext>
                  </a:extLst>
                </a:gridCol>
                <a:gridCol w="658368">
                  <a:extLst>
                    <a:ext uri="{9D8B030D-6E8A-4147-A177-3AD203B41FA5}">
                      <a16:colId xmlns:a16="http://schemas.microsoft.com/office/drawing/2014/main" val="2922894951"/>
                    </a:ext>
                  </a:extLst>
                </a:gridCol>
                <a:gridCol w="658368">
                  <a:extLst>
                    <a:ext uri="{9D8B030D-6E8A-4147-A177-3AD203B41FA5}">
                      <a16:colId xmlns:a16="http://schemas.microsoft.com/office/drawing/2014/main" val="620615700"/>
                    </a:ext>
                  </a:extLst>
                </a:gridCol>
                <a:gridCol w="658368">
                  <a:extLst>
                    <a:ext uri="{9D8B030D-6E8A-4147-A177-3AD203B41FA5}">
                      <a16:colId xmlns:a16="http://schemas.microsoft.com/office/drawing/2014/main" val="2417155218"/>
                    </a:ext>
                  </a:extLst>
                </a:gridCol>
                <a:gridCol w="658368">
                  <a:extLst>
                    <a:ext uri="{9D8B030D-6E8A-4147-A177-3AD203B41FA5}">
                      <a16:colId xmlns:a16="http://schemas.microsoft.com/office/drawing/2014/main" val="966409902"/>
                    </a:ext>
                  </a:extLst>
                </a:gridCol>
                <a:gridCol w="658368">
                  <a:extLst>
                    <a:ext uri="{9D8B030D-6E8A-4147-A177-3AD203B41FA5}">
                      <a16:colId xmlns:a16="http://schemas.microsoft.com/office/drawing/2014/main" val="312687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606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- 2017-12-15 15:17:00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Laura Boylan, VP of Human Resources, for being recognized in the 2018 Insurance Business America (IBA) Hot 100! The IBA Hot 100 list highlights 100 professionals in the insurance industry who stood above the crowd in the past 12 months. This honor comes as Laura heads into her 11th year on #TEAMPHLY. From the creation of leadership and development programs that helped establish PHLY as one of the “Best Places to Work” to educating new talent about the opportunities insurance has to offer, Laura continues to cultivate and champion careers in the insurance industry. Learn more: https://goo.gl/Q6crR8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686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- 2017-12-08 09:39:45</a:t>
                      </a:r>
                      <a:r>
                        <a:rPr kumimoji="0" lang="en-US" sz="1000" b="0" i="0" u="none" strike="noStrike" kern="1200" cap="none" spc="0" normalizeH="0" baseline="0" noProof="0">
                          <a:ln>
                            <a:noFill/>
                          </a:ln>
                          <a:solidFill>
                            <a:prstClr val="black"/>
                          </a:solidFill>
                          <a:effectLst/>
                          <a:uLnTx/>
                          <a:uFillTx/>
                          <a:latin typeface="+mn-lt"/>
                          <a:ea typeface="+mn-ea"/>
                          <a:cs typeface="+mn-cs"/>
                        </a:rPr>
                        <a:t>
Leader's Edge magazine recognized PHLY's founder, James Maguire Sr., as a Game Changer in the insurance industry. Find out how he overcame struggles with dyslexia to become a successful entrepreneur and philanthropist.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5391652"/>
                  </a:ext>
                </a:extLst>
              </a:tr>
            </a:tbl>
          </a:graphicData>
        </a:graphic>
      </p:graphicFrame>
      <p:sp>
        <p:nvSpPr>
          <p:cNvPr id="4" name="Text Placeholder 3">
            <a:extLst>
              <a:ext uri="{FF2B5EF4-FFF2-40B4-BE49-F238E27FC236}">
                <a16:creationId xmlns:a16="http://schemas.microsoft.com/office/drawing/2014/main" id="{17AC5750-4876-45FD-96B6-BBA9EE88AED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13607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014E-A982-4568-8049-72A4668B0C38}"/>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00CD6149-8532-4386-A7EA-ED8D695F96DA}"/>
              </a:ext>
            </a:extLst>
          </p:cNvPr>
          <p:cNvGraphicFramePr>
            <a:graphicFrameLocks noGrp="1"/>
          </p:cNvGraphicFramePr>
          <p:nvPr>
            <p:ph type="tbl" sz="quarter" idx="13"/>
            <p:extLst>
              <p:ext uri="{D42A27DB-BD31-4B8C-83A1-F6EECF244321}">
                <p14:modId xmlns:p14="http://schemas.microsoft.com/office/powerpoint/2010/main" val="356300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4964850"/>
                    </a:ext>
                  </a:extLst>
                </a:gridCol>
                <a:gridCol w="658368">
                  <a:extLst>
                    <a:ext uri="{9D8B030D-6E8A-4147-A177-3AD203B41FA5}">
                      <a16:colId xmlns:a16="http://schemas.microsoft.com/office/drawing/2014/main" val="509589003"/>
                    </a:ext>
                  </a:extLst>
                </a:gridCol>
                <a:gridCol w="658368">
                  <a:extLst>
                    <a:ext uri="{9D8B030D-6E8A-4147-A177-3AD203B41FA5}">
                      <a16:colId xmlns:a16="http://schemas.microsoft.com/office/drawing/2014/main" val="3804465784"/>
                    </a:ext>
                  </a:extLst>
                </a:gridCol>
                <a:gridCol w="658368">
                  <a:extLst>
                    <a:ext uri="{9D8B030D-6E8A-4147-A177-3AD203B41FA5}">
                      <a16:colId xmlns:a16="http://schemas.microsoft.com/office/drawing/2014/main" val="1796003744"/>
                    </a:ext>
                  </a:extLst>
                </a:gridCol>
                <a:gridCol w="658368">
                  <a:extLst>
                    <a:ext uri="{9D8B030D-6E8A-4147-A177-3AD203B41FA5}">
                      <a16:colId xmlns:a16="http://schemas.microsoft.com/office/drawing/2014/main" val="3980140893"/>
                    </a:ext>
                  </a:extLst>
                </a:gridCol>
                <a:gridCol w="658368">
                  <a:extLst>
                    <a:ext uri="{9D8B030D-6E8A-4147-A177-3AD203B41FA5}">
                      <a16:colId xmlns:a16="http://schemas.microsoft.com/office/drawing/2014/main" val="3220031829"/>
                    </a:ext>
                  </a:extLst>
                </a:gridCol>
                <a:gridCol w="658368">
                  <a:extLst>
                    <a:ext uri="{9D8B030D-6E8A-4147-A177-3AD203B41FA5}">
                      <a16:colId xmlns:a16="http://schemas.microsoft.com/office/drawing/2014/main" val="2840899714"/>
                    </a:ext>
                  </a:extLst>
                </a:gridCol>
                <a:gridCol w="658368">
                  <a:extLst>
                    <a:ext uri="{9D8B030D-6E8A-4147-A177-3AD203B41FA5}">
                      <a16:colId xmlns:a16="http://schemas.microsoft.com/office/drawing/2014/main" val="7813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584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- 2017-12-19 17:55:00</a:t>
                      </a:r>
                      <a:r>
                        <a:rPr kumimoji="0" lang="en-US" sz="1000" b="0" i="0" u="none" strike="noStrike" kern="1200" cap="none" spc="0" normalizeH="0" baseline="0" noProof="0">
                          <a:ln>
                            <a:noFill/>
                          </a:ln>
                          <a:solidFill>
                            <a:prstClr val="black"/>
                          </a:solidFill>
                          <a:effectLst/>
                          <a:uLnTx/>
                          <a:uFillTx/>
                          <a:latin typeface="+mn-lt"/>
                          <a:ea typeface="+mn-ea"/>
                          <a:cs typeface="+mn-cs"/>
                        </a:rPr>
                        <a:t>
PHLY’s fundraising efforts for the American Diabetes Association (ADA) continue! As a proud partner of ADA Camps, #TEAMPHLY has a goal to raise $125,000 in support of their efforts to help children affected by diabetes and their families in our local communities. Today, Home Office employees teamed up for a fun day chock-full of ADA holiday fundraising events.  From gift wrapping, wearing ugly Christmas sweaters, and hosting a holiday bake sale to holding a gingerbread house competition, #TEAMPHLY had a festive lineup to help raise money for children living with type 1 and type 2 diabetes. 
Learn how you can help #TEAMPHLY make a difference in the lives of children with diabetes: diabetes.org/teamphly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787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- 2017-12-12 11:02:17</a:t>
                      </a:r>
                      <a:r>
                        <a:rPr kumimoji="0" lang="en-US" sz="1000" b="0" i="0" u="none" strike="noStrike" kern="1200" cap="none" spc="0" normalizeH="0" baseline="0" noProof="0">
                          <a:ln>
                            <a:noFill/>
                          </a:ln>
                          <a:solidFill>
                            <a:prstClr val="black"/>
                          </a:solidFill>
                          <a:effectLst/>
                          <a:uLnTx/>
                          <a:uFillTx/>
                          <a:latin typeface="+mn-lt"/>
                          <a:ea typeface="+mn-ea"/>
                          <a:cs typeface="+mn-cs"/>
                        </a:rPr>
                        <a:t>
The holidays are a time for celebration, family, and decorations. These joyous times also bring new hazards and safety considerations for homes and businesses alike. Each year nearly 47,000 fires occur during the winter holidays. Our latest blog post has tips for celebrating the holidays safely: https://goo.gl/in54ib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28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- 2017-12-04 15:50:00</a:t>
                      </a:r>
                      <a:r>
                        <a:rPr kumimoji="0" lang="en-US" sz="1000" b="0" i="0" u="none" strike="noStrike" kern="1200" cap="none" spc="0" normalizeH="0" baseline="0" noProof="0">
                          <a:ln>
                            <a:noFill/>
                          </a:ln>
                          <a:solidFill>
                            <a:prstClr val="black"/>
                          </a:solidFill>
                          <a:effectLst/>
                          <a:uLnTx/>
                          <a:uFillTx/>
                          <a:latin typeface="+mn-lt"/>
                          <a:ea typeface="+mn-ea"/>
                          <a:cs typeface="+mn-cs"/>
                        </a:rPr>
                        <a:t>
A.M. Best has affirmed PHLY's Financial Strength Rating of A++ (Superior): https://goo.gl/mwzwfh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5241398"/>
                  </a:ext>
                </a:extLst>
              </a:tr>
            </a:tbl>
          </a:graphicData>
        </a:graphic>
      </p:graphicFrame>
      <p:sp>
        <p:nvSpPr>
          <p:cNvPr id="4" name="Text Placeholder 3">
            <a:extLst>
              <a:ext uri="{FF2B5EF4-FFF2-40B4-BE49-F238E27FC236}">
                <a16:creationId xmlns:a16="http://schemas.microsoft.com/office/drawing/2014/main" id="{6A6C9217-FCD6-4C18-BC62-466FC202607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7894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066D-A553-477C-82B6-5ACF4757E82F}"/>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33AE0AEB-A98C-4469-9F2A-63CA1D43B8EC}"/>
              </a:ext>
            </a:extLst>
          </p:cNvPr>
          <p:cNvGraphicFramePr>
            <a:graphicFrameLocks noGrp="1"/>
          </p:cNvGraphicFramePr>
          <p:nvPr>
            <p:ph type="chart" sz="quarter" idx="13"/>
            <p:extLst>
              <p:ext uri="{D42A27DB-BD31-4B8C-83A1-F6EECF244321}">
                <p14:modId xmlns:p14="http://schemas.microsoft.com/office/powerpoint/2010/main" val="288980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65CDC-3EA2-4F65-9440-D5D2CA94CB3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EB350E6-1418-437D-8F21-66E56D783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807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2F5B-3FA1-4215-8C27-689CC72AB5CF}"/>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2D3673B5-2BE1-4705-B783-0C6B19D6A1A8}"/>
              </a:ext>
            </a:extLst>
          </p:cNvPr>
          <p:cNvGraphicFramePr>
            <a:graphicFrameLocks noGrp="1"/>
          </p:cNvGraphicFramePr>
          <p:nvPr>
            <p:ph type="tbl" sz="quarter" idx="13"/>
            <p:extLst>
              <p:ext uri="{D42A27DB-BD31-4B8C-83A1-F6EECF244321}">
                <p14:modId xmlns:p14="http://schemas.microsoft.com/office/powerpoint/2010/main" val="121257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58827513"/>
                    </a:ext>
                  </a:extLst>
                </a:gridCol>
                <a:gridCol w="493776">
                  <a:extLst>
                    <a:ext uri="{9D8B030D-6E8A-4147-A177-3AD203B41FA5}">
                      <a16:colId xmlns:a16="http://schemas.microsoft.com/office/drawing/2014/main" val="1295174143"/>
                    </a:ext>
                  </a:extLst>
                </a:gridCol>
                <a:gridCol w="493776">
                  <a:extLst>
                    <a:ext uri="{9D8B030D-6E8A-4147-A177-3AD203B41FA5}">
                      <a16:colId xmlns:a16="http://schemas.microsoft.com/office/drawing/2014/main" val="2571565117"/>
                    </a:ext>
                  </a:extLst>
                </a:gridCol>
                <a:gridCol w="493776">
                  <a:extLst>
                    <a:ext uri="{9D8B030D-6E8A-4147-A177-3AD203B41FA5}">
                      <a16:colId xmlns:a16="http://schemas.microsoft.com/office/drawing/2014/main" val="140446352"/>
                    </a:ext>
                  </a:extLst>
                </a:gridCol>
                <a:gridCol w="493776">
                  <a:extLst>
                    <a:ext uri="{9D8B030D-6E8A-4147-A177-3AD203B41FA5}">
                      <a16:colId xmlns:a16="http://schemas.microsoft.com/office/drawing/2014/main" val="527211441"/>
                    </a:ext>
                  </a:extLst>
                </a:gridCol>
                <a:gridCol w="493776">
                  <a:extLst>
                    <a:ext uri="{9D8B030D-6E8A-4147-A177-3AD203B41FA5}">
                      <a16:colId xmlns:a16="http://schemas.microsoft.com/office/drawing/2014/main" val="114424034"/>
                    </a:ext>
                  </a:extLst>
                </a:gridCol>
                <a:gridCol w="493776">
                  <a:extLst>
                    <a:ext uri="{9D8B030D-6E8A-4147-A177-3AD203B41FA5}">
                      <a16:colId xmlns:a16="http://schemas.microsoft.com/office/drawing/2014/main" val="2720070464"/>
                    </a:ext>
                  </a:extLst>
                </a:gridCol>
                <a:gridCol w="493776">
                  <a:extLst>
                    <a:ext uri="{9D8B030D-6E8A-4147-A177-3AD203B41FA5}">
                      <a16:colId xmlns:a16="http://schemas.microsoft.com/office/drawing/2014/main" val="920255565"/>
                    </a:ext>
                  </a:extLst>
                </a:gridCol>
                <a:gridCol w="493776">
                  <a:extLst>
                    <a:ext uri="{9D8B030D-6E8A-4147-A177-3AD203B41FA5}">
                      <a16:colId xmlns:a16="http://schemas.microsoft.com/office/drawing/2014/main" val="2994318511"/>
                    </a:ext>
                  </a:extLst>
                </a:gridCol>
                <a:gridCol w="493776">
                  <a:extLst>
                    <a:ext uri="{9D8B030D-6E8A-4147-A177-3AD203B41FA5}">
                      <a16:colId xmlns:a16="http://schemas.microsoft.com/office/drawing/2014/main" val="552541885"/>
                    </a:ext>
                  </a:extLst>
                </a:gridCol>
                <a:gridCol w="493776">
                  <a:extLst>
                    <a:ext uri="{9D8B030D-6E8A-4147-A177-3AD203B41FA5}">
                      <a16:colId xmlns:a16="http://schemas.microsoft.com/office/drawing/2014/main" val="4025474975"/>
                    </a:ext>
                  </a:extLst>
                </a:gridCol>
                <a:gridCol w="493776">
                  <a:extLst>
                    <a:ext uri="{9D8B030D-6E8A-4147-A177-3AD203B41FA5}">
                      <a16:colId xmlns:a16="http://schemas.microsoft.com/office/drawing/2014/main" val="292681636"/>
                    </a:ext>
                  </a:extLst>
                </a:gridCol>
                <a:gridCol w="493776">
                  <a:extLst>
                    <a:ext uri="{9D8B030D-6E8A-4147-A177-3AD203B41FA5}">
                      <a16:colId xmlns:a16="http://schemas.microsoft.com/office/drawing/2014/main" val="3875352382"/>
                    </a:ext>
                  </a:extLst>
                </a:gridCol>
                <a:gridCol w="493776">
                  <a:extLst>
                    <a:ext uri="{9D8B030D-6E8A-4147-A177-3AD203B41FA5}">
                      <a16:colId xmlns:a16="http://schemas.microsoft.com/office/drawing/2014/main" val="4213709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9300679"/>
                  </a:ext>
                </a:extLst>
              </a:tr>
              <a:tr h="370840">
                <a:tc>
                  <a:txBody>
                    <a:bodyPr/>
                    <a:lstStyle/>
                    <a:p>
                      <a:r>
                        <a:rPr lang="en-US" sz="1000"/>
                        <a:t>@PHLYINS</a:t>
                      </a:r>
                    </a:p>
                  </a:txBody>
                  <a:tcPr/>
                </a:tc>
                <a:tc>
                  <a:txBody>
                    <a:bodyPr/>
                    <a:lstStyle/>
                    <a:p>
                      <a:r>
                        <a:rPr lang="en-US" sz="1000"/>
                        <a:t>2833</a:t>
                      </a:r>
                    </a:p>
                  </a:txBody>
                  <a:tcPr/>
                </a:tc>
                <a:tc>
                  <a:txBody>
                    <a:bodyPr/>
                    <a:lstStyle/>
                    <a:p>
                      <a:r>
                        <a:rPr lang="en-US" sz="1000"/>
                        <a:t>12</a:t>
                      </a:r>
                    </a:p>
                  </a:txBody>
                  <a:tcPr/>
                </a:tc>
                <a:tc>
                  <a:txBody>
                    <a:bodyPr/>
                    <a:lstStyle/>
                    <a:p>
                      <a:r>
                        <a:rPr lang="en-US" sz="1000"/>
                        <a:t>28</a:t>
                      </a:r>
                    </a:p>
                  </a:txBody>
                  <a:tcPr/>
                </a:tc>
                <a:tc>
                  <a:txBody>
                    <a:bodyPr/>
                    <a:lstStyle/>
                    <a:p>
                      <a:r>
                        <a:rPr lang="en-US" sz="1000"/>
                        <a:t>27</a:t>
                      </a:r>
                    </a:p>
                  </a:txBody>
                  <a:tcPr/>
                </a:tc>
                <a:tc>
                  <a:txBody>
                    <a:bodyPr/>
                    <a:lstStyle/>
                    <a:p>
                      <a:r>
                        <a:rPr lang="en-US" sz="1000"/>
                        <a:t>1</a:t>
                      </a:r>
                    </a:p>
                  </a:txBody>
                  <a:tcPr/>
                </a:tc>
                <a:tc>
                  <a:txBody>
                    <a:bodyPr/>
                    <a:lstStyle/>
                    <a:p>
                      <a:r>
                        <a:rPr lang="en-US" sz="1000"/>
                        <a:t>0</a:t>
                      </a:r>
                    </a:p>
                  </a:txBody>
                  <a:tcPr/>
                </a:tc>
                <a:tc>
                  <a:txBody>
                    <a:bodyPr/>
                    <a:lstStyle/>
                    <a:p>
                      <a:r>
                        <a:rPr lang="en-US" sz="1000"/>
                        <a:t>28</a:t>
                      </a:r>
                    </a:p>
                  </a:txBody>
                  <a:tcPr/>
                </a:tc>
                <a:tc>
                  <a:txBody>
                    <a:bodyPr/>
                    <a:lstStyle/>
                    <a:p>
                      <a:r>
                        <a:rPr lang="en-US" sz="1000"/>
                        <a:t>28</a:t>
                      </a:r>
                    </a:p>
                  </a:txBody>
                  <a:tcPr/>
                </a:tc>
                <a:tc>
                  <a:txBody>
                    <a:bodyPr/>
                    <a:lstStyle/>
                    <a:p>
                      <a:r>
                        <a:rPr lang="en-US" sz="1000"/>
                        <a:t>68</a:t>
                      </a:r>
                    </a:p>
                  </a:txBody>
                  <a:tcPr/>
                </a:tc>
                <a:tc>
                  <a:txBody>
                    <a:bodyPr/>
                    <a:lstStyle/>
                    <a:p>
                      <a:r>
                        <a:rPr lang="en-US" sz="1000"/>
                        <a:t>0</a:t>
                      </a:r>
                    </a:p>
                  </a:txBody>
                  <a:tcPr/>
                </a:tc>
                <a:tc>
                  <a:txBody>
                    <a:bodyPr/>
                    <a:lstStyle/>
                    <a:p>
                      <a:r>
                        <a:rPr lang="en-US" sz="1000"/>
                        <a:t>13</a:t>
                      </a:r>
                    </a:p>
                  </a:txBody>
                  <a:tcPr/>
                </a:tc>
                <a:tc>
                  <a:txBody>
                    <a:bodyPr/>
                    <a:lstStyle/>
                    <a:p>
                      <a:r>
                        <a:rPr lang="en-US" sz="1000"/>
                        <a:t>0.1258%</a:t>
                      </a:r>
                    </a:p>
                  </a:txBody>
                  <a:tcPr/>
                </a:tc>
                <a:tc>
                  <a:txBody>
                    <a:bodyPr/>
                    <a:lstStyle/>
                    <a:p>
                      <a:r>
                        <a:rPr lang="en-US" sz="1000"/>
                        <a:t>0.0%</a:t>
                      </a:r>
                    </a:p>
                  </a:txBody>
                  <a:tcPr/>
                </a:tc>
                <a:extLst>
                  <a:ext uri="{0D108BD9-81ED-4DB2-BD59-A6C34878D82A}">
                    <a16:rowId xmlns:a16="http://schemas.microsoft.com/office/drawing/2014/main" val="929462727"/>
                  </a:ext>
                </a:extLst>
              </a:tr>
            </a:tbl>
          </a:graphicData>
        </a:graphic>
      </p:graphicFrame>
      <p:sp>
        <p:nvSpPr>
          <p:cNvPr id="4" name="Text Placeholder 3">
            <a:extLst>
              <a:ext uri="{FF2B5EF4-FFF2-40B4-BE49-F238E27FC236}">
                <a16:creationId xmlns:a16="http://schemas.microsoft.com/office/drawing/2014/main" id="{E179D9BE-D81A-41F4-9D66-27D5DE434B4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24965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5CDF-1C31-4052-8C70-978B858970A0}"/>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F1D2B21D-DB0F-4335-8461-E1A8C8B67945}"/>
              </a:ext>
            </a:extLst>
          </p:cNvPr>
          <p:cNvGraphicFramePr>
            <a:graphicFrameLocks noGrp="1"/>
          </p:cNvGraphicFramePr>
          <p:nvPr>
            <p:ph type="chart" sz="quarter" idx="13"/>
            <p:extLst>
              <p:ext uri="{D42A27DB-BD31-4B8C-83A1-F6EECF244321}">
                <p14:modId xmlns:p14="http://schemas.microsoft.com/office/powerpoint/2010/main" val="844877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A3C2F-05B0-4CC8-897E-87998E9A423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8A68275-E9BA-4F90-A732-5C4DD1CE0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270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E4CA-61DD-401B-AE3C-B1A5568443A1}"/>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67C3EC9A-4BE6-4222-9CD9-011B01F2F441}"/>
              </a:ext>
            </a:extLst>
          </p:cNvPr>
          <p:cNvGraphicFramePr>
            <a:graphicFrameLocks noGrp="1"/>
          </p:cNvGraphicFramePr>
          <p:nvPr>
            <p:ph type="chart" sz="quarter" idx="13"/>
            <p:extLst>
              <p:ext uri="{D42A27DB-BD31-4B8C-83A1-F6EECF244321}">
                <p14:modId xmlns:p14="http://schemas.microsoft.com/office/powerpoint/2010/main" val="293388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FFCA4-3345-4F0B-8A70-FD6430EDBF8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CF86900-4078-4D50-B0FD-67686240D9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461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B6F1-A8BC-4C86-AD33-D60250785B26}"/>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19181ADA-C6DF-4839-92B0-92BBA69ABFE4}"/>
              </a:ext>
            </a:extLst>
          </p:cNvPr>
          <p:cNvGraphicFramePr>
            <a:graphicFrameLocks noGrp="1"/>
          </p:cNvGraphicFramePr>
          <p:nvPr>
            <p:ph type="chart" sz="quarter" idx="13"/>
            <p:extLst>
              <p:ext uri="{D42A27DB-BD31-4B8C-83A1-F6EECF244321}">
                <p14:modId xmlns:p14="http://schemas.microsoft.com/office/powerpoint/2010/main" val="843337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CE252-5D4D-4AE3-9C45-177D6911AB9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14DCC60-C72F-487F-A295-66DDB613B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927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BB92E-9A4B-432C-AADE-AA596F50442E}"/>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E782D273-05E1-412F-9A3F-32166FF418FB}"/>
              </a:ext>
            </a:extLst>
          </p:cNvPr>
          <p:cNvGraphicFramePr>
            <a:graphicFrameLocks noGrp="1"/>
          </p:cNvGraphicFramePr>
          <p:nvPr>
            <p:ph type="tbl" sz="quarter" idx="13"/>
            <p:extLst>
              <p:ext uri="{D42A27DB-BD31-4B8C-83A1-F6EECF244321}">
                <p14:modId xmlns:p14="http://schemas.microsoft.com/office/powerpoint/2010/main" val="381174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75824104"/>
                    </a:ext>
                  </a:extLst>
                </a:gridCol>
                <a:gridCol w="1645920">
                  <a:extLst>
                    <a:ext uri="{9D8B030D-6E8A-4147-A177-3AD203B41FA5}">
                      <a16:colId xmlns:a16="http://schemas.microsoft.com/office/drawing/2014/main" val="3280552067"/>
                    </a:ext>
                  </a:extLst>
                </a:gridCol>
                <a:gridCol w="822960">
                  <a:extLst>
                    <a:ext uri="{9D8B030D-6E8A-4147-A177-3AD203B41FA5}">
                      <a16:colId xmlns:a16="http://schemas.microsoft.com/office/drawing/2014/main" val="767818703"/>
                    </a:ext>
                  </a:extLst>
                </a:gridCol>
                <a:gridCol w="822960">
                  <a:extLst>
                    <a:ext uri="{9D8B030D-6E8A-4147-A177-3AD203B41FA5}">
                      <a16:colId xmlns:a16="http://schemas.microsoft.com/office/drawing/2014/main" val="4182301091"/>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117957151"/>
                  </a:ext>
                </a:extLst>
              </a:tr>
              <a:tr h="370840">
                <a:tc>
                  <a:txBody>
                    <a:bodyPr/>
                    <a:lstStyle/>
                    <a:p>
                      <a:r>
                        <a:rPr lang="en-US" sz="1000" b="1"/>
                        <a:t>@PHLYINS</a:t>
                      </a:r>
                      <a:r>
                        <a:rPr lang="en-US" sz="1000"/>
                        <a:t> was mentioned by </a:t>
                      </a:r>
                      <a:r>
                        <a:rPr lang="en-US" sz="1000" b="1"/>
                        <a:t>@hhefoundation - 2017-12-27 14:09:36</a:t>
                      </a:r>
                      <a:r>
                        <a:rPr lang="en-US" sz="1000"/>
                        <a:t>
Thanks @PHLYINS for their recent $5,500 contribution to support the HHEF! https://t.co/2U6DXQvknV</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939454384"/>
                  </a:ext>
                </a:extLst>
              </a:tr>
              <a:tr h="370840">
                <a:tc>
                  <a:txBody>
                    <a:bodyPr/>
                    <a:lstStyle/>
                    <a:p>
                      <a:r>
                        <a:rPr lang="en-US" sz="1000" b="1"/>
                        <a:t>@PHLYINS</a:t>
                      </a:r>
                      <a:r>
                        <a:rPr lang="en-US" sz="1000"/>
                        <a:t> was mentioned by </a:t>
                      </a:r>
                      <a:r>
                        <a:rPr lang="en-US" sz="1000" b="1"/>
                        <a:t>@professionalins - 2017-12-28 16:55:26</a:t>
                      </a:r>
                      <a:r>
                        <a:rPr lang="en-US" sz="1000"/>
                        <a:t>
One of our carrier affiliates, @PHLYINS has some good info on avoiding frozen pipes this winter! Click the link for… https://t.co/eT34yrxpmu</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011993609"/>
                  </a:ext>
                </a:extLst>
              </a:tr>
              <a:tr h="370840">
                <a:tc>
                  <a:txBody>
                    <a:bodyPr/>
                    <a:lstStyle/>
                    <a:p>
                      <a:r>
                        <a:rPr lang="en-US" sz="1000" b="1"/>
                        <a:t>@PHLYINS</a:t>
                      </a:r>
                      <a:r>
                        <a:rPr lang="en-US" sz="1000"/>
                        <a:t> was mentioned by </a:t>
                      </a:r>
                      <a:r>
                        <a:rPr lang="en-US" sz="1000" b="1"/>
                        <a:t>@MasteryCharter - 2017-12-15 17:30:07</a:t>
                      </a:r>
                      <a:r>
                        <a:rPr lang="en-US" sz="1000"/>
                        <a:t>
Thank you to Domenick &amp;amp; Associates &amp;amp; @PHLYINS for visiting @MasteryCharter to present a check for $23,000 as part o… https://t.co/C2VSJEFbrM</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567035123"/>
                  </a:ext>
                </a:extLst>
              </a:tr>
              <a:tr h="370840">
                <a:tc>
                  <a:txBody>
                    <a:bodyPr/>
                    <a:lstStyle/>
                    <a:p>
                      <a:r>
                        <a:rPr lang="en-US" sz="1000" b="1"/>
                        <a:t>@PHLYINS</a:t>
                      </a:r>
                      <a:r>
                        <a:rPr lang="en-US" sz="1000"/>
                        <a:t> was mentioned by </a:t>
                      </a:r>
                      <a:r>
                        <a:rPr lang="en-US" sz="1000" b="1"/>
                        <a:t>@LawleyInsurance - 2017-12-04 11:22:27</a:t>
                      </a:r>
                      <a:r>
                        <a:rPr lang="en-US" sz="1000"/>
                        <a:t>
Lawley – Insurance &amp;amp; Employee Benefits News is out! https://t.co/LzVqVajNwp Stories via @BusInsRLenihan @ChubbNA @PHLYINS #healthcare</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265586728"/>
                  </a:ext>
                </a:extLst>
              </a:tr>
              <a:tr h="370840">
                <a:tc>
                  <a:txBody>
                    <a:bodyPr/>
                    <a:lstStyle/>
                    <a:p>
                      <a:r>
                        <a:rPr lang="en-US" sz="1000" b="1"/>
                        <a:t>@PHLYINS</a:t>
                      </a:r>
                      <a:r>
                        <a:rPr lang="en-US" sz="1000"/>
                        <a:t> was mentioned by </a:t>
                      </a:r>
                      <a:r>
                        <a:rPr lang="en-US" sz="1000" b="1"/>
                        <a:t>@AnneDGallaher - 2017-12-22 08:13:45</a:t>
                      </a:r>
                      <a:r>
                        <a:rPr lang="en-US" sz="1000"/>
                        <a:t>
@GunnMowery @PHLYINS Congratulations! Thanks for making our community stronger and a great place to live!</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099814630"/>
                  </a:ext>
                </a:extLst>
              </a:tr>
            </a:tbl>
          </a:graphicData>
        </a:graphic>
      </p:graphicFrame>
      <p:sp>
        <p:nvSpPr>
          <p:cNvPr id="4" name="Text Placeholder 3">
            <a:extLst>
              <a:ext uri="{FF2B5EF4-FFF2-40B4-BE49-F238E27FC236}">
                <a16:creationId xmlns:a16="http://schemas.microsoft.com/office/drawing/2014/main" id="{98327D7F-764A-422F-B359-48BA3E84F71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74314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34BD-AF8C-4B81-83F5-13062CA8D334}"/>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437593B7-9227-4EF5-A759-C7B87AD157AA}"/>
              </a:ext>
            </a:extLst>
          </p:cNvPr>
          <p:cNvGraphicFramePr>
            <a:graphicFrameLocks noGrp="1"/>
          </p:cNvGraphicFramePr>
          <p:nvPr>
            <p:ph type="tbl" sz="quarter" idx="13"/>
            <p:extLst>
              <p:ext uri="{D42A27DB-BD31-4B8C-83A1-F6EECF244321}">
                <p14:modId xmlns:p14="http://schemas.microsoft.com/office/powerpoint/2010/main" val="352286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7562008"/>
                    </a:ext>
                  </a:extLst>
                </a:gridCol>
                <a:gridCol w="2468880">
                  <a:extLst>
                    <a:ext uri="{9D8B030D-6E8A-4147-A177-3AD203B41FA5}">
                      <a16:colId xmlns:a16="http://schemas.microsoft.com/office/drawing/2014/main" val="2593554379"/>
                    </a:ext>
                  </a:extLst>
                </a:gridCol>
                <a:gridCol w="2468880">
                  <a:extLst>
                    <a:ext uri="{9D8B030D-6E8A-4147-A177-3AD203B41FA5}">
                      <a16:colId xmlns:a16="http://schemas.microsoft.com/office/drawing/2014/main" val="12026725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388453850"/>
                  </a:ext>
                </a:extLst>
              </a:tr>
              <a:tr h="370840">
                <a:tc>
                  <a:txBody>
                    <a:bodyPr/>
                    <a:lstStyle/>
                    <a:p>
                      <a:r>
                        <a:rPr lang="en-US" sz="1000"/>
                        <a:t>@SilversSteve</a:t>
                      </a:r>
                    </a:p>
                  </a:txBody>
                  <a:tcPr/>
                </a:tc>
                <a:tc>
                  <a:txBody>
                    <a:bodyPr/>
                    <a:lstStyle/>
                    <a:p>
                      <a:r>
                        <a:rPr lang="en-US" sz="1000"/>
                        <a:t>@PHLYINS (124)</a:t>
                      </a:r>
                    </a:p>
                  </a:txBody>
                  <a:tcPr/>
                </a:tc>
                <a:tc>
                  <a:txBody>
                    <a:bodyPr/>
                    <a:lstStyle/>
                    <a:p>
                      <a:r>
                        <a:rPr lang="en-US" sz="1000"/>
                        <a:t>124</a:t>
                      </a:r>
                    </a:p>
                  </a:txBody>
                  <a:tcPr/>
                </a:tc>
                <a:extLst>
                  <a:ext uri="{0D108BD9-81ED-4DB2-BD59-A6C34878D82A}">
                    <a16:rowId xmlns:a16="http://schemas.microsoft.com/office/drawing/2014/main" val="1138864436"/>
                  </a:ext>
                </a:extLst>
              </a:tr>
              <a:tr h="370840">
                <a:tc>
                  <a:txBody>
                    <a:bodyPr/>
                    <a:lstStyle/>
                    <a:p>
                      <a:r>
                        <a:rPr lang="en-US" sz="1000"/>
                        <a:t>@ChristinaVerish</a:t>
                      </a:r>
                    </a:p>
                  </a:txBody>
                  <a:tcPr/>
                </a:tc>
                <a:tc>
                  <a:txBody>
                    <a:bodyPr/>
                    <a:lstStyle/>
                    <a:p>
                      <a:r>
                        <a:rPr lang="en-US" sz="1000"/>
                        <a:t>@PHLYINS (40)</a:t>
                      </a:r>
                    </a:p>
                  </a:txBody>
                  <a:tcPr/>
                </a:tc>
                <a:tc>
                  <a:txBody>
                    <a:bodyPr/>
                    <a:lstStyle/>
                    <a:p>
                      <a:r>
                        <a:rPr lang="en-US" sz="1000"/>
                        <a:t>40</a:t>
                      </a:r>
                    </a:p>
                  </a:txBody>
                  <a:tcPr/>
                </a:tc>
                <a:extLst>
                  <a:ext uri="{0D108BD9-81ED-4DB2-BD59-A6C34878D82A}">
                    <a16:rowId xmlns:a16="http://schemas.microsoft.com/office/drawing/2014/main" val="500216731"/>
                  </a:ext>
                </a:extLst>
              </a:tr>
              <a:tr h="370840">
                <a:tc>
                  <a:txBody>
                    <a:bodyPr/>
                    <a:lstStyle/>
                    <a:p>
                      <a:r>
                        <a:rPr lang="en-US" sz="1000"/>
                        <a:t>@Regore2</a:t>
                      </a:r>
                    </a:p>
                  </a:txBody>
                  <a:tcPr/>
                </a:tc>
                <a:tc>
                  <a:txBody>
                    <a:bodyPr/>
                    <a:lstStyle/>
                    <a:p>
                      <a:r>
                        <a:rPr lang="en-US" sz="1000"/>
                        <a:t>@PHLYINS (37)</a:t>
                      </a:r>
                    </a:p>
                  </a:txBody>
                  <a:tcPr/>
                </a:tc>
                <a:tc>
                  <a:txBody>
                    <a:bodyPr/>
                    <a:lstStyle/>
                    <a:p>
                      <a:r>
                        <a:rPr lang="en-US" sz="1000"/>
                        <a:t>37</a:t>
                      </a:r>
                    </a:p>
                  </a:txBody>
                  <a:tcPr/>
                </a:tc>
                <a:extLst>
                  <a:ext uri="{0D108BD9-81ED-4DB2-BD59-A6C34878D82A}">
                    <a16:rowId xmlns:a16="http://schemas.microsoft.com/office/drawing/2014/main" val="3298757294"/>
                  </a:ext>
                </a:extLst>
              </a:tr>
              <a:tr h="370840">
                <a:tc>
                  <a:txBody>
                    <a:bodyPr/>
                    <a:lstStyle/>
                    <a:p>
                      <a:r>
                        <a:rPr lang="en-US" sz="1000"/>
                        <a:t>@City_Ave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3930621253"/>
                  </a:ext>
                </a:extLst>
              </a:tr>
              <a:tr h="370840">
                <a:tc>
                  <a:txBody>
                    <a:bodyPr/>
                    <a:lstStyle/>
                    <a:p>
                      <a:r>
                        <a:rPr lang="en-US" sz="1000"/>
                        <a:t>@TMNA_Services</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874185698"/>
                  </a:ext>
                </a:extLst>
              </a:tr>
              <a:tr h="370840">
                <a:tc>
                  <a:txBody>
                    <a:bodyPr/>
                    <a:lstStyle/>
                    <a:p>
                      <a:r>
                        <a:rPr lang="en-US" sz="1000"/>
                        <a:t>@StoverIns</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1872608998"/>
                  </a:ext>
                </a:extLst>
              </a:tr>
              <a:tr h="370840">
                <a:tc>
                  <a:txBody>
                    <a:bodyPr/>
                    <a:lstStyle/>
                    <a:p>
                      <a:r>
                        <a:rPr lang="en-US" sz="1000"/>
                        <a:t>@GreenFestPhilly</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1733377912"/>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567493598"/>
                  </a:ext>
                </a:extLst>
              </a:tr>
              <a:tr h="370840">
                <a:tc>
                  <a:txBody>
                    <a:bodyPr/>
                    <a:lstStyle/>
                    <a:p>
                      <a:r>
                        <a:rPr lang="en-US" sz="1000"/>
                        <a:t>@TTFWatershed</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753412688"/>
                  </a:ext>
                </a:extLst>
              </a:tr>
              <a:tr h="370840">
                <a:tc>
                  <a:txBody>
                    <a:bodyPr/>
                    <a:lstStyle/>
                    <a:p>
                      <a:r>
                        <a:rPr lang="en-US" sz="1000"/>
                        <a:t>@InsuranceBizUS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934179148"/>
                  </a:ext>
                </a:extLst>
              </a:tr>
            </a:tbl>
          </a:graphicData>
        </a:graphic>
      </p:graphicFrame>
      <p:sp>
        <p:nvSpPr>
          <p:cNvPr id="4" name="Text Placeholder 3">
            <a:extLst>
              <a:ext uri="{FF2B5EF4-FFF2-40B4-BE49-F238E27FC236}">
                <a16:creationId xmlns:a16="http://schemas.microsoft.com/office/drawing/2014/main" id="{E057A128-E536-41E1-B841-9997A3721FC9}"/>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025116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F096-12C2-4961-B46B-FB8B4B8EC11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999EADEF-66DC-4BB4-8838-C2EE0D20D21C}"/>
              </a:ext>
            </a:extLst>
          </p:cNvPr>
          <p:cNvGraphicFramePr>
            <a:graphicFrameLocks noGrp="1"/>
          </p:cNvGraphicFramePr>
          <p:nvPr>
            <p:ph type="tbl" sz="quarter" idx="13"/>
            <p:extLst>
              <p:ext uri="{D42A27DB-BD31-4B8C-83A1-F6EECF244321}">
                <p14:modId xmlns:p14="http://schemas.microsoft.com/office/powerpoint/2010/main" val="55997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5745285"/>
                    </a:ext>
                  </a:extLst>
                </a:gridCol>
                <a:gridCol w="822960">
                  <a:extLst>
                    <a:ext uri="{9D8B030D-6E8A-4147-A177-3AD203B41FA5}">
                      <a16:colId xmlns:a16="http://schemas.microsoft.com/office/drawing/2014/main" val="3027501123"/>
                    </a:ext>
                  </a:extLst>
                </a:gridCol>
                <a:gridCol w="822960">
                  <a:extLst>
                    <a:ext uri="{9D8B030D-6E8A-4147-A177-3AD203B41FA5}">
                      <a16:colId xmlns:a16="http://schemas.microsoft.com/office/drawing/2014/main" val="2806682626"/>
                    </a:ext>
                  </a:extLst>
                </a:gridCol>
                <a:gridCol w="822960">
                  <a:extLst>
                    <a:ext uri="{9D8B030D-6E8A-4147-A177-3AD203B41FA5}">
                      <a16:colId xmlns:a16="http://schemas.microsoft.com/office/drawing/2014/main" val="2001203743"/>
                    </a:ext>
                  </a:extLst>
                </a:gridCol>
                <a:gridCol w="822960">
                  <a:extLst>
                    <a:ext uri="{9D8B030D-6E8A-4147-A177-3AD203B41FA5}">
                      <a16:colId xmlns:a16="http://schemas.microsoft.com/office/drawing/2014/main" val="172580473"/>
                    </a:ext>
                  </a:extLst>
                </a:gridCol>
                <a:gridCol w="822960">
                  <a:extLst>
                    <a:ext uri="{9D8B030D-6E8A-4147-A177-3AD203B41FA5}">
                      <a16:colId xmlns:a16="http://schemas.microsoft.com/office/drawing/2014/main" val="186482203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841141114"/>
                  </a:ext>
                </a:extLst>
              </a:tr>
              <a:tr h="370840">
                <a:tc>
                  <a:txBody>
                    <a:bodyPr/>
                    <a:lstStyle/>
                    <a:p>
                      <a:r>
                        <a:rPr lang="en-US" sz="1000" b="1"/>
                        <a:t>@PHLYINS - 2017-12-06 16:15:16</a:t>
                      </a:r>
                      <a:r>
                        <a:rPr lang="en-US" sz="1000"/>
                        <a:t>
#PHLY was proud to be nominated alongside other industry leaders for two Insurance Business America Awards! Laura Boylan, VP of HR, represented #TEAMPHLY at the #IBAwardsUS ceremony. Check out @InsuranceBizUS's recent article highlighting PHLY's culture: https://t.co/712tLuraPq https://t.co/P0Dr4UwcLZ</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0.3187%</a:t>
                      </a:r>
                    </a:p>
                  </a:txBody>
                  <a:tcPr/>
                </a:tc>
                <a:extLst>
                  <a:ext uri="{0D108BD9-81ED-4DB2-BD59-A6C34878D82A}">
                    <a16:rowId xmlns:a16="http://schemas.microsoft.com/office/drawing/2014/main" val="3210618347"/>
                  </a:ext>
                </a:extLst>
              </a:tr>
              <a:tr h="370840">
                <a:tc>
                  <a:txBody>
                    <a:bodyPr/>
                    <a:lstStyle/>
                    <a:p>
                      <a:r>
                        <a:rPr lang="en-US" sz="1000" b="1"/>
                        <a:t>@PHLYINS - 2017-12-05 09:01:10</a:t>
                      </a:r>
                      <a:r>
                        <a:rPr lang="en-US" sz="1000"/>
                        <a:t>
More than a dozen states, from the Rockies to the Northeast, have issued winter weather warnings or watches this week. Our pipe freeze prevention video &amp;amp; checklist can help you prepare for freezing weather &amp;amp; prevent damage to your organization: https://t.co/kxFQwQYoHa https://t.co/rl2XhWR3Ei</a:t>
                      </a:r>
                    </a:p>
                  </a:txBody>
                  <a:tcPr/>
                </a:tc>
                <a:tc>
                  <a:txBody>
                    <a:bodyPr/>
                    <a:lstStyle/>
                    <a:p>
                      <a:r>
                        <a:rPr lang="en-US" sz="1000"/>
                        <a:t>No</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0.2125%</a:t>
                      </a:r>
                    </a:p>
                  </a:txBody>
                  <a:tcPr/>
                </a:tc>
                <a:extLst>
                  <a:ext uri="{0D108BD9-81ED-4DB2-BD59-A6C34878D82A}">
                    <a16:rowId xmlns:a16="http://schemas.microsoft.com/office/drawing/2014/main" val="680915901"/>
                  </a:ext>
                </a:extLst>
              </a:tr>
              <a:tr h="370840">
                <a:tc>
                  <a:txBody>
                    <a:bodyPr/>
                    <a:lstStyle/>
                    <a:p>
                      <a:r>
                        <a:rPr lang="en-US" sz="1000" b="1"/>
                        <a:t>@PHLYINS - 2017-12-08 09:32:24</a:t>
                      </a:r>
                      <a:r>
                        <a:rPr lang="en-US" sz="1000"/>
                        <a:t>
Leader's Edge magazine recognized PHLY's founder, James Maguire Sr., as a Game Changer in the #insurance industry. Find out how he overcame struggles with dyslexia to become a successful entrepreneur and philanthropist: https://t.co/YWlUo4uEDC https://t.co/tUi09WoNEr</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0.2125%</a:t>
                      </a:r>
                    </a:p>
                  </a:txBody>
                  <a:tcPr/>
                </a:tc>
                <a:extLst>
                  <a:ext uri="{0D108BD9-81ED-4DB2-BD59-A6C34878D82A}">
                    <a16:rowId xmlns:a16="http://schemas.microsoft.com/office/drawing/2014/main" val="911873671"/>
                  </a:ext>
                </a:extLst>
              </a:tr>
              <a:tr h="370840">
                <a:tc>
                  <a:txBody>
                    <a:bodyPr/>
                    <a:lstStyle/>
                    <a:p>
                      <a:r>
                        <a:rPr lang="en-US" sz="1000" b="1"/>
                        <a:t>@PHLYINS - 2017-12-14 16:05:13</a:t>
                      </a:r>
                      <a:r>
                        <a:rPr lang="en-US" sz="1000"/>
                        <a:t>
Smiles all around when #TEAMPHLY helped @CSFPhiladelphia (CSFP) share good news with the lucky winners of their scholarship lottery! CSFP is a privately-funded program that grants need-based K- 8th grade scholarships to children from low-income #Philadelphia families. #GiveBack https://t.co/H9NiDtx5DZ</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0.2123%</a:t>
                      </a:r>
                    </a:p>
                  </a:txBody>
                  <a:tcPr/>
                </a:tc>
                <a:extLst>
                  <a:ext uri="{0D108BD9-81ED-4DB2-BD59-A6C34878D82A}">
                    <a16:rowId xmlns:a16="http://schemas.microsoft.com/office/drawing/2014/main" val="340649634"/>
                  </a:ext>
                </a:extLst>
              </a:tr>
              <a:tr h="370840">
                <a:tc>
                  <a:txBody>
                    <a:bodyPr/>
                    <a:lstStyle/>
                    <a:p>
                      <a:r>
                        <a:rPr lang="en-US" sz="1000" b="1"/>
                        <a:t>@PHLYINS - 2017-12-06 17:04:22</a:t>
                      </a:r>
                      <a:r>
                        <a:rPr lang="en-US" sz="1000"/>
                        <a:t>
Our thoughts are with everyone impacted by the CA wildfires. PHLY has #riskmanagement tips for protecting your building from #wildfire damage: https://t.co/gMR4My1DoN
@NFPA has safety tips for residents: https://t.co/r175F1nHLr 
 #LAFire #SkirballFire https://t.co/CX2b0iLkJH</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0.1771%</a:t>
                      </a:r>
                    </a:p>
                  </a:txBody>
                  <a:tcPr/>
                </a:tc>
                <a:extLst>
                  <a:ext uri="{0D108BD9-81ED-4DB2-BD59-A6C34878D82A}">
                    <a16:rowId xmlns:a16="http://schemas.microsoft.com/office/drawing/2014/main" val="4083928800"/>
                  </a:ext>
                </a:extLst>
              </a:tr>
            </a:tbl>
          </a:graphicData>
        </a:graphic>
      </p:graphicFrame>
      <p:sp>
        <p:nvSpPr>
          <p:cNvPr id="4" name="Text Placeholder 3">
            <a:extLst>
              <a:ext uri="{FF2B5EF4-FFF2-40B4-BE49-F238E27FC236}">
                <a16:creationId xmlns:a16="http://schemas.microsoft.com/office/drawing/2014/main" id="{C378AD33-EC89-4A08-B844-5E8C38280E8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55483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DD960-1998-4847-A655-5E0A34084EFD}"/>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6156A6C-2885-420C-B413-780EF7A70A59}"/>
              </a:ext>
            </a:extLst>
          </p:cNvPr>
          <p:cNvGraphicFramePr>
            <a:graphicFrameLocks noGrp="1"/>
          </p:cNvGraphicFramePr>
          <p:nvPr>
            <p:ph type="tbl" sz="quarter" idx="13"/>
            <p:extLst>
              <p:ext uri="{D42A27DB-BD31-4B8C-83A1-F6EECF244321}">
                <p14:modId xmlns:p14="http://schemas.microsoft.com/office/powerpoint/2010/main" val="372281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936857"/>
                    </a:ext>
                  </a:extLst>
                </a:gridCol>
                <a:gridCol w="1069848">
                  <a:extLst>
                    <a:ext uri="{9D8B030D-6E8A-4147-A177-3AD203B41FA5}">
                      <a16:colId xmlns:a16="http://schemas.microsoft.com/office/drawing/2014/main" val="1711935378"/>
                    </a:ext>
                  </a:extLst>
                </a:gridCol>
                <a:gridCol w="1069848">
                  <a:extLst>
                    <a:ext uri="{9D8B030D-6E8A-4147-A177-3AD203B41FA5}">
                      <a16:colId xmlns:a16="http://schemas.microsoft.com/office/drawing/2014/main" val="352260449"/>
                    </a:ext>
                  </a:extLst>
                </a:gridCol>
                <a:gridCol w="1069848">
                  <a:extLst>
                    <a:ext uri="{9D8B030D-6E8A-4147-A177-3AD203B41FA5}">
                      <a16:colId xmlns:a16="http://schemas.microsoft.com/office/drawing/2014/main" val="120074901"/>
                    </a:ext>
                  </a:extLst>
                </a:gridCol>
                <a:gridCol w="1069848">
                  <a:extLst>
                    <a:ext uri="{9D8B030D-6E8A-4147-A177-3AD203B41FA5}">
                      <a16:colId xmlns:a16="http://schemas.microsoft.com/office/drawing/2014/main" val="2968115589"/>
                    </a:ext>
                  </a:extLst>
                </a:gridCol>
                <a:gridCol w="1069848">
                  <a:extLst>
                    <a:ext uri="{9D8B030D-6E8A-4147-A177-3AD203B41FA5}">
                      <a16:colId xmlns:a16="http://schemas.microsoft.com/office/drawing/2014/main" val="1483492927"/>
                    </a:ext>
                  </a:extLst>
                </a:gridCol>
                <a:gridCol w="1069848">
                  <a:extLst>
                    <a:ext uri="{9D8B030D-6E8A-4147-A177-3AD203B41FA5}">
                      <a16:colId xmlns:a16="http://schemas.microsoft.com/office/drawing/2014/main" val="39523271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8174548"/>
                  </a:ext>
                </a:extLst>
              </a:tr>
              <a:tr h="370840">
                <a:tc>
                  <a:txBody>
                    <a:bodyPr/>
                    <a:lstStyle/>
                    <a:p>
                      <a:r>
                        <a:rPr lang="en-US" sz="1000"/>
                        <a:t>Philadelphia Insurance Companies</a:t>
                      </a:r>
                    </a:p>
                  </a:txBody>
                  <a:tcPr/>
                </a:tc>
                <a:tc>
                  <a:txBody>
                    <a:bodyPr/>
                    <a:lstStyle/>
                    <a:p>
                      <a:r>
                        <a:rPr lang="en-US" sz="1000"/>
                        <a:t>13496</a:t>
                      </a:r>
                    </a:p>
                  </a:txBody>
                  <a:tcPr/>
                </a:tc>
                <a:tc>
                  <a:txBody>
                    <a:bodyPr/>
                    <a:lstStyle/>
                    <a:p>
                      <a:r>
                        <a:rPr lang="en-US" sz="1000"/>
                        <a:t>142</a:t>
                      </a:r>
                    </a:p>
                  </a:txBody>
                  <a:tcPr/>
                </a:tc>
                <a:tc>
                  <a:txBody>
                    <a:bodyPr/>
                    <a:lstStyle/>
                    <a:p>
                      <a:r>
                        <a:rPr lang="en-US" sz="1000"/>
                        <a:t>20</a:t>
                      </a:r>
                    </a:p>
                  </a:txBody>
                  <a:tcPr/>
                </a:tc>
                <a:tc>
                  <a:txBody>
                    <a:bodyPr/>
                    <a:lstStyle/>
                    <a:p>
                      <a:r>
                        <a:rPr lang="en-US" sz="1000"/>
                        <a:t>1481</a:t>
                      </a:r>
                    </a:p>
                  </a:txBody>
                  <a:tcPr/>
                </a:tc>
                <a:tc>
                  <a:txBody>
                    <a:bodyPr/>
                    <a:lstStyle/>
                    <a:p>
                      <a:r>
                        <a:rPr lang="en-US" sz="1000"/>
                        <a:t>36</a:t>
                      </a:r>
                    </a:p>
                  </a:txBody>
                  <a:tcPr/>
                </a:tc>
                <a:tc>
                  <a:txBody>
                    <a:bodyPr/>
                    <a:lstStyle/>
                    <a:p>
                      <a:r>
                        <a:rPr lang="en-US" sz="1000"/>
                        <a:t>0.5650%</a:t>
                      </a:r>
                    </a:p>
                  </a:txBody>
                  <a:tcPr/>
                </a:tc>
                <a:extLst>
                  <a:ext uri="{0D108BD9-81ED-4DB2-BD59-A6C34878D82A}">
                    <a16:rowId xmlns:a16="http://schemas.microsoft.com/office/drawing/2014/main" val="152952447"/>
                  </a:ext>
                </a:extLst>
              </a:tr>
            </a:tbl>
          </a:graphicData>
        </a:graphic>
      </p:graphicFrame>
      <p:sp>
        <p:nvSpPr>
          <p:cNvPr id="4" name="Text Placeholder 3">
            <a:extLst>
              <a:ext uri="{FF2B5EF4-FFF2-40B4-BE49-F238E27FC236}">
                <a16:creationId xmlns:a16="http://schemas.microsoft.com/office/drawing/2014/main" id="{D5203290-F2BE-4074-B848-79B2959BC4B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16830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2E32-130D-4E93-97A9-3BE256A73516}"/>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9380D493-F6B2-4910-942C-B30C4DAA0D11}"/>
              </a:ext>
            </a:extLst>
          </p:cNvPr>
          <p:cNvGraphicFramePr>
            <a:graphicFrameLocks noGrp="1"/>
          </p:cNvGraphicFramePr>
          <p:nvPr>
            <p:ph type="chart" sz="quarter" idx="13"/>
            <p:extLst>
              <p:ext uri="{D42A27DB-BD31-4B8C-83A1-F6EECF244321}">
                <p14:modId xmlns:p14="http://schemas.microsoft.com/office/powerpoint/2010/main" val="1603262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FE77D-9E61-44B9-B31D-F9F4162EE80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0B87E8A-CB0B-42E3-8164-8A26B897F5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239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130F-01FE-42CB-8371-B8B03879778D}"/>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038B753-ECCD-4ED4-9581-57E9B5D13433}"/>
              </a:ext>
            </a:extLst>
          </p:cNvPr>
          <p:cNvGraphicFramePr>
            <a:graphicFrameLocks noGrp="1"/>
          </p:cNvGraphicFramePr>
          <p:nvPr>
            <p:ph type="chart" sz="quarter" idx="13"/>
            <p:extLst>
              <p:ext uri="{D42A27DB-BD31-4B8C-83A1-F6EECF244321}">
                <p14:modId xmlns:p14="http://schemas.microsoft.com/office/powerpoint/2010/main" val="321949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DE82E-981C-4C61-910D-789F78A076C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AD30569-5BAC-4824-A530-D5FD2B77E2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095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66BBE-C04D-41EA-8C09-7DA16155DCA9}"/>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64F44171-DC4C-468A-8715-DC5BDAC3E7DA}"/>
              </a:ext>
            </a:extLst>
          </p:cNvPr>
          <p:cNvGraphicFramePr>
            <a:graphicFrameLocks noGrp="1"/>
          </p:cNvGraphicFramePr>
          <p:nvPr>
            <p:ph type="tbl" sz="quarter" idx="13"/>
            <p:extLst>
              <p:ext uri="{D42A27DB-BD31-4B8C-83A1-F6EECF244321}">
                <p14:modId xmlns:p14="http://schemas.microsoft.com/office/powerpoint/2010/main" val="419572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42441167"/>
                    </a:ext>
                  </a:extLst>
                </a:gridCol>
                <a:gridCol w="987552">
                  <a:extLst>
                    <a:ext uri="{9D8B030D-6E8A-4147-A177-3AD203B41FA5}">
                      <a16:colId xmlns:a16="http://schemas.microsoft.com/office/drawing/2014/main" val="3969941532"/>
                    </a:ext>
                  </a:extLst>
                </a:gridCol>
                <a:gridCol w="987552">
                  <a:extLst>
                    <a:ext uri="{9D8B030D-6E8A-4147-A177-3AD203B41FA5}">
                      <a16:colId xmlns:a16="http://schemas.microsoft.com/office/drawing/2014/main" val="3534215427"/>
                    </a:ext>
                  </a:extLst>
                </a:gridCol>
                <a:gridCol w="987552">
                  <a:extLst>
                    <a:ext uri="{9D8B030D-6E8A-4147-A177-3AD203B41FA5}">
                      <a16:colId xmlns:a16="http://schemas.microsoft.com/office/drawing/2014/main" val="2568000558"/>
                    </a:ext>
                  </a:extLst>
                </a:gridCol>
                <a:gridCol w="987552">
                  <a:extLst>
                    <a:ext uri="{9D8B030D-6E8A-4147-A177-3AD203B41FA5}">
                      <a16:colId xmlns:a16="http://schemas.microsoft.com/office/drawing/2014/main" val="12505918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03081927"/>
                  </a:ext>
                </a:extLst>
              </a:tr>
              <a:tr h="370840">
                <a:tc>
                  <a:txBody>
                    <a:bodyPr/>
                    <a:lstStyle/>
                    <a:p>
                      <a:r>
                        <a:rPr lang="en-US" sz="1000" b="1"/>
                        <a:t>Philadelphia Insurance Companies - 2017-12-15 12:15:24</a:t>
                      </a:r>
                      <a:r>
                        <a:rPr lang="en-US" sz="1000"/>
                        <a:t>
Congratulations to Laura Boylan, VP of Human Resources, for being recognized in the 2018 Insurance Business America (IBA) Hot 100! The IBA Hot 100 list highlights 100 professionals in the insurance industry who stood above the crowd in the past 12 months. This honor comes as Laura heads into her 11th year on #TEAMPHLY. From the creation of leadership and development programs that helped establish PHLY as one of the “Best Places to Work” to educating new talent about the opportunities insurance has to offer, Laura continues to cultivate and champion careers in the insurance industry. Learn more: https://goo.gl/Q6crR8</a:t>
                      </a:r>
                    </a:p>
                  </a:txBody>
                  <a:tcPr/>
                </a:tc>
                <a:tc>
                  <a:txBody>
                    <a:bodyPr/>
                    <a:lstStyle/>
                    <a:p>
                      <a:r>
                        <a:rPr lang="en-US" sz="1000"/>
                        <a:t>183</a:t>
                      </a:r>
                    </a:p>
                  </a:txBody>
                  <a:tcPr/>
                </a:tc>
                <a:tc>
                  <a:txBody>
                    <a:bodyPr/>
                    <a:lstStyle/>
                    <a:p>
                      <a:r>
                        <a:rPr lang="en-US" sz="1000"/>
                        <a:t>20</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3344910176"/>
                  </a:ext>
                </a:extLst>
              </a:tr>
              <a:tr h="370840">
                <a:tc>
                  <a:txBody>
                    <a:bodyPr/>
                    <a:lstStyle/>
                    <a:p>
                      <a:r>
                        <a:rPr lang="en-US" sz="1000" b="1"/>
                        <a:t>Philadelphia Insurance Companies - 2017-12-08 09:35:45</a:t>
                      </a:r>
                      <a:r>
                        <a:rPr lang="en-US" sz="1000"/>
                        <a:t>
Leader's Edge magazine recognized PHLY's founder, James Maguire Sr., as a Game Changer in the insurance industry. Find out how he overcame struggles with dyslexia to become a successful entrepreneur and philanthropist.</a:t>
                      </a:r>
                    </a:p>
                  </a:txBody>
                  <a:tcPr/>
                </a:tc>
                <a:tc>
                  <a:txBody>
                    <a:bodyPr/>
                    <a:lstStyle/>
                    <a:p>
                      <a:r>
                        <a:rPr lang="en-US" sz="1000"/>
                        <a:t>152</a:t>
                      </a:r>
                    </a:p>
                  </a:txBody>
                  <a:tcPr/>
                </a:tc>
                <a:tc>
                  <a:txBody>
                    <a:bodyPr/>
                    <a:lstStyle/>
                    <a:p>
                      <a:r>
                        <a:rPr lang="en-US" sz="1000"/>
                        <a:t>3</a:t>
                      </a:r>
                    </a:p>
                  </a:txBody>
                  <a:tcPr/>
                </a:tc>
                <a:tc>
                  <a:txBody>
                    <a:bodyPr/>
                    <a:lstStyle/>
                    <a:p>
                      <a:r>
                        <a:rPr lang="en-US" sz="1000"/>
                        <a:t>1.1568%</a:t>
                      </a:r>
                    </a:p>
                  </a:txBody>
                  <a:tcPr/>
                </a:tc>
                <a:tc>
                  <a:txBody>
                    <a:bodyPr/>
                    <a:lstStyle/>
                    <a:p>
                      <a:r>
                        <a:rPr lang="en-US" sz="1000"/>
                        <a:t>Link</a:t>
                      </a:r>
                    </a:p>
                  </a:txBody>
                  <a:tcPr/>
                </a:tc>
                <a:extLst>
                  <a:ext uri="{0D108BD9-81ED-4DB2-BD59-A6C34878D82A}">
                    <a16:rowId xmlns:a16="http://schemas.microsoft.com/office/drawing/2014/main" val="3349173823"/>
                  </a:ext>
                </a:extLst>
              </a:tr>
              <a:tr h="370840">
                <a:tc>
                  <a:txBody>
                    <a:bodyPr/>
                    <a:lstStyle/>
                    <a:p>
                      <a:r>
                        <a:rPr lang="en-US" sz="1000" b="1"/>
                        <a:t>Philadelphia Insurance Companies - 2017-12-04 15:40:40</a:t>
                      </a:r>
                      <a:r>
                        <a:rPr lang="en-US" sz="1000"/>
                        <a:t>
A.M. Best has affirmed PHLY's Financial Strength Rating of A++ (Superior): https://goo.gl/mwzwfh</a:t>
                      </a:r>
                    </a:p>
                  </a:txBody>
                  <a:tcPr/>
                </a:tc>
                <a:tc>
                  <a:txBody>
                    <a:bodyPr/>
                    <a:lstStyle/>
                    <a:p>
                      <a:r>
                        <a:rPr lang="en-US" sz="1000"/>
                        <a:t>116</a:t>
                      </a:r>
                    </a:p>
                  </a:txBody>
                  <a:tcPr/>
                </a:tc>
                <a:tc>
                  <a:txBody>
                    <a:bodyPr/>
                    <a:lstStyle/>
                    <a:p>
                      <a:r>
                        <a:rPr lang="en-US" sz="1000"/>
                        <a:t>1</a:t>
                      </a:r>
                    </a:p>
                  </a:txBody>
                  <a:tcPr/>
                </a:tc>
                <a:tc>
                  <a:txBody>
                    <a:bodyPr/>
                    <a:lstStyle/>
                    <a:p>
                      <a:r>
                        <a:rPr lang="en-US" sz="1000"/>
                        <a:t>0.8752%</a:t>
                      </a:r>
                    </a:p>
                  </a:txBody>
                  <a:tcPr/>
                </a:tc>
                <a:tc>
                  <a:txBody>
                    <a:bodyPr/>
                    <a:lstStyle/>
                    <a:p>
                      <a:r>
                        <a:rPr lang="en-US" sz="1000"/>
                        <a:t>Photo</a:t>
                      </a:r>
                    </a:p>
                  </a:txBody>
                  <a:tcPr/>
                </a:tc>
                <a:extLst>
                  <a:ext uri="{0D108BD9-81ED-4DB2-BD59-A6C34878D82A}">
                    <a16:rowId xmlns:a16="http://schemas.microsoft.com/office/drawing/2014/main" val="1987180522"/>
                  </a:ext>
                </a:extLst>
              </a:tr>
              <a:tr h="370840">
                <a:tc>
                  <a:txBody>
                    <a:bodyPr/>
                    <a:lstStyle/>
                    <a:p>
                      <a:r>
                        <a:rPr lang="en-US" sz="1000" b="1"/>
                        <a:t>Philadelphia Insurance Companies - 2017-12-06 10:59:11</a:t>
                      </a:r>
                      <a:r>
                        <a:rPr lang="en-US" sz="1000"/>
                        <a:t>
#PHLY was proud to be nominated alongside other industry leaders for two Insurance Business America (IBA) Awards for Diversity &amp; Inclusion and Philanthropy &amp; Community Service! Laura Boylan, VP of Human Resources, joined more than 500 insurance professionals to represent #TEAMPHLY at the IBA Awards ceremony in Chicago. Check out IBA magazine's recent article highlighting PHLY's culture: https://goo.gl/ygjQJT</a:t>
                      </a:r>
                    </a:p>
                  </a:txBody>
                  <a:tcPr/>
                </a:tc>
                <a:tc>
                  <a:txBody>
                    <a:bodyPr/>
                    <a:lstStyle/>
                    <a:p>
                      <a:r>
                        <a:rPr lang="en-US" sz="1000"/>
                        <a:t>100</a:t>
                      </a:r>
                    </a:p>
                  </a:txBody>
                  <a:tcPr/>
                </a:tc>
                <a:tc>
                  <a:txBody>
                    <a:bodyPr/>
                    <a:lstStyle/>
                    <a:p>
                      <a:r>
                        <a:rPr lang="en-US" sz="1000"/>
                        <a:t>2</a:t>
                      </a:r>
                    </a:p>
                  </a:txBody>
                  <a:tcPr/>
                </a:tc>
                <a:tc>
                  <a:txBody>
                    <a:bodyPr/>
                    <a:lstStyle/>
                    <a:p>
                      <a:r>
                        <a:rPr lang="en-US" sz="1000"/>
                        <a:t>0.7622%</a:t>
                      </a:r>
                    </a:p>
                  </a:txBody>
                  <a:tcPr/>
                </a:tc>
                <a:tc>
                  <a:txBody>
                    <a:bodyPr/>
                    <a:lstStyle/>
                    <a:p>
                      <a:r>
                        <a:rPr lang="en-US" sz="1000"/>
                        <a:t>Photo</a:t>
                      </a:r>
                    </a:p>
                  </a:txBody>
                  <a:tcPr/>
                </a:tc>
                <a:extLst>
                  <a:ext uri="{0D108BD9-81ED-4DB2-BD59-A6C34878D82A}">
                    <a16:rowId xmlns:a16="http://schemas.microsoft.com/office/drawing/2014/main" val="358925489"/>
                  </a:ext>
                </a:extLst>
              </a:tr>
              <a:tr h="370840">
                <a:tc>
                  <a:txBody>
                    <a:bodyPr/>
                    <a:lstStyle/>
                    <a:p>
                      <a:r>
                        <a:rPr lang="en-US" sz="1000" b="1"/>
                        <a:t>Philadelphia Insurance Companies - 2017-12-01 15:33:36</a:t>
                      </a:r>
                      <a:r>
                        <a:rPr lang="en-US" sz="1000"/>
                        <a:t>
Last night, PHLY's HR team proudly accepted our 9th consecutive Best Places to Work in PA award! Are you curious about career opportunities in the insurance field? Visit us at PHLY.com/careers to view our current job openings and learn more about why PHLY is a great place to work!</a:t>
                      </a:r>
                    </a:p>
                  </a:txBody>
                  <a:tcPr/>
                </a:tc>
                <a:tc>
                  <a:txBody>
                    <a:bodyPr/>
                    <a:lstStyle/>
                    <a:p>
                      <a:r>
                        <a:rPr lang="en-US" sz="1000"/>
                        <a:t>98</a:t>
                      </a:r>
                    </a:p>
                  </a:txBody>
                  <a:tcPr/>
                </a:tc>
                <a:tc>
                  <a:txBody>
                    <a:bodyPr/>
                    <a:lstStyle/>
                    <a:p>
                      <a:r>
                        <a:rPr lang="en-US" sz="1000"/>
                        <a:t>2</a:t>
                      </a:r>
                    </a:p>
                  </a:txBody>
                  <a:tcPr/>
                </a:tc>
                <a:tc>
                  <a:txBody>
                    <a:bodyPr/>
                    <a:lstStyle/>
                    <a:p>
                      <a:r>
                        <a:rPr lang="en-US" sz="1000"/>
                        <a:t>0.7486%</a:t>
                      </a:r>
                    </a:p>
                  </a:txBody>
                  <a:tcPr/>
                </a:tc>
                <a:tc>
                  <a:txBody>
                    <a:bodyPr/>
                    <a:lstStyle/>
                    <a:p>
                      <a:r>
                        <a:rPr lang="en-US" sz="1000"/>
                        <a:t>Photo</a:t>
                      </a:r>
                    </a:p>
                  </a:txBody>
                  <a:tcPr/>
                </a:tc>
                <a:extLst>
                  <a:ext uri="{0D108BD9-81ED-4DB2-BD59-A6C34878D82A}">
                    <a16:rowId xmlns:a16="http://schemas.microsoft.com/office/drawing/2014/main" val="3554834519"/>
                  </a:ext>
                </a:extLst>
              </a:tr>
            </a:tbl>
          </a:graphicData>
        </a:graphic>
      </p:graphicFrame>
      <p:sp>
        <p:nvSpPr>
          <p:cNvPr id="4" name="Text Placeholder 3">
            <a:extLst>
              <a:ext uri="{FF2B5EF4-FFF2-40B4-BE49-F238E27FC236}">
                <a16:creationId xmlns:a16="http://schemas.microsoft.com/office/drawing/2014/main" id="{C65415F0-7D3B-4ECD-BBDA-AA4222C4829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98776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BA7A-12A1-4351-A072-A1571DDAB1F0}"/>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8CFED8B3-E59B-45F2-9AC2-AA9417332700}"/>
              </a:ext>
            </a:extLst>
          </p:cNvPr>
          <p:cNvGraphicFramePr>
            <a:graphicFrameLocks noGrp="1"/>
          </p:cNvGraphicFramePr>
          <p:nvPr>
            <p:ph type="tbl" sz="quarter" idx="13"/>
            <p:extLst>
              <p:ext uri="{D42A27DB-BD31-4B8C-83A1-F6EECF244321}">
                <p14:modId xmlns:p14="http://schemas.microsoft.com/office/powerpoint/2010/main" val="340017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7151348"/>
                    </a:ext>
                  </a:extLst>
                </a:gridCol>
                <a:gridCol w="699516">
                  <a:extLst>
                    <a:ext uri="{9D8B030D-6E8A-4147-A177-3AD203B41FA5}">
                      <a16:colId xmlns:a16="http://schemas.microsoft.com/office/drawing/2014/main" val="3112705171"/>
                    </a:ext>
                  </a:extLst>
                </a:gridCol>
                <a:gridCol w="699516">
                  <a:extLst>
                    <a:ext uri="{9D8B030D-6E8A-4147-A177-3AD203B41FA5}">
                      <a16:colId xmlns:a16="http://schemas.microsoft.com/office/drawing/2014/main" val="3089486001"/>
                    </a:ext>
                  </a:extLst>
                </a:gridCol>
                <a:gridCol w="658368">
                  <a:extLst>
                    <a:ext uri="{9D8B030D-6E8A-4147-A177-3AD203B41FA5}">
                      <a16:colId xmlns:a16="http://schemas.microsoft.com/office/drawing/2014/main" val="620612656"/>
                    </a:ext>
                  </a:extLst>
                </a:gridCol>
                <a:gridCol w="658368">
                  <a:extLst>
                    <a:ext uri="{9D8B030D-6E8A-4147-A177-3AD203B41FA5}">
                      <a16:colId xmlns:a16="http://schemas.microsoft.com/office/drawing/2014/main" val="2295438154"/>
                    </a:ext>
                  </a:extLst>
                </a:gridCol>
                <a:gridCol w="658368">
                  <a:extLst>
                    <a:ext uri="{9D8B030D-6E8A-4147-A177-3AD203B41FA5}">
                      <a16:colId xmlns:a16="http://schemas.microsoft.com/office/drawing/2014/main" val="2984076959"/>
                    </a:ext>
                  </a:extLst>
                </a:gridCol>
                <a:gridCol w="699516">
                  <a:extLst>
                    <a:ext uri="{9D8B030D-6E8A-4147-A177-3AD203B41FA5}">
                      <a16:colId xmlns:a16="http://schemas.microsoft.com/office/drawing/2014/main" val="453377617"/>
                    </a:ext>
                  </a:extLst>
                </a:gridCol>
                <a:gridCol w="699516">
                  <a:extLst>
                    <a:ext uri="{9D8B030D-6E8A-4147-A177-3AD203B41FA5}">
                      <a16:colId xmlns:a16="http://schemas.microsoft.com/office/drawing/2014/main" val="3835666341"/>
                    </a:ext>
                  </a:extLst>
                </a:gridCol>
                <a:gridCol w="699516">
                  <a:extLst>
                    <a:ext uri="{9D8B030D-6E8A-4147-A177-3AD203B41FA5}">
                      <a16:colId xmlns:a16="http://schemas.microsoft.com/office/drawing/2014/main" val="813806934"/>
                    </a:ext>
                  </a:extLst>
                </a:gridCol>
                <a:gridCol w="658368">
                  <a:extLst>
                    <a:ext uri="{9D8B030D-6E8A-4147-A177-3AD203B41FA5}">
                      <a16:colId xmlns:a16="http://schemas.microsoft.com/office/drawing/2014/main" val="13453848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04069975"/>
                  </a:ext>
                </a:extLst>
              </a:tr>
              <a:tr h="370840">
                <a:tc>
                  <a:txBody>
                    <a:bodyPr/>
                    <a:lstStyle/>
                    <a:p>
                      <a:r>
                        <a:rPr lang="en-US" sz="1000"/>
                        <a:t>phlyinsurance (Philadelphia Insurance Co.)</a:t>
                      </a:r>
                    </a:p>
                  </a:txBody>
                  <a:tcPr/>
                </a:tc>
                <a:tc>
                  <a:txBody>
                    <a:bodyPr/>
                    <a:lstStyle/>
                    <a:p>
                      <a:r>
                        <a:rPr lang="en-US" sz="1000"/>
                        <a:t>793</a:t>
                      </a:r>
                    </a:p>
                  </a:txBody>
                  <a:tcPr/>
                </a:tc>
                <a:tc>
                  <a:txBody>
                    <a:bodyPr/>
                    <a:lstStyle/>
                    <a:p>
                      <a:r>
                        <a:rPr lang="en-US" sz="1000"/>
                        <a:t>30</a:t>
                      </a:r>
                    </a:p>
                  </a:txBody>
                  <a:tcPr/>
                </a:tc>
                <a:tc>
                  <a:txBody>
                    <a:bodyPr/>
                    <a:lstStyle/>
                    <a:p>
                      <a:r>
                        <a:rPr lang="en-US" sz="1000"/>
                        <a:t>13</a:t>
                      </a:r>
                    </a:p>
                  </a:txBody>
                  <a:tcPr/>
                </a:tc>
                <a:tc>
                  <a:txBody>
                    <a:bodyPr/>
                    <a:lstStyle/>
                    <a:p>
                      <a:r>
                        <a:rPr lang="en-US" sz="1000"/>
                        <a:t>8</a:t>
                      </a:r>
                    </a:p>
                  </a:txBody>
                  <a:tcPr/>
                </a:tc>
                <a:tc>
                  <a:txBody>
                    <a:bodyPr/>
                    <a:lstStyle/>
                    <a:p>
                      <a:r>
                        <a:rPr lang="en-US" sz="1000"/>
                        <a:t>0</a:t>
                      </a:r>
                    </a:p>
                  </a:txBody>
                  <a:tcPr/>
                </a:tc>
                <a:tc>
                  <a:txBody>
                    <a:bodyPr/>
                    <a:lstStyle/>
                    <a:p>
                      <a:r>
                        <a:rPr lang="en-US" sz="1000"/>
                        <a:t>21</a:t>
                      </a:r>
                    </a:p>
                  </a:txBody>
                  <a:tcPr/>
                </a:tc>
                <a:tc>
                  <a:txBody>
                    <a:bodyPr/>
                    <a:lstStyle/>
                    <a:p>
                      <a:r>
                        <a:rPr lang="en-US" sz="1000"/>
                        <a:t>1300</a:t>
                      </a:r>
                    </a:p>
                  </a:txBody>
                  <a:tcPr/>
                </a:tc>
                <a:tc>
                  <a:txBody>
                    <a:bodyPr/>
                    <a:lstStyle/>
                    <a:p>
                      <a:r>
                        <a:rPr lang="en-US" sz="1000"/>
                        <a:t>11</a:t>
                      </a:r>
                    </a:p>
                  </a:txBody>
                  <a:tcPr/>
                </a:tc>
                <a:tc>
                  <a:txBody>
                    <a:bodyPr/>
                    <a:lstStyle/>
                    <a:p>
                      <a:r>
                        <a:rPr lang="en-US" sz="1000"/>
                        <a:t>8.0242%</a:t>
                      </a:r>
                    </a:p>
                  </a:txBody>
                  <a:tcPr/>
                </a:tc>
                <a:extLst>
                  <a:ext uri="{0D108BD9-81ED-4DB2-BD59-A6C34878D82A}">
                    <a16:rowId xmlns:a16="http://schemas.microsoft.com/office/drawing/2014/main" val="3810305704"/>
                  </a:ext>
                </a:extLst>
              </a:tr>
            </a:tbl>
          </a:graphicData>
        </a:graphic>
      </p:graphicFrame>
      <p:sp>
        <p:nvSpPr>
          <p:cNvPr id="4" name="Text Placeholder 3">
            <a:extLst>
              <a:ext uri="{FF2B5EF4-FFF2-40B4-BE49-F238E27FC236}">
                <a16:creationId xmlns:a16="http://schemas.microsoft.com/office/drawing/2014/main" id="{985A86A2-80D9-4B92-A455-9AB2DB6A470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74454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E701-2939-4FCA-A6A4-578AC3A2DDF9}"/>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7966AC0E-3FF9-49C5-8654-747D522AA2E8}"/>
              </a:ext>
            </a:extLst>
          </p:cNvPr>
          <p:cNvGraphicFramePr>
            <a:graphicFrameLocks noGrp="1"/>
          </p:cNvGraphicFramePr>
          <p:nvPr>
            <p:ph type="chart" sz="quarter" idx="13"/>
            <p:extLst>
              <p:ext uri="{D42A27DB-BD31-4B8C-83A1-F6EECF244321}">
                <p14:modId xmlns:p14="http://schemas.microsoft.com/office/powerpoint/2010/main" val="4115761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C2B5BA-63E7-4DD9-B6F3-A46100239CC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9C343AD-51B5-437F-83D9-CED7BD1F6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751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76BF-DA2A-4387-BA01-AFD2ED529FBF}"/>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93242C6E-92BA-47AB-B8BE-A4A77AC93749}"/>
              </a:ext>
            </a:extLst>
          </p:cNvPr>
          <p:cNvGraphicFramePr>
            <a:graphicFrameLocks noGrp="1"/>
          </p:cNvGraphicFramePr>
          <p:nvPr>
            <p:ph type="chart" sz="quarter" idx="13"/>
            <p:extLst>
              <p:ext uri="{D42A27DB-BD31-4B8C-83A1-F6EECF244321}">
                <p14:modId xmlns:p14="http://schemas.microsoft.com/office/powerpoint/2010/main" val="3228988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F9CA6-70EF-4057-8C0D-2AAE0589AFE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E7083D4-AB38-450E-ACA9-8F1A49435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8514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D383A-E94F-4FF0-BD06-B8F195ABBD13}"/>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B29B7B91-E88A-42AE-A463-EB27791CE8FB}"/>
              </a:ext>
            </a:extLst>
          </p:cNvPr>
          <p:cNvGraphicFramePr>
            <a:graphicFrameLocks noGrp="1"/>
          </p:cNvGraphicFramePr>
          <p:nvPr>
            <p:ph type="tbl" sz="quarter" idx="13"/>
            <p:extLst>
              <p:ext uri="{D42A27DB-BD31-4B8C-83A1-F6EECF244321}">
                <p14:modId xmlns:p14="http://schemas.microsoft.com/office/powerpoint/2010/main" val="293594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1655486"/>
                    </a:ext>
                  </a:extLst>
                </a:gridCol>
                <a:gridCol w="987552">
                  <a:extLst>
                    <a:ext uri="{9D8B030D-6E8A-4147-A177-3AD203B41FA5}">
                      <a16:colId xmlns:a16="http://schemas.microsoft.com/office/drawing/2014/main" val="2677925230"/>
                    </a:ext>
                  </a:extLst>
                </a:gridCol>
                <a:gridCol w="987552">
                  <a:extLst>
                    <a:ext uri="{9D8B030D-6E8A-4147-A177-3AD203B41FA5}">
                      <a16:colId xmlns:a16="http://schemas.microsoft.com/office/drawing/2014/main" val="2717497040"/>
                    </a:ext>
                  </a:extLst>
                </a:gridCol>
                <a:gridCol w="987552">
                  <a:extLst>
                    <a:ext uri="{9D8B030D-6E8A-4147-A177-3AD203B41FA5}">
                      <a16:colId xmlns:a16="http://schemas.microsoft.com/office/drawing/2014/main" val="2403131122"/>
                    </a:ext>
                  </a:extLst>
                </a:gridCol>
                <a:gridCol w="987552">
                  <a:extLst>
                    <a:ext uri="{9D8B030D-6E8A-4147-A177-3AD203B41FA5}">
                      <a16:colId xmlns:a16="http://schemas.microsoft.com/office/drawing/2014/main" val="2830822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835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- 2017-12-15 11:08:05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Laura Boylan, VP of #HumanResources, for being recognized in the 2018 Insurance Business America (IBA) Hot 100! The IBA Hot 100 list highlights 100 #professionals in the #insurance industry who stood above the crowd in the past 12 months. This #honor comes as Laura heads into her 11th year on #TEAMPHLY. From the creation of leadership and development programs that helped establish #PHLY as one of the “Best Places to Work” to educating new talent about the opportunities insurance has to offer, Laura continues to cultivate and champion #careers in the insurance industry. Enter this link into your Web browser to learn more: https://goo.gl/Q6crR8 😊👏🏼 #ThinkPHLY #GoodCompany #success #career #goals #awesome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866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- 2017-12-08 11:03:16</a:t>
                      </a:r>
                      <a:r>
                        <a:rPr kumimoji="0" lang="en-US" sz="1000" b="0" i="0" u="none" strike="noStrike" kern="1200" cap="none" spc="0" normalizeH="0" baseline="0" noProof="0">
                          <a:ln>
                            <a:noFill/>
                          </a:ln>
                          <a:solidFill>
                            <a:prstClr val="black"/>
                          </a:solidFill>
                          <a:effectLst/>
                          <a:uLnTx/>
                          <a:uFillTx/>
                          <a:latin typeface="+mn-lt"/>
                          <a:ea typeface="+mn-ea"/>
                          <a:cs typeface="+mn-cs"/>
                        </a:rPr>
                        <a:t>
Leader’s Edge magazine recognized #PHLY’s founder, James Maguire Sr., as a Game Changer in the #insurance industry. Find out how he overcame struggles with #dyslexia to become a successful #entrepreneur and #philanthropist by entering this link into your Web browser ➡️ https://goo.gl/nyJ3Vv 😊👏🏼 #ThinkPHLY #TEAMPHLY #insurancelife #success #leadership #careergoals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0532441"/>
                  </a:ext>
                </a:extLst>
              </a:tr>
            </a:tbl>
          </a:graphicData>
        </a:graphic>
      </p:graphicFrame>
      <p:sp>
        <p:nvSpPr>
          <p:cNvPr id="4" name="Text Placeholder 3">
            <a:extLst>
              <a:ext uri="{FF2B5EF4-FFF2-40B4-BE49-F238E27FC236}">
                <a16:creationId xmlns:a16="http://schemas.microsoft.com/office/drawing/2014/main" id="{7E1D9684-F4AF-4DF7-8883-88F46331745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90432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27E48-FD00-464E-9658-C6C4E4216FA0}"/>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B0CD1832-792C-4180-ADB7-0BC46B598DF2}"/>
              </a:ext>
            </a:extLst>
          </p:cNvPr>
          <p:cNvGraphicFramePr>
            <a:graphicFrameLocks noGrp="1"/>
          </p:cNvGraphicFramePr>
          <p:nvPr>
            <p:ph type="tbl" sz="quarter" idx="13"/>
            <p:extLst>
              <p:ext uri="{D42A27DB-BD31-4B8C-83A1-F6EECF244321}">
                <p14:modId xmlns:p14="http://schemas.microsoft.com/office/powerpoint/2010/main" val="145169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8393492"/>
                    </a:ext>
                  </a:extLst>
                </a:gridCol>
                <a:gridCol w="987552">
                  <a:extLst>
                    <a:ext uri="{9D8B030D-6E8A-4147-A177-3AD203B41FA5}">
                      <a16:colId xmlns:a16="http://schemas.microsoft.com/office/drawing/2014/main" val="2812839989"/>
                    </a:ext>
                  </a:extLst>
                </a:gridCol>
                <a:gridCol w="987552">
                  <a:extLst>
                    <a:ext uri="{9D8B030D-6E8A-4147-A177-3AD203B41FA5}">
                      <a16:colId xmlns:a16="http://schemas.microsoft.com/office/drawing/2014/main" val="3065953341"/>
                    </a:ext>
                  </a:extLst>
                </a:gridCol>
                <a:gridCol w="987552">
                  <a:extLst>
                    <a:ext uri="{9D8B030D-6E8A-4147-A177-3AD203B41FA5}">
                      <a16:colId xmlns:a16="http://schemas.microsoft.com/office/drawing/2014/main" val="3370838283"/>
                    </a:ext>
                  </a:extLst>
                </a:gridCol>
                <a:gridCol w="987552">
                  <a:extLst>
                    <a:ext uri="{9D8B030D-6E8A-4147-A177-3AD203B41FA5}">
                      <a16:colId xmlns:a16="http://schemas.microsoft.com/office/drawing/2014/main" val="269313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28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- 2017-12-19 17:02:07</a:t>
                      </a:r>
                      <a:r>
                        <a:rPr kumimoji="0" lang="en-US" sz="1000" b="0" i="0" u="none" strike="noStrike" kern="1200" cap="none" spc="0" normalizeH="0" baseline="0" noProof="0">
                          <a:ln>
                            <a:noFill/>
                          </a:ln>
                          <a:solidFill>
                            <a:prstClr val="black"/>
                          </a:solidFill>
                          <a:effectLst/>
                          <a:uLnTx/>
                          <a:uFillTx/>
                          <a:latin typeface="+mn-lt"/>
                          <a:ea typeface="+mn-ea"/>
                          <a:cs typeface="+mn-cs"/>
                        </a:rPr>
                        <a:t>
#PHLY’s #fundraising efforts for the @amdiabetesassn (ADA) continue! As a proud partner of ADA Camps, #TEAMPHLY has a goal to raise $125,000 in support of their efforts to help #children affected by #diabetes and their families in our local communities. Today, Home Office employees teamed up for a #fun day chock-full of ADA #holiday fundraising events. From gift wrapping, wearing ugly #Christmas sweaters, and hosting a holiday bake sale to holding a gingerbread house competition, #TEAMPHLY had a festive lineup to help raise money for children living with type 1 and type 2 diabetes🎅🏼🎄Enter this link into your Web browser to learn how you can help #TEAMPHLY make a difference in the lives of children with diabetes: diabetes.org/teamphly 😊👍🏼 #ThinkPHLY #insurance #diabetesawareness #charity #health #donate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665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- 2017-12-06 12:41:59</a:t>
                      </a:r>
                      <a:r>
                        <a:rPr kumimoji="0" lang="en-US" sz="1000" b="0" i="0" u="none" strike="noStrike" kern="1200" cap="none" spc="0" normalizeH="0" baseline="0" noProof="0">
                          <a:ln>
                            <a:noFill/>
                          </a:ln>
                          <a:solidFill>
                            <a:prstClr val="black"/>
                          </a:solidFill>
                          <a:effectLst/>
                          <a:uLnTx/>
                          <a:uFillTx/>
                          <a:latin typeface="+mn-lt"/>
                          <a:ea typeface="+mn-ea"/>
                          <a:cs typeface="+mn-cs"/>
                        </a:rPr>
                        <a:t>
#PHLY was #proud to be nominated alongside other industry leaders for two Insurance Business America (IBA) Awards for #Diversity &amp; Inclusion and #Philanthropy &amp; #CommunityService! Laura Boylan, VP of Human Resources, joined more than 500 #insurance professionals to represent #TEAMPHLY at the IBA Awards ceremony in #Chicago. Enter this link into your Web browser to check out IBA magazine's recent article highlighting PHLY's culture ➡️ https://goo.gl/ygjQJT #ThinkPHLY #IBAwardsUS #workculture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8615108"/>
                  </a:ext>
                </a:extLst>
              </a:tr>
            </a:tbl>
          </a:graphicData>
        </a:graphic>
      </p:graphicFrame>
      <p:sp>
        <p:nvSpPr>
          <p:cNvPr id="4" name="Text Placeholder 3">
            <a:extLst>
              <a:ext uri="{FF2B5EF4-FFF2-40B4-BE49-F238E27FC236}">
                <a16:creationId xmlns:a16="http://schemas.microsoft.com/office/drawing/2014/main" id="{CB483D1E-705C-430B-A670-AE4FADA71B3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0419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5C79-FFFA-491E-BE8B-8648DE770082}"/>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BAF87443-C5A7-422A-8BF0-B582DA5DFF8D}"/>
              </a:ext>
            </a:extLst>
          </p:cNvPr>
          <p:cNvGraphicFramePr>
            <a:graphicFrameLocks noGrp="1"/>
          </p:cNvGraphicFramePr>
          <p:nvPr>
            <p:ph type="tbl" sz="quarter" idx="13"/>
            <p:extLst>
              <p:ext uri="{D42A27DB-BD31-4B8C-83A1-F6EECF244321}">
                <p14:modId xmlns:p14="http://schemas.microsoft.com/office/powerpoint/2010/main" val="1167200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49564486"/>
                    </a:ext>
                  </a:extLst>
                </a:gridCol>
                <a:gridCol w="987552">
                  <a:extLst>
                    <a:ext uri="{9D8B030D-6E8A-4147-A177-3AD203B41FA5}">
                      <a16:colId xmlns:a16="http://schemas.microsoft.com/office/drawing/2014/main" val="4107868395"/>
                    </a:ext>
                  </a:extLst>
                </a:gridCol>
                <a:gridCol w="987552">
                  <a:extLst>
                    <a:ext uri="{9D8B030D-6E8A-4147-A177-3AD203B41FA5}">
                      <a16:colId xmlns:a16="http://schemas.microsoft.com/office/drawing/2014/main" val="3331333404"/>
                    </a:ext>
                  </a:extLst>
                </a:gridCol>
                <a:gridCol w="987552">
                  <a:extLst>
                    <a:ext uri="{9D8B030D-6E8A-4147-A177-3AD203B41FA5}">
                      <a16:colId xmlns:a16="http://schemas.microsoft.com/office/drawing/2014/main" val="1269586029"/>
                    </a:ext>
                  </a:extLst>
                </a:gridCol>
                <a:gridCol w="987552">
                  <a:extLst>
                    <a:ext uri="{9D8B030D-6E8A-4147-A177-3AD203B41FA5}">
                      <a16:colId xmlns:a16="http://schemas.microsoft.com/office/drawing/2014/main" val="414116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716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- 2017-12-13 16:37:01</a:t>
                      </a:r>
                      <a:r>
                        <a:rPr kumimoji="0" lang="en-US" sz="1000" b="0" i="0" u="none" strike="noStrike" kern="1200" cap="none" spc="0" normalizeH="0" baseline="0" noProof="0">
                          <a:ln>
                            <a:noFill/>
                          </a:ln>
                          <a:solidFill>
                            <a:prstClr val="black"/>
                          </a:solidFill>
                          <a:effectLst/>
                          <a:uLnTx/>
                          <a:uFillTx/>
                          <a:latin typeface="+mn-lt"/>
                          <a:ea typeface="+mn-ea"/>
                          <a:cs typeface="+mn-cs"/>
                        </a:rPr>
                        <a:t>
A little bit of #kindness goes a long way, especially during the #holiday season! Yesterday, #PHLY's #Naperville, IL office volunteered with the @humanitarianserviceproject (HSP), a #nonprofit organization that alleviates the pain and suffering #poverty brings to seniors and children in their #community. #TEAMPHLY was full of #Christmas spirit as they helped distribute food and gifts to families in need🎄😊👍🏼 #ThinkPHLY #insurance #volunteer #giveback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4382500"/>
                  </a:ext>
                </a:extLst>
              </a:tr>
            </a:tbl>
          </a:graphicData>
        </a:graphic>
      </p:graphicFrame>
      <p:sp>
        <p:nvSpPr>
          <p:cNvPr id="4" name="Text Placeholder 3">
            <a:extLst>
              <a:ext uri="{FF2B5EF4-FFF2-40B4-BE49-F238E27FC236}">
                <a16:creationId xmlns:a16="http://schemas.microsoft.com/office/drawing/2014/main" id="{BD507C69-CD68-4C5C-AF8E-CCAADCED628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942995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814</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 - 1 of 2</vt:lpstr>
      <vt:lpstr>Facebook Own Posts Table - 2 of 2</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2018-01-02T14:23:31Z</dcterms:created>
  <dcterms:modified xsi:type="dcterms:W3CDTF">2018-01-02T14:24:29Z</dcterms:modified>
</cp:coreProperties>
</file>