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43040</c:v>
                </c:pt>
              </c:numCache>
            </c:numRef>
          </c:cat>
          <c:val>
            <c:numRef>
              <c:f>Sheet1!$B$2</c:f>
              <c:numCache>
                <c:formatCode>General</c:formatCode>
                <c:ptCount val="1"/>
                <c:pt idx="0">
                  <c:v>87</c:v>
                </c:pt>
              </c:numCache>
            </c:numRef>
          </c:val>
          <c:extLst>
            <c:ext xmlns:c16="http://schemas.microsoft.com/office/drawing/2014/chart" uri="{C3380CC4-5D6E-409C-BE32-E72D297353CC}">
              <c16:uniqueId val="{00000000-8B6E-4F69-B479-BBC60B0C190D}"/>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43040</c:v>
                </c:pt>
              </c:numCache>
            </c:numRef>
          </c:cat>
          <c:val>
            <c:numRef>
              <c:f>Sheet1!$C$2</c:f>
              <c:numCache>
                <c:formatCode>General</c:formatCode>
                <c:ptCount val="1"/>
                <c:pt idx="0">
                  <c:v>64</c:v>
                </c:pt>
              </c:numCache>
            </c:numRef>
          </c:val>
          <c:extLst>
            <c:ext xmlns:c16="http://schemas.microsoft.com/office/drawing/2014/chart" uri="{C3380CC4-5D6E-409C-BE32-E72D297353CC}">
              <c16:uniqueId val="{00000001-8B6E-4F69-B479-BBC60B0C190D}"/>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43040</c:v>
                </c:pt>
              </c:numCache>
            </c:numRef>
          </c:cat>
          <c:val>
            <c:numRef>
              <c:f>Sheet1!$D$2</c:f>
              <c:numCache>
                <c:formatCode>General</c:formatCode>
                <c:ptCount val="1"/>
                <c:pt idx="0">
                  <c:v>0</c:v>
                </c:pt>
              </c:numCache>
            </c:numRef>
          </c:val>
          <c:extLst>
            <c:ext xmlns:c16="http://schemas.microsoft.com/office/drawing/2014/chart" uri="{C3380CC4-5D6E-409C-BE32-E72D297353CC}">
              <c16:uniqueId val="{00000002-8B6E-4F69-B479-BBC60B0C190D}"/>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43040</c:v>
                </c:pt>
              </c:numCache>
            </c:numRef>
          </c:cat>
          <c:val>
            <c:numRef>
              <c:f>Sheet1!$E$2</c:f>
              <c:numCache>
                <c:formatCode>General</c:formatCode>
                <c:ptCount val="1"/>
                <c:pt idx="0">
                  <c:v>0</c:v>
                </c:pt>
              </c:numCache>
            </c:numRef>
          </c:val>
          <c:extLst>
            <c:ext xmlns:c16="http://schemas.microsoft.com/office/drawing/2014/chart" uri="{C3380CC4-5D6E-409C-BE32-E72D297353CC}">
              <c16:uniqueId val="{00000003-8B6E-4F69-B479-BBC60B0C190D}"/>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43040</c:v>
                </c:pt>
              </c:numCache>
            </c:numRef>
          </c:cat>
          <c:val>
            <c:numRef>
              <c:f>Sheet1!$F$2</c:f>
              <c:numCache>
                <c:formatCode>General</c:formatCode>
                <c:ptCount val="1"/>
                <c:pt idx="0">
                  <c:v>4017</c:v>
                </c:pt>
              </c:numCache>
            </c:numRef>
          </c:val>
          <c:extLst>
            <c:ext xmlns:c16="http://schemas.microsoft.com/office/drawing/2014/chart" uri="{C3380CC4-5D6E-409C-BE32-E72D297353CC}">
              <c16:uniqueId val="{00000004-8B6E-4F69-B479-BBC60B0C190D}"/>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43040</c:v>
                </c:pt>
              </c:numCache>
            </c:numRef>
          </c:cat>
          <c:val>
            <c:numRef>
              <c:f>Sheet1!$G$2</c:f>
              <c:numCache>
                <c:formatCode>General</c:formatCode>
                <c:ptCount val="1"/>
                <c:pt idx="0">
                  <c:v>0</c:v>
                </c:pt>
              </c:numCache>
            </c:numRef>
          </c:val>
          <c:extLst>
            <c:ext xmlns:c16="http://schemas.microsoft.com/office/drawing/2014/chart" uri="{C3380CC4-5D6E-409C-BE32-E72D297353CC}">
              <c16:uniqueId val="{00000005-8B6E-4F69-B479-BBC60B0C190D}"/>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43040</c:v>
                </c:pt>
              </c:numCache>
            </c:numRef>
          </c:cat>
          <c:val>
            <c:numRef>
              <c:f>Sheet1!$H$2</c:f>
              <c:numCache>
                <c:formatCode>General</c:formatCode>
                <c:ptCount val="1"/>
                <c:pt idx="0">
                  <c:v>0</c:v>
                </c:pt>
              </c:numCache>
            </c:numRef>
          </c:val>
          <c:extLst>
            <c:ext xmlns:c16="http://schemas.microsoft.com/office/drawing/2014/chart" uri="{C3380CC4-5D6E-409C-BE32-E72D297353CC}">
              <c16:uniqueId val="{00000006-8B6E-4F69-B479-BBC60B0C190D}"/>
            </c:ext>
          </c:extLst>
        </c:ser>
        <c:dLbls>
          <c:showLegendKey val="0"/>
          <c:showVal val="0"/>
          <c:showCatName val="0"/>
          <c:showSerName val="0"/>
          <c:showPercent val="0"/>
          <c:showBubbleSize val="0"/>
        </c:dLbls>
        <c:gapWidth val="219"/>
        <c:overlap val="-27"/>
        <c:axId val="207410712"/>
        <c:axId val="207412352"/>
      </c:barChart>
      <c:dateAx>
        <c:axId val="20741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412352"/>
        <c:crosses val="autoZero"/>
        <c:auto val="1"/>
        <c:lblOffset val="100"/>
        <c:baseTimeUnit val="days"/>
      </c:dateAx>
      <c:valAx>
        <c:axId val="20741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41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4</c:v>
                </c:pt>
                <c:pt idx="4">
                  <c:v>4</c:v>
                </c:pt>
                <c:pt idx="5">
                  <c:v>4</c:v>
                </c:pt>
                <c:pt idx="6">
                  <c:v>4</c:v>
                </c:pt>
                <c:pt idx="7">
                  <c:v>3</c:v>
                </c:pt>
                <c:pt idx="8">
                  <c:v>4</c:v>
                </c:pt>
                <c:pt idx="9">
                  <c:v>2</c:v>
                </c:pt>
                <c:pt idx="10">
                  <c:v>4</c:v>
                </c:pt>
                <c:pt idx="11">
                  <c:v>2</c:v>
                </c:pt>
              </c:numCache>
            </c:numRef>
          </c:val>
          <c:extLst>
            <c:ext xmlns:c16="http://schemas.microsoft.com/office/drawing/2014/chart" uri="{C3380CC4-5D6E-409C-BE32-E72D297353CC}">
              <c16:uniqueId val="{00000000-5660-4837-B64E-DDFA05A0A319}"/>
            </c:ext>
          </c:extLst>
        </c:ser>
        <c:dLbls>
          <c:showLegendKey val="0"/>
          <c:showVal val="0"/>
          <c:showCatName val="0"/>
          <c:showSerName val="0"/>
          <c:showPercent val="0"/>
          <c:showBubbleSize val="0"/>
        </c:dLbls>
        <c:gapWidth val="219"/>
        <c:overlap val="-27"/>
        <c:axId val="144108792"/>
        <c:axId val="143541480"/>
      </c:barChart>
      <c:dateAx>
        <c:axId val="14410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541480"/>
        <c:crosses val="autoZero"/>
        <c:auto val="1"/>
        <c:lblOffset val="100"/>
        <c:baseTimeUnit val="months"/>
      </c:dateAx>
      <c:valAx>
        <c:axId val="14354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10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1</c:v>
                </c:pt>
                <c:pt idx="4">
                  <c:v>2</c:v>
                </c:pt>
                <c:pt idx="5">
                  <c:v>3</c:v>
                </c:pt>
                <c:pt idx="6">
                  <c:v>2</c:v>
                </c:pt>
                <c:pt idx="7">
                  <c:v>3</c:v>
                </c:pt>
                <c:pt idx="8">
                  <c:v>3</c:v>
                </c:pt>
                <c:pt idx="9">
                  <c:v>3</c:v>
                </c:pt>
                <c:pt idx="10">
                  <c:v>4</c:v>
                </c:pt>
                <c:pt idx="11">
                  <c:v>1</c:v>
                </c:pt>
              </c:numCache>
            </c:numRef>
          </c:val>
          <c:extLst>
            <c:ext xmlns:c16="http://schemas.microsoft.com/office/drawing/2014/chart" uri="{C3380CC4-5D6E-409C-BE32-E72D297353CC}">
              <c16:uniqueId val="{00000000-D3D3-4F18-ACA4-87615B57065F}"/>
            </c:ext>
          </c:extLst>
        </c:ser>
        <c:dLbls>
          <c:showLegendKey val="0"/>
          <c:showVal val="0"/>
          <c:showCatName val="0"/>
          <c:showSerName val="0"/>
          <c:showPercent val="0"/>
          <c:showBubbleSize val="0"/>
        </c:dLbls>
        <c:gapWidth val="219"/>
        <c:overlap val="-27"/>
        <c:axId val="283230840"/>
        <c:axId val="207457832"/>
      </c:barChart>
      <c:dateAx>
        <c:axId val="28323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457832"/>
        <c:crosses val="autoZero"/>
        <c:auto val="1"/>
        <c:lblOffset val="100"/>
        <c:baseTimeUnit val="months"/>
      </c:dateAx>
      <c:valAx>
        <c:axId val="20745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23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1625</c:v>
                </c:pt>
                <c:pt idx="4">
                  <c:v>1781</c:v>
                </c:pt>
                <c:pt idx="5">
                  <c:v>3719</c:v>
                </c:pt>
                <c:pt idx="6">
                  <c:v>1589</c:v>
                </c:pt>
                <c:pt idx="7">
                  <c:v>1956</c:v>
                </c:pt>
                <c:pt idx="8">
                  <c:v>4933</c:v>
                </c:pt>
                <c:pt idx="9">
                  <c:v>2088</c:v>
                </c:pt>
                <c:pt idx="10">
                  <c:v>1594</c:v>
                </c:pt>
                <c:pt idx="11">
                  <c:v>414</c:v>
                </c:pt>
              </c:numCache>
            </c:numRef>
          </c:val>
          <c:extLst>
            <c:ext xmlns:c16="http://schemas.microsoft.com/office/drawing/2014/chart" uri="{C3380CC4-5D6E-409C-BE32-E72D297353CC}">
              <c16:uniqueId val="{00000000-D757-48A9-BDA5-4EF006E95EEB}"/>
            </c:ext>
          </c:extLst>
        </c:ser>
        <c:dLbls>
          <c:showLegendKey val="0"/>
          <c:showVal val="0"/>
          <c:showCatName val="0"/>
          <c:showSerName val="0"/>
          <c:showPercent val="0"/>
          <c:showBubbleSize val="0"/>
        </c:dLbls>
        <c:gapWidth val="219"/>
        <c:overlap val="-27"/>
        <c:axId val="283601256"/>
        <c:axId val="283601584"/>
      </c:barChart>
      <c:dateAx>
        <c:axId val="28360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01584"/>
        <c:crosses val="autoZero"/>
        <c:auto val="1"/>
        <c:lblOffset val="100"/>
        <c:baseTimeUnit val="months"/>
      </c:dateAx>
      <c:valAx>
        <c:axId val="28360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0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5</c:v>
                </c:pt>
                <c:pt idx="4">
                  <c:v>2</c:v>
                </c:pt>
                <c:pt idx="5">
                  <c:v>2</c:v>
                </c:pt>
                <c:pt idx="6">
                  <c:v>2</c:v>
                </c:pt>
                <c:pt idx="7">
                  <c:v>7</c:v>
                </c:pt>
                <c:pt idx="8">
                  <c:v>6</c:v>
                </c:pt>
                <c:pt idx="9">
                  <c:v>3</c:v>
                </c:pt>
                <c:pt idx="10">
                  <c:v>1</c:v>
                </c:pt>
                <c:pt idx="11">
                  <c:v>2</c:v>
                </c:pt>
              </c:numCache>
            </c:numRef>
          </c:val>
          <c:extLst>
            <c:ext xmlns:c16="http://schemas.microsoft.com/office/drawing/2014/chart" uri="{C3380CC4-5D6E-409C-BE32-E72D297353CC}">
              <c16:uniqueId val="{00000000-3670-4A3F-AFE2-3141829AD65E}"/>
            </c:ext>
          </c:extLst>
        </c:ser>
        <c:dLbls>
          <c:showLegendKey val="0"/>
          <c:showVal val="0"/>
          <c:showCatName val="0"/>
          <c:showSerName val="0"/>
          <c:showPercent val="0"/>
          <c:showBubbleSize val="0"/>
        </c:dLbls>
        <c:gapWidth val="219"/>
        <c:overlap val="-27"/>
        <c:axId val="283603880"/>
        <c:axId val="290096280"/>
      </c:barChart>
      <c:dateAx>
        <c:axId val="28360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96280"/>
        <c:crosses val="autoZero"/>
        <c:auto val="1"/>
        <c:lblOffset val="100"/>
        <c:baseTimeUnit val="months"/>
      </c:dateAx>
      <c:valAx>
        <c:axId val="29009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0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1</c:v>
                </c:pt>
                <c:pt idx="8">
                  <c:v>1</c:v>
                </c:pt>
                <c:pt idx="9">
                  <c:v>1</c:v>
                </c:pt>
                <c:pt idx="10">
                  <c:v>1</c:v>
                </c:pt>
                <c:pt idx="11">
                  <c:v>0</c:v>
                </c:pt>
              </c:numCache>
            </c:numRef>
          </c:val>
          <c:extLst>
            <c:ext xmlns:c16="http://schemas.microsoft.com/office/drawing/2014/chart" uri="{C3380CC4-5D6E-409C-BE32-E72D297353CC}">
              <c16:uniqueId val="{00000000-E35E-42CF-8F56-C477595D8ABE}"/>
            </c:ext>
          </c:extLst>
        </c:ser>
        <c:dLbls>
          <c:showLegendKey val="0"/>
          <c:showVal val="0"/>
          <c:showCatName val="0"/>
          <c:showSerName val="0"/>
          <c:showPercent val="0"/>
          <c:showBubbleSize val="0"/>
        </c:dLbls>
        <c:gapWidth val="219"/>
        <c:overlap val="-27"/>
        <c:axId val="290101200"/>
        <c:axId val="290101528"/>
      </c:barChart>
      <c:dateAx>
        <c:axId val="29010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01528"/>
        <c:crosses val="autoZero"/>
        <c:auto val="1"/>
        <c:lblOffset val="100"/>
        <c:baseTimeUnit val="months"/>
      </c:dateAx>
      <c:valAx>
        <c:axId val="29010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0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24</c:v>
                </c:pt>
                <c:pt idx="4">
                  <c:v>71</c:v>
                </c:pt>
                <c:pt idx="5">
                  <c:v>57</c:v>
                </c:pt>
                <c:pt idx="6">
                  <c:v>25</c:v>
                </c:pt>
                <c:pt idx="7">
                  <c:v>61</c:v>
                </c:pt>
                <c:pt idx="8">
                  <c:v>44</c:v>
                </c:pt>
                <c:pt idx="9">
                  <c:v>264</c:v>
                </c:pt>
                <c:pt idx="10">
                  <c:v>400</c:v>
                </c:pt>
                <c:pt idx="11">
                  <c:v>132</c:v>
                </c:pt>
              </c:numCache>
            </c:numRef>
          </c:val>
          <c:extLst>
            <c:ext xmlns:c16="http://schemas.microsoft.com/office/drawing/2014/chart" uri="{C3380CC4-5D6E-409C-BE32-E72D297353CC}">
              <c16:uniqueId val="{00000000-B51F-430D-B752-8FA3434F82ED}"/>
            </c:ext>
          </c:extLst>
        </c:ser>
        <c:dLbls>
          <c:showLegendKey val="0"/>
          <c:showVal val="0"/>
          <c:showCatName val="0"/>
          <c:showSerName val="0"/>
          <c:showPercent val="0"/>
          <c:showBubbleSize val="0"/>
        </c:dLbls>
        <c:gapWidth val="219"/>
        <c:overlap val="-27"/>
        <c:axId val="290971144"/>
        <c:axId val="290968848"/>
      </c:barChart>
      <c:dateAx>
        <c:axId val="29097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68848"/>
        <c:crosses val="autoZero"/>
        <c:auto val="1"/>
        <c:lblOffset val="100"/>
        <c:baseTimeUnit val="months"/>
      </c:dateAx>
      <c:valAx>
        <c:axId val="29096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7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10</c:v>
                </c:pt>
                <c:pt idx="2">
                  <c:v>19</c:v>
                </c:pt>
                <c:pt idx="3">
                  <c:v>13</c:v>
                </c:pt>
                <c:pt idx="4">
                  <c:v>17</c:v>
                </c:pt>
                <c:pt idx="5">
                  <c:v>26</c:v>
                </c:pt>
                <c:pt idx="6">
                  <c:v>22</c:v>
                </c:pt>
                <c:pt idx="7">
                  <c:v>28</c:v>
                </c:pt>
                <c:pt idx="8">
                  <c:v>26</c:v>
                </c:pt>
                <c:pt idx="9">
                  <c:v>20</c:v>
                </c:pt>
                <c:pt idx="10">
                  <c:v>25</c:v>
                </c:pt>
                <c:pt idx="11">
                  <c:v>12</c:v>
                </c:pt>
              </c:numCache>
            </c:numRef>
          </c:val>
          <c:extLst>
            <c:ext xmlns:c16="http://schemas.microsoft.com/office/drawing/2014/chart" uri="{C3380CC4-5D6E-409C-BE32-E72D297353CC}">
              <c16:uniqueId val="{00000000-7EF2-4D76-A0D8-7EC6DA09EB33}"/>
            </c:ext>
          </c:extLst>
        </c:ser>
        <c:dLbls>
          <c:showLegendKey val="0"/>
          <c:showVal val="0"/>
          <c:showCatName val="0"/>
          <c:showSerName val="0"/>
          <c:showPercent val="0"/>
          <c:showBubbleSize val="0"/>
        </c:dLbls>
        <c:gapWidth val="219"/>
        <c:overlap val="-27"/>
        <c:axId val="290983936"/>
        <c:axId val="290983608"/>
      </c:barChart>
      <c:dateAx>
        <c:axId val="29098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83608"/>
        <c:crosses val="autoZero"/>
        <c:auto val="1"/>
        <c:lblOffset val="100"/>
        <c:baseTimeUnit val="months"/>
      </c:dateAx>
      <c:valAx>
        <c:axId val="29098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8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868AB-5E65-45AF-90EF-258BA9502FBA}"/>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60628D61-555B-4C31-8F6D-2D87100D00F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81962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D62EB-B80A-4D0B-9E48-11E665C23DCA}"/>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67A259B4-2DB2-40D2-9CC8-50635CD7C32E}"/>
              </a:ext>
            </a:extLst>
          </p:cNvPr>
          <p:cNvGraphicFramePr>
            <a:graphicFrameLocks noGrp="1"/>
          </p:cNvGraphicFramePr>
          <p:nvPr>
            <p:ph type="chart" sz="quarter" idx="13"/>
            <p:extLst>
              <p:ext uri="{D42A27DB-BD31-4B8C-83A1-F6EECF244321}">
                <p14:modId xmlns:p14="http://schemas.microsoft.com/office/powerpoint/2010/main" val="194385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ACF4EA-BEB4-4426-B92E-FCD9194F5F7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F67B034-F8E3-40E2-8706-730AFAF720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0344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77DE-84E1-4093-A920-52AC225A60B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7193A9C-FC37-4DB5-80EB-AB4D22845AF8}"/>
              </a:ext>
            </a:extLst>
          </p:cNvPr>
          <p:cNvGraphicFramePr>
            <a:graphicFrameLocks noGrp="1"/>
          </p:cNvGraphicFramePr>
          <p:nvPr>
            <p:ph type="tbl" sz="quarter" idx="13"/>
            <p:extLst>
              <p:ext uri="{D42A27DB-BD31-4B8C-83A1-F6EECF244321}">
                <p14:modId xmlns:p14="http://schemas.microsoft.com/office/powerpoint/2010/main" val="2167552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09219041"/>
                    </a:ext>
                  </a:extLst>
                </a:gridCol>
                <a:gridCol w="740664">
                  <a:extLst>
                    <a:ext uri="{9D8B030D-6E8A-4147-A177-3AD203B41FA5}">
                      <a16:colId xmlns:a16="http://schemas.microsoft.com/office/drawing/2014/main" val="3091010216"/>
                    </a:ext>
                  </a:extLst>
                </a:gridCol>
                <a:gridCol w="740664">
                  <a:extLst>
                    <a:ext uri="{9D8B030D-6E8A-4147-A177-3AD203B41FA5}">
                      <a16:colId xmlns:a16="http://schemas.microsoft.com/office/drawing/2014/main" val="1077250584"/>
                    </a:ext>
                  </a:extLst>
                </a:gridCol>
                <a:gridCol w="740664">
                  <a:extLst>
                    <a:ext uri="{9D8B030D-6E8A-4147-A177-3AD203B41FA5}">
                      <a16:colId xmlns:a16="http://schemas.microsoft.com/office/drawing/2014/main" val="536673828"/>
                    </a:ext>
                  </a:extLst>
                </a:gridCol>
                <a:gridCol w="740664">
                  <a:extLst>
                    <a:ext uri="{9D8B030D-6E8A-4147-A177-3AD203B41FA5}">
                      <a16:colId xmlns:a16="http://schemas.microsoft.com/office/drawing/2014/main" val="3394817656"/>
                    </a:ext>
                  </a:extLst>
                </a:gridCol>
                <a:gridCol w="740664">
                  <a:extLst>
                    <a:ext uri="{9D8B030D-6E8A-4147-A177-3AD203B41FA5}">
                      <a16:colId xmlns:a16="http://schemas.microsoft.com/office/drawing/2014/main" val="2671039001"/>
                    </a:ext>
                  </a:extLst>
                </a:gridCol>
                <a:gridCol w="740664">
                  <a:extLst>
                    <a:ext uri="{9D8B030D-6E8A-4147-A177-3AD203B41FA5}">
                      <a16:colId xmlns:a16="http://schemas.microsoft.com/office/drawing/2014/main" val="443444768"/>
                    </a:ext>
                  </a:extLst>
                </a:gridCol>
                <a:gridCol w="740664">
                  <a:extLst>
                    <a:ext uri="{9D8B030D-6E8A-4147-A177-3AD203B41FA5}">
                      <a16:colId xmlns:a16="http://schemas.microsoft.com/office/drawing/2014/main" val="3522888195"/>
                    </a:ext>
                  </a:extLst>
                </a:gridCol>
                <a:gridCol w="740664">
                  <a:extLst>
                    <a:ext uri="{9D8B030D-6E8A-4147-A177-3AD203B41FA5}">
                      <a16:colId xmlns:a16="http://schemas.microsoft.com/office/drawing/2014/main" val="3709025143"/>
                    </a:ext>
                  </a:extLst>
                </a:gridCol>
                <a:gridCol w="740664">
                  <a:extLst>
                    <a:ext uri="{9D8B030D-6E8A-4147-A177-3AD203B41FA5}">
                      <a16:colId xmlns:a16="http://schemas.microsoft.com/office/drawing/2014/main" val="38862617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90284755"/>
                  </a:ext>
                </a:extLst>
              </a:tr>
              <a:tr h="370840">
                <a:tc>
                  <a:txBody>
                    <a:bodyPr/>
                    <a:lstStyle/>
                    <a:p>
                      <a:r>
                        <a:rPr lang="en-US" sz="1000"/>
                        <a:t>Tokio Marine America</a:t>
                      </a:r>
                    </a:p>
                  </a:txBody>
                  <a:tcPr/>
                </a:tc>
                <a:tc>
                  <a:txBody>
                    <a:bodyPr/>
                    <a:lstStyle/>
                    <a:p>
                      <a:r>
                        <a:rPr lang="en-US" sz="1000"/>
                        <a:t>87</a:t>
                      </a:r>
                    </a:p>
                  </a:txBody>
                  <a:tcPr/>
                </a:tc>
                <a:tc>
                  <a:txBody>
                    <a:bodyPr/>
                    <a:lstStyle/>
                    <a:p>
                      <a:r>
                        <a:rPr lang="en-US" sz="1000"/>
                        <a:t>4</a:t>
                      </a:r>
                    </a:p>
                  </a:txBody>
                  <a:tcPr/>
                </a:tc>
                <a:tc>
                  <a:txBody>
                    <a:bodyPr/>
                    <a:lstStyle/>
                    <a:p>
                      <a:r>
                        <a:rPr lang="en-US" sz="1000"/>
                        <a:t>12</a:t>
                      </a:r>
                    </a:p>
                  </a:txBody>
                  <a:tcPr/>
                </a:tc>
                <a:tc>
                  <a:txBody>
                    <a:bodyPr/>
                    <a:lstStyle/>
                    <a:p>
                      <a:r>
                        <a:rPr lang="en-US" sz="1000"/>
                        <a:t>52</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5.8824%</a:t>
                      </a:r>
                    </a:p>
                  </a:txBody>
                  <a:tcPr/>
                </a:tc>
                <a:tc>
                  <a:txBody>
                    <a:bodyPr/>
                    <a:lstStyle/>
                    <a:p>
                      <a:r>
                        <a:rPr lang="en-US" sz="1000"/>
                        <a:t>0.0%</a:t>
                      </a:r>
                    </a:p>
                  </a:txBody>
                  <a:tcPr/>
                </a:tc>
                <a:extLst>
                  <a:ext uri="{0D108BD9-81ED-4DB2-BD59-A6C34878D82A}">
                    <a16:rowId xmlns:a16="http://schemas.microsoft.com/office/drawing/2014/main" val="1471707676"/>
                  </a:ext>
                </a:extLst>
              </a:tr>
            </a:tbl>
          </a:graphicData>
        </a:graphic>
      </p:graphicFrame>
      <p:sp>
        <p:nvSpPr>
          <p:cNvPr id="4" name="Text Placeholder 3">
            <a:extLst>
              <a:ext uri="{FF2B5EF4-FFF2-40B4-BE49-F238E27FC236}">
                <a16:creationId xmlns:a16="http://schemas.microsoft.com/office/drawing/2014/main" id="{EF4C7E77-3347-43E3-90FE-355FB4F2BA0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59166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5137-5720-49D7-B918-22ACBCE6E97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834BC1B-260E-4170-949D-B8AB58CFBF4D}"/>
              </a:ext>
            </a:extLst>
          </p:cNvPr>
          <p:cNvGraphicFramePr>
            <a:graphicFrameLocks noGrp="1"/>
          </p:cNvGraphicFramePr>
          <p:nvPr>
            <p:ph type="chart" sz="quarter" idx="13"/>
            <p:extLst>
              <p:ext uri="{D42A27DB-BD31-4B8C-83A1-F6EECF244321}">
                <p14:modId xmlns:p14="http://schemas.microsoft.com/office/powerpoint/2010/main" val="4179042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4E1A61-1FAC-4DF0-A082-514E20DD341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BA8996F2-3933-48D3-8B1E-510ADBCE9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2372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10259-5A88-47E4-B9B2-099A38D5B0B7}"/>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484A130E-3C46-4AA5-9D3A-F57D3AB2E0E8}"/>
              </a:ext>
            </a:extLst>
          </p:cNvPr>
          <p:cNvGraphicFramePr>
            <a:graphicFrameLocks noGrp="1"/>
          </p:cNvGraphicFramePr>
          <p:nvPr>
            <p:ph type="chart" sz="quarter" idx="13"/>
            <p:extLst>
              <p:ext uri="{D42A27DB-BD31-4B8C-83A1-F6EECF244321}">
                <p14:modId xmlns:p14="http://schemas.microsoft.com/office/powerpoint/2010/main" val="3077738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E4C9C3-3F98-4F77-9D0E-0DBF5083687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E92DFAD-953D-4275-A8DC-8E8D84AAAC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939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AB66-CA0B-4F85-A427-7530A55FE715}"/>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9688AC80-2D8C-4107-B0E9-9EF946138985}"/>
              </a:ext>
            </a:extLst>
          </p:cNvPr>
          <p:cNvGraphicFramePr>
            <a:graphicFrameLocks noGrp="1"/>
          </p:cNvGraphicFramePr>
          <p:nvPr>
            <p:ph type="chart" sz="quarter" idx="13"/>
            <p:extLst>
              <p:ext uri="{D42A27DB-BD31-4B8C-83A1-F6EECF244321}">
                <p14:modId xmlns:p14="http://schemas.microsoft.com/office/powerpoint/2010/main" val="736233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B4A54-BF6D-43CC-8DC8-1BB1FF0AB4F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311D377-F08B-4A43-AECC-D2F4652C85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387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972C5-58EC-4A6A-8D3C-F5243B072285}"/>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8D31847A-170D-4B76-9E06-0B8CDBCB7C78}"/>
              </a:ext>
            </a:extLst>
          </p:cNvPr>
          <p:cNvGraphicFramePr>
            <a:graphicFrameLocks noGrp="1"/>
          </p:cNvGraphicFramePr>
          <p:nvPr>
            <p:ph type="tbl" sz="quarter" idx="13"/>
            <p:extLst>
              <p:ext uri="{D42A27DB-BD31-4B8C-83A1-F6EECF244321}">
                <p14:modId xmlns:p14="http://schemas.microsoft.com/office/powerpoint/2010/main" val="310127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87097002"/>
                    </a:ext>
                  </a:extLst>
                </a:gridCol>
                <a:gridCol w="658368">
                  <a:extLst>
                    <a:ext uri="{9D8B030D-6E8A-4147-A177-3AD203B41FA5}">
                      <a16:colId xmlns:a16="http://schemas.microsoft.com/office/drawing/2014/main" val="3473530534"/>
                    </a:ext>
                  </a:extLst>
                </a:gridCol>
                <a:gridCol w="658368">
                  <a:extLst>
                    <a:ext uri="{9D8B030D-6E8A-4147-A177-3AD203B41FA5}">
                      <a16:colId xmlns:a16="http://schemas.microsoft.com/office/drawing/2014/main" val="4087483554"/>
                    </a:ext>
                  </a:extLst>
                </a:gridCol>
                <a:gridCol w="658368">
                  <a:extLst>
                    <a:ext uri="{9D8B030D-6E8A-4147-A177-3AD203B41FA5}">
                      <a16:colId xmlns:a16="http://schemas.microsoft.com/office/drawing/2014/main" val="4060416700"/>
                    </a:ext>
                  </a:extLst>
                </a:gridCol>
                <a:gridCol w="658368">
                  <a:extLst>
                    <a:ext uri="{9D8B030D-6E8A-4147-A177-3AD203B41FA5}">
                      <a16:colId xmlns:a16="http://schemas.microsoft.com/office/drawing/2014/main" val="3336204090"/>
                    </a:ext>
                  </a:extLst>
                </a:gridCol>
                <a:gridCol w="658368">
                  <a:extLst>
                    <a:ext uri="{9D8B030D-6E8A-4147-A177-3AD203B41FA5}">
                      <a16:colId xmlns:a16="http://schemas.microsoft.com/office/drawing/2014/main" val="91197489"/>
                    </a:ext>
                  </a:extLst>
                </a:gridCol>
                <a:gridCol w="658368">
                  <a:extLst>
                    <a:ext uri="{9D8B030D-6E8A-4147-A177-3AD203B41FA5}">
                      <a16:colId xmlns:a16="http://schemas.microsoft.com/office/drawing/2014/main" val="3043496704"/>
                    </a:ext>
                  </a:extLst>
                </a:gridCol>
                <a:gridCol w="658368">
                  <a:extLst>
                    <a:ext uri="{9D8B030D-6E8A-4147-A177-3AD203B41FA5}">
                      <a16:colId xmlns:a16="http://schemas.microsoft.com/office/drawing/2014/main" val="122450275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32438951"/>
                  </a:ext>
                </a:extLst>
              </a:tr>
              <a:tr h="370840">
                <a:tc>
                  <a:txBody>
                    <a:bodyPr/>
                    <a:lstStyle/>
                    <a:p>
                      <a:r>
                        <a:rPr lang="en-US" sz="1000" b="1"/>
                        <a:t>Tokio Marine America - 2017-11-20 16:24:55</a:t>
                      </a:r>
                      <a:r>
                        <a:rPr lang="en-US" sz="1000"/>
                        <a:t>
TMA Value Spotlight: We believe Our Customers Come First
Everything we do is ultimately driven by our desire to create value for our customers. We will encourage every employee to know and understand our customer's needs.
Pictured: Mr. Koichi Yamasaki, President of Yamasaki Insurance Agency, Mr. Nick Nagano, CEO of Tokio Marine Group, and Jay Tokita, TMA Account Executive Officer</a:t>
                      </a:r>
                    </a:p>
                  </a:txBody>
                  <a:tcPr/>
                </a:tc>
                <a:tc>
                  <a:txBody>
                    <a:bodyPr/>
                    <a:lstStyle/>
                    <a:p>
                      <a:r>
                        <a:rPr lang="en-US" sz="1000"/>
                        <a:t>37</a:t>
                      </a:r>
                    </a:p>
                  </a:txBody>
                  <a:tcPr/>
                </a:tc>
                <a:tc>
                  <a:txBody>
                    <a:bodyPr/>
                    <a:lstStyle/>
                    <a:p>
                      <a:r>
                        <a:rPr lang="en-US" sz="1000"/>
                        <a:t>35</a:t>
                      </a:r>
                    </a:p>
                  </a:txBody>
                  <a:tcPr/>
                </a:tc>
                <a:tc>
                  <a:txBody>
                    <a:bodyPr/>
                    <a:lstStyle/>
                    <a:p>
                      <a:r>
                        <a:rPr lang="en-US" sz="1000"/>
                        <a:t>0</a:t>
                      </a:r>
                    </a:p>
                  </a:txBody>
                  <a:tcPr/>
                </a:tc>
                <a:tc>
                  <a:txBody>
                    <a:bodyPr/>
                    <a:lstStyle/>
                    <a:p>
                      <a:r>
                        <a:rPr lang="en-US" sz="1000"/>
                        <a:t>2</a:t>
                      </a:r>
                    </a:p>
                  </a:txBody>
                  <a:tcPr/>
                </a:tc>
                <a:tc>
                  <a:txBody>
                    <a:bodyPr/>
                    <a:lstStyle/>
                    <a:p>
                      <a:r>
                        <a:rPr lang="en-US" sz="1000"/>
                        <a:t>43.5294%</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065880758"/>
                  </a:ext>
                </a:extLst>
              </a:tr>
              <a:tr h="370840">
                <a:tc>
                  <a:txBody>
                    <a:bodyPr/>
                    <a:lstStyle/>
                    <a:p>
                      <a:r>
                        <a:rPr lang="en-US" sz="1000" b="1"/>
                        <a:t>Tokio Marine America - 2017-11-11 09:17:39</a:t>
                      </a:r>
                      <a:r>
                        <a:rPr lang="en-US" sz="1000"/>
                        <a:t>
TMA salutes our Veterans today.</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7.1429%</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21812183"/>
                  </a:ext>
                </a:extLst>
              </a:tr>
              <a:tr h="370840">
                <a:tc>
                  <a:txBody>
                    <a:bodyPr/>
                    <a:lstStyle/>
                    <a:p>
                      <a:r>
                        <a:rPr lang="en-US" sz="1000" b="1"/>
                        <a:t>Tokio Marine America - 2017-11-13 12:14:56</a:t>
                      </a:r>
                      <a:r>
                        <a:rPr lang="en-US" sz="1000"/>
                        <a:t>
Our Plano, TX office employees helped out Minnie's Food Pantry on Nov 4th! Employees and their family members had a great time doing something good for families in need! #feedingfamilies #TeamTMA #AnshininAction #TMAnshin</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4.7619%</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672623323"/>
                  </a:ext>
                </a:extLst>
              </a:tr>
            </a:tbl>
          </a:graphicData>
        </a:graphic>
      </p:graphicFrame>
      <p:sp>
        <p:nvSpPr>
          <p:cNvPr id="4" name="Text Placeholder 3">
            <a:extLst>
              <a:ext uri="{FF2B5EF4-FFF2-40B4-BE49-F238E27FC236}">
                <a16:creationId xmlns:a16="http://schemas.microsoft.com/office/drawing/2014/main" id="{AA2D5C68-F3F2-4483-9F74-332BA010A18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6407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D1E76-CCEF-4AE5-9355-ECCDEE28A20A}"/>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F3220019-0B3B-478B-9E1F-25466AAD1372}"/>
              </a:ext>
            </a:extLst>
          </p:cNvPr>
          <p:cNvGraphicFramePr>
            <a:graphicFrameLocks noGrp="1"/>
          </p:cNvGraphicFramePr>
          <p:nvPr>
            <p:ph type="tbl" sz="quarter" idx="13"/>
            <p:extLst>
              <p:ext uri="{D42A27DB-BD31-4B8C-83A1-F6EECF244321}">
                <p14:modId xmlns:p14="http://schemas.microsoft.com/office/powerpoint/2010/main" val="1496330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58780929"/>
                    </a:ext>
                  </a:extLst>
                </a:gridCol>
                <a:gridCol w="493776">
                  <a:extLst>
                    <a:ext uri="{9D8B030D-6E8A-4147-A177-3AD203B41FA5}">
                      <a16:colId xmlns:a16="http://schemas.microsoft.com/office/drawing/2014/main" val="2334912155"/>
                    </a:ext>
                  </a:extLst>
                </a:gridCol>
                <a:gridCol w="493776">
                  <a:extLst>
                    <a:ext uri="{9D8B030D-6E8A-4147-A177-3AD203B41FA5}">
                      <a16:colId xmlns:a16="http://schemas.microsoft.com/office/drawing/2014/main" val="4279142655"/>
                    </a:ext>
                  </a:extLst>
                </a:gridCol>
                <a:gridCol w="493776">
                  <a:extLst>
                    <a:ext uri="{9D8B030D-6E8A-4147-A177-3AD203B41FA5}">
                      <a16:colId xmlns:a16="http://schemas.microsoft.com/office/drawing/2014/main" val="121477346"/>
                    </a:ext>
                  </a:extLst>
                </a:gridCol>
                <a:gridCol w="493776">
                  <a:extLst>
                    <a:ext uri="{9D8B030D-6E8A-4147-A177-3AD203B41FA5}">
                      <a16:colId xmlns:a16="http://schemas.microsoft.com/office/drawing/2014/main" val="3677503635"/>
                    </a:ext>
                  </a:extLst>
                </a:gridCol>
                <a:gridCol w="493776">
                  <a:extLst>
                    <a:ext uri="{9D8B030D-6E8A-4147-A177-3AD203B41FA5}">
                      <a16:colId xmlns:a16="http://schemas.microsoft.com/office/drawing/2014/main" val="2899547523"/>
                    </a:ext>
                  </a:extLst>
                </a:gridCol>
                <a:gridCol w="493776">
                  <a:extLst>
                    <a:ext uri="{9D8B030D-6E8A-4147-A177-3AD203B41FA5}">
                      <a16:colId xmlns:a16="http://schemas.microsoft.com/office/drawing/2014/main" val="3488514585"/>
                    </a:ext>
                  </a:extLst>
                </a:gridCol>
                <a:gridCol w="493776">
                  <a:extLst>
                    <a:ext uri="{9D8B030D-6E8A-4147-A177-3AD203B41FA5}">
                      <a16:colId xmlns:a16="http://schemas.microsoft.com/office/drawing/2014/main" val="2647936580"/>
                    </a:ext>
                  </a:extLst>
                </a:gridCol>
                <a:gridCol w="493776">
                  <a:extLst>
                    <a:ext uri="{9D8B030D-6E8A-4147-A177-3AD203B41FA5}">
                      <a16:colId xmlns:a16="http://schemas.microsoft.com/office/drawing/2014/main" val="557001712"/>
                    </a:ext>
                  </a:extLst>
                </a:gridCol>
                <a:gridCol w="493776">
                  <a:extLst>
                    <a:ext uri="{9D8B030D-6E8A-4147-A177-3AD203B41FA5}">
                      <a16:colId xmlns:a16="http://schemas.microsoft.com/office/drawing/2014/main" val="724496759"/>
                    </a:ext>
                  </a:extLst>
                </a:gridCol>
                <a:gridCol w="493776">
                  <a:extLst>
                    <a:ext uri="{9D8B030D-6E8A-4147-A177-3AD203B41FA5}">
                      <a16:colId xmlns:a16="http://schemas.microsoft.com/office/drawing/2014/main" val="4041157535"/>
                    </a:ext>
                  </a:extLst>
                </a:gridCol>
                <a:gridCol w="493776">
                  <a:extLst>
                    <a:ext uri="{9D8B030D-6E8A-4147-A177-3AD203B41FA5}">
                      <a16:colId xmlns:a16="http://schemas.microsoft.com/office/drawing/2014/main" val="1148149800"/>
                    </a:ext>
                  </a:extLst>
                </a:gridCol>
                <a:gridCol w="493776">
                  <a:extLst>
                    <a:ext uri="{9D8B030D-6E8A-4147-A177-3AD203B41FA5}">
                      <a16:colId xmlns:a16="http://schemas.microsoft.com/office/drawing/2014/main" val="392012875"/>
                    </a:ext>
                  </a:extLst>
                </a:gridCol>
                <a:gridCol w="493776">
                  <a:extLst>
                    <a:ext uri="{9D8B030D-6E8A-4147-A177-3AD203B41FA5}">
                      <a16:colId xmlns:a16="http://schemas.microsoft.com/office/drawing/2014/main" val="39339103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28752102"/>
                  </a:ext>
                </a:extLst>
              </a:tr>
              <a:tr h="370840">
                <a:tc>
                  <a:txBody>
                    <a:bodyPr/>
                    <a:lstStyle/>
                    <a:p>
                      <a:r>
                        <a:rPr lang="en-US" sz="1000"/>
                        <a:t>@TokioMAmerica</a:t>
                      </a:r>
                    </a:p>
                  </a:txBody>
                  <a:tcPr/>
                </a:tc>
                <a:tc>
                  <a:txBody>
                    <a:bodyPr/>
                    <a:lstStyle/>
                    <a:p>
                      <a:r>
                        <a:rPr lang="en-US" sz="1000"/>
                        <a:t>64</a:t>
                      </a:r>
                    </a:p>
                  </a:txBody>
                  <a:tcPr/>
                </a:tc>
                <a:tc>
                  <a:txBody>
                    <a:bodyPr/>
                    <a:lstStyle/>
                    <a:p>
                      <a:r>
                        <a:rPr lang="en-US" sz="1000"/>
                        <a:t>1</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2.1164%</a:t>
                      </a:r>
                    </a:p>
                  </a:txBody>
                  <a:tcPr/>
                </a:tc>
                <a:tc>
                  <a:txBody>
                    <a:bodyPr/>
                    <a:lstStyle/>
                    <a:p>
                      <a:r>
                        <a:rPr lang="en-US" sz="1000"/>
                        <a:t>0.0%</a:t>
                      </a:r>
                    </a:p>
                  </a:txBody>
                  <a:tcPr/>
                </a:tc>
                <a:extLst>
                  <a:ext uri="{0D108BD9-81ED-4DB2-BD59-A6C34878D82A}">
                    <a16:rowId xmlns:a16="http://schemas.microsoft.com/office/drawing/2014/main" val="444777692"/>
                  </a:ext>
                </a:extLst>
              </a:tr>
            </a:tbl>
          </a:graphicData>
        </a:graphic>
      </p:graphicFrame>
      <p:sp>
        <p:nvSpPr>
          <p:cNvPr id="4" name="Text Placeholder 3">
            <a:extLst>
              <a:ext uri="{FF2B5EF4-FFF2-40B4-BE49-F238E27FC236}">
                <a16:creationId xmlns:a16="http://schemas.microsoft.com/office/drawing/2014/main" id="{2B09C0E8-412F-466F-838D-DC1452BA401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70512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59BE7-96DC-4207-9ABC-F61FEBE6B14B}"/>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6D4CE535-0CD0-4923-A2F7-CE4B0452D238}"/>
              </a:ext>
            </a:extLst>
          </p:cNvPr>
          <p:cNvGraphicFramePr>
            <a:graphicFrameLocks noGrp="1"/>
          </p:cNvGraphicFramePr>
          <p:nvPr>
            <p:ph type="chart" sz="quarter" idx="13"/>
            <p:extLst>
              <p:ext uri="{D42A27DB-BD31-4B8C-83A1-F6EECF244321}">
                <p14:modId xmlns:p14="http://schemas.microsoft.com/office/powerpoint/2010/main" val="3711905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70104C-6EB3-4628-A16B-85057E31511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96E719C-156A-423A-8612-D2F81344B7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1348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34D86-734A-40D5-8A9A-58953413E1FE}"/>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79716524-600D-462B-86AC-0B7B119B90CA}"/>
              </a:ext>
            </a:extLst>
          </p:cNvPr>
          <p:cNvGraphicFramePr>
            <a:graphicFrameLocks noGrp="1"/>
          </p:cNvGraphicFramePr>
          <p:nvPr>
            <p:ph type="chart" sz="quarter" idx="13"/>
            <p:extLst>
              <p:ext uri="{D42A27DB-BD31-4B8C-83A1-F6EECF244321}">
                <p14:modId xmlns:p14="http://schemas.microsoft.com/office/powerpoint/2010/main" val="195980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0ECCB5-E6FE-4546-84C9-C0A073997B7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BB03D2C-23A9-4DCC-812A-ED35938012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683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F062F-1739-406A-9C12-8C34080381BA}"/>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14CDAE67-ABD2-4C6A-980B-977BE8D6D1A9}"/>
              </a:ext>
            </a:extLst>
          </p:cNvPr>
          <p:cNvGraphicFramePr>
            <a:graphicFrameLocks noGrp="1"/>
          </p:cNvGraphicFramePr>
          <p:nvPr>
            <p:ph type="tbl" sz="quarter" idx="13"/>
            <p:extLst>
              <p:ext uri="{D42A27DB-BD31-4B8C-83A1-F6EECF244321}">
                <p14:modId xmlns:p14="http://schemas.microsoft.com/office/powerpoint/2010/main" val="183758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68000997"/>
                    </a:ext>
                  </a:extLst>
                </a:gridCol>
                <a:gridCol w="822960">
                  <a:extLst>
                    <a:ext uri="{9D8B030D-6E8A-4147-A177-3AD203B41FA5}">
                      <a16:colId xmlns:a16="http://schemas.microsoft.com/office/drawing/2014/main" val="3173868194"/>
                    </a:ext>
                  </a:extLst>
                </a:gridCol>
                <a:gridCol w="822960">
                  <a:extLst>
                    <a:ext uri="{9D8B030D-6E8A-4147-A177-3AD203B41FA5}">
                      <a16:colId xmlns:a16="http://schemas.microsoft.com/office/drawing/2014/main" val="4260107341"/>
                    </a:ext>
                  </a:extLst>
                </a:gridCol>
                <a:gridCol w="822960">
                  <a:extLst>
                    <a:ext uri="{9D8B030D-6E8A-4147-A177-3AD203B41FA5}">
                      <a16:colId xmlns:a16="http://schemas.microsoft.com/office/drawing/2014/main" val="113570099"/>
                    </a:ext>
                  </a:extLst>
                </a:gridCol>
                <a:gridCol w="822960">
                  <a:extLst>
                    <a:ext uri="{9D8B030D-6E8A-4147-A177-3AD203B41FA5}">
                      <a16:colId xmlns:a16="http://schemas.microsoft.com/office/drawing/2014/main" val="2124189834"/>
                    </a:ext>
                  </a:extLst>
                </a:gridCol>
                <a:gridCol w="822960">
                  <a:extLst>
                    <a:ext uri="{9D8B030D-6E8A-4147-A177-3AD203B41FA5}">
                      <a16:colId xmlns:a16="http://schemas.microsoft.com/office/drawing/2014/main" val="29839457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700487422"/>
                  </a:ext>
                </a:extLst>
              </a:tr>
              <a:tr h="370840">
                <a:tc>
                  <a:txBody>
                    <a:bodyPr/>
                    <a:lstStyle/>
                    <a:p>
                      <a:r>
                        <a:rPr lang="en-US" sz="1000" b="1"/>
                        <a:t>@TokioMAmerica - 2017-11-23 16:25:08</a:t>
                      </a:r>
                      <a:r>
                        <a:rPr lang="en-US" sz="1000"/>
                        <a:t>
Happy Thanksgiving from Tokio Marine America! https://t.co/zXRdgj3WZO</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7.9365%</a:t>
                      </a:r>
                    </a:p>
                  </a:txBody>
                  <a:tcPr/>
                </a:tc>
                <a:extLst>
                  <a:ext uri="{0D108BD9-81ED-4DB2-BD59-A6C34878D82A}">
                    <a16:rowId xmlns:a16="http://schemas.microsoft.com/office/drawing/2014/main" val="10114425"/>
                  </a:ext>
                </a:extLst>
              </a:tr>
              <a:tr h="370840">
                <a:tc>
                  <a:txBody>
                    <a:bodyPr/>
                    <a:lstStyle/>
                    <a:p>
                      <a:r>
                        <a:rPr lang="en-US" sz="1000" b="1"/>
                        <a:t>@TokioMAmerica - 2017-11-07 17:00:24</a:t>
                      </a:r>
                      <a:r>
                        <a:rPr lang="en-US" sz="1000"/>
                        <a:t>
November is Gratitude Month! Here's a great article from @successmagazine to help inspire you! #grateful https://t.co/lHJyJed8IY https://t.co/AMqjbAn9yG</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3.1746%</a:t>
                      </a:r>
                    </a:p>
                  </a:txBody>
                  <a:tcPr/>
                </a:tc>
                <a:extLst>
                  <a:ext uri="{0D108BD9-81ED-4DB2-BD59-A6C34878D82A}">
                    <a16:rowId xmlns:a16="http://schemas.microsoft.com/office/drawing/2014/main" val="73963247"/>
                  </a:ext>
                </a:extLst>
              </a:tr>
              <a:tr h="370840">
                <a:tc>
                  <a:txBody>
                    <a:bodyPr/>
                    <a:lstStyle/>
                    <a:p>
                      <a:r>
                        <a:rPr lang="en-US" sz="1000" b="1"/>
                        <a:t>@TokioMAmerica - 2017-11-08 14:07:43</a:t>
                      </a:r>
                      <a:r>
                        <a:rPr lang="en-US" sz="1000"/>
                        <a:t>
Join one of the Best Places to Work in Insurance! We have an opening in our Plano, Texas claims office. Check it out! https://t.co/aWMlj5yI6W https://t.co/ZnWWvFUMBt</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3.0769%</a:t>
                      </a:r>
                    </a:p>
                  </a:txBody>
                  <a:tcPr/>
                </a:tc>
                <a:extLst>
                  <a:ext uri="{0D108BD9-81ED-4DB2-BD59-A6C34878D82A}">
                    <a16:rowId xmlns:a16="http://schemas.microsoft.com/office/drawing/2014/main" val="96752732"/>
                  </a:ext>
                </a:extLst>
              </a:tr>
            </a:tbl>
          </a:graphicData>
        </a:graphic>
      </p:graphicFrame>
      <p:sp>
        <p:nvSpPr>
          <p:cNvPr id="4" name="Text Placeholder 3">
            <a:extLst>
              <a:ext uri="{FF2B5EF4-FFF2-40B4-BE49-F238E27FC236}">
                <a16:creationId xmlns:a16="http://schemas.microsoft.com/office/drawing/2014/main" id="{D9E03E7F-82A0-49D2-849F-5E28FE27579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809279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6E39E-5F5C-4066-97A4-22AFA288E8D3}"/>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8DC82F9F-03B1-4CD0-904F-B6977CB15055}"/>
              </a:ext>
            </a:extLst>
          </p:cNvPr>
          <p:cNvGraphicFramePr>
            <a:graphicFrameLocks noGrp="1"/>
          </p:cNvGraphicFramePr>
          <p:nvPr>
            <p:ph type="tbl" sz="quarter" idx="13"/>
            <p:extLst>
              <p:ext uri="{D42A27DB-BD31-4B8C-83A1-F6EECF244321}">
                <p14:modId xmlns:p14="http://schemas.microsoft.com/office/powerpoint/2010/main" val="309888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2185321"/>
                    </a:ext>
                  </a:extLst>
                </a:gridCol>
                <a:gridCol w="1069848">
                  <a:extLst>
                    <a:ext uri="{9D8B030D-6E8A-4147-A177-3AD203B41FA5}">
                      <a16:colId xmlns:a16="http://schemas.microsoft.com/office/drawing/2014/main" val="3966959104"/>
                    </a:ext>
                  </a:extLst>
                </a:gridCol>
                <a:gridCol w="1069848">
                  <a:extLst>
                    <a:ext uri="{9D8B030D-6E8A-4147-A177-3AD203B41FA5}">
                      <a16:colId xmlns:a16="http://schemas.microsoft.com/office/drawing/2014/main" val="538079818"/>
                    </a:ext>
                  </a:extLst>
                </a:gridCol>
                <a:gridCol w="1069848">
                  <a:extLst>
                    <a:ext uri="{9D8B030D-6E8A-4147-A177-3AD203B41FA5}">
                      <a16:colId xmlns:a16="http://schemas.microsoft.com/office/drawing/2014/main" val="2220503157"/>
                    </a:ext>
                  </a:extLst>
                </a:gridCol>
                <a:gridCol w="1069848">
                  <a:extLst>
                    <a:ext uri="{9D8B030D-6E8A-4147-A177-3AD203B41FA5}">
                      <a16:colId xmlns:a16="http://schemas.microsoft.com/office/drawing/2014/main" val="309819776"/>
                    </a:ext>
                  </a:extLst>
                </a:gridCol>
                <a:gridCol w="1069848">
                  <a:extLst>
                    <a:ext uri="{9D8B030D-6E8A-4147-A177-3AD203B41FA5}">
                      <a16:colId xmlns:a16="http://schemas.microsoft.com/office/drawing/2014/main" val="548854886"/>
                    </a:ext>
                  </a:extLst>
                </a:gridCol>
                <a:gridCol w="1069848">
                  <a:extLst>
                    <a:ext uri="{9D8B030D-6E8A-4147-A177-3AD203B41FA5}">
                      <a16:colId xmlns:a16="http://schemas.microsoft.com/office/drawing/2014/main" val="23836620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309483"/>
                  </a:ext>
                </a:extLst>
              </a:tr>
              <a:tr h="370840">
                <a:tc>
                  <a:txBody>
                    <a:bodyPr/>
                    <a:lstStyle/>
                    <a:p>
                      <a:r>
                        <a:rPr lang="en-US" sz="1000"/>
                        <a:t>Tokio Marine America</a:t>
                      </a:r>
                    </a:p>
                  </a:txBody>
                  <a:tcPr/>
                </a:tc>
                <a:tc>
                  <a:txBody>
                    <a:bodyPr/>
                    <a:lstStyle/>
                    <a:p>
                      <a:r>
                        <a:rPr lang="en-US" sz="1000"/>
                        <a:t>4017</a:t>
                      </a:r>
                    </a:p>
                  </a:txBody>
                  <a:tcPr/>
                </a:tc>
                <a:tc>
                  <a:txBody>
                    <a:bodyPr/>
                    <a:lstStyle/>
                    <a:p>
                      <a:r>
                        <a:rPr lang="en-US" sz="1000"/>
                        <a:t>400</a:t>
                      </a:r>
                    </a:p>
                  </a:txBody>
                  <a:tcPr/>
                </a:tc>
                <a:tc>
                  <a:txBody>
                    <a:bodyPr/>
                    <a:lstStyle/>
                    <a:p>
                      <a:r>
                        <a:rPr lang="en-US" sz="1000"/>
                        <a:t>11</a:t>
                      </a:r>
                    </a:p>
                  </a:txBody>
                  <a:tcPr/>
                </a:tc>
                <a:tc>
                  <a:txBody>
                    <a:bodyPr/>
                    <a:lstStyle/>
                    <a:p>
                      <a:r>
                        <a:rPr lang="en-US" sz="1000"/>
                        <a:t>277</a:t>
                      </a:r>
                    </a:p>
                  </a:txBody>
                  <a:tcPr/>
                </a:tc>
                <a:tc>
                  <a:txBody>
                    <a:bodyPr/>
                    <a:lstStyle/>
                    <a:p>
                      <a:r>
                        <a:rPr lang="en-US" sz="1000"/>
                        <a:t>1</a:t>
                      </a:r>
                    </a:p>
                  </a:txBody>
                  <a:tcPr/>
                </a:tc>
                <a:tc>
                  <a:txBody>
                    <a:bodyPr/>
                    <a:lstStyle/>
                    <a:p>
                      <a:r>
                        <a:rPr lang="en-US" sz="1000"/>
                        <a:t>0.6621%</a:t>
                      </a:r>
                    </a:p>
                  </a:txBody>
                  <a:tcPr/>
                </a:tc>
                <a:extLst>
                  <a:ext uri="{0D108BD9-81ED-4DB2-BD59-A6C34878D82A}">
                    <a16:rowId xmlns:a16="http://schemas.microsoft.com/office/drawing/2014/main" val="3754559821"/>
                  </a:ext>
                </a:extLst>
              </a:tr>
            </a:tbl>
          </a:graphicData>
        </a:graphic>
      </p:graphicFrame>
      <p:sp>
        <p:nvSpPr>
          <p:cNvPr id="4" name="Text Placeholder 3">
            <a:extLst>
              <a:ext uri="{FF2B5EF4-FFF2-40B4-BE49-F238E27FC236}">
                <a16:creationId xmlns:a16="http://schemas.microsoft.com/office/drawing/2014/main" id="{DDCF8C7C-8160-4ABD-8256-3C2D8B72827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93409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340BF-F1C7-4F31-8583-4BAB70629695}"/>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1A9183BB-F0B5-4536-B235-784B0F660423}"/>
              </a:ext>
            </a:extLst>
          </p:cNvPr>
          <p:cNvGraphicFramePr>
            <a:graphicFrameLocks noGrp="1"/>
          </p:cNvGraphicFramePr>
          <p:nvPr>
            <p:ph type="chart" sz="quarter" idx="13"/>
            <p:extLst>
              <p:ext uri="{D42A27DB-BD31-4B8C-83A1-F6EECF244321}">
                <p14:modId xmlns:p14="http://schemas.microsoft.com/office/powerpoint/2010/main" val="3476700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F35DB6-FEB5-4337-B88B-BA940138E3F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C11F7E5-03B4-49FC-A88A-E3644664F0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225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61077-8F4C-4260-AB63-93CC71FA4545}"/>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3B9C9931-FF67-4EFA-B9B5-EC6E42C71C5D}"/>
              </a:ext>
            </a:extLst>
          </p:cNvPr>
          <p:cNvGraphicFramePr>
            <a:graphicFrameLocks noGrp="1"/>
          </p:cNvGraphicFramePr>
          <p:nvPr>
            <p:ph type="chart" sz="quarter" idx="13"/>
            <p:extLst>
              <p:ext uri="{D42A27DB-BD31-4B8C-83A1-F6EECF244321}">
                <p14:modId xmlns:p14="http://schemas.microsoft.com/office/powerpoint/2010/main" val="2270657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3179BA-EE85-40BF-8A2D-BC545F716F1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15CF132-D7E5-4FC2-BAFF-69503E696E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476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2314-0808-4F84-A769-A34ABFE08F38}"/>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BD04FD97-3EBA-4DE2-BCB0-305DD3E4861B}"/>
              </a:ext>
            </a:extLst>
          </p:cNvPr>
          <p:cNvGraphicFramePr>
            <a:graphicFrameLocks noGrp="1"/>
          </p:cNvGraphicFramePr>
          <p:nvPr>
            <p:ph type="tbl" sz="quarter" idx="13"/>
            <p:extLst>
              <p:ext uri="{D42A27DB-BD31-4B8C-83A1-F6EECF244321}">
                <p14:modId xmlns:p14="http://schemas.microsoft.com/office/powerpoint/2010/main" val="295752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3943804"/>
                    </a:ext>
                  </a:extLst>
                </a:gridCol>
                <a:gridCol w="987552">
                  <a:extLst>
                    <a:ext uri="{9D8B030D-6E8A-4147-A177-3AD203B41FA5}">
                      <a16:colId xmlns:a16="http://schemas.microsoft.com/office/drawing/2014/main" val="77661001"/>
                    </a:ext>
                  </a:extLst>
                </a:gridCol>
                <a:gridCol w="987552">
                  <a:extLst>
                    <a:ext uri="{9D8B030D-6E8A-4147-A177-3AD203B41FA5}">
                      <a16:colId xmlns:a16="http://schemas.microsoft.com/office/drawing/2014/main" val="3891691865"/>
                    </a:ext>
                  </a:extLst>
                </a:gridCol>
                <a:gridCol w="987552">
                  <a:extLst>
                    <a:ext uri="{9D8B030D-6E8A-4147-A177-3AD203B41FA5}">
                      <a16:colId xmlns:a16="http://schemas.microsoft.com/office/drawing/2014/main" val="3843626275"/>
                    </a:ext>
                  </a:extLst>
                </a:gridCol>
                <a:gridCol w="987552">
                  <a:extLst>
                    <a:ext uri="{9D8B030D-6E8A-4147-A177-3AD203B41FA5}">
                      <a16:colId xmlns:a16="http://schemas.microsoft.com/office/drawing/2014/main" val="1012062581"/>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820496886"/>
                  </a:ext>
                </a:extLst>
              </a:tr>
              <a:tr h="370840">
                <a:tc>
                  <a:txBody>
                    <a:bodyPr/>
                    <a:lstStyle/>
                    <a:p>
                      <a:r>
                        <a:rPr lang="en-US" sz="1000" b="1"/>
                        <a:t>Tokio Marine America - 2017-11-20 16:25:57</a:t>
                      </a:r>
                      <a:r>
                        <a:rPr lang="en-US" sz="1000"/>
                        <a:t>
TMA Value Spotlight: We believe Our Customers Come First
Everything we do is ultimately driven by our desire to create value for our customers. We will encourage every employee to know and understand our customer's needs.
Pictured: Mr. Koichi Yamasaki, President of Yamasaki Insurance Agency, Mr. Nick Nagano, CEO of Tokio Marine Group, and Jay Tokita, TMA Account Executive Officer</a:t>
                      </a:r>
                    </a:p>
                  </a:txBody>
                  <a:tcPr/>
                </a:tc>
                <a:tc>
                  <a:txBody>
                    <a:bodyPr/>
                    <a:lstStyle/>
                    <a:p>
                      <a:r>
                        <a:rPr lang="en-US" sz="1000"/>
                        <a:t>68</a:t>
                      </a:r>
                    </a:p>
                  </a:txBody>
                  <a:tcPr/>
                </a:tc>
                <a:tc>
                  <a:txBody>
                    <a:bodyPr/>
                    <a:lstStyle/>
                    <a:p>
                      <a:r>
                        <a:rPr lang="en-US" sz="1000"/>
                        <a:t>0</a:t>
                      </a:r>
                    </a:p>
                  </a:txBody>
                  <a:tcPr/>
                </a:tc>
                <a:tc>
                  <a:txBody>
                    <a:bodyPr/>
                    <a:lstStyle/>
                    <a:p>
                      <a:r>
                        <a:rPr lang="en-US" sz="1000"/>
                        <a:t>1.7490%</a:t>
                      </a:r>
                    </a:p>
                  </a:txBody>
                  <a:tcPr/>
                </a:tc>
                <a:tc>
                  <a:txBody>
                    <a:bodyPr/>
                    <a:lstStyle/>
                    <a:p>
                      <a:r>
                        <a:rPr lang="en-US" sz="1000"/>
                        <a:t>Photo</a:t>
                      </a:r>
                    </a:p>
                  </a:txBody>
                  <a:tcPr/>
                </a:tc>
                <a:extLst>
                  <a:ext uri="{0D108BD9-81ED-4DB2-BD59-A6C34878D82A}">
                    <a16:rowId xmlns:a16="http://schemas.microsoft.com/office/drawing/2014/main" val="2247415949"/>
                  </a:ext>
                </a:extLst>
              </a:tr>
              <a:tr h="370840">
                <a:tc>
                  <a:txBody>
                    <a:bodyPr/>
                    <a:lstStyle/>
                    <a:p>
                      <a:r>
                        <a:rPr lang="en-US" sz="1000" b="1"/>
                        <a:t>Tokio Marine America - 2017-11-23 17:17:25</a:t>
                      </a:r>
                      <a:r>
                        <a:rPr lang="en-US" sz="1000"/>
                        <a:t>
Happy Thanksgiving from all of us at Tokio Marine America</a:t>
                      </a:r>
                    </a:p>
                  </a:txBody>
                  <a:tcPr/>
                </a:tc>
                <a:tc>
                  <a:txBody>
                    <a:bodyPr/>
                    <a:lstStyle/>
                    <a:p>
                      <a:r>
                        <a:rPr lang="en-US" sz="1000"/>
                        <a:t>35</a:t>
                      </a:r>
                    </a:p>
                  </a:txBody>
                  <a:tcPr/>
                </a:tc>
                <a:tc>
                  <a:txBody>
                    <a:bodyPr/>
                    <a:lstStyle/>
                    <a:p>
                      <a:r>
                        <a:rPr lang="en-US" sz="1000"/>
                        <a:t>0</a:t>
                      </a:r>
                    </a:p>
                  </a:txBody>
                  <a:tcPr/>
                </a:tc>
                <a:tc>
                  <a:txBody>
                    <a:bodyPr/>
                    <a:lstStyle/>
                    <a:p>
                      <a:r>
                        <a:rPr lang="en-US" sz="1000"/>
                        <a:t>0.8917%</a:t>
                      </a:r>
                    </a:p>
                  </a:txBody>
                  <a:tcPr/>
                </a:tc>
                <a:tc>
                  <a:txBody>
                    <a:bodyPr/>
                    <a:lstStyle/>
                    <a:p>
                      <a:r>
                        <a:rPr lang="en-US" sz="1000"/>
                        <a:t>Photo</a:t>
                      </a:r>
                    </a:p>
                  </a:txBody>
                  <a:tcPr/>
                </a:tc>
                <a:extLst>
                  <a:ext uri="{0D108BD9-81ED-4DB2-BD59-A6C34878D82A}">
                    <a16:rowId xmlns:a16="http://schemas.microsoft.com/office/drawing/2014/main" val="3713133110"/>
                  </a:ext>
                </a:extLst>
              </a:tr>
              <a:tr h="370840">
                <a:tc>
                  <a:txBody>
                    <a:bodyPr/>
                    <a:lstStyle/>
                    <a:p>
                      <a:r>
                        <a:rPr lang="en-US" sz="1000" b="1"/>
                        <a:t>Tokio Marine America - 2017-11-01 13:54:18</a:t>
                      </a:r>
                      <a:r>
                        <a:rPr lang="en-US" sz="1000"/>
                        <a:t>
Lots of fabulous Halloween Costumes yesterday!</a:t>
                      </a:r>
                    </a:p>
                  </a:txBody>
                  <a:tcPr/>
                </a:tc>
                <a:tc>
                  <a:txBody>
                    <a:bodyPr/>
                    <a:lstStyle/>
                    <a:p>
                      <a:r>
                        <a:rPr lang="en-US" sz="1000"/>
                        <a:t>31</a:t>
                      </a:r>
                    </a:p>
                  </a:txBody>
                  <a:tcPr/>
                </a:tc>
                <a:tc>
                  <a:txBody>
                    <a:bodyPr/>
                    <a:lstStyle/>
                    <a:p>
                      <a:r>
                        <a:rPr lang="en-US" sz="1000"/>
                        <a:t>1</a:t>
                      </a:r>
                    </a:p>
                  </a:txBody>
                  <a:tcPr/>
                </a:tc>
                <a:tc>
                  <a:txBody>
                    <a:bodyPr/>
                    <a:lstStyle/>
                    <a:p>
                      <a:r>
                        <a:rPr lang="en-US" sz="1000"/>
                        <a:t>0.8765%</a:t>
                      </a:r>
                    </a:p>
                  </a:txBody>
                  <a:tcPr/>
                </a:tc>
                <a:tc>
                  <a:txBody>
                    <a:bodyPr/>
                    <a:lstStyle/>
                    <a:p>
                      <a:r>
                        <a:rPr lang="en-US" sz="1000"/>
                        <a:t>Photo</a:t>
                      </a:r>
                    </a:p>
                  </a:txBody>
                  <a:tcPr/>
                </a:tc>
                <a:extLst>
                  <a:ext uri="{0D108BD9-81ED-4DB2-BD59-A6C34878D82A}">
                    <a16:rowId xmlns:a16="http://schemas.microsoft.com/office/drawing/2014/main" val="2013158892"/>
                  </a:ext>
                </a:extLst>
              </a:tr>
            </a:tbl>
          </a:graphicData>
        </a:graphic>
      </p:graphicFrame>
      <p:sp>
        <p:nvSpPr>
          <p:cNvPr id="4" name="Text Placeholder 3">
            <a:extLst>
              <a:ext uri="{FF2B5EF4-FFF2-40B4-BE49-F238E27FC236}">
                <a16:creationId xmlns:a16="http://schemas.microsoft.com/office/drawing/2014/main" id="{EBE65F69-B7B0-4E89-83AF-AF125A86576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417324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349</Words>
  <Application>Microsoft Office PowerPoint</Application>
  <PresentationFormat>On-screen Show (4:3)</PresentationFormat>
  <Paragraphs>176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2017-12-14T14:22:15Z</dcterms:created>
  <dcterms:modified xsi:type="dcterms:W3CDTF">2017-12-14T14:22:42Z</dcterms:modified>
</cp:coreProperties>
</file>