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43040</c:v>
                </c:pt>
              </c:numCache>
            </c:numRef>
          </c:cat>
          <c:val>
            <c:numRef>
              <c:f>Sheet1!$B$2</c:f>
              <c:numCache>
                <c:formatCode>General</c:formatCode>
                <c:ptCount val="1"/>
                <c:pt idx="0">
                  <c:v>0</c:v>
                </c:pt>
              </c:numCache>
            </c:numRef>
          </c:val>
          <c:extLst>
            <c:ext xmlns:c16="http://schemas.microsoft.com/office/drawing/2014/chart" uri="{C3380CC4-5D6E-409C-BE32-E72D297353CC}">
              <c16:uniqueId val="{00000000-A657-4909-91F8-50A84D6B7EDA}"/>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43040</c:v>
                </c:pt>
              </c:numCache>
            </c:numRef>
          </c:cat>
          <c:val>
            <c:numRef>
              <c:f>Sheet1!$C$2</c:f>
              <c:numCache>
                <c:formatCode>General</c:formatCode>
                <c:ptCount val="1"/>
                <c:pt idx="0">
                  <c:v>111</c:v>
                </c:pt>
              </c:numCache>
            </c:numRef>
          </c:val>
          <c:extLst>
            <c:ext xmlns:c16="http://schemas.microsoft.com/office/drawing/2014/chart" uri="{C3380CC4-5D6E-409C-BE32-E72D297353CC}">
              <c16:uniqueId val="{00000001-A657-4909-91F8-50A84D6B7EDA}"/>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43040</c:v>
                </c:pt>
              </c:numCache>
            </c:numRef>
          </c:cat>
          <c:val>
            <c:numRef>
              <c:f>Sheet1!$D$2</c:f>
              <c:numCache>
                <c:formatCode>General</c:formatCode>
                <c:ptCount val="1"/>
                <c:pt idx="0">
                  <c:v>0</c:v>
                </c:pt>
              </c:numCache>
            </c:numRef>
          </c:val>
          <c:extLst>
            <c:ext xmlns:c16="http://schemas.microsoft.com/office/drawing/2014/chart" uri="{C3380CC4-5D6E-409C-BE32-E72D297353CC}">
              <c16:uniqueId val="{00000002-A657-4909-91F8-50A84D6B7EDA}"/>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43040</c:v>
                </c:pt>
              </c:numCache>
            </c:numRef>
          </c:cat>
          <c:val>
            <c:numRef>
              <c:f>Sheet1!$E$2</c:f>
              <c:numCache>
                <c:formatCode>General</c:formatCode>
                <c:ptCount val="1"/>
                <c:pt idx="0">
                  <c:v>0</c:v>
                </c:pt>
              </c:numCache>
            </c:numRef>
          </c:val>
          <c:extLst>
            <c:ext xmlns:c16="http://schemas.microsoft.com/office/drawing/2014/chart" uri="{C3380CC4-5D6E-409C-BE32-E72D297353CC}">
              <c16:uniqueId val="{00000003-A657-4909-91F8-50A84D6B7EDA}"/>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43040</c:v>
                </c:pt>
              </c:numCache>
            </c:numRef>
          </c:cat>
          <c:val>
            <c:numRef>
              <c:f>Sheet1!$F$2</c:f>
              <c:numCache>
                <c:formatCode>General</c:formatCode>
                <c:ptCount val="1"/>
                <c:pt idx="0">
                  <c:v>2809</c:v>
                </c:pt>
              </c:numCache>
            </c:numRef>
          </c:val>
          <c:extLst>
            <c:ext xmlns:c16="http://schemas.microsoft.com/office/drawing/2014/chart" uri="{C3380CC4-5D6E-409C-BE32-E72D297353CC}">
              <c16:uniqueId val="{00000004-A657-4909-91F8-50A84D6B7EDA}"/>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43040</c:v>
                </c:pt>
              </c:numCache>
            </c:numRef>
          </c:cat>
          <c:val>
            <c:numRef>
              <c:f>Sheet1!$G$2</c:f>
              <c:numCache>
                <c:formatCode>General</c:formatCode>
                <c:ptCount val="1"/>
                <c:pt idx="0">
                  <c:v>218</c:v>
                </c:pt>
              </c:numCache>
            </c:numRef>
          </c:val>
          <c:extLst>
            <c:ext xmlns:c16="http://schemas.microsoft.com/office/drawing/2014/chart" uri="{C3380CC4-5D6E-409C-BE32-E72D297353CC}">
              <c16:uniqueId val="{00000005-A657-4909-91F8-50A84D6B7EDA}"/>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43040</c:v>
                </c:pt>
              </c:numCache>
            </c:numRef>
          </c:cat>
          <c:val>
            <c:numRef>
              <c:f>Sheet1!$H$2</c:f>
              <c:numCache>
                <c:formatCode>General</c:formatCode>
                <c:ptCount val="1"/>
                <c:pt idx="0">
                  <c:v>0</c:v>
                </c:pt>
              </c:numCache>
            </c:numRef>
          </c:val>
          <c:extLst>
            <c:ext xmlns:c16="http://schemas.microsoft.com/office/drawing/2014/chart" uri="{C3380CC4-5D6E-409C-BE32-E72D297353CC}">
              <c16:uniqueId val="{00000006-A657-4909-91F8-50A84D6B7EDA}"/>
            </c:ext>
          </c:extLst>
        </c:ser>
        <c:dLbls>
          <c:showLegendKey val="0"/>
          <c:showVal val="0"/>
          <c:showCatName val="0"/>
          <c:showSerName val="0"/>
          <c:showPercent val="0"/>
          <c:showBubbleSize val="0"/>
        </c:dLbls>
        <c:gapWidth val="219"/>
        <c:overlap val="-27"/>
        <c:axId val="283130360"/>
        <c:axId val="283130688"/>
      </c:barChart>
      <c:dateAx>
        <c:axId val="28313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30688"/>
        <c:crosses val="autoZero"/>
        <c:auto val="1"/>
        <c:lblOffset val="100"/>
        <c:baseTimeUnit val="days"/>
      </c:dateAx>
      <c:valAx>
        <c:axId val="28313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3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pt idx="4">
                  <c:v>9</c:v>
                </c:pt>
                <c:pt idx="5">
                  <c:v>0</c:v>
                </c:pt>
                <c:pt idx="6">
                  <c:v>2</c:v>
                </c:pt>
                <c:pt idx="7">
                  <c:v>7</c:v>
                </c:pt>
                <c:pt idx="8">
                  <c:v>2</c:v>
                </c:pt>
                <c:pt idx="9">
                  <c:v>1</c:v>
                </c:pt>
                <c:pt idx="10">
                  <c:v>5</c:v>
                </c:pt>
                <c:pt idx="11">
                  <c:v>4</c:v>
                </c:pt>
              </c:numCache>
            </c:numRef>
          </c:val>
          <c:extLst>
            <c:ext xmlns:c16="http://schemas.microsoft.com/office/drawing/2014/chart" uri="{C3380CC4-5D6E-409C-BE32-E72D297353CC}">
              <c16:uniqueId val="{00000000-0321-4584-8E42-040D01E98956}"/>
            </c:ext>
          </c:extLst>
        </c:ser>
        <c:dLbls>
          <c:showLegendKey val="0"/>
          <c:showVal val="0"/>
          <c:showCatName val="0"/>
          <c:showSerName val="0"/>
          <c:showPercent val="0"/>
          <c:showBubbleSize val="0"/>
        </c:dLbls>
        <c:gapWidth val="219"/>
        <c:overlap val="-27"/>
        <c:axId val="282053656"/>
        <c:axId val="282053984"/>
      </c:barChart>
      <c:dateAx>
        <c:axId val="28205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53984"/>
        <c:crosses val="autoZero"/>
        <c:auto val="1"/>
        <c:lblOffset val="100"/>
        <c:baseTimeUnit val="months"/>
      </c:dateAx>
      <c:valAx>
        <c:axId val="28205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5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1</c:v>
                </c:pt>
                <c:pt idx="3">
                  <c:v>1</c:v>
                </c:pt>
                <c:pt idx="4">
                  <c:v>1</c:v>
                </c:pt>
                <c:pt idx="5">
                  <c:v>0</c:v>
                </c:pt>
                <c:pt idx="6">
                  <c:v>1</c:v>
                </c:pt>
                <c:pt idx="7">
                  <c:v>1</c:v>
                </c:pt>
                <c:pt idx="8">
                  <c:v>2</c:v>
                </c:pt>
                <c:pt idx="9">
                  <c:v>1</c:v>
                </c:pt>
                <c:pt idx="10">
                  <c:v>2</c:v>
                </c:pt>
                <c:pt idx="11">
                  <c:v>2</c:v>
                </c:pt>
              </c:numCache>
            </c:numRef>
          </c:val>
          <c:extLst>
            <c:ext xmlns:c16="http://schemas.microsoft.com/office/drawing/2014/chart" uri="{C3380CC4-5D6E-409C-BE32-E72D297353CC}">
              <c16:uniqueId val="{00000000-58B4-4397-B2C4-110B3F67EF45}"/>
            </c:ext>
          </c:extLst>
        </c:ser>
        <c:dLbls>
          <c:showLegendKey val="0"/>
          <c:showVal val="0"/>
          <c:showCatName val="0"/>
          <c:showSerName val="0"/>
          <c:showPercent val="0"/>
          <c:showBubbleSize val="0"/>
        </c:dLbls>
        <c:gapWidth val="219"/>
        <c:overlap val="-27"/>
        <c:axId val="288166824"/>
        <c:axId val="288167152"/>
      </c:barChart>
      <c:dateAx>
        <c:axId val="28816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67152"/>
        <c:crosses val="autoZero"/>
        <c:auto val="1"/>
        <c:lblOffset val="100"/>
        <c:baseTimeUnit val="months"/>
      </c:dateAx>
      <c:valAx>
        <c:axId val="28816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6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20</c:v>
                </c:pt>
                <c:pt idx="4">
                  <c:v>33</c:v>
                </c:pt>
                <c:pt idx="5">
                  <c:v>26</c:v>
                </c:pt>
                <c:pt idx="6">
                  <c:v>9</c:v>
                </c:pt>
                <c:pt idx="7">
                  <c:v>24</c:v>
                </c:pt>
                <c:pt idx="8">
                  <c:v>26</c:v>
                </c:pt>
                <c:pt idx="9">
                  <c:v>35</c:v>
                </c:pt>
                <c:pt idx="10">
                  <c:v>41</c:v>
                </c:pt>
                <c:pt idx="11">
                  <c:v>11</c:v>
                </c:pt>
              </c:numCache>
            </c:numRef>
          </c:val>
          <c:extLst>
            <c:ext xmlns:c16="http://schemas.microsoft.com/office/drawing/2014/chart" uri="{C3380CC4-5D6E-409C-BE32-E72D297353CC}">
              <c16:uniqueId val="{00000000-32CC-4669-AD90-5B8ED92153BB}"/>
            </c:ext>
          </c:extLst>
        </c:ser>
        <c:dLbls>
          <c:showLegendKey val="0"/>
          <c:showVal val="0"/>
          <c:showCatName val="0"/>
          <c:showSerName val="0"/>
          <c:showPercent val="0"/>
          <c:showBubbleSize val="0"/>
        </c:dLbls>
        <c:gapWidth val="219"/>
        <c:overlap val="-27"/>
        <c:axId val="208318336"/>
        <c:axId val="208319976"/>
      </c:barChart>
      <c:dateAx>
        <c:axId val="20831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319976"/>
        <c:crosses val="autoZero"/>
        <c:auto val="1"/>
        <c:lblOffset val="100"/>
        <c:baseTimeUnit val="months"/>
      </c:dateAx>
      <c:valAx>
        <c:axId val="20831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31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22</c:v>
                </c:pt>
                <c:pt idx="1">
                  <c:v>28</c:v>
                </c:pt>
                <c:pt idx="2">
                  <c:v>35</c:v>
                </c:pt>
                <c:pt idx="3">
                  <c:v>36</c:v>
                </c:pt>
                <c:pt idx="4">
                  <c:v>23</c:v>
                </c:pt>
                <c:pt idx="5">
                  <c:v>40</c:v>
                </c:pt>
                <c:pt idx="6">
                  <c:v>26</c:v>
                </c:pt>
                <c:pt idx="7">
                  <c:v>36</c:v>
                </c:pt>
                <c:pt idx="8">
                  <c:v>34</c:v>
                </c:pt>
                <c:pt idx="9">
                  <c:v>25</c:v>
                </c:pt>
                <c:pt idx="10">
                  <c:v>23</c:v>
                </c:pt>
                <c:pt idx="11">
                  <c:v>31</c:v>
                </c:pt>
              </c:numCache>
            </c:numRef>
          </c:val>
          <c:extLst>
            <c:ext xmlns:c16="http://schemas.microsoft.com/office/drawing/2014/chart" uri="{C3380CC4-5D6E-409C-BE32-E72D297353CC}">
              <c16:uniqueId val="{00000000-1BCF-473A-9799-0652332343F8}"/>
            </c:ext>
          </c:extLst>
        </c:ser>
        <c:dLbls>
          <c:showLegendKey val="0"/>
          <c:showVal val="0"/>
          <c:showCatName val="0"/>
          <c:showSerName val="0"/>
          <c:showPercent val="0"/>
          <c:showBubbleSize val="0"/>
        </c:dLbls>
        <c:gapWidth val="219"/>
        <c:overlap val="-27"/>
        <c:axId val="208326208"/>
        <c:axId val="208326864"/>
      </c:barChart>
      <c:dateAx>
        <c:axId val="20832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326864"/>
        <c:crosses val="autoZero"/>
        <c:auto val="1"/>
        <c:lblOffset val="100"/>
        <c:baseTimeUnit val="months"/>
      </c:dateAx>
      <c:valAx>
        <c:axId val="20832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32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36</c:v>
                </c:pt>
                <c:pt idx="4">
                  <c:v>18</c:v>
                </c:pt>
                <c:pt idx="5">
                  <c:v>21</c:v>
                </c:pt>
                <c:pt idx="6">
                  <c:v>5</c:v>
                </c:pt>
                <c:pt idx="7">
                  <c:v>5</c:v>
                </c:pt>
                <c:pt idx="8">
                  <c:v>18</c:v>
                </c:pt>
                <c:pt idx="9">
                  <c:v>10</c:v>
                </c:pt>
                <c:pt idx="10">
                  <c:v>4</c:v>
                </c:pt>
                <c:pt idx="11">
                  <c:v>10</c:v>
                </c:pt>
              </c:numCache>
            </c:numRef>
          </c:val>
          <c:extLst>
            <c:ext xmlns:c16="http://schemas.microsoft.com/office/drawing/2014/chart" uri="{C3380CC4-5D6E-409C-BE32-E72D297353CC}">
              <c16:uniqueId val="{00000000-BCE9-442B-8252-B516BA29810E}"/>
            </c:ext>
          </c:extLst>
        </c:ser>
        <c:dLbls>
          <c:showLegendKey val="0"/>
          <c:showVal val="0"/>
          <c:showCatName val="0"/>
          <c:showSerName val="0"/>
          <c:showPercent val="0"/>
          <c:showBubbleSize val="0"/>
        </c:dLbls>
        <c:gapWidth val="219"/>
        <c:overlap val="-27"/>
        <c:axId val="295946720"/>
        <c:axId val="295943112"/>
      </c:barChart>
      <c:dateAx>
        <c:axId val="29594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43112"/>
        <c:crosses val="autoZero"/>
        <c:auto val="1"/>
        <c:lblOffset val="100"/>
        <c:baseTimeUnit val="months"/>
      </c:dateAx>
      <c:valAx>
        <c:axId val="29594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4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c:v>
                </c:pt>
                <c:pt idx="1">
                  <c:v>12</c:v>
                </c:pt>
                <c:pt idx="2">
                  <c:v>14</c:v>
                </c:pt>
                <c:pt idx="3">
                  <c:v>23</c:v>
                </c:pt>
                <c:pt idx="4">
                  <c:v>28</c:v>
                </c:pt>
                <c:pt idx="5">
                  <c:v>27</c:v>
                </c:pt>
                <c:pt idx="6">
                  <c:v>28</c:v>
                </c:pt>
                <c:pt idx="7">
                  <c:v>27</c:v>
                </c:pt>
                <c:pt idx="8">
                  <c:v>26</c:v>
                </c:pt>
                <c:pt idx="9">
                  <c:v>26</c:v>
                </c:pt>
                <c:pt idx="10">
                  <c:v>22</c:v>
                </c:pt>
                <c:pt idx="11">
                  <c:v>22</c:v>
                </c:pt>
              </c:numCache>
            </c:numRef>
          </c:val>
          <c:extLst>
            <c:ext xmlns:c16="http://schemas.microsoft.com/office/drawing/2014/chart" uri="{C3380CC4-5D6E-409C-BE32-E72D297353CC}">
              <c16:uniqueId val="{00000000-7446-4495-BFBB-67F616C068FE}"/>
            </c:ext>
          </c:extLst>
        </c:ser>
        <c:dLbls>
          <c:showLegendKey val="0"/>
          <c:showVal val="0"/>
          <c:showCatName val="0"/>
          <c:showSerName val="0"/>
          <c:showPercent val="0"/>
          <c:showBubbleSize val="0"/>
        </c:dLbls>
        <c:gapWidth val="219"/>
        <c:overlap val="-27"/>
        <c:axId val="295947048"/>
        <c:axId val="295944752"/>
      </c:barChart>
      <c:dateAx>
        <c:axId val="29594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44752"/>
        <c:crosses val="autoZero"/>
        <c:auto val="1"/>
        <c:lblOffset val="100"/>
        <c:baseTimeUnit val="months"/>
      </c:dateAx>
      <c:valAx>
        <c:axId val="29594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4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2C47-49B9-A2B0-36D8069D019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Sheet1!$C$2:$C$13</c:f>
              <c:numCache>
                <c:formatCode>General</c:formatCode>
                <c:ptCount val="12"/>
                <c:pt idx="0">
                  <c:v>11</c:v>
                </c:pt>
                <c:pt idx="1">
                  <c:v>15</c:v>
                </c:pt>
                <c:pt idx="2">
                  <c:v>22</c:v>
                </c:pt>
                <c:pt idx="3">
                  <c:v>19</c:v>
                </c:pt>
                <c:pt idx="4">
                  <c:v>18</c:v>
                </c:pt>
                <c:pt idx="5">
                  <c:v>18</c:v>
                </c:pt>
                <c:pt idx="6">
                  <c:v>14</c:v>
                </c:pt>
                <c:pt idx="7">
                  <c:v>12</c:v>
                </c:pt>
                <c:pt idx="8">
                  <c:v>16</c:v>
                </c:pt>
                <c:pt idx="9">
                  <c:v>14</c:v>
                </c:pt>
                <c:pt idx="10">
                  <c:v>20</c:v>
                </c:pt>
                <c:pt idx="11">
                  <c:v>5</c:v>
                </c:pt>
              </c:numCache>
            </c:numRef>
          </c:val>
          <c:smooth val="0"/>
          <c:extLst>
            <c:ext xmlns:c16="http://schemas.microsoft.com/office/drawing/2014/chart" uri="{C3380CC4-5D6E-409C-BE32-E72D297353CC}">
              <c16:uniqueId val="{00000001-2C47-49B9-A2B0-36D8069D019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2C47-49B9-A2B0-36D8069D019B}"/>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2C47-49B9-A2B0-36D8069D019B}"/>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Sheet1!$F$2:$F$13</c:f>
              <c:numCache>
                <c:formatCode>General</c:formatCode>
                <c:ptCount val="12"/>
                <c:pt idx="0">
                  <c:v>4</c:v>
                </c:pt>
                <c:pt idx="1">
                  <c:v>5</c:v>
                </c:pt>
                <c:pt idx="2">
                  <c:v>6</c:v>
                </c:pt>
                <c:pt idx="3">
                  <c:v>9</c:v>
                </c:pt>
                <c:pt idx="4">
                  <c:v>11</c:v>
                </c:pt>
                <c:pt idx="5">
                  <c:v>10</c:v>
                </c:pt>
                <c:pt idx="6">
                  <c:v>10</c:v>
                </c:pt>
                <c:pt idx="7">
                  <c:v>10</c:v>
                </c:pt>
                <c:pt idx="8">
                  <c:v>13</c:v>
                </c:pt>
                <c:pt idx="9">
                  <c:v>14</c:v>
                </c:pt>
                <c:pt idx="10">
                  <c:v>14</c:v>
                </c:pt>
                <c:pt idx="11">
                  <c:v>4</c:v>
                </c:pt>
              </c:numCache>
            </c:numRef>
          </c:val>
          <c:smooth val="0"/>
          <c:extLst>
            <c:ext xmlns:c16="http://schemas.microsoft.com/office/drawing/2014/chart" uri="{C3380CC4-5D6E-409C-BE32-E72D297353CC}">
              <c16:uniqueId val="{00000004-2C47-49B9-A2B0-36D8069D019B}"/>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Sheet1!$G$2:$G$13</c:f>
              <c:numCache>
                <c:formatCode>General</c:formatCode>
                <c:ptCount val="12"/>
                <c:pt idx="0">
                  <c:v>13</c:v>
                </c:pt>
                <c:pt idx="1">
                  <c:v>20</c:v>
                </c:pt>
                <c:pt idx="2">
                  <c:v>16</c:v>
                </c:pt>
                <c:pt idx="3">
                  <c:v>26</c:v>
                </c:pt>
                <c:pt idx="4">
                  <c:v>15</c:v>
                </c:pt>
                <c:pt idx="5">
                  <c:v>17</c:v>
                </c:pt>
                <c:pt idx="6">
                  <c:v>16</c:v>
                </c:pt>
                <c:pt idx="7">
                  <c:v>10</c:v>
                </c:pt>
                <c:pt idx="8">
                  <c:v>19</c:v>
                </c:pt>
                <c:pt idx="9">
                  <c:v>14</c:v>
                </c:pt>
                <c:pt idx="10">
                  <c:v>14</c:v>
                </c:pt>
                <c:pt idx="11">
                  <c:v>3</c:v>
                </c:pt>
              </c:numCache>
            </c:numRef>
          </c:val>
          <c:smooth val="0"/>
          <c:extLst>
            <c:ext xmlns:c16="http://schemas.microsoft.com/office/drawing/2014/chart" uri="{C3380CC4-5D6E-409C-BE32-E72D297353CC}">
              <c16:uniqueId val="{00000005-2C47-49B9-A2B0-36D8069D019B}"/>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6-2C47-49B9-A2B0-36D8069D019B}"/>
            </c:ext>
          </c:extLst>
        </c:ser>
        <c:dLbls>
          <c:showLegendKey val="0"/>
          <c:showVal val="0"/>
          <c:showCatName val="0"/>
          <c:showSerName val="0"/>
          <c:showPercent val="0"/>
          <c:showBubbleSize val="0"/>
        </c:dLbls>
        <c:smooth val="0"/>
        <c:axId val="346180576"/>
        <c:axId val="346176312"/>
      </c:lineChart>
      <c:dateAx>
        <c:axId val="34618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76312"/>
        <c:crosses val="autoZero"/>
        <c:auto val="1"/>
        <c:lblOffset val="100"/>
        <c:baseTimeUnit val="months"/>
      </c:dateAx>
      <c:valAx>
        <c:axId val="3461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8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34946-6581-4AD6-B3BA-69BC66326DD2}"/>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B3F2543D-A722-4671-9BFB-131353BBBE4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0376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4E38-15C3-406C-B207-8F5BFBA19848}"/>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6031EC7C-3883-4FD7-9534-678BF39CF185}"/>
              </a:ext>
            </a:extLst>
          </p:cNvPr>
          <p:cNvGraphicFramePr>
            <a:graphicFrameLocks noGrp="1"/>
          </p:cNvGraphicFramePr>
          <p:nvPr>
            <p:ph type="chart" sz="quarter" idx="13"/>
            <p:extLst>
              <p:ext uri="{D42A27DB-BD31-4B8C-83A1-F6EECF244321}">
                <p14:modId xmlns:p14="http://schemas.microsoft.com/office/powerpoint/2010/main" val="1398196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20E6AC-FEB3-42EE-AD19-BA3B4D3FCB9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1556F24-8696-4C37-90FF-E43998C8A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27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26C83-197C-4CC8-9AEE-037A436AA3FB}"/>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CEBDCF8D-2687-44D0-AF31-52D4ECFBF692}"/>
              </a:ext>
            </a:extLst>
          </p:cNvPr>
          <p:cNvGraphicFramePr>
            <a:graphicFrameLocks noGrp="1"/>
          </p:cNvGraphicFramePr>
          <p:nvPr>
            <p:ph type="tbl" sz="quarter" idx="13"/>
            <p:extLst>
              <p:ext uri="{D42A27DB-BD31-4B8C-83A1-F6EECF244321}">
                <p14:modId xmlns:p14="http://schemas.microsoft.com/office/powerpoint/2010/main" val="88191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55963550"/>
                    </a:ext>
                  </a:extLst>
                </a:gridCol>
                <a:gridCol w="493776">
                  <a:extLst>
                    <a:ext uri="{9D8B030D-6E8A-4147-A177-3AD203B41FA5}">
                      <a16:colId xmlns:a16="http://schemas.microsoft.com/office/drawing/2014/main" val="3773770830"/>
                    </a:ext>
                  </a:extLst>
                </a:gridCol>
                <a:gridCol w="493776">
                  <a:extLst>
                    <a:ext uri="{9D8B030D-6E8A-4147-A177-3AD203B41FA5}">
                      <a16:colId xmlns:a16="http://schemas.microsoft.com/office/drawing/2014/main" val="855409275"/>
                    </a:ext>
                  </a:extLst>
                </a:gridCol>
                <a:gridCol w="493776">
                  <a:extLst>
                    <a:ext uri="{9D8B030D-6E8A-4147-A177-3AD203B41FA5}">
                      <a16:colId xmlns:a16="http://schemas.microsoft.com/office/drawing/2014/main" val="585578653"/>
                    </a:ext>
                  </a:extLst>
                </a:gridCol>
                <a:gridCol w="493776">
                  <a:extLst>
                    <a:ext uri="{9D8B030D-6E8A-4147-A177-3AD203B41FA5}">
                      <a16:colId xmlns:a16="http://schemas.microsoft.com/office/drawing/2014/main" val="1036001186"/>
                    </a:ext>
                  </a:extLst>
                </a:gridCol>
                <a:gridCol w="493776">
                  <a:extLst>
                    <a:ext uri="{9D8B030D-6E8A-4147-A177-3AD203B41FA5}">
                      <a16:colId xmlns:a16="http://schemas.microsoft.com/office/drawing/2014/main" val="1693433233"/>
                    </a:ext>
                  </a:extLst>
                </a:gridCol>
                <a:gridCol w="493776">
                  <a:extLst>
                    <a:ext uri="{9D8B030D-6E8A-4147-A177-3AD203B41FA5}">
                      <a16:colId xmlns:a16="http://schemas.microsoft.com/office/drawing/2014/main" val="1310428421"/>
                    </a:ext>
                  </a:extLst>
                </a:gridCol>
                <a:gridCol w="493776">
                  <a:extLst>
                    <a:ext uri="{9D8B030D-6E8A-4147-A177-3AD203B41FA5}">
                      <a16:colId xmlns:a16="http://schemas.microsoft.com/office/drawing/2014/main" val="4272958144"/>
                    </a:ext>
                  </a:extLst>
                </a:gridCol>
                <a:gridCol w="493776">
                  <a:extLst>
                    <a:ext uri="{9D8B030D-6E8A-4147-A177-3AD203B41FA5}">
                      <a16:colId xmlns:a16="http://schemas.microsoft.com/office/drawing/2014/main" val="2652972725"/>
                    </a:ext>
                  </a:extLst>
                </a:gridCol>
                <a:gridCol w="493776">
                  <a:extLst>
                    <a:ext uri="{9D8B030D-6E8A-4147-A177-3AD203B41FA5}">
                      <a16:colId xmlns:a16="http://schemas.microsoft.com/office/drawing/2014/main" val="3731789620"/>
                    </a:ext>
                  </a:extLst>
                </a:gridCol>
                <a:gridCol w="493776">
                  <a:extLst>
                    <a:ext uri="{9D8B030D-6E8A-4147-A177-3AD203B41FA5}">
                      <a16:colId xmlns:a16="http://schemas.microsoft.com/office/drawing/2014/main" val="2251469359"/>
                    </a:ext>
                  </a:extLst>
                </a:gridCol>
                <a:gridCol w="493776">
                  <a:extLst>
                    <a:ext uri="{9D8B030D-6E8A-4147-A177-3AD203B41FA5}">
                      <a16:colId xmlns:a16="http://schemas.microsoft.com/office/drawing/2014/main" val="24752446"/>
                    </a:ext>
                  </a:extLst>
                </a:gridCol>
                <a:gridCol w="493776">
                  <a:extLst>
                    <a:ext uri="{9D8B030D-6E8A-4147-A177-3AD203B41FA5}">
                      <a16:colId xmlns:a16="http://schemas.microsoft.com/office/drawing/2014/main" val="3775914051"/>
                    </a:ext>
                  </a:extLst>
                </a:gridCol>
                <a:gridCol w="493776">
                  <a:extLst>
                    <a:ext uri="{9D8B030D-6E8A-4147-A177-3AD203B41FA5}">
                      <a16:colId xmlns:a16="http://schemas.microsoft.com/office/drawing/2014/main" val="30684951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810121"/>
                  </a:ext>
                </a:extLst>
              </a:tr>
              <a:tr h="370840">
                <a:tc>
                  <a:txBody>
                    <a:bodyPr/>
                    <a:lstStyle/>
                    <a:p>
                      <a:r>
                        <a:rPr lang="en-US" sz="1000"/>
                        <a:t>@TMNA_Services</a:t>
                      </a:r>
                    </a:p>
                  </a:txBody>
                  <a:tcPr/>
                </a:tc>
                <a:tc>
                  <a:txBody>
                    <a:bodyPr/>
                    <a:lstStyle/>
                    <a:p>
                      <a:r>
                        <a:rPr lang="en-US" sz="1000"/>
                        <a:t>111</a:t>
                      </a:r>
                    </a:p>
                  </a:txBody>
                  <a:tcPr/>
                </a:tc>
                <a:tc>
                  <a:txBody>
                    <a:bodyPr/>
                    <a:lstStyle/>
                    <a:p>
                      <a:r>
                        <a:rPr lang="en-US" sz="1000"/>
                        <a:t>5</a:t>
                      </a:r>
                    </a:p>
                  </a:txBody>
                  <a:tcPr/>
                </a:tc>
                <a:tc>
                  <a:txBody>
                    <a:bodyPr/>
                    <a:lstStyle/>
                    <a:p>
                      <a:r>
                        <a:rPr lang="en-US" sz="1000"/>
                        <a:t>20</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32</a:t>
                      </a:r>
                    </a:p>
                  </a:txBody>
                  <a:tcPr/>
                </a:tc>
                <a:tc>
                  <a:txBody>
                    <a:bodyPr/>
                    <a:lstStyle/>
                    <a:p>
                      <a:r>
                        <a:rPr lang="en-US" sz="1000"/>
                        <a:t>2</a:t>
                      </a:r>
                    </a:p>
                  </a:txBody>
                  <a:tcPr/>
                </a:tc>
                <a:tc>
                  <a:txBody>
                    <a:bodyPr/>
                    <a:lstStyle/>
                    <a:p>
                      <a:r>
                        <a:rPr lang="en-US" sz="1000"/>
                        <a:t>7</a:t>
                      </a:r>
                    </a:p>
                  </a:txBody>
                  <a:tcPr/>
                </a:tc>
                <a:tc>
                  <a:txBody>
                    <a:bodyPr/>
                    <a:lstStyle/>
                    <a:p>
                      <a:r>
                        <a:rPr lang="en-US" sz="1000"/>
                        <a:t>2.0370%</a:t>
                      </a:r>
                    </a:p>
                  </a:txBody>
                  <a:tcPr/>
                </a:tc>
                <a:tc>
                  <a:txBody>
                    <a:bodyPr/>
                    <a:lstStyle/>
                    <a:p>
                      <a:r>
                        <a:rPr lang="en-US" sz="1000"/>
                        <a:t>0.0%</a:t>
                      </a:r>
                    </a:p>
                  </a:txBody>
                  <a:tcPr/>
                </a:tc>
                <a:extLst>
                  <a:ext uri="{0D108BD9-81ED-4DB2-BD59-A6C34878D82A}">
                    <a16:rowId xmlns:a16="http://schemas.microsoft.com/office/drawing/2014/main" val="2236030178"/>
                  </a:ext>
                </a:extLst>
              </a:tr>
            </a:tbl>
          </a:graphicData>
        </a:graphic>
      </p:graphicFrame>
      <p:sp>
        <p:nvSpPr>
          <p:cNvPr id="4" name="Text Placeholder 3">
            <a:extLst>
              <a:ext uri="{FF2B5EF4-FFF2-40B4-BE49-F238E27FC236}">
                <a16:creationId xmlns:a16="http://schemas.microsoft.com/office/drawing/2014/main" id="{BA594A33-E44C-44E7-B238-511AFC0FD91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20519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3BD4A-FA08-4701-8E36-2EF5ECF37B51}"/>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297EFCF6-206A-45D0-9BA8-738EBA642925}"/>
              </a:ext>
            </a:extLst>
          </p:cNvPr>
          <p:cNvGraphicFramePr>
            <a:graphicFrameLocks noGrp="1"/>
          </p:cNvGraphicFramePr>
          <p:nvPr>
            <p:ph type="chart" sz="quarter" idx="13"/>
            <p:extLst>
              <p:ext uri="{D42A27DB-BD31-4B8C-83A1-F6EECF244321}">
                <p14:modId xmlns:p14="http://schemas.microsoft.com/office/powerpoint/2010/main" val="18503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6C93B1-8B86-4F80-9DF0-AF2C4AC0797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BEE14A1-C4E5-4037-84D7-7216852F8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01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9F0DB-EB62-42D5-B585-457E6DFC4936}"/>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C93C979-B1C3-49ED-8752-288DE15BB984}"/>
              </a:ext>
            </a:extLst>
          </p:cNvPr>
          <p:cNvGraphicFramePr>
            <a:graphicFrameLocks noGrp="1"/>
          </p:cNvGraphicFramePr>
          <p:nvPr>
            <p:ph type="chart" sz="quarter" idx="13"/>
            <p:extLst>
              <p:ext uri="{D42A27DB-BD31-4B8C-83A1-F6EECF244321}">
                <p14:modId xmlns:p14="http://schemas.microsoft.com/office/powerpoint/2010/main" val="429972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A1273-3F0E-4238-9A2F-FE426353154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A8FC444-9943-47DF-AFBE-D595EB20C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2132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81210-65BB-4706-A4F8-760D64357002}"/>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BE07F64-9375-46D1-A4CA-241A5F847769}"/>
              </a:ext>
            </a:extLst>
          </p:cNvPr>
          <p:cNvGraphicFramePr>
            <a:graphicFrameLocks noGrp="1"/>
          </p:cNvGraphicFramePr>
          <p:nvPr>
            <p:ph type="tbl" sz="quarter" idx="13"/>
            <p:extLst>
              <p:ext uri="{D42A27DB-BD31-4B8C-83A1-F6EECF244321}">
                <p14:modId xmlns:p14="http://schemas.microsoft.com/office/powerpoint/2010/main" val="191916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1595381"/>
                    </a:ext>
                  </a:extLst>
                </a:gridCol>
                <a:gridCol w="822960">
                  <a:extLst>
                    <a:ext uri="{9D8B030D-6E8A-4147-A177-3AD203B41FA5}">
                      <a16:colId xmlns:a16="http://schemas.microsoft.com/office/drawing/2014/main" val="1301250612"/>
                    </a:ext>
                  </a:extLst>
                </a:gridCol>
                <a:gridCol w="822960">
                  <a:extLst>
                    <a:ext uri="{9D8B030D-6E8A-4147-A177-3AD203B41FA5}">
                      <a16:colId xmlns:a16="http://schemas.microsoft.com/office/drawing/2014/main" val="371789510"/>
                    </a:ext>
                  </a:extLst>
                </a:gridCol>
                <a:gridCol w="822960">
                  <a:extLst>
                    <a:ext uri="{9D8B030D-6E8A-4147-A177-3AD203B41FA5}">
                      <a16:colId xmlns:a16="http://schemas.microsoft.com/office/drawing/2014/main" val="155459879"/>
                    </a:ext>
                  </a:extLst>
                </a:gridCol>
                <a:gridCol w="822960">
                  <a:extLst>
                    <a:ext uri="{9D8B030D-6E8A-4147-A177-3AD203B41FA5}">
                      <a16:colId xmlns:a16="http://schemas.microsoft.com/office/drawing/2014/main" val="4244612044"/>
                    </a:ext>
                  </a:extLst>
                </a:gridCol>
                <a:gridCol w="822960">
                  <a:extLst>
                    <a:ext uri="{9D8B030D-6E8A-4147-A177-3AD203B41FA5}">
                      <a16:colId xmlns:a16="http://schemas.microsoft.com/office/drawing/2014/main" val="375321380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676099474"/>
                  </a:ext>
                </a:extLst>
              </a:tr>
              <a:tr h="370840">
                <a:tc>
                  <a:txBody>
                    <a:bodyPr/>
                    <a:lstStyle/>
                    <a:p>
                      <a:r>
                        <a:rPr lang="en-US" sz="1000" b="1"/>
                        <a:t>@TMNA_Services - 2017-11-10 19:23:28</a:t>
                      </a:r>
                      <a:r>
                        <a:rPr lang="en-US" sz="1000"/>
                        <a:t>
We are proud to once again participate in this year’s @SpecialOlympiPA #UnifiedTorchRun and @VillanovaSpO Fall Festival! Good luck to all the athletes this year! 🔥🏃‍♂️🏅🏐 https://t.co/9nCtMQadrt</a:t>
                      </a:r>
                    </a:p>
                  </a:txBody>
                  <a:tcPr/>
                </a:tc>
                <a:tc>
                  <a:txBody>
                    <a:bodyPr/>
                    <a:lstStyle/>
                    <a:p>
                      <a:r>
                        <a:rPr lang="en-US" sz="1000"/>
                        <a:t>No</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8.8496%</a:t>
                      </a:r>
                    </a:p>
                  </a:txBody>
                  <a:tcPr/>
                </a:tc>
                <a:extLst>
                  <a:ext uri="{0D108BD9-81ED-4DB2-BD59-A6C34878D82A}">
                    <a16:rowId xmlns:a16="http://schemas.microsoft.com/office/drawing/2014/main" val="2452465702"/>
                  </a:ext>
                </a:extLst>
              </a:tr>
              <a:tr h="370840">
                <a:tc>
                  <a:txBody>
                    <a:bodyPr/>
                    <a:lstStyle/>
                    <a:p>
                      <a:r>
                        <a:rPr lang="en-US" sz="1000" b="1"/>
                        <a:t>@TMNA_Services - 2017-11-14 17:01:50</a:t>
                      </a:r>
                      <a:r>
                        <a:rPr lang="en-US" sz="1000"/>
                        <a:t>
TMNAS is proud to be recognized as one of the Best Places to Work in Insurance for the 4th consecutive year! We are excited to share this award with our sister companies @PHLYINS and @TokioMAmerica #BPTW2017 #Work #BestPlaces #Congratulations https://t.co/fTXMlMJ8H7</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2.6786%</a:t>
                      </a:r>
                    </a:p>
                  </a:txBody>
                  <a:tcPr/>
                </a:tc>
                <a:extLst>
                  <a:ext uri="{0D108BD9-81ED-4DB2-BD59-A6C34878D82A}">
                    <a16:rowId xmlns:a16="http://schemas.microsoft.com/office/drawing/2014/main" val="1862526864"/>
                  </a:ext>
                </a:extLst>
              </a:tr>
              <a:tr h="370840">
                <a:tc>
                  <a:txBody>
                    <a:bodyPr/>
                    <a:lstStyle/>
                    <a:p>
                      <a:r>
                        <a:rPr lang="en-US" sz="1000" b="1"/>
                        <a:t>@TMNA_Services - 2017-11-20 16:51:49</a:t>
                      </a:r>
                      <a:r>
                        <a:rPr lang="en-US" sz="1000"/>
                        <a:t>
Tokio Marine recently held its first conference in Tokyo on diversity and unconscious bias. Tokio Marine North America Chief Human Resources Officer Caryn Angelson (third from right) joined a panel to discuss how to promote diversity &amp;amp; inclusion across the Tokio Marine Group. https://t.co/y6qfsqjRdY</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2.7027%</a:t>
                      </a:r>
                    </a:p>
                  </a:txBody>
                  <a:tcPr/>
                </a:tc>
                <a:extLst>
                  <a:ext uri="{0D108BD9-81ED-4DB2-BD59-A6C34878D82A}">
                    <a16:rowId xmlns:a16="http://schemas.microsoft.com/office/drawing/2014/main" val="2060639241"/>
                  </a:ext>
                </a:extLst>
              </a:tr>
            </a:tbl>
          </a:graphicData>
        </a:graphic>
      </p:graphicFrame>
      <p:sp>
        <p:nvSpPr>
          <p:cNvPr id="4" name="Text Placeholder 3">
            <a:extLst>
              <a:ext uri="{FF2B5EF4-FFF2-40B4-BE49-F238E27FC236}">
                <a16:creationId xmlns:a16="http://schemas.microsoft.com/office/drawing/2014/main" id="{E45F3FD4-8719-4820-AF50-044305352FA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45703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08040-83D9-4974-971A-E55DD11BD955}"/>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8548AA00-9D61-42EC-BDDF-CB5DF4150CEA}"/>
              </a:ext>
            </a:extLst>
          </p:cNvPr>
          <p:cNvGraphicFramePr>
            <a:graphicFrameLocks noGrp="1"/>
          </p:cNvGraphicFramePr>
          <p:nvPr>
            <p:ph type="tbl" sz="quarter" idx="13"/>
            <p:extLst>
              <p:ext uri="{D42A27DB-BD31-4B8C-83A1-F6EECF244321}">
                <p14:modId xmlns:p14="http://schemas.microsoft.com/office/powerpoint/2010/main" val="54279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9913252"/>
                    </a:ext>
                  </a:extLst>
                </a:gridCol>
                <a:gridCol w="1069848">
                  <a:extLst>
                    <a:ext uri="{9D8B030D-6E8A-4147-A177-3AD203B41FA5}">
                      <a16:colId xmlns:a16="http://schemas.microsoft.com/office/drawing/2014/main" val="1558456043"/>
                    </a:ext>
                  </a:extLst>
                </a:gridCol>
                <a:gridCol w="1069848">
                  <a:extLst>
                    <a:ext uri="{9D8B030D-6E8A-4147-A177-3AD203B41FA5}">
                      <a16:colId xmlns:a16="http://schemas.microsoft.com/office/drawing/2014/main" val="781740198"/>
                    </a:ext>
                  </a:extLst>
                </a:gridCol>
                <a:gridCol w="1069848">
                  <a:extLst>
                    <a:ext uri="{9D8B030D-6E8A-4147-A177-3AD203B41FA5}">
                      <a16:colId xmlns:a16="http://schemas.microsoft.com/office/drawing/2014/main" val="1784724677"/>
                    </a:ext>
                  </a:extLst>
                </a:gridCol>
                <a:gridCol w="1069848">
                  <a:extLst>
                    <a:ext uri="{9D8B030D-6E8A-4147-A177-3AD203B41FA5}">
                      <a16:colId xmlns:a16="http://schemas.microsoft.com/office/drawing/2014/main" val="1619399564"/>
                    </a:ext>
                  </a:extLst>
                </a:gridCol>
                <a:gridCol w="1069848">
                  <a:extLst>
                    <a:ext uri="{9D8B030D-6E8A-4147-A177-3AD203B41FA5}">
                      <a16:colId xmlns:a16="http://schemas.microsoft.com/office/drawing/2014/main" val="1022428103"/>
                    </a:ext>
                  </a:extLst>
                </a:gridCol>
                <a:gridCol w="1069848">
                  <a:extLst>
                    <a:ext uri="{9D8B030D-6E8A-4147-A177-3AD203B41FA5}">
                      <a16:colId xmlns:a16="http://schemas.microsoft.com/office/drawing/2014/main" val="32514585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99733472"/>
                  </a:ext>
                </a:extLst>
              </a:tr>
              <a:tr h="370840">
                <a:tc>
                  <a:txBody>
                    <a:bodyPr/>
                    <a:lstStyle/>
                    <a:p>
                      <a:r>
                        <a:rPr lang="en-US" sz="1000"/>
                        <a:t>TMNA Services, LLC. (TMNAS)</a:t>
                      </a:r>
                    </a:p>
                  </a:txBody>
                  <a:tcPr/>
                </a:tc>
                <a:tc>
                  <a:txBody>
                    <a:bodyPr/>
                    <a:lstStyle/>
                    <a:p>
                      <a:r>
                        <a:rPr lang="en-US" sz="1000"/>
                        <a:t>2809</a:t>
                      </a:r>
                    </a:p>
                  </a:txBody>
                  <a:tcPr/>
                </a:tc>
                <a:tc>
                  <a:txBody>
                    <a:bodyPr/>
                    <a:lstStyle/>
                    <a:p>
                      <a:r>
                        <a:rPr lang="en-US" sz="1000"/>
                        <a:t>41</a:t>
                      </a:r>
                    </a:p>
                  </a:txBody>
                  <a:tcPr/>
                </a:tc>
                <a:tc>
                  <a:txBody>
                    <a:bodyPr/>
                    <a:lstStyle/>
                    <a:p>
                      <a:r>
                        <a:rPr lang="en-US" sz="1000"/>
                        <a:t>14</a:t>
                      </a:r>
                    </a:p>
                  </a:txBody>
                  <a:tcPr/>
                </a:tc>
                <a:tc>
                  <a:txBody>
                    <a:bodyPr/>
                    <a:lstStyle/>
                    <a:p>
                      <a:r>
                        <a:rPr lang="en-US" sz="1000"/>
                        <a:t>322</a:t>
                      </a:r>
                    </a:p>
                  </a:txBody>
                  <a:tcPr/>
                </a:tc>
                <a:tc>
                  <a:txBody>
                    <a:bodyPr/>
                    <a:lstStyle/>
                    <a:p>
                      <a:r>
                        <a:rPr lang="en-US" sz="1000"/>
                        <a:t>5</a:t>
                      </a:r>
                    </a:p>
                  </a:txBody>
                  <a:tcPr/>
                </a:tc>
                <a:tc>
                  <a:txBody>
                    <a:bodyPr/>
                    <a:lstStyle/>
                    <a:p>
                      <a:r>
                        <a:rPr lang="en-US" sz="1000"/>
                        <a:t>0.8378%</a:t>
                      </a:r>
                    </a:p>
                  </a:txBody>
                  <a:tcPr/>
                </a:tc>
                <a:extLst>
                  <a:ext uri="{0D108BD9-81ED-4DB2-BD59-A6C34878D82A}">
                    <a16:rowId xmlns:a16="http://schemas.microsoft.com/office/drawing/2014/main" val="372540286"/>
                  </a:ext>
                </a:extLst>
              </a:tr>
            </a:tbl>
          </a:graphicData>
        </a:graphic>
      </p:graphicFrame>
      <p:sp>
        <p:nvSpPr>
          <p:cNvPr id="4" name="Text Placeholder 3">
            <a:extLst>
              <a:ext uri="{FF2B5EF4-FFF2-40B4-BE49-F238E27FC236}">
                <a16:creationId xmlns:a16="http://schemas.microsoft.com/office/drawing/2014/main" id="{9E9E6B07-3268-4C1C-870A-92B4B690A6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99808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D52EE-5AED-471B-A0C4-A92F3B8737E0}"/>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0015D18E-2CC2-4C0F-B5FB-4F643E71A811}"/>
              </a:ext>
            </a:extLst>
          </p:cNvPr>
          <p:cNvGraphicFramePr>
            <a:graphicFrameLocks noGrp="1"/>
          </p:cNvGraphicFramePr>
          <p:nvPr>
            <p:ph type="chart" sz="quarter" idx="13"/>
            <p:extLst>
              <p:ext uri="{D42A27DB-BD31-4B8C-83A1-F6EECF244321}">
                <p14:modId xmlns:p14="http://schemas.microsoft.com/office/powerpoint/2010/main" val="553647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C99B7-AEDD-4919-95F3-BA715656F8C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DA20735-D5C1-46AF-BA41-443F3CA30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954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476C-5772-4AA6-8BAD-E3A20C211BCA}"/>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A9494C95-3EB8-4442-8F2C-FC4C5F4D951A}"/>
              </a:ext>
            </a:extLst>
          </p:cNvPr>
          <p:cNvGraphicFramePr>
            <a:graphicFrameLocks noGrp="1"/>
          </p:cNvGraphicFramePr>
          <p:nvPr>
            <p:ph type="chart" sz="quarter" idx="13"/>
            <p:extLst>
              <p:ext uri="{D42A27DB-BD31-4B8C-83A1-F6EECF244321}">
                <p14:modId xmlns:p14="http://schemas.microsoft.com/office/powerpoint/2010/main" val="940935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EF0806-5588-4AA6-9E38-9B8DF17201E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F6E1F2E-E2E6-420E-96F9-6E02389268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002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BC8A2-674C-4521-A45A-1778EDDD6973}"/>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5B9F8E3D-47A6-4CB3-903C-E717C37D3AA5}"/>
              </a:ext>
            </a:extLst>
          </p:cNvPr>
          <p:cNvGraphicFramePr>
            <a:graphicFrameLocks noGrp="1"/>
          </p:cNvGraphicFramePr>
          <p:nvPr>
            <p:ph type="tbl" sz="quarter" idx="13"/>
            <p:extLst>
              <p:ext uri="{D42A27DB-BD31-4B8C-83A1-F6EECF244321}">
                <p14:modId xmlns:p14="http://schemas.microsoft.com/office/powerpoint/2010/main" val="3503341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07420474"/>
                    </a:ext>
                  </a:extLst>
                </a:gridCol>
                <a:gridCol w="987552">
                  <a:extLst>
                    <a:ext uri="{9D8B030D-6E8A-4147-A177-3AD203B41FA5}">
                      <a16:colId xmlns:a16="http://schemas.microsoft.com/office/drawing/2014/main" val="2499624586"/>
                    </a:ext>
                  </a:extLst>
                </a:gridCol>
                <a:gridCol w="987552">
                  <a:extLst>
                    <a:ext uri="{9D8B030D-6E8A-4147-A177-3AD203B41FA5}">
                      <a16:colId xmlns:a16="http://schemas.microsoft.com/office/drawing/2014/main" val="149564026"/>
                    </a:ext>
                  </a:extLst>
                </a:gridCol>
                <a:gridCol w="987552">
                  <a:extLst>
                    <a:ext uri="{9D8B030D-6E8A-4147-A177-3AD203B41FA5}">
                      <a16:colId xmlns:a16="http://schemas.microsoft.com/office/drawing/2014/main" val="1434333426"/>
                    </a:ext>
                  </a:extLst>
                </a:gridCol>
                <a:gridCol w="987552">
                  <a:extLst>
                    <a:ext uri="{9D8B030D-6E8A-4147-A177-3AD203B41FA5}">
                      <a16:colId xmlns:a16="http://schemas.microsoft.com/office/drawing/2014/main" val="293421773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0753595"/>
                  </a:ext>
                </a:extLst>
              </a:tr>
              <a:tr h="370840">
                <a:tc>
                  <a:txBody>
                    <a:bodyPr/>
                    <a:lstStyle/>
                    <a:p>
                      <a:r>
                        <a:rPr lang="en-US" sz="1000" b="1"/>
                        <a:t>TMNA Services, LLC. (TMNAS) - 2017-11-09 14:50:09</a:t>
                      </a:r>
                      <a:r>
                        <a:rPr lang="en-US" sz="1000"/>
                        <a:t>
This week, the 2016-2017 Emerging Leaders Program final presentations took place in our TMNA Jersey City office. Eleven Tokio Marine companies from across the globe are representative of the ELP this year.  We'd like to take a minute to congratulate our Team TMNAS as well as all of the other teams. Congratulations and great job!</a:t>
                      </a:r>
                    </a:p>
                  </a:txBody>
                  <a:tcPr/>
                </a:tc>
                <a:tc>
                  <a:txBody>
                    <a:bodyPr/>
                    <a:lstStyle/>
                    <a:p>
                      <a:r>
                        <a:rPr lang="en-US" sz="1000"/>
                        <a:t>65</a:t>
                      </a:r>
                    </a:p>
                  </a:txBody>
                  <a:tcPr/>
                </a:tc>
                <a:tc>
                  <a:txBody>
                    <a:bodyPr/>
                    <a:lstStyle/>
                    <a:p>
                      <a:r>
                        <a:rPr lang="en-US" sz="1000"/>
                        <a:t>4</a:t>
                      </a:r>
                    </a:p>
                  </a:txBody>
                  <a:tcPr/>
                </a:tc>
                <a:tc>
                  <a:txBody>
                    <a:bodyPr/>
                    <a:lstStyle/>
                    <a:p>
                      <a:r>
                        <a:rPr lang="en-US" sz="1000"/>
                        <a:t>2.4793%</a:t>
                      </a:r>
                    </a:p>
                  </a:txBody>
                  <a:tcPr/>
                </a:tc>
                <a:tc>
                  <a:txBody>
                    <a:bodyPr/>
                    <a:lstStyle/>
                    <a:p>
                      <a:r>
                        <a:rPr lang="en-US" sz="1000"/>
                        <a:t>Photo</a:t>
                      </a:r>
                    </a:p>
                  </a:txBody>
                  <a:tcPr/>
                </a:tc>
                <a:extLst>
                  <a:ext uri="{0D108BD9-81ED-4DB2-BD59-A6C34878D82A}">
                    <a16:rowId xmlns:a16="http://schemas.microsoft.com/office/drawing/2014/main" val="4265521793"/>
                  </a:ext>
                </a:extLst>
              </a:tr>
              <a:tr h="370840">
                <a:tc>
                  <a:txBody>
                    <a:bodyPr/>
                    <a:lstStyle/>
                    <a:p>
                      <a:r>
                        <a:rPr lang="en-US" sz="1000" b="1"/>
                        <a:t>TMNA Services, LLC. (TMNAS) - 2017-11-20 15:18:56</a:t>
                      </a:r>
                      <a:r>
                        <a:rPr lang="en-US" sz="1000"/>
                        <a:t>
Tokio Marine recently held its first conference in Tokyo on diversity and unconscious bias. Tokio Marine North America Chief Human Resources Officer Caryn Angelson (third from right) joined a panel to discuss how to promote diversity &amp; inclusion across the Tokio Marine Group.</a:t>
                      </a:r>
                    </a:p>
                  </a:txBody>
                  <a:tcPr/>
                </a:tc>
                <a:tc>
                  <a:txBody>
                    <a:bodyPr/>
                    <a:lstStyle/>
                    <a:p>
                      <a:r>
                        <a:rPr lang="en-US" sz="1000"/>
                        <a:t>41</a:t>
                      </a:r>
                    </a:p>
                  </a:txBody>
                  <a:tcPr/>
                </a:tc>
                <a:tc>
                  <a:txBody>
                    <a:bodyPr/>
                    <a:lstStyle/>
                    <a:p>
                      <a:r>
                        <a:rPr lang="en-US" sz="1000"/>
                        <a:t>0</a:t>
                      </a:r>
                    </a:p>
                  </a:txBody>
                  <a:tcPr/>
                </a:tc>
                <a:tc>
                  <a:txBody>
                    <a:bodyPr/>
                    <a:lstStyle/>
                    <a:p>
                      <a:r>
                        <a:rPr lang="en-US" sz="1000"/>
                        <a:t>1.4674%</a:t>
                      </a:r>
                    </a:p>
                  </a:txBody>
                  <a:tcPr/>
                </a:tc>
                <a:tc>
                  <a:txBody>
                    <a:bodyPr/>
                    <a:lstStyle/>
                    <a:p>
                      <a:r>
                        <a:rPr lang="en-US" sz="1000"/>
                        <a:t>Photo</a:t>
                      </a:r>
                    </a:p>
                  </a:txBody>
                  <a:tcPr/>
                </a:tc>
                <a:extLst>
                  <a:ext uri="{0D108BD9-81ED-4DB2-BD59-A6C34878D82A}">
                    <a16:rowId xmlns:a16="http://schemas.microsoft.com/office/drawing/2014/main" val="1929615563"/>
                  </a:ext>
                </a:extLst>
              </a:tr>
              <a:tr h="370840">
                <a:tc>
                  <a:txBody>
                    <a:bodyPr/>
                    <a:lstStyle/>
                    <a:p>
                      <a:r>
                        <a:rPr lang="en-US" sz="1000" b="1"/>
                        <a:t>TMNA Services, LLC. (TMNAS) - 2017-11-15 10:50:06</a:t>
                      </a:r>
                      <a:r>
                        <a:rPr lang="en-US" sz="1000"/>
                        <a:t>
TMNAS is proud to be recognized as one of the Best Places to Work in Insurance for the 4th consecutive year! We are excited to share this award with our sister companies Philadelphia Insurance Companies and @Tokio Marine America.</a:t>
                      </a:r>
                    </a:p>
                  </a:txBody>
                  <a:tcPr/>
                </a:tc>
                <a:tc>
                  <a:txBody>
                    <a:bodyPr/>
                    <a:lstStyle/>
                    <a:p>
                      <a:r>
                        <a:rPr lang="en-US" sz="1000"/>
                        <a:t>39</a:t>
                      </a:r>
                    </a:p>
                  </a:txBody>
                  <a:tcPr/>
                </a:tc>
                <a:tc>
                  <a:txBody>
                    <a:bodyPr/>
                    <a:lstStyle/>
                    <a:p>
                      <a:r>
                        <a:rPr lang="en-US" sz="1000"/>
                        <a:t>1</a:t>
                      </a:r>
                    </a:p>
                  </a:txBody>
                  <a:tcPr/>
                </a:tc>
                <a:tc>
                  <a:txBody>
                    <a:bodyPr/>
                    <a:lstStyle/>
                    <a:p>
                      <a:r>
                        <a:rPr lang="en-US" sz="1000"/>
                        <a:t>1.4332%</a:t>
                      </a:r>
                    </a:p>
                  </a:txBody>
                  <a:tcPr/>
                </a:tc>
                <a:tc>
                  <a:txBody>
                    <a:bodyPr/>
                    <a:lstStyle/>
                    <a:p>
                      <a:r>
                        <a:rPr lang="en-US" sz="1000"/>
                        <a:t>Photo</a:t>
                      </a:r>
                    </a:p>
                  </a:txBody>
                  <a:tcPr/>
                </a:tc>
                <a:extLst>
                  <a:ext uri="{0D108BD9-81ED-4DB2-BD59-A6C34878D82A}">
                    <a16:rowId xmlns:a16="http://schemas.microsoft.com/office/drawing/2014/main" val="1057594760"/>
                  </a:ext>
                </a:extLst>
              </a:tr>
            </a:tbl>
          </a:graphicData>
        </a:graphic>
      </p:graphicFrame>
      <p:sp>
        <p:nvSpPr>
          <p:cNvPr id="4" name="Text Placeholder 3">
            <a:extLst>
              <a:ext uri="{FF2B5EF4-FFF2-40B4-BE49-F238E27FC236}">
                <a16:creationId xmlns:a16="http://schemas.microsoft.com/office/drawing/2014/main" id="{F095A909-1720-4672-9728-89E1D0CF4CC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68211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8A841-0836-46B4-A2C7-496A401BD46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F5BDEB6A-97C8-477B-8A4A-D2DEF847FFD5}"/>
              </a:ext>
            </a:extLst>
          </p:cNvPr>
          <p:cNvGraphicFramePr>
            <a:graphicFrameLocks noGrp="1"/>
          </p:cNvGraphicFramePr>
          <p:nvPr>
            <p:ph type="tbl" sz="quarter" idx="13"/>
            <p:extLst>
              <p:ext uri="{D42A27DB-BD31-4B8C-83A1-F6EECF244321}">
                <p14:modId xmlns:p14="http://schemas.microsoft.com/office/powerpoint/2010/main" val="1131059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323306"/>
                    </a:ext>
                  </a:extLst>
                </a:gridCol>
                <a:gridCol w="699516">
                  <a:extLst>
                    <a:ext uri="{9D8B030D-6E8A-4147-A177-3AD203B41FA5}">
                      <a16:colId xmlns:a16="http://schemas.microsoft.com/office/drawing/2014/main" val="1893508988"/>
                    </a:ext>
                  </a:extLst>
                </a:gridCol>
                <a:gridCol w="699516">
                  <a:extLst>
                    <a:ext uri="{9D8B030D-6E8A-4147-A177-3AD203B41FA5}">
                      <a16:colId xmlns:a16="http://schemas.microsoft.com/office/drawing/2014/main" val="501778007"/>
                    </a:ext>
                  </a:extLst>
                </a:gridCol>
                <a:gridCol w="658368">
                  <a:extLst>
                    <a:ext uri="{9D8B030D-6E8A-4147-A177-3AD203B41FA5}">
                      <a16:colId xmlns:a16="http://schemas.microsoft.com/office/drawing/2014/main" val="28307927"/>
                    </a:ext>
                  </a:extLst>
                </a:gridCol>
                <a:gridCol w="658368">
                  <a:extLst>
                    <a:ext uri="{9D8B030D-6E8A-4147-A177-3AD203B41FA5}">
                      <a16:colId xmlns:a16="http://schemas.microsoft.com/office/drawing/2014/main" val="701742030"/>
                    </a:ext>
                  </a:extLst>
                </a:gridCol>
                <a:gridCol w="658368">
                  <a:extLst>
                    <a:ext uri="{9D8B030D-6E8A-4147-A177-3AD203B41FA5}">
                      <a16:colId xmlns:a16="http://schemas.microsoft.com/office/drawing/2014/main" val="1311163301"/>
                    </a:ext>
                  </a:extLst>
                </a:gridCol>
                <a:gridCol w="699516">
                  <a:extLst>
                    <a:ext uri="{9D8B030D-6E8A-4147-A177-3AD203B41FA5}">
                      <a16:colId xmlns:a16="http://schemas.microsoft.com/office/drawing/2014/main" val="2591612888"/>
                    </a:ext>
                  </a:extLst>
                </a:gridCol>
                <a:gridCol w="699516">
                  <a:extLst>
                    <a:ext uri="{9D8B030D-6E8A-4147-A177-3AD203B41FA5}">
                      <a16:colId xmlns:a16="http://schemas.microsoft.com/office/drawing/2014/main" val="719596595"/>
                    </a:ext>
                  </a:extLst>
                </a:gridCol>
                <a:gridCol w="699516">
                  <a:extLst>
                    <a:ext uri="{9D8B030D-6E8A-4147-A177-3AD203B41FA5}">
                      <a16:colId xmlns:a16="http://schemas.microsoft.com/office/drawing/2014/main" val="2056873323"/>
                    </a:ext>
                  </a:extLst>
                </a:gridCol>
                <a:gridCol w="658368">
                  <a:extLst>
                    <a:ext uri="{9D8B030D-6E8A-4147-A177-3AD203B41FA5}">
                      <a16:colId xmlns:a16="http://schemas.microsoft.com/office/drawing/2014/main" val="38670157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61689335"/>
                  </a:ext>
                </a:extLst>
              </a:tr>
              <a:tr h="370840">
                <a:tc>
                  <a:txBody>
                    <a:bodyPr/>
                    <a:lstStyle/>
                    <a:p>
                      <a:r>
                        <a:rPr lang="en-US" sz="1000"/>
                        <a:t>tmna_services (TMNAS)</a:t>
                      </a:r>
                    </a:p>
                  </a:txBody>
                  <a:tcPr/>
                </a:tc>
                <a:tc>
                  <a:txBody>
                    <a:bodyPr/>
                    <a:lstStyle/>
                    <a:p>
                      <a:r>
                        <a:rPr lang="en-US" sz="1000"/>
                        <a:t>218</a:t>
                      </a:r>
                    </a:p>
                  </a:txBody>
                  <a:tcPr/>
                </a:tc>
                <a:tc>
                  <a:txBody>
                    <a:bodyPr/>
                    <a:lstStyle/>
                    <a:p>
                      <a:r>
                        <a:rPr lang="en-US" sz="1000"/>
                        <a:t>4</a:t>
                      </a:r>
                    </a:p>
                  </a:txBody>
                  <a:tcPr/>
                </a:tc>
                <a:tc>
                  <a:txBody>
                    <a:bodyPr/>
                    <a:lstStyle/>
                    <a:p>
                      <a:r>
                        <a:rPr lang="en-US" sz="1000"/>
                        <a:t>12</a:t>
                      </a:r>
                    </a:p>
                  </a:txBody>
                  <a:tcPr/>
                </a:tc>
                <a:tc>
                  <a:txBody>
                    <a:bodyPr/>
                    <a:lstStyle/>
                    <a:p>
                      <a:r>
                        <a:rPr lang="en-US" sz="1000"/>
                        <a:t>6</a:t>
                      </a:r>
                    </a:p>
                  </a:txBody>
                  <a:tcPr/>
                </a:tc>
                <a:tc>
                  <a:txBody>
                    <a:bodyPr/>
                    <a:lstStyle/>
                    <a:p>
                      <a:r>
                        <a:rPr lang="en-US" sz="1000"/>
                        <a:t>2</a:t>
                      </a:r>
                    </a:p>
                  </a:txBody>
                  <a:tcPr/>
                </a:tc>
                <a:tc>
                  <a:txBody>
                    <a:bodyPr/>
                    <a:lstStyle/>
                    <a:p>
                      <a:r>
                        <a:rPr lang="en-US" sz="1000"/>
                        <a:t>20</a:t>
                      </a:r>
                    </a:p>
                  </a:txBody>
                  <a:tcPr/>
                </a:tc>
                <a:tc>
                  <a:txBody>
                    <a:bodyPr/>
                    <a:lstStyle/>
                    <a:p>
                      <a:r>
                        <a:rPr lang="en-US" sz="1000"/>
                        <a:t>434</a:t>
                      </a:r>
                    </a:p>
                  </a:txBody>
                  <a:tcPr/>
                </a:tc>
                <a:tc>
                  <a:txBody>
                    <a:bodyPr/>
                    <a:lstStyle/>
                    <a:p>
                      <a:r>
                        <a:rPr lang="en-US" sz="1000"/>
                        <a:t>14</a:t>
                      </a:r>
                    </a:p>
                  </a:txBody>
                  <a:tcPr/>
                </a:tc>
                <a:tc>
                  <a:txBody>
                    <a:bodyPr/>
                    <a:lstStyle/>
                    <a:p>
                      <a:r>
                        <a:rPr lang="en-US" sz="1000"/>
                        <a:t>10.3704%</a:t>
                      </a:r>
                    </a:p>
                  </a:txBody>
                  <a:tcPr/>
                </a:tc>
                <a:extLst>
                  <a:ext uri="{0D108BD9-81ED-4DB2-BD59-A6C34878D82A}">
                    <a16:rowId xmlns:a16="http://schemas.microsoft.com/office/drawing/2014/main" val="1070904250"/>
                  </a:ext>
                </a:extLst>
              </a:tr>
            </a:tbl>
          </a:graphicData>
        </a:graphic>
      </p:graphicFrame>
      <p:sp>
        <p:nvSpPr>
          <p:cNvPr id="4" name="Text Placeholder 3">
            <a:extLst>
              <a:ext uri="{FF2B5EF4-FFF2-40B4-BE49-F238E27FC236}">
                <a16:creationId xmlns:a16="http://schemas.microsoft.com/office/drawing/2014/main" id="{992012FC-B001-4E2C-BF48-D8E54878FE3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22353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BFA4-C092-4C3E-BC3F-AB36B4A52676}"/>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917D93BD-B5DB-44D6-A5FC-AC9ED8DA87F7}"/>
              </a:ext>
            </a:extLst>
          </p:cNvPr>
          <p:cNvGraphicFramePr>
            <a:graphicFrameLocks noGrp="1"/>
          </p:cNvGraphicFramePr>
          <p:nvPr>
            <p:ph type="chart" sz="quarter" idx="13"/>
            <p:extLst>
              <p:ext uri="{D42A27DB-BD31-4B8C-83A1-F6EECF244321}">
                <p14:modId xmlns:p14="http://schemas.microsoft.com/office/powerpoint/2010/main" val="2438895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EE520-C893-435C-9E5F-B70DAB52C2F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67FAA51-7839-411F-9B15-A78987522C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583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F0BF-63B7-4551-B8FC-5C3899BA28A0}"/>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3402E0A2-824C-4184-AC3D-8FA071273F16}"/>
              </a:ext>
            </a:extLst>
          </p:cNvPr>
          <p:cNvGraphicFramePr>
            <a:graphicFrameLocks noGrp="1"/>
          </p:cNvGraphicFramePr>
          <p:nvPr>
            <p:ph type="chart" sz="quarter" idx="13"/>
            <p:extLst>
              <p:ext uri="{D42A27DB-BD31-4B8C-83A1-F6EECF244321}">
                <p14:modId xmlns:p14="http://schemas.microsoft.com/office/powerpoint/2010/main" val="3001187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38E60-7509-475A-AE95-574D46162FD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73AAD3A-6F3E-45DD-ACDF-DED1E3E2C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779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288C9-0E0A-4977-A393-ED634E1712DE}"/>
              </a:ext>
            </a:extLst>
          </p:cNvPr>
          <p:cNvSpPr>
            <a:spLocks noGrp="1"/>
          </p:cNvSpPr>
          <p:nvPr>
            <p:ph type="title"/>
          </p:nvPr>
        </p:nvSpPr>
        <p:spPr/>
        <p:txBody>
          <a:bodyPr/>
          <a:lstStyle/>
          <a:p>
            <a:r>
              <a:rPr lang="en-US"/>
              <a:t>Top Instagram Posts Table - 1 of 3</a:t>
            </a:r>
          </a:p>
        </p:txBody>
      </p:sp>
      <p:graphicFrame>
        <p:nvGraphicFramePr>
          <p:cNvPr id="5" name="Table Placeholder 4">
            <a:extLst>
              <a:ext uri="{FF2B5EF4-FFF2-40B4-BE49-F238E27FC236}">
                <a16:creationId xmlns:a16="http://schemas.microsoft.com/office/drawing/2014/main" id="{D22E465E-AFA8-4F1E-8C70-DB123A081E14}"/>
              </a:ext>
            </a:extLst>
          </p:cNvPr>
          <p:cNvGraphicFramePr>
            <a:graphicFrameLocks noGrp="1"/>
          </p:cNvGraphicFramePr>
          <p:nvPr>
            <p:ph type="tbl" sz="quarter" idx="13"/>
            <p:extLst>
              <p:ext uri="{D42A27DB-BD31-4B8C-83A1-F6EECF244321}">
                <p14:modId xmlns:p14="http://schemas.microsoft.com/office/powerpoint/2010/main" val="142302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26064897"/>
                    </a:ext>
                  </a:extLst>
                </a:gridCol>
                <a:gridCol w="987552">
                  <a:extLst>
                    <a:ext uri="{9D8B030D-6E8A-4147-A177-3AD203B41FA5}">
                      <a16:colId xmlns:a16="http://schemas.microsoft.com/office/drawing/2014/main" val="4241042806"/>
                    </a:ext>
                  </a:extLst>
                </a:gridCol>
                <a:gridCol w="987552">
                  <a:extLst>
                    <a:ext uri="{9D8B030D-6E8A-4147-A177-3AD203B41FA5}">
                      <a16:colId xmlns:a16="http://schemas.microsoft.com/office/drawing/2014/main" val="2535100934"/>
                    </a:ext>
                  </a:extLst>
                </a:gridCol>
                <a:gridCol w="987552">
                  <a:extLst>
                    <a:ext uri="{9D8B030D-6E8A-4147-A177-3AD203B41FA5}">
                      <a16:colId xmlns:a16="http://schemas.microsoft.com/office/drawing/2014/main" val="2663358490"/>
                    </a:ext>
                  </a:extLst>
                </a:gridCol>
                <a:gridCol w="987552">
                  <a:extLst>
                    <a:ext uri="{9D8B030D-6E8A-4147-A177-3AD203B41FA5}">
                      <a16:colId xmlns:a16="http://schemas.microsoft.com/office/drawing/2014/main" val="166414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659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- 2017-11-09 09:00:04</a:t>
                      </a:r>
                      <a:r>
                        <a:rPr kumimoji="0" lang="en-US" sz="1000" b="0" i="0" u="none" strike="noStrike" kern="1200" cap="none" spc="0" normalizeH="0" baseline="0" noProof="0">
                          <a:ln>
                            <a:noFill/>
                          </a:ln>
                          <a:solidFill>
                            <a:prstClr val="black"/>
                          </a:solidFill>
                          <a:effectLst/>
                          <a:uLnTx/>
                          <a:uFillTx/>
                          <a:latin typeface="+mn-lt"/>
                          <a:ea typeface="+mn-ea"/>
                          <a:cs typeface="+mn-cs"/>
                        </a:rPr>
                        <a:t>
Yesterday, the 2016-2017 Emerging Leaders Program final presentations took place in our TMNA Jersey City office. Eleven Tokio Marine companies from across the globe are representative of the ELP this year.  We'd like to take a minute to congratulate our Team TMNAS as well as all of the other teams. Congratulations! 🎊🍾🎉 .
.
#congratulations #emerging #leaders #TMNAS #fun #presentation #work #honor #hardwork #paysoff #motivation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921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- 2017-11-09 16:00:57</a:t>
                      </a:r>
                      <a:r>
                        <a:rPr kumimoji="0" lang="en-US" sz="1000" b="0" i="0" u="none" strike="noStrike" kern="1200" cap="none" spc="0" normalizeH="0" baseline="0" noProof="0">
                          <a:ln>
                            <a:noFill/>
                          </a:ln>
                          <a:solidFill>
                            <a:prstClr val="black"/>
                          </a:solidFill>
                          <a:effectLst/>
                          <a:uLnTx/>
                          <a:uFillTx/>
                          <a:latin typeface="+mn-lt"/>
                          <a:ea typeface="+mn-ea"/>
                          <a:cs typeface="+mn-cs"/>
                        </a:rPr>
                        <a:t>
Who will be Chopped? We are getting ready for the Chili Cook-Off and Cornbread Bake-Off! Who will survive in this TMNAS Chopped Special! Tune In Monday. Swipe Left for Boomerang #Video @foodnetwork .
.
#Chopped #Food #Chili #chef #goodeats #goodfood #cornbread #bake #foodnetwork #fun #Monday #Tunein #work #tbt #TMNAS #boomerang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23825045"/>
                  </a:ext>
                </a:extLst>
              </a:tr>
            </a:tbl>
          </a:graphicData>
        </a:graphic>
      </p:graphicFrame>
      <p:sp>
        <p:nvSpPr>
          <p:cNvPr id="4" name="Text Placeholder 3">
            <a:extLst>
              <a:ext uri="{FF2B5EF4-FFF2-40B4-BE49-F238E27FC236}">
                <a16:creationId xmlns:a16="http://schemas.microsoft.com/office/drawing/2014/main" id="{C24BFE1F-AECF-441F-AA4C-0ECE7F5B29A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30343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6B69E-6B22-44D7-800C-2C62153B834F}"/>
              </a:ext>
            </a:extLst>
          </p:cNvPr>
          <p:cNvSpPr>
            <a:spLocks noGrp="1"/>
          </p:cNvSpPr>
          <p:nvPr>
            <p:ph type="title"/>
          </p:nvPr>
        </p:nvSpPr>
        <p:spPr/>
        <p:txBody>
          <a:bodyPr/>
          <a:lstStyle/>
          <a:p>
            <a:r>
              <a:rPr lang="en-US"/>
              <a:t>Top Instagram Posts Table - 2 of 3</a:t>
            </a:r>
          </a:p>
        </p:txBody>
      </p:sp>
      <p:graphicFrame>
        <p:nvGraphicFramePr>
          <p:cNvPr id="5" name="Table Placeholder 4">
            <a:extLst>
              <a:ext uri="{FF2B5EF4-FFF2-40B4-BE49-F238E27FC236}">
                <a16:creationId xmlns:a16="http://schemas.microsoft.com/office/drawing/2014/main" id="{60B7F837-C8A1-4BF7-A7A2-00DD4D0F4BE4}"/>
              </a:ext>
            </a:extLst>
          </p:cNvPr>
          <p:cNvGraphicFramePr>
            <a:graphicFrameLocks noGrp="1"/>
          </p:cNvGraphicFramePr>
          <p:nvPr>
            <p:ph type="tbl" sz="quarter" idx="13"/>
            <p:extLst>
              <p:ext uri="{D42A27DB-BD31-4B8C-83A1-F6EECF244321}">
                <p14:modId xmlns:p14="http://schemas.microsoft.com/office/powerpoint/2010/main" val="121701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39986859"/>
                    </a:ext>
                  </a:extLst>
                </a:gridCol>
                <a:gridCol w="987552">
                  <a:extLst>
                    <a:ext uri="{9D8B030D-6E8A-4147-A177-3AD203B41FA5}">
                      <a16:colId xmlns:a16="http://schemas.microsoft.com/office/drawing/2014/main" val="1015248113"/>
                    </a:ext>
                  </a:extLst>
                </a:gridCol>
                <a:gridCol w="987552">
                  <a:extLst>
                    <a:ext uri="{9D8B030D-6E8A-4147-A177-3AD203B41FA5}">
                      <a16:colId xmlns:a16="http://schemas.microsoft.com/office/drawing/2014/main" val="3330452872"/>
                    </a:ext>
                  </a:extLst>
                </a:gridCol>
                <a:gridCol w="987552">
                  <a:extLst>
                    <a:ext uri="{9D8B030D-6E8A-4147-A177-3AD203B41FA5}">
                      <a16:colId xmlns:a16="http://schemas.microsoft.com/office/drawing/2014/main" val="3443692357"/>
                    </a:ext>
                  </a:extLst>
                </a:gridCol>
                <a:gridCol w="987552">
                  <a:extLst>
                    <a:ext uri="{9D8B030D-6E8A-4147-A177-3AD203B41FA5}">
                      <a16:colId xmlns:a16="http://schemas.microsoft.com/office/drawing/2014/main" val="397335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599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- 2017-11-10 17:33:57</a:t>
                      </a:r>
                      <a:r>
                        <a:rPr kumimoji="0" lang="en-US" sz="1000" b="0" i="0" u="none" strike="noStrike" kern="1200" cap="none" spc="0" normalizeH="0" baseline="0" noProof="0">
                          <a:ln>
                            <a:noFill/>
                          </a:ln>
                          <a:solidFill>
                            <a:prstClr val="black"/>
                          </a:solidFill>
                          <a:effectLst/>
                          <a:uLnTx/>
                          <a:uFillTx/>
                          <a:latin typeface="+mn-lt"/>
                          <a:ea typeface="+mn-ea"/>
                          <a:cs typeface="+mn-cs"/>
                        </a:rPr>
                        <a:t>
Today, #TMNAS employees participated in the @specialolympics PA #UnifiedTorchRun which kicks off the annual Fall Festival hosted by @villanovaspecialolympics !! Meanwhile, this group cheered on today’s SOPA volleyball players! Thank you for having us! We love supporting these amazing athletes!!!!! 🔥🏃‍♂️🏅🏐
.
#torchrun #2017 #specialolympics #fallfestival #celebration #weekend #comeptition #winners #fun #run #healthylifestyle #workout #fitness #TMNAS #Friday #olympics #SOPA #villanova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4227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- 2017-11-07 16:25:13</a:t>
                      </a:r>
                      <a:r>
                        <a:rPr kumimoji="0" lang="en-US" sz="1000" b="0" i="0" u="none" strike="noStrike" kern="1200" cap="none" spc="0" normalizeH="0" baseline="0" noProof="0">
                          <a:ln>
                            <a:noFill/>
                          </a:ln>
                          <a:solidFill>
                            <a:prstClr val="black"/>
                          </a:solidFill>
                          <a:effectLst/>
                          <a:uLnTx/>
                          <a:uFillTx/>
                          <a:latin typeface="+mn-lt"/>
                          <a:ea typeface="+mn-ea"/>
                          <a:cs typeface="+mn-cs"/>
                        </a:rPr>
                        <a:t>
Mark Yoda, the Executive sponsor of MAP program from TMHD, visited the Bala office to have meetings with MAP participants and their functional advisors. He gave MAP participants presentations about "Think Globally" and "create your unexpected global career opportunity" with his own career in Tokio Marine Group. @tmamerica .
.
#growth #MAP #careers #global #thinking #work #TMNAS #service #lunch #food #futureleaders #motivation #opportunity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3790896"/>
                  </a:ext>
                </a:extLst>
              </a:tr>
            </a:tbl>
          </a:graphicData>
        </a:graphic>
      </p:graphicFrame>
      <p:sp>
        <p:nvSpPr>
          <p:cNvPr id="4" name="Text Placeholder 3">
            <a:extLst>
              <a:ext uri="{FF2B5EF4-FFF2-40B4-BE49-F238E27FC236}">
                <a16:creationId xmlns:a16="http://schemas.microsoft.com/office/drawing/2014/main" id="{D2E9719C-DB6D-420C-A103-8F68098A769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09246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CB4F3-0777-4C7A-B883-AC32EB75933B}"/>
              </a:ext>
            </a:extLst>
          </p:cNvPr>
          <p:cNvSpPr>
            <a:spLocks noGrp="1"/>
          </p:cNvSpPr>
          <p:nvPr>
            <p:ph type="title"/>
          </p:nvPr>
        </p:nvSpPr>
        <p:spPr/>
        <p:txBody>
          <a:bodyPr/>
          <a:lstStyle/>
          <a:p>
            <a:r>
              <a:rPr lang="en-US"/>
              <a:t>Top Instagram Posts Table - 3 of 3</a:t>
            </a:r>
          </a:p>
        </p:txBody>
      </p:sp>
      <p:graphicFrame>
        <p:nvGraphicFramePr>
          <p:cNvPr id="5" name="Table Placeholder 4">
            <a:extLst>
              <a:ext uri="{FF2B5EF4-FFF2-40B4-BE49-F238E27FC236}">
                <a16:creationId xmlns:a16="http://schemas.microsoft.com/office/drawing/2014/main" id="{752B20C1-7C7C-4E0E-A357-D9F1E7FE97AB}"/>
              </a:ext>
            </a:extLst>
          </p:cNvPr>
          <p:cNvGraphicFramePr>
            <a:graphicFrameLocks noGrp="1"/>
          </p:cNvGraphicFramePr>
          <p:nvPr>
            <p:ph type="tbl" sz="quarter" idx="13"/>
            <p:extLst>
              <p:ext uri="{D42A27DB-BD31-4B8C-83A1-F6EECF244321}">
                <p14:modId xmlns:p14="http://schemas.microsoft.com/office/powerpoint/2010/main" val="3885598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1041690"/>
                    </a:ext>
                  </a:extLst>
                </a:gridCol>
                <a:gridCol w="987552">
                  <a:extLst>
                    <a:ext uri="{9D8B030D-6E8A-4147-A177-3AD203B41FA5}">
                      <a16:colId xmlns:a16="http://schemas.microsoft.com/office/drawing/2014/main" val="3042904687"/>
                    </a:ext>
                  </a:extLst>
                </a:gridCol>
                <a:gridCol w="987552">
                  <a:extLst>
                    <a:ext uri="{9D8B030D-6E8A-4147-A177-3AD203B41FA5}">
                      <a16:colId xmlns:a16="http://schemas.microsoft.com/office/drawing/2014/main" val="1367911144"/>
                    </a:ext>
                  </a:extLst>
                </a:gridCol>
                <a:gridCol w="987552">
                  <a:extLst>
                    <a:ext uri="{9D8B030D-6E8A-4147-A177-3AD203B41FA5}">
                      <a16:colId xmlns:a16="http://schemas.microsoft.com/office/drawing/2014/main" val="2994592747"/>
                    </a:ext>
                  </a:extLst>
                </a:gridCol>
                <a:gridCol w="987552">
                  <a:extLst>
                    <a:ext uri="{9D8B030D-6E8A-4147-A177-3AD203B41FA5}">
                      <a16:colId xmlns:a16="http://schemas.microsoft.com/office/drawing/2014/main" val="340681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418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- 2017-11-20 16:49:58</a:t>
                      </a:r>
                      <a:r>
                        <a:rPr kumimoji="0" lang="en-US" sz="1000" b="0" i="0" u="none" strike="noStrike" kern="1200" cap="none" spc="0" normalizeH="0" baseline="0" noProof="0">
                          <a:ln>
                            <a:noFill/>
                          </a:ln>
                          <a:solidFill>
                            <a:prstClr val="black"/>
                          </a:solidFill>
                          <a:effectLst/>
                          <a:uLnTx/>
                          <a:uFillTx/>
                          <a:latin typeface="+mn-lt"/>
                          <a:ea typeface="+mn-ea"/>
                          <a:cs typeface="+mn-cs"/>
                        </a:rPr>
                        <a:t>
Tokio Marine recently held its first conference in Tokyo on diversity and unconscious bias. Tokio Marine North America Chief Human Resources Officer Caryn Angelson (third from right) joined a panel to discuss how to promote diversity &amp; inclusion across the Tokio Marine Group.
.
.
#diversity #conference #tokyo #TokioMarine #TMNAS #learning #inclusion #Monday #career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4246296"/>
                  </a:ext>
                </a:extLst>
              </a:tr>
            </a:tbl>
          </a:graphicData>
        </a:graphic>
      </p:graphicFrame>
      <p:sp>
        <p:nvSpPr>
          <p:cNvPr id="4" name="Text Placeholder 3">
            <a:extLst>
              <a:ext uri="{FF2B5EF4-FFF2-40B4-BE49-F238E27FC236}">
                <a16:creationId xmlns:a16="http://schemas.microsoft.com/office/drawing/2014/main" id="{426F5733-9E40-4B6F-A19B-71500AE8349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29105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F416F-960F-4883-BFA0-C4CB6B60E550}"/>
              </a:ext>
            </a:extLst>
          </p:cNvPr>
          <p:cNvSpPr>
            <a:spLocks noGrp="1"/>
          </p:cNvSpPr>
          <p:nvPr>
            <p:ph type="title"/>
          </p:nvPr>
        </p:nvSpPr>
        <p:spPr/>
        <p:txBody>
          <a:bodyPr/>
          <a:lstStyle/>
          <a:p>
            <a:r>
              <a:rPr lang="en-US"/>
              <a:t>Overall Overall Posted Content</a:t>
            </a:r>
          </a:p>
        </p:txBody>
      </p:sp>
      <p:graphicFrame>
        <p:nvGraphicFramePr>
          <p:cNvPr id="6" name="Chart Placeholder 5">
            <a:extLst>
              <a:ext uri="{FF2B5EF4-FFF2-40B4-BE49-F238E27FC236}">
                <a16:creationId xmlns:a16="http://schemas.microsoft.com/office/drawing/2014/main" id="{46792905-A510-4D2C-9E07-F72E660774CE}"/>
              </a:ext>
            </a:extLst>
          </p:cNvPr>
          <p:cNvGraphicFramePr>
            <a:graphicFrameLocks noGrp="1"/>
          </p:cNvGraphicFramePr>
          <p:nvPr>
            <p:ph type="chart" sz="quarter" idx="13"/>
            <p:extLst>
              <p:ext uri="{D42A27DB-BD31-4B8C-83A1-F6EECF244321}">
                <p14:modId xmlns:p14="http://schemas.microsoft.com/office/powerpoint/2010/main" val="4128740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B1EF15-B2B4-4163-891A-9FFF7855C7C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2FE135E-3576-4819-8631-C7D981552F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8877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435</Words>
  <Application>Microsoft Office PowerPoint</Application>
  <PresentationFormat>On-screen Show (4:3)</PresentationFormat>
  <Paragraphs>188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 - 1 of 3</vt:lpstr>
      <vt:lpstr>Top Instagram Posts Table - 2 of 3</vt:lpstr>
      <vt:lpstr>Top Instagram Posts Table - 3 of 3</vt:lpstr>
      <vt:lpstr>Overall Overall Posted Content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2017-12-14T13:59:47Z</dcterms:created>
  <dcterms:modified xsi:type="dcterms:W3CDTF">2017-12-14T14:00:12Z</dcterms:modified>
</cp:coreProperties>
</file>