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43040</c:v>
                </c:pt>
              </c:numCache>
            </c:numRef>
          </c:cat>
          <c:val>
            <c:numRef>
              <c:f>Sheet1!$B$2</c:f>
              <c:numCache>
                <c:formatCode>General</c:formatCode>
                <c:ptCount val="1"/>
                <c:pt idx="0">
                  <c:v>3342</c:v>
                </c:pt>
              </c:numCache>
            </c:numRef>
          </c:val>
          <c:extLst>
            <c:ext xmlns:c16="http://schemas.microsoft.com/office/drawing/2014/chart" uri="{C3380CC4-5D6E-409C-BE32-E72D297353CC}">
              <c16:uniqueId val="{00000000-B1D9-43DD-87A6-5CDA6902DDCF}"/>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43040</c:v>
                </c:pt>
              </c:numCache>
            </c:numRef>
          </c:cat>
          <c:val>
            <c:numRef>
              <c:f>Sheet1!$C$2</c:f>
              <c:numCache>
                <c:formatCode>General</c:formatCode>
                <c:ptCount val="1"/>
                <c:pt idx="0">
                  <c:v>2821</c:v>
                </c:pt>
              </c:numCache>
            </c:numRef>
          </c:val>
          <c:extLst>
            <c:ext xmlns:c16="http://schemas.microsoft.com/office/drawing/2014/chart" uri="{C3380CC4-5D6E-409C-BE32-E72D297353CC}">
              <c16:uniqueId val="{00000001-B1D9-43DD-87A6-5CDA6902DDCF}"/>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43040</c:v>
                </c:pt>
              </c:numCache>
            </c:numRef>
          </c:cat>
          <c:val>
            <c:numRef>
              <c:f>Sheet1!$D$2</c:f>
              <c:numCache>
                <c:formatCode>General</c:formatCode>
                <c:ptCount val="1"/>
                <c:pt idx="0">
                  <c:v>0</c:v>
                </c:pt>
              </c:numCache>
            </c:numRef>
          </c:val>
          <c:extLst>
            <c:ext xmlns:c16="http://schemas.microsoft.com/office/drawing/2014/chart" uri="{C3380CC4-5D6E-409C-BE32-E72D297353CC}">
              <c16:uniqueId val="{00000002-B1D9-43DD-87A6-5CDA6902DDCF}"/>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43040</c:v>
                </c:pt>
              </c:numCache>
            </c:numRef>
          </c:cat>
          <c:val>
            <c:numRef>
              <c:f>Sheet1!$E$2</c:f>
              <c:numCache>
                <c:formatCode>General</c:formatCode>
                <c:ptCount val="1"/>
                <c:pt idx="0">
                  <c:v>0</c:v>
                </c:pt>
              </c:numCache>
            </c:numRef>
          </c:val>
          <c:extLst>
            <c:ext xmlns:c16="http://schemas.microsoft.com/office/drawing/2014/chart" uri="{C3380CC4-5D6E-409C-BE32-E72D297353CC}">
              <c16:uniqueId val="{00000003-B1D9-43DD-87A6-5CDA6902DDCF}"/>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43040</c:v>
                </c:pt>
              </c:numCache>
            </c:numRef>
          </c:cat>
          <c:val>
            <c:numRef>
              <c:f>Sheet1!$F$2</c:f>
              <c:numCache>
                <c:formatCode>General</c:formatCode>
                <c:ptCount val="1"/>
                <c:pt idx="0">
                  <c:v>13354</c:v>
                </c:pt>
              </c:numCache>
            </c:numRef>
          </c:val>
          <c:extLst>
            <c:ext xmlns:c16="http://schemas.microsoft.com/office/drawing/2014/chart" uri="{C3380CC4-5D6E-409C-BE32-E72D297353CC}">
              <c16:uniqueId val="{00000004-B1D9-43DD-87A6-5CDA6902DDCF}"/>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43040</c:v>
                </c:pt>
              </c:numCache>
            </c:numRef>
          </c:cat>
          <c:val>
            <c:numRef>
              <c:f>Sheet1!$G$2</c:f>
              <c:numCache>
                <c:formatCode>General</c:formatCode>
                <c:ptCount val="1"/>
                <c:pt idx="0">
                  <c:v>763</c:v>
                </c:pt>
              </c:numCache>
            </c:numRef>
          </c:val>
          <c:extLst>
            <c:ext xmlns:c16="http://schemas.microsoft.com/office/drawing/2014/chart" uri="{C3380CC4-5D6E-409C-BE32-E72D297353CC}">
              <c16:uniqueId val="{00000005-B1D9-43DD-87A6-5CDA6902DDCF}"/>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43040</c:v>
                </c:pt>
              </c:numCache>
            </c:numRef>
          </c:cat>
          <c:val>
            <c:numRef>
              <c:f>Sheet1!$H$2</c:f>
              <c:numCache>
                <c:formatCode>General</c:formatCode>
                <c:ptCount val="1"/>
                <c:pt idx="0">
                  <c:v>0</c:v>
                </c:pt>
              </c:numCache>
            </c:numRef>
          </c:val>
          <c:extLst>
            <c:ext xmlns:c16="http://schemas.microsoft.com/office/drawing/2014/chart" uri="{C3380CC4-5D6E-409C-BE32-E72D297353CC}">
              <c16:uniqueId val="{00000006-B1D9-43DD-87A6-5CDA6902DDCF}"/>
            </c:ext>
          </c:extLst>
        </c:ser>
        <c:dLbls>
          <c:showLegendKey val="0"/>
          <c:showVal val="0"/>
          <c:showCatName val="0"/>
          <c:showSerName val="0"/>
          <c:showPercent val="0"/>
          <c:showBubbleSize val="0"/>
        </c:dLbls>
        <c:gapWidth val="219"/>
        <c:overlap val="-27"/>
        <c:axId val="279339400"/>
        <c:axId val="279342024"/>
      </c:barChart>
      <c:dateAx>
        <c:axId val="279339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42024"/>
        <c:crosses val="autoZero"/>
        <c:auto val="1"/>
        <c:lblOffset val="100"/>
        <c:baseTimeUnit val="days"/>
      </c:dateAx>
      <c:valAx>
        <c:axId val="279342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39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66</c:v>
                </c:pt>
                <c:pt idx="1">
                  <c:v>21</c:v>
                </c:pt>
                <c:pt idx="2">
                  <c:v>25</c:v>
                </c:pt>
                <c:pt idx="3">
                  <c:v>38</c:v>
                </c:pt>
                <c:pt idx="4">
                  <c:v>37</c:v>
                </c:pt>
                <c:pt idx="5">
                  <c:v>38</c:v>
                </c:pt>
                <c:pt idx="6">
                  <c:v>21</c:v>
                </c:pt>
                <c:pt idx="7">
                  <c:v>46</c:v>
                </c:pt>
                <c:pt idx="8">
                  <c:v>27</c:v>
                </c:pt>
                <c:pt idx="9">
                  <c:v>43</c:v>
                </c:pt>
                <c:pt idx="10">
                  <c:v>40</c:v>
                </c:pt>
                <c:pt idx="11">
                  <c:v>7</c:v>
                </c:pt>
              </c:numCache>
            </c:numRef>
          </c:val>
          <c:extLst>
            <c:ext xmlns:c16="http://schemas.microsoft.com/office/drawing/2014/chart" uri="{C3380CC4-5D6E-409C-BE32-E72D297353CC}">
              <c16:uniqueId val="{00000000-EE91-4D33-B824-59B2A38B6BA3}"/>
            </c:ext>
          </c:extLst>
        </c:ser>
        <c:dLbls>
          <c:showLegendKey val="0"/>
          <c:showVal val="0"/>
          <c:showCatName val="0"/>
          <c:showSerName val="0"/>
          <c:showPercent val="0"/>
          <c:showBubbleSize val="0"/>
        </c:dLbls>
        <c:gapWidth val="219"/>
        <c:overlap val="-27"/>
        <c:axId val="279335792"/>
        <c:axId val="282012208"/>
      </c:barChart>
      <c:dateAx>
        <c:axId val="279335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12208"/>
        <c:crosses val="autoZero"/>
        <c:auto val="1"/>
        <c:lblOffset val="100"/>
        <c:baseTimeUnit val="months"/>
      </c:dateAx>
      <c:valAx>
        <c:axId val="28201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35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26</c:v>
                </c:pt>
                <c:pt idx="1">
                  <c:v>20</c:v>
                </c:pt>
                <c:pt idx="2">
                  <c:v>20</c:v>
                </c:pt>
                <c:pt idx="3">
                  <c:v>29</c:v>
                </c:pt>
                <c:pt idx="4">
                  <c:v>19</c:v>
                </c:pt>
                <c:pt idx="5">
                  <c:v>24</c:v>
                </c:pt>
                <c:pt idx="6">
                  <c:v>25</c:v>
                </c:pt>
                <c:pt idx="7">
                  <c:v>25</c:v>
                </c:pt>
                <c:pt idx="8">
                  <c:v>22</c:v>
                </c:pt>
                <c:pt idx="9">
                  <c:v>19</c:v>
                </c:pt>
                <c:pt idx="10">
                  <c:v>19</c:v>
                </c:pt>
                <c:pt idx="11">
                  <c:v>19</c:v>
                </c:pt>
              </c:numCache>
            </c:numRef>
          </c:val>
          <c:extLst>
            <c:ext xmlns:c16="http://schemas.microsoft.com/office/drawing/2014/chart" uri="{C3380CC4-5D6E-409C-BE32-E72D297353CC}">
              <c16:uniqueId val="{00000000-0BFC-456E-B974-85E3F7F45FC8}"/>
            </c:ext>
          </c:extLst>
        </c:ser>
        <c:dLbls>
          <c:showLegendKey val="0"/>
          <c:showVal val="0"/>
          <c:showCatName val="0"/>
          <c:showSerName val="0"/>
          <c:showPercent val="0"/>
          <c:showBubbleSize val="0"/>
        </c:dLbls>
        <c:gapWidth val="219"/>
        <c:overlap val="-27"/>
        <c:axId val="282396432"/>
        <c:axId val="282397744"/>
      </c:barChart>
      <c:dateAx>
        <c:axId val="282396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397744"/>
        <c:crosses val="autoZero"/>
        <c:auto val="1"/>
        <c:lblOffset val="100"/>
        <c:baseTimeUnit val="months"/>
      </c:dateAx>
      <c:valAx>
        <c:axId val="282397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39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203740</c:v>
                </c:pt>
                <c:pt idx="1">
                  <c:v>100247</c:v>
                </c:pt>
                <c:pt idx="2">
                  <c:v>214003</c:v>
                </c:pt>
                <c:pt idx="3">
                  <c:v>163457</c:v>
                </c:pt>
                <c:pt idx="4">
                  <c:v>40647</c:v>
                </c:pt>
                <c:pt idx="5">
                  <c:v>55617</c:v>
                </c:pt>
                <c:pt idx="6">
                  <c:v>45944</c:v>
                </c:pt>
                <c:pt idx="7">
                  <c:v>84697</c:v>
                </c:pt>
                <c:pt idx="8">
                  <c:v>41806</c:v>
                </c:pt>
                <c:pt idx="9">
                  <c:v>79022</c:v>
                </c:pt>
                <c:pt idx="10">
                  <c:v>146713</c:v>
                </c:pt>
                <c:pt idx="11">
                  <c:v>62000</c:v>
                </c:pt>
              </c:numCache>
            </c:numRef>
          </c:val>
          <c:extLst>
            <c:ext xmlns:c16="http://schemas.microsoft.com/office/drawing/2014/chart" uri="{C3380CC4-5D6E-409C-BE32-E72D297353CC}">
              <c16:uniqueId val="{00000000-A1A1-48CB-A449-68FF08E920CE}"/>
            </c:ext>
          </c:extLst>
        </c:ser>
        <c:dLbls>
          <c:showLegendKey val="0"/>
          <c:showVal val="0"/>
          <c:showCatName val="0"/>
          <c:showSerName val="0"/>
          <c:showPercent val="0"/>
          <c:showBubbleSize val="0"/>
        </c:dLbls>
        <c:gapWidth val="219"/>
        <c:overlap val="-27"/>
        <c:axId val="282910736"/>
        <c:axId val="282908768"/>
      </c:barChart>
      <c:dateAx>
        <c:axId val="282910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08768"/>
        <c:crosses val="autoZero"/>
        <c:auto val="1"/>
        <c:lblOffset val="100"/>
        <c:baseTimeUnit val="months"/>
      </c:dateAx>
      <c:valAx>
        <c:axId val="282908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1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c:v>
                </c:pt>
                <c:pt idx="1">
                  <c:v>61</c:v>
                </c:pt>
                <c:pt idx="2">
                  <c:v>346</c:v>
                </c:pt>
                <c:pt idx="3">
                  <c:v>452</c:v>
                </c:pt>
                <c:pt idx="4">
                  <c:v>500</c:v>
                </c:pt>
                <c:pt idx="5">
                  <c:v>403</c:v>
                </c:pt>
                <c:pt idx="6">
                  <c:v>161</c:v>
                </c:pt>
              </c:numCache>
            </c:numRef>
          </c:val>
          <c:extLst>
            <c:ext xmlns:c16="http://schemas.microsoft.com/office/drawing/2014/chart" uri="{C3380CC4-5D6E-409C-BE32-E72D297353CC}">
              <c16:uniqueId val="{00000000-5F9F-4CFC-A3C2-313C3C3E3434}"/>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c:v>
                </c:pt>
                <c:pt idx="1">
                  <c:v>69</c:v>
                </c:pt>
                <c:pt idx="2">
                  <c:v>273</c:v>
                </c:pt>
                <c:pt idx="3">
                  <c:v>345</c:v>
                </c:pt>
                <c:pt idx="4">
                  <c:v>282</c:v>
                </c:pt>
                <c:pt idx="5">
                  <c:v>247</c:v>
                </c:pt>
                <c:pt idx="6">
                  <c:v>142</c:v>
                </c:pt>
              </c:numCache>
            </c:numRef>
          </c:val>
          <c:extLst>
            <c:ext xmlns:c16="http://schemas.microsoft.com/office/drawing/2014/chart" uri="{C3380CC4-5D6E-409C-BE32-E72D297353CC}">
              <c16:uniqueId val="{00000001-5F9F-4CFC-A3C2-313C3C3E3434}"/>
            </c:ext>
          </c:extLst>
        </c:ser>
        <c:dLbls>
          <c:showLegendKey val="0"/>
          <c:showVal val="0"/>
          <c:showCatName val="0"/>
          <c:showSerName val="0"/>
          <c:showPercent val="0"/>
          <c:showBubbleSize val="0"/>
        </c:dLbls>
        <c:gapWidth val="219"/>
        <c:overlap val="-27"/>
        <c:axId val="291822000"/>
        <c:axId val="291826592"/>
      </c:barChart>
      <c:catAx>
        <c:axId val="291822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826592"/>
        <c:crosses val="autoZero"/>
        <c:auto val="1"/>
        <c:lblAlgn val="ctr"/>
        <c:lblOffset val="100"/>
        <c:noMultiLvlLbl val="0"/>
      </c:catAx>
      <c:valAx>
        <c:axId val="291826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822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46</c:v>
                </c:pt>
                <c:pt idx="2">
                  <c:v>26</c:v>
                </c:pt>
                <c:pt idx="3">
                  <c:v>39</c:v>
                </c:pt>
                <c:pt idx="4">
                  <c:v>26</c:v>
                </c:pt>
                <c:pt idx="5">
                  <c:v>42</c:v>
                </c:pt>
                <c:pt idx="6">
                  <c:v>26</c:v>
                </c:pt>
                <c:pt idx="7">
                  <c:v>54</c:v>
                </c:pt>
                <c:pt idx="8">
                  <c:v>30</c:v>
                </c:pt>
                <c:pt idx="9">
                  <c:v>19</c:v>
                </c:pt>
                <c:pt idx="10">
                  <c:v>19</c:v>
                </c:pt>
                <c:pt idx="11">
                  <c:v>2</c:v>
                </c:pt>
              </c:numCache>
            </c:numRef>
          </c:val>
          <c:extLst>
            <c:ext xmlns:c16="http://schemas.microsoft.com/office/drawing/2014/chart" uri="{C3380CC4-5D6E-409C-BE32-E72D297353CC}">
              <c16:uniqueId val="{00000000-4793-4553-8501-8185F3DDB4ED}"/>
            </c:ext>
          </c:extLst>
        </c:ser>
        <c:dLbls>
          <c:showLegendKey val="0"/>
          <c:showVal val="0"/>
          <c:showCatName val="0"/>
          <c:showSerName val="0"/>
          <c:showPercent val="0"/>
          <c:showBubbleSize val="0"/>
        </c:dLbls>
        <c:gapWidth val="219"/>
        <c:overlap val="-27"/>
        <c:axId val="291165048"/>
        <c:axId val="291165376"/>
      </c:barChart>
      <c:dateAx>
        <c:axId val="291165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65376"/>
        <c:crosses val="autoZero"/>
        <c:auto val="1"/>
        <c:lblOffset val="100"/>
        <c:baseTimeUnit val="months"/>
      </c:dateAx>
      <c:valAx>
        <c:axId val="291165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6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3</c:v>
                </c:pt>
                <c:pt idx="2">
                  <c:v>3</c:v>
                </c:pt>
                <c:pt idx="3">
                  <c:v>2</c:v>
                </c:pt>
                <c:pt idx="4">
                  <c:v>3</c:v>
                </c:pt>
                <c:pt idx="5">
                  <c:v>4</c:v>
                </c:pt>
                <c:pt idx="6">
                  <c:v>3</c:v>
                </c:pt>
                <c:pt idx="7">
                  <c:v>5</c:v>
                </c:pt>
                <c:pt idx="8">
                  <c:v>5</c:v>
                </c:pt>
                <c:pt idx="9">
                  <c:v>4</c:v>
                </c:pt>
                <c:pt idx="10">
                  <c:v>4</c:v>
                </c:pt>
                <c:pt idx="11">
                  <c:v>4</c:v>
                </c:pt>
              </c:numCache>
            </c:numRef>
          </c:val>
          <c:extLst>
            <c:ext xmlns:c16="http://schemas.microsoft.com/office/drawing/2014/chart" uri="{C3380CC4-5D6E-409C-BE32-E72D297353CC}">
              <c16:uniqueId val="{00000000-A2B6-4CFE-8313-DA8B93188C43}"/>
            </c:ext>
          </c:extLst>
        </c:ser>
        <c:dLbls>
          <c:showLegendKey val="0"/>
          <c:showVal val="0"/>
          <c:showCatName val="0"/>
          <c:showSerName val="0"/>
          <c:showPercent val="0"/>
          <c:showBubbleSize val="0"/>
        </c:dLbls>
        <c:gapWidth val="219"/>
        <c:overlap val="-27"/>
        <c:axId val="291152912"/>
        <c:axId val="291157504"/>
      </c:barChart>
      <c:dateAx>
        <c:axId val="291152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57504"/>
        <c:crosses val="autoZero"/>
        <c:auto val="1"/>
        <c:lblOffset val="100"/>
        <c:baseTimeUnit val="months"/>
      </c:dateAx>
      <c:valAx>
        <c:axId val="291157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52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12</c:v>
                </c:pt>
                <c:pt idx="1">
                  <c:v>23</c:v>
                </c:pt>
                <c:pt idx="2">
                  <c:v>28</c:v>
                </c:pt>
                <c:pt idx="3">
                  <c:v>32</c:v>
                </c:pt>
                <c:pt idx="4">
                  <c:v>20</c:v>
                </c:pt>
                <c:pt idx="5">
                  <c:v>21</c:v>
                </c:pt>
                <c:pt idx="6">
                  <c:v>16</c:v>
                </c:pt>
                <c:pt idx="7">
                  <c:v>26</c:v>
                </c:pt>
                <c:pt idx="8">
                  <c:v>32</c:v>
                </c:pt>
                <c:pt idx="9">
                  <c:v>33</c:v>
                </c:pt>
                <c:pt idx="10">
                  <c:v>15</c:v>
                </c:pt>
                <c:pt idx="11">
                  <c:v>2</c:v>
                </c:pt>
              </c:numCache>
            </c:numRef>
          </c:val>
          <c:extLst>
            <c:ext xmlns:c16="http://schemas.microsoft.com/office/drawing/2014/chart" uri="{C3380CC4-5D6E-409C-BE32-E72D297353CC}">
              <c16:uniqueId val="{00000000-7C72-4EE1-9236-EB48E57CB7C6}"/>
            </c:ext>
          </c:extLst>
        </c:ser>
        <c:dLbls>
          <c:showLegendKey val="0"/>
          <c:showVal val="0"/>
          <c:showCatName val="0"/>
          <c:showSerName val="0"/>
          <c:showPercent val="0"/>
          <c:showBubbleSize val="0"/>
        </c:dLbls>
        <c:gapWidth val="219"/>
        <c:overlap val="-27"/>
        <c:axId val="291161112"/>
        <c:axId val="291155536"/>
      </c:barChart>
      <c:dateAx>
        <c:axId val="291161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55536"/>
        <c:crosses val="autoZero"/>
        <c:auto val="1"/>
        <c:lblOffset val="100"/>
        <c:baseTimeUnit val="months"/>
      </c:dateAx>
      <c:valAx>
        <c:axId val="29115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6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148</c:v>
                </c:pt>
                <c:pt idx="1">
                  <c:v>165</c:v>
                </c:pt>
                <c:pt idx="2">
                  <c:v>147</c:v>
                </c:pt>
                <c:pt idx="3">
                  <c:v>173</c:v>
                </c:pt>
                <c:pt idx="4">
                  <c:v>164</c:v>
                </c:pt>
                <c:pt idx="5">
                  <c:v>175</c:v>
                </c:pt>
                <c:pt idx="6">
                  <c:v>157</c:v>
                </c:pt>
                <c:pt idx="7">
                  <c:v>147</c:v>
                </c:pt>
                <c:pt idx="8">
                  <c:v>150</c:v>
                </c:pt>
                <c:pt idx="9">
                  <c:v>181</c:v>
                </c:pt>
                <c:pt idx="10">
                  <c:v>143</c:v>
                </c:pt>
                <c:pt idx="11">
                  <c:v>46</c:v>
                </c:pt>
              </c:numCache>
            </c:numRef>
          </c:val>
          <c:extLst>
            <c:ext xmlns:c16="http://schemas.microsoft.com/office/drawing/2014/chart" uri="{C3380CC4-5D6E-409C-BE32-E72D297353CC}">
              <c16:uniqueId val="{00000000-00E6-48E5-A4F9-0B859D1C1BEC}"/>
            </c:ext>
          </c:extLst>
        </c:ser>
        <c:dLbls>
          <c:showLegendKey val="0"/>
          <c:showVal val="0"/>
          <c:showCatName val="0"/>
          <c:showSerName val="0"/>
          <c:showPercent val="0"/>
          <c:showBubbleSize val="0"/>
        </c:dLbls>
        <c:gapWidth val="219"/>
        <c:overlap val="-27"/>
        <c:axId val="334342952"/>
        <c:axId val="334343280"/>
      </c:barChart>
      <c:dateAx>
        <c:axId val="334342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343280"/>
        <c:crosses val="autoZero"/>
        <c:auto val="1"/>
        <c:lblOffset val="100"/>
        <c:baseTimeUnit val="months"/>
      </c:dateAx>
      <c:valAx>
        <c:axId val="334343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342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63</c:v>
                </c:pt>
                <c:pt idx="1">
                  <c:v>92</c:v>
                </c:pt>
                <c:pt idx="2">
                  <c:v>79</c:v>
                </c:pt>
                <c:pt idx="3">
                  <c:v>71</c:v>
                </c:pt>
                <c:pt idx="4">
                  <c:v>60</c:v>
                </c:pt>
                <c:pt idx="5">
                  <c:v>65</c:v>
                </c:pt>
                <c:pt idx="6">
                  <c:v>68</c:v>
                </c:pt>
                <c:pt idx="7">
                  <c:v>64</c:v>
                </c:pt>
                <c:pt idx="8">
                  <c:v>69</c:v>
                </c:pt>
                <c:pt idx="9">
                  <c:v>52</c:v>
                </c:pt>
                <c:pt idx="10">
                  <c:v>51</c:v>
                </c:pt>
                <c:pt idx="11">
                  <c:v>66</c:v>
                </c:pt>
              </c:numCache>
            </c:numRef>
          </c:val>
          <c:extLst>
            <c:ext xmlns:c16="http://schemas.microsoft.com/office/drawing/2014/chart" uri="{C3380CC4-5D6E-409C-BE32-E72D297353CC}">
              <c16:uniqueId val="{00000000-C1C8-4A99-9722-4DE08033BD12}"/>
            </c:ext>
          </c:extLst>
        </c:ser>
        <c:dLbls>
          <c:showLegendKey val="0"/>
          <c:showVal val="0"/>
          <c:showCatName val="0"/>
          <c:showSerName val="0"/>
          <c:showPercent val="0"/>
          <c:showBubbleSize val="0"/>
        </c:dLbls>
        <c:gapWidth val="219"/>
        <c:overlap val="-27"/>
        <c:axId val="334348528"/>
        <c:axId val="334350824"/>
      </c:barChart>
      <c:dateAx>
        <c:axId val="334348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350824"/>
        <c:crosses val="autoZero"/>
        <c:auto val="1"/>
        <c:lblOffset val="100"/>
        <c:baseTimeUnit val="months"/>
      </c:dateAx>
      <c:valAx>
        <c:axId val="334350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348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 (Philadelphia Insurance Co.)</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41</c:v>
                </c:pt>
                <c:pt idx="1">
                  <c:v>29</c:v>
                </c:pt>
                <c:pt idx="2">
                  <c:v>45</c:v>
                </c:pt>
                <c:pt idx="3">
                  <c:v>33</c:v>
                </c:pt>
                <c:pt idx="4">
                  <c:v>15</c:v>
                </c:pt>
                <c:pt idx="5">
                  <c:v>56</c:v>
                </c:pt>
                <c:pt idx="6">
                  <c:v>28</c:v>
                </c:pt>
                <c:pt idx="7">
                  <c:v>43</c:v>
                </c:pt>
                <c:pt idx="8">
                  <c:v>37</c:v>
                </c:pt>
                <c:pt idx="9">
                  <c:v>59</c:v>
                </c:pt>
                <c:pt idx="10">
                  <c:v>40</c:v>
                </c:pt>
                <c:pt idx="11">
                  <c:v>7</c:v>
                </c:pt>
              </c:numCache>
            </c:numRef>
          </c:val>
          <c:extLst>
            <c:ext xmlns:c16="http://schemas.microsoft.com/office/drawing/2014/chart" uri="{C3380CC4-5D6E-409C-BE32-E72D297353CC}">
              <c16:uniqueId val="{00000000-2192-44C9-AEFB-E60247BE54C2}"/>
            </c:ext>
          </c:extLst>
        </c:ser>
        <c:dLbls>
          <c:showLegendKey val="0"/>
          <c:showVal val="0"/>
          <c:showCatName val="0"/>
          <c:showSerName val="0"/>
          <c:showPercent val="0"/>
          <c:showBubbleSize val="0"/>
        </c:dLbls>
        <c:gapWidth val="219"/>
        <c:overlap val="-27"/>
        <c:axId val="329463416"/>
        <c:axId val="329459480"/>
      </c:barChart>
      <c:dateAx>
        <c:axId val="329463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59480"/>
        <c:crosses val="autoZero"/>
        <c:auto val="1"/>
        <c:lblOffset val="100"/>
        <c:baseTimeUnit val="months"/>
      </c:dateAx>
      <c:valAx>
        <c:axId val="32945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63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 (Philadelphia Insurance Co.)</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50</c:v>
                </c:pt>
                <c:pt idx="2">
                  <c:v>58</c:v>
                </c:pt>
                <c:pt idx="3">
                  <c:v>71</c:v>
                </c:pt>
                <c:pt idx="4">
                  <c:v>74</c:v>
                </c:pt>
                <c:pt idx="5">
                  <c:v>87</c:v>
                </c:pt>
                <c:pt idx="6">
                  <c:v>78</c:v>
                </c:pt>
                <c:pt idx="7">
                  <c:v>94</c:v>
                </c:pt>
                <c:pt idx="8">
                  <c:v>70</c:v>
                </c:pt>
                <c:pt idx="9">
                  <c:v>98</c:v>
                </c:pt>
                <c:pt idx="10">
                  <c:v>77</c:v>
                </c:pt>
                <c:pt idx="11">
                  <c:v>55</c:v>
                </c:pt>
              </c:numCache>
            </c:numRef>
          </c:val>
          <c:extLst>
            <c:ext xmlns:c16="http://schemas.microsoft.com/office/drawing/2014/chart" uri="{C3380CC4-5D6E-409C-BE32-E72D297353CC}">
              <c16:uniqueId val="{00000000-CF2E-4270-97CC-C50C31BC2C8E}"/>
            </c:ext>
          </c:extLst>
        </c:ser>
        <c:dLbls>
          <c:showLegendKey val="0"/>
          <c:showVal val="0"/>
          <c:showCatName val="0"/>
          <c:showSerName val="0"/>
          <c:showPercent val="0"/>
          <c:showBubbleSize val="0"/>
        </c:dLbls>
        <c:gapWidth val="219"/>
        <c:overlap val="-27"/>
        <c:axId val="329459808"/>
        <c:axId val="329459152"/>
      </c:barChart>
      <c:dateAx>
        <c:axId val="329459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59152"/>
        <c:crosses val="autoZero"/>
        <c:auto val="1"/>
        <c:lblOffset val="100"/>
        <c:baseTimeUnit val="months"/>
      </c:dateAx>
      <c:valAx>
        <c:axId val="329459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459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DF573-64C9-461F-B39C-B1D120B90DC9}"/>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FE67C0E8-4917-47EB-987D-4627C3E59A5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075584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3A89D-1C0F-4BE0-8CB4-A2C6B18990C0}"/>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B11FDE1B-B873-4767-A6F9-19E40C3E25CA}"/>
              </a:ext>
            </a:extLst>
          </p:cNvPr>
          <p:cNvGraphicFramePr>
            <a:graphicFrameLocks noGrp="1"/>
          </p:cNvGraphicFramePr>
          <p:nvPr>
            <p:ph type="chart" sz="quarter" idx="13"/>
            <p:extLst>
              <p:ext uri="{D42A27DB-BD31-4B8C-83A1-F6EECF244321}">
                <p14:modId xmlns:p14="http://schemas.microsoft.com/office/powerpoint/2010/main" val="3456664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EDE941-8D3F-41A1-B954-17784C7125EE}"/>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491AB47-25B3-4AA8-A36F-C58A450896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1605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520C6-9AC1-4406-8AD0-D7E493A2C3F9}"/>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ADC1903B-16F7-4EC8-B703-EEAC6BB0C8C6}"/>
              </a:ext>
            </a:extLst>
          </p:cNvPr>
          <p:cNvGraphicFramePr>
            <a:graphicFrameLocks noGrp="1"/>
          </p:cNvGraphicFramePr>
          <p:nvPr>
            <p:ph type="tbl" sz="quarter" idx="13"/>
            <p:extLst>
              <p:ext uri="{D42A27DB-BD31-4B8C-83A1-F6EECF244321}">
                <p14:modId xmlns:p14="http://schemas.microsoft.com/office/powerpoint/2010/main" val="4068962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35195592"/>
                    </a:ext>
                  </a:extLst>
                </a:gridCol>
                <a:gridCol w="740664">
                  <a:extLst>
                    <a:ext uri="{9D8B030D-6E8A-4147-A177-3AD203B41FA5}">
                      <a16:colId xmlns:a16="http://schemas.microsoft.com/office/drawing/2014/main" val="188284712"/>
                    </a:ext>
                  </a:extLst>
                </a:gridCol>
                <a:gridCol w="740664">
                  <a:extLst>
                    <a:ext uri="{9D8B030D-6E8A-4147-A177-3AD203B41FA5}">
                      <a16:colId xmlns:a16="http://schemas.microsoft.com/office/drawing/2014/main" val="2693759481"/>
                    </a:ext>
                  </a:extLst>
                </a:gridCol>
                <a:gridCol w="740664">
                  <a:extLst>
                    <a:ext uri="{9D8B030D-6E8A-4147-A177-3AD203B41FA5}">
                      <a16:colId xmlns:a16="http://schemas.microsoft.com/office/drawing/2014/main" val="3147764247"/>
                    </a:ext>
                  </a:extLst>
                </a:gridCol>
                <a:gridCol w="740664">
                  <a:extLst>
                    <a:ext uri="{9D8B030D-6E8A-4147-A177-3AD203B41FA5}">
                      <a16:colId xmlns:a16="http://schemas.microsoft.com/office/drawing/2014/main" val="2923672151"/>
                    </a:ext>
                  </a:extLst>
                </a:gridCol>
                <a:gridCol w="740664">
                  <a:extLst>
                    <a:ext uri="{9D8B030D-6E8A-4147-A177-3AD203B41FA5}">
                      <a16:colId xmlns:a16="http://schemas.microsoft.com/office/drawing/2014/main" val="3882637392"/>
                    </a:ext>
                  </a:extLst>
                </a:gridCol>
                <a:gridCol w="740664">
                  <a:extLst>
                    <a:ext uri="{9D8B030D-6E8A-4147-A177-3AD203B41FA5}">
                      <a16:colId xmlns:a16="http://schemas.microsoft.com/office/drawing/2014/main" val="3881917026"/>
                    </a:ext>
                  </a:extLst>
                </a:gridCol>
                <a:gridCol w="740664">
                  <a:extLst>
                    <a:ext uri="{9D8B030D-6E8A-4147-A177-3AD203B41FA5}">
                      <a16:colId xmlns:a16="http://schemas.microsoft.com/office/drawing/2014/main" val="2499619852"/>
                    </a:ext>
                  </a:extLst>
                </a:gridCol>
                <a:gridCol w="740664">
                  <a:extLst>
                    <a:ext uri="{9D8B030D-6E8A-4147-A177-3AD203B41FA5}">
                      <a16:colId xmlns:a16="http://schemas.microsoft.com/office/drawing/2014/main" val="1838013150"/>
                    </a:ext>
                  </a:extLst>
                </a:gridCol>
                <a:gridCol w="740664">
                  <a:extLst>
                    <a:ext uri="{9D8B030D-6E8A-4147-A177-3AD203B41FA5}">
                      <a16:colId xmlns:a16="http://schemas.microsoft.com/office/drawing/2014/main" val="4000966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70536528"/>
                  </a:ext>
                </a:extLst>
              </a:tr>
              <a:tr h="370840">
                <a:tc>
                  <a:txBody>
                    <a:bodyPr/>
                    <a:lstStyle/>
                    <a:p>
                      <a:r>
                        <a:rPr lang="en-US" sz="1000"/>
                        <a:t>Philadelphia Insurance Companies</a:t>
                      </a:r>
                    </a:p>
                  </a:txBody>
                  <a:tcPr/>
                </a:tc>
                <a:tc>
                  <a:txBody>
                    <a:bodyPr/>
                    <a:lstStyle/>
                    <a:p>
                      <a:r>
                        <a:rPr lang="en-US" sz="1000"/>
                        <a:t>3342</a:t>
                      </a:r>
                    </a:p>
                  </a:txBody>
                  <a:tcPr/>
                </a:tc>
                <a:tc>
                  <a:txBody>
                    <a:bodyPr/>
                    <a:lstStyle/>
                    <a:p>
                      <a:r>
                        <a:rPr lang="en-US" sz="1000"/>
                        <a:t>40</a:t>
                      </a:r>
                    </a:p>
                  </a:txBody>
                  <a:tcPr/>
                </a:tc>
                <a:tc>
                  <a:txBody>
                    <a:bodyPr/>
                    <a:lstStyle/>
                    <a:p>
                      <a:r>
                        <a:rPr lang="en-US" sz="1000"/>
                        <a:t>31</a:t>
                      </a:r>
                    </a:p>
                  </a:txBody>
                  <a:tcPr/>
                </a:tc>
                <a:tc>
                  <a:txBody>
                    <a:bodyPr/>
                    <a:lstStyle/>
                    <a:p>
                      <a:r>
                        <a:rPr lang="en-US" sz="1000"/>
                        <a:t>508</a:t>
                      </a:r>
                    </a:p>
                  </a:txBody>
                  <a:tcPr/>
                </a:tc>
                <a:tc>
                  <a:txBody>
                    <a:bodyPr/>
                    <a:lstStyle/>
                    <a:p>
                      <a:r>
                        <a:rPr lang="en-US" sz="1000"/>
                        <a:t>13</a:t>
                      </a:r>
                    </a:p>
                  </a:txBody>
                  <a:tcPr/>
                </a:tc>
                <a:tc>
                  <a:txBody>
                    <a:bodyPr/>
                    <a:lstStyle/>
                    <a:p>
                      <a:r>
                        <a:rPr lang="en-US" sz="1000"/>
                        <a:t>97</a:t>
                      </a:r>
                    </a:p>
                  </a:txBody>
                  <a:tcPr/>
                </a:tc>
                <a:tc>
                  <a:txBody>
                    <a:bodyPr/>
                    <a:lstStyle/>
                    <a:p>
                      <a:r>
                        <a:rPr lang="en-US" sz="1000"/>
                        <a:t>1</a:t>
                      </a:r>
                    </a:p>
                  </a:txBody>
                  <a:tcPr/>
                </a:tc>
                <a:tc>
                  <a:txBody>
                    <a:bodyPr/>
                    <a:lstStyle/>
                    <a:p>
                      <a:r>
                        <a:rPr lang="en-US" sz="1000"/>
                        <a:t>0.6001%</a:t>
                      </a:r>
                    </a:p>
                  </a:txBody>
                  <a:tcPr/>
                </a:tc>
                <a:tc>
                  <a:txBody>
                    <a:bodyPr/>
                    <a:lstStyle/>
                    <a:p>
                      <a:r>
                        <a:rPr lang="en-US" sz="1000"/>
                        <a:t>0.0%</a:t>
                      </a:r>
                    </a:p>
                  </a:txBody>
                  <a:tcPr/>
                </a:tc>
                <a:extLst>
                  <a:ext uri="{0D108BD9-81ED-4DB2-BD59-A6C34878D82A}">
                    <a16:rowId xmlns:a16="http://schemas.microsoft.com/office/drawing/2014/main" val="3285167321"/>
                  </a:ext>
                </a:extLst>
              </a:tr>
            </a:tbl>
          </a:graphicData>
        </a:graphic>
      </p:graphicFrame>
      <p:sp>
        <p:nvSpPr>
          <p:cNvPr id="4" name="Text Placeholder 3">
            <a:extLst>
              <a:ext uri="{FF2B5EF4-FFF2-40B4-BE49-F238E27FC236}">
                <a16:creationId xmlns:a16="http://schemas.microsoft.com/office/drawing/2014/main" id="{690E3A45-2B4F-46F1-ABC8-E78CFBC207D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288158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7E9E7-0BB7-440C-AD42-723FCC1CEABE}"/>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9DBCDFD6-1DA6-40BC-9661-B34D2C2E0303}"/>
              </a:ext>
            </a:extLst>
          </p:cNvPr>
          <p:cNvGraphicFramePr>
            <a:graphicFrameLocks noGrp="1"/>
          </p:cNvGraphicFramePr>
          <p:nvPr>
            <p:ph type="chart" sz="quarter" idx="13"/>
            <p:extLst>
              <p:ext uri="{D42A27DB-BD31-4B8C-83A1-F6EECF244321}">
                <p14:modId xmlns:p14="http://schemas.microsoft.com/office/powerpoint/2010/main" val="3699584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816689-AE84-48F8-9B8F-3881D5C8B945}"/>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1BB530F3-6CE4-4769-A5F1-811D0A1D97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465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FFCDD-21BB-4336-9FEB-4D28A13508BD}"/>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69C69C06-60A7-4381-8157-0DF80D388F9D}"/>
              </a:ext>
            </a:extLst>
          </p:cNvPr>
          <p:cNvGraphicFramePr>
            <a:graphicFrameLocks noGrp="1"/>
          </p:cNvGraphicFramePr>
          <p:nvPr>
            <p:ph type="chart" sz="quarter" idx="13"/>
            <p:extLst>
              <p:ext uri="{D42A27DB-BD31-4B8C-83A1-F6EECF244321}">
                <p14:modId xmlns:p14="http://schemas.microsoft.com/office/powerpoint/2010/main" val="21541949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B315D7-672F-43A2-AB0C-03FC7AEC876B}"/>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9F6B69D5-C44A-4FEF-90BE-B582D1F7C7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1679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87ABE-6CEF-403C-AD81-AB5B128F8878}"/>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73209BA7-AF63-45FE-B1F0-53D9139F4405}"/>
              </a:ext>
            </a:extLst>
          </p:cNvPr>
          <p:cNvGraphicFramePr>
            <a:graphicFrameLocks noGrp="1"/>
          </p:cNvGraphicFramePr>
          <p:nvPr>
            <p:ph type="chart" sz="quarter" idx="13"/>
            <p:extLst>
              <p:ext uri="{D42A27DB-BD31-4B8C-83A1-F6EECF244321}">
                <p14:modId xmlns:p14="http://schemas.microsoft.com/office/powerpoint/2010/main" val="575159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EC17B7-9639-4B67-9F34-087300176817}"/>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B678612C-8CD8-401D-A834-9411B42A20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7927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3E1BC-D6C9-4BC0-AE5C-EC75922ADC24}"/>
              </a:ext>
            </a:extLst>
          </p:cNvPr>
          <p:cNvSpPr>
            <a:spLocks noGrp="1"/>
          </p:cNvSpPr>
          <p:nvPr>
            <p:ph type="title"/>
          </p:nvPr>
        </p:nvSpPr>
        <p:spPr/>
        <p:txBody>
          <a:bodyPr/>
          <a:lstStyle/>
          <a:p>
            <a:r>
              <a:rPr lang="en-US"/>
              <a:t>Facebook Own Posts Table - 1 of 2</a:t>
            </a:r>
          </a:p>
        </p:txBody>
      </p:sp>
      <p:graphicFrame>
        <p:nvGraphicFramePr>
          <p:cNvPr id="5" name="Table Placeholder 4">
            <a:extLst>
              <a:ext uri="{FF2B5EF4-FFF2-40B4-BE49-F238E27FC236}">
                <a16:creationId xmlns:a16="http://schemas.microsoft.com/office/drawing/2014/main" id="{1F59F402-7891-4FD3-AF3C-28763D60BB47}"/>
              </a:ext>
            </a:extLst>
          </p:cNvPr>
          <p:cNvGraphicFramePr>
            <a:graphicFrameLocks noGrp="1"/>
          </p:cNvGraphicFramePr>
          <p:nvPr>
            <p:ph type="tbl" sz="quarter" idx="13"/>
            <p:extLst>
              <p:ext uri="{D42A27DB-BD31-4B8C-83A1-F6EECF244321}">
                <p14:modId xmlns:p14="http://schemas.microsoft.com/office/powerpoint/2010/main" val="3031893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99759376"/>
                    </a:ext>
                  </a:extLst>
                </a:gridCol>
                <a:gridCol w="658368">
                  <a:extLst>
                    <a:ext uri="{9D8B030D-6E8A-4147-A177-3AD203B41FA5}">
                      <a16:colId xmlns:a16="http://schemas.microsoft.com/office/drawing/2014/main" val="2609208273"/>
                    </a:ext>
                  </a:extLst>
                </a:gridCol>
                <a:gridCol w="658368">
                  <a:extLst>
                    <a:ext uri="{9D8B030D-6E8A-4147-A177-3AD203B41FA5}">
                      <a16:colId xmlns:a16="http://schemas.microsoft.com/office/drawing/2014/main" val="3014080383"/>
                    </a:ext>
                  </a:extLst>
                </a:gridCol>
                <a:gridCol w="658368">
                  <a:extLst>
                    <a:ext uri="{9D8B030D-6E8A-4147-A177-3AD203B41FA5}">
                      <a16:colId xmlns:a16="http://schemas.microsoft.com/office/drawing/2014/main" val="1665480572"/>
                    </a:ext>
                  </a:extLst>
                </a:gridCol>
                <a:gridCol w="658368">
                  <a:extLst>
                    <a:ext uri="{9D8B030D-6E8A-4147-A177-3AD203B41FA5}">
                      <a16:colId xmlns:a16="http://schemas.microsoft.com/office/drawing/2014/main" val="2013557460"/>
                    </a:ext>
                  </a:extLst>
                </a:gridCol>
                <a:gridCol w="658368">
                  <a:extLst>
                    <a:ext uri="{9D8B030D-6E8A-4147-A177-3AD203B41FA5}">
                      <a16:colId xmlns:a16="http://schemas.microsoft.com/office/drawing/2014/main" val="2821580951"/>
                    </a:ext>
                  </a:extLst>
                </a:gridCol>
                <a:gridCol w="658368">
                  <a:extLst>
                    <a:ext uri="{9D8B030D-6E8A-4147-A177-3AD203B41FA5}">
                      <a16:colId xmlns:a16="http://schemas.microsoft.com/office/drawing/2014/main" val="4002012795"/>
                    </a:ext>
                  </a:extLst>
                </a:gridCol>
                <a:gridCol w="658368">
                  <a:extLst>
                    <a:ext uri="{9D8B030D-6E8A-4147-A177-3AD203B41FA5}">
                      <a16:colId xmlns:a16="http://schemas.microsoft.com/office/drawing/2014/main" val="4000612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7336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- 2017-11-17 09:00:00</a:t>
                      </a:r>
                      <a:r>
                        <a:rPr kumimoji="0" lang="en-US" sz="1000" b="0" i="0" u="none" strike="noStrike" kern="1200" cap="none" spc="0" normalizeH="0" baseline="0" noProof="0">
                          <a:ln>
                            <a:noFill/>
                          </a:ln>
                          <a:solidFill>
                            <a:prstClr val="black"/>
                          </a:solidFill>
                          <a:effectLst/>
                          <a:uLnTx/>
                          <a:uFillTx/>
                          <a:latin typeface="+mn-lt"/>
                          <a:ea typeface="+mn-ea"/>
                          <a:cs typeface="+mn-cs"/>
                        </a:rPr>
                        <a:t>
“Just show up” to find the right company culture that drives success, writes PHLY CEO Bob O'Leary.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3725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- 2017-11-23 10:51:30</a:t>
                      </a:r>
                      <a:r>
                        <a:rPr kumimoji="0" lang="en-US" sz="1000" b="0" i="0" u="none" strike="noStrike" kern="1200" cap="none" spc="0" normalizeH="0" baseline="0" noProof="0">
                          <a:ln>
                            <a:noFill/>
                          </a:ln>
                          <a:solidFill>
                            <a:prstClr val="black"/>
                          </a:solidFill>
                          <a:effectLst/>
                          <a:uLnTx/>
                          <a:uFillTx/>
                          <a:latin typeface="+mn-lt"/>
                          <a:ea typeface="+mn-ea"/>
                          <a:cs typeface="+mn-cs"/>
                        </a:rPr>
                        <a:t>
Philadelphia Insurance Companies’ Turkey Trot started as a family tradition in 1992 by James J. Maguire, Founder and Chairman Emeritus of PHLY. Twenty-five years later it has grown into a family tradition for more than 1,000 people each year and raised $2.5 million for Face to Face Germantown.
Face to Face serves 30,000 free meals to more than 2,500 people each year.
Happy Thanksgiving to everyone from 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7532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- 2017-11-21 15:33:01</a:t>
                      </a:r>
                      <a:r>
                        <a:rPr kumimoji="0" lang="en-US" sz="1000" b="0" i="0" u="none" strike="noStrike" kern="1200" cap="none" spc="0" normalizeH="0" baseline="0" noProof="0">
                          <a:ln>
                            <a:noFill/>
                          </a:ln>
                          <a:solidFill>
                            <a:prstClr val="black"/>
                          </a:solidFill>
                          <a:effectLst/>
                          <a:uLnTx/>
                          <a:uFillTx/>
                          <a:latin typeface="+mn-lt"/>
                          <a:ea typeface="+mn-ea"/>
                          <a:cs typeface="+mn-cs"/>
                        </a:rPr>
                        <a:t>
A team of five #PHLY employees from the East Hartford, CT office volunteered to spend their day helping For Goodness Sake, Inc., a volunteer-run non-profit organization that provides direct aid, such as furniture and household goods, to individuals and families transitioning from homelessness to independent living. #TEAMPHLY rolled up their sleeves and moved 30 mattresses, reorganized electronics, and sorted donations in the warehouse.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6781908"/>
                  </a:ext>
                </a:extLst>
              </a:tr>
            </a:tbl>
          </a:graphicData>
        </a:graphic>
      </p:graphicFrame>
      <p:sp>
        <p:nvSpPr>
          <p:cNvPr id="4" name="Text Placeholder 3">
            <a:extLst>
              <a:ext uri="{FF2B5EF4-FFF2-40B4-BE49-F238E27FC236}">
                <a16:creationId xmlns:a16="http://schemas.microsoft.com/office/drawing/2014/main" id="{5FAE6BEC-76C2-4A5B-9DCA-A6FEE622C2C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772219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8B309-FA86-4377-9A4F-8B29AC1D6FA9}"/>
              </a:ext>
            </a:extLst>
          </p:cNvPr>
          <p:cNvSpPr>
            <a:spLocks noGrp="1"/>
          </p:cNvSpPr>
          <p:nvPr>
            <p:ph type="title"/>
          </p:nvPr>
        </p:nvSpPr>
        <p:spPr/>
        <p:txBody>
          <a:bodyPr/>
          <a:lstStyle/>
          <a:p>
            <a:r>
              <a:rPr lang="en-US"/>
              <a:t>Facebook Own Posts Table - 2 of 2</a:t>
            </a:r>
          </a:p>
        </p:txBody>
      </p:sp>
      <p:graphicFrame>
        <p:nvGraphicFramePr>
          <p:cNvPr id="5" name="Table Placeholder 4">
            <a:extLst>
              <a:ext uri="{FF2B5EF4-FFF2-40B4-BE49-F238E27FC236}">
                <a16:creationId xmlns:a16="http://schemas.microsoft.com/office/drawing/2014/main" id="{6A831A94-8DA5-4F76-AB00-238A44CF664E}"/>
              </a:ext>
            </a:extLst>
          </p:cNvPr>
          <p:cNvGraphicFramePr>
            <a:graphicFrameLocks noGrp="1"/>
          </p:cNvGraphicFramePr>
          <p:nvPr>
            <p:ph type="tbl" sz="quarter" idx="13"/>
            <p:extLst>
              <p:ext uri="{D42A27DB-BD31-4B8C-83A1-F6EECF244321}">
                <p14:modId xmlns:p14="http://schemas.microsoft.com/office/powerpoint/2010/main" val="3253034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59099436"/>
                    </a:ext>
                  </a:extLst>
                </a:gridCol>
                <a:gridCol w="658368">
                  <a:extLst>
                    <a:ext uri="{9D8B030D-6E8A-4147-A177-3AD203B41FA5}">
                      <a16:colId xmlns:a16="http://schemas.microsoft.com/office/drawing/2014/main" val="1232858265"/>
                    </a:ext>
                  </a:extLst>
                </a:gridCol>
                <a:gridCol w="658368">
                  <a:extLst>
                    <a:ext uri="{9D8B030D-6E8A-4147-A177-3AD203B41FA5}">
                      <a16:colId xmlns:a16="http://schemas.microsoft.com/office/drawing/2014/main" val="819258053"/>
                    </a:ext>
                  </a:extLst>
                </a:gridCol>
                <a:gridCol w="658368">
                  <a:extLst>
                    <a:ext uri="{9D8B030D-6E8A-4147-A177-3AD203B41FA5}">
                      <a16:colId xmlns:a16="http://schemas.microsoft.com/office/drawing/2014/main" val="1452890213"/>
                    </a:ext>
                  </a:extLst>
                </a:gridCol>
                <a:gridCol w="658368">
                  <a:extLst>
                    <a:ext uri="{9D8B030D-6E8A-4147-A177-3AD203B41FA5}">
                      <a16:colId xmlns:a16="http://schemas.microsoft.com/office/drawing/2014/main" val="3958043037"/>
                    </a:ext>
                  </a:extLst>
                </a:gridCol>
                <a:gridCol w="658368">
                  <a:extLst>
                    <a:ext uri="{9D8B030D-6E8A-4147-A177-3AD203B41FA5}">
                      <a16:colId xmlns:a16="http://schemas.microsoft.com/office/drawing/2014/main" val="1270981726"/>
                    </a:ext>
                  </a:extLst>
                </a:gridCol>
                <a:gridCol w="658368">
                  <a:extLst>
                    <a:ext uri="{9D8B030D-6E8A-4147-A177-3AD203B41FA5}">
                      <a16:colId xmlns:a16="http://schemas.microsoft.com/office/drawing/2014/main" val="2912006812"/>
                    </a:ext>
                  </a:extLst>
                </a:gridCol>
                <a:gridCol w="658368">
                  <a:extLst>
                    <a:ext uri="{9D8B030D-6E8A-4147-A177-3AD203B41FA5}">
                      <a16:colId xmlns:a16="http://schemas.microsoft.com/office/drawing/2014/main" val="3102823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7597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- 2017-11-01 18:12:00</a:t>
                      </a:r>
                      <a:r>
                        <a:rPr kumimoji="0" lang="en-US" sz="1000" b="0" i="0" u="none" strike="noStrike" kern="1200" cap="none" spc="0" normalizeH="0" baseline="0" noProof="0">
                          <a:ln>
                            <a:noFill/>
                          </a:ln>
                          <a:solidFill>
                            <a:prstClr val="black"/>
                          </a:solidFill>
                          <a:effectLst/>
                          <a:uLnTx/>
                          <a:uFillTx/>
                          <a:latin typeface="+mn-lt"/>
                          <a:ea typeface="+mn-ea"/>
                          <a:cs typeface="+mn-cs"/>
                        </a:rPr>
                        <a:t>
#TEAMPHLY was in the Halloween spirit yesterday! A group of employees in the Altamonte Springs, FL office had a spooktacular time competing in a Halloween costume contest.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62789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- 2017-11-06 14:43:31</a:t>
                      </a:r>
                      <a:r>
                        <a:rPr kumimoji="0" lang="en-US" sz="1000" b="0" i="0" u="none" strike="noStrike" kern="1200" cap="none" spc="0" normalizeH="0" baseline="0" noProof="0">
                          <a:ln>
                            <a:noFill/>
                          </a:ln>
                          <a:solidFill>
                            <a:prstClr val="black"/>
                          </a:solidFill>
                          <a:effectLst/>
                          <a:uLnTx/>
                          <a:uFillTx/>
                          <a:latin typeface="+mn-lt"/>
                          <a:ea typeface="+mn-ea"/>
                          <a:cs typeface="+mn-cs"/>
                        </a:rPr>
                        <a:t>
Fires in residential buildings cause thousands of injuries and deaths and billions of dollars in damage each year. Our latest risk management blog post has steps property managers and residents can take to prevent residential fires: https://goo.gl/bAP23b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2778251"/>
                  </a:ext>
                </a:extLst>
              </a:tr>
            </a:tbl>
          </a:graphicData>
        </a:graphic>
      </p:graphicFrame>
      <p:sp>
        <p:nvSpPr>
          <p:cNvPr id="4" name="Text Placeholder 3">
            <a:extLst>
              <a:ext uri="{FF2B5EF4-FFF2-40B4-BE49-F238E27FC236}">
                <a16:creationId xmlns:a16="http://schemas.microsoft.com/office/drawing/2014/main" id="{0150308F-234C-45A2-BD02-F01872E1993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900684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3D346-D374-48F6-AC38-A1183149DC3E}"/>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1EF5153D-38F7-4E2F-AF40-522CE857CAC6}"/>
              </a:ext>
            </a:extLst>
          </p:cNvPr>
          <p:cNvGraphicFramePr>
            <a:graphicFrameLocks noGrp="1"/>
          </p:cNvGraphicFramePr>
          <p:nvPr>
            <p:ph type="chart" sz="quarter" idx="13"/>
            <p:extLst>
              <p:ext uri="{D42A27DB-BD31-4B8C-83A1-F6EECF244321}">
                <p14:modId xmlns:p14="http://schemas.microsoft.com/office/powerpoint/2010/main" val="27438622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3BA51A-02A4-4D0D-9C49-9BAD36148B89}"/>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A75E6E00-EE15-4995-A90A-119C6C214B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7401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A3783-D5B2-45D4-8570-BC02A4F04DD2}"/>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CBB18CF9-8DF5-4719-AD3B-E630B56C5D4C}"/>
              </a:ext>
            </a:extLst>
          </p:cNvPr>
          <p:cNvGraphicFramePr>
            <a:graphicFrameLocks noGrp="1"/>
          </p:cNvGraphicFramePr>
          <p:nvPr>
            <p:ph type="tbl" sz="quarter" idx="13"/>
            <p:extLst>
              <p:ext uri="{D42A27DB-BD31-4B8C-83A1-F6EECF244321}">
                <p14:modId xmlns:p14="http://schemas.microsoft.com/office/powerpoint/2010/main" val="3363383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052060890"/>
                    </a:ext>
                  </a:extLst>
                </a:gridCol>
                <a:gridCol w="493776">
                  <a:extLst>
                    <a:ext uri="{9D8B030D-6E8A-4147-A177-3AD203B41FA5}">
                      <a16:colId xmlns:a16="http://schemas.microsoft.com/office/drawing/2014/main" val="1773302541"/>
                    </a:ext>
                  </a:extLst>
                </a:gridCol>
                <a:gridCol w="493776">
                  <a:extLst>
                    <a:ext uri="{9D8B030D-6E8A-4147-A177-3AD203B41FA5}">
                      <a16:colId xmlns:a16="http://schemas.microsoft.com/office/drawing/2014/main" val="418424202"/>
                    </a:ext>
                  </a:extLst>
                </a:gridCol>
                <a:gridCol w="493776">
                  <a:extLst>
                    <a:ext uri="{9D8B030D-6E8A-4147-A177-3AD203B41FA5}">
                      <a16:colId xmlns:a16="http://schemas.microsoft.com/office/drawing/2014/main" val="2297443380"/>
                    </a:ext>
                  </a:extLst>
                </a:gridCol>
                <a:gridCol w="493776">
                  <a:extLst>
                    <a:ext uri="{9D8B030D-6E8A-4147-A177-3AD203B41FA5}">
                      <a16:colId xmlns:a16="http://schemas.microsoft.com/office/drawing/2014/main" val="1491687126"/>
                    </a:ext>
                  </a:extLst>
                </a:gridCol>
                <a:gridCol w="493776">
                  <a:extLst>
                    <a:ext uri="{9D8B030D-6E8A-4147-A177-3AD203B41FA5}">
                      <a16:colId xmlns:a16="http://schemas.microsoft.com/office/drawing/2014/main" val="1012143252"/>
                    </a:ext>
                  </a:extLst>
                </a:gridCol>
                <a:gridCol w="493776">
                  <a:extLst>
                    <a:ext uri="{9D8B030D-6E8A-4147-A177-3AD203B41FA5}">
                      <a16:colId xmlns:a16="http://schemas.microsoft.com/office/drawing/2014/main" val="1441408470"/>
                    </a:ext>
                  </a:extLst>
                </a:gridCol>
                <a:gridCol w="493776">
                  <a:extLst>
                    <a:ext uri="{9D8B030D-6E8A-4147-A177-3AD203B41FA5}">
                      <a16:colId xmlns:a16="http://schemas.microsoft.com/office/drawing/2014/main" val="3626905595"/>
                    </a:ext>
                  </a:extLst>
                </a:gridCol>
                <a:gridCol w="493776">
                  <a:extLst>
                    <a:ext uri="{9D8B030D-6E8A-4147-A177-3AD203B41FA5}">
                      <a16:colId xmlns:a16="http://schemas.microsoft.com/office/drawing/2014/main" val="1518278803"/>
                    </a:ext>
                  </a:extLst>
                </a:gridCol>
                <a:gridCol w="493776">
                  <a:extLst>
                    <a:ext uri="{9D8B030D-6E8A-4147-A177-3AD203B41FA5}">
                      <a16:colId xmlns:a16="http://schemas.microsoft.com/office/drawing/2014/main" val="3528382734"/>
                    </a:ext>
                  </a:extLst>
                </a:gridCol>
                <a:gridCol w="493776">
                  <a:extLst>
                    <a:ext uri="{9D8B030D-6E8A-4147-A177-3AD203B41FA5}">
                      <a16:colId xmlns:a16="http://schemas.microsoft.com/office/drawing/2014/main" val="2518499893"/>
                    </a:ext>
                  </a:extLst>
                </a:gridCol>
                <a:gridCol w="493776">
                  <a:extLst>
                    <a:ext uri="{9D8B030D-6E8A-4147-A177-3AD203B41FA5}">
                      <a16:colId xmlns:a16="http://schemas.microsoft.com/office/drawing/2014/main" val="1444529113"/>
                    </a:ext>
                  </a:extLst>
                </a:gridCol>
                <a:gridCol w="493776">
                  <a:extLst>
                    <a:ext uri="{9D8B030D-6E8A-4147-A177-3AD203B41FA5}">
                      <a16:colId xmlns:a16="http://schemas.microsoft.com/office/drawing/2014/main" val="1712656951"/>
                    </a:ext>
                  </a:extLst>
                </a:gridCol>
                <a:gridCol w="493776">
                  <a:extLst>
                    <a:ext uri="{9D8B030D-6E8A-4147-A177-3AD203B41FA5}">
                      <a16:colId xmlns:a16="http://schemas.microsoft.com/office/drawing/2014/main" val="27038304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92335791"/>
                  </a:ext>
                </a:extLst>
              </a:tr>
              <a:tr h="370840">
                <a:tc>
                  <a:txBody>
                    <a:bodyPr/>
                    <a:lstStyle/>
                    <a:p>
                      <a:r>
                        <a:rPr lang="en-US" sz="1000"/>
                        <a:t>@PHLYINS</a:t>
                      </a:r>
                    </a:p>
                  </a:txBody>
                  <a:tcPr/>
                </a:tc>
                <a:tc>
                  <a:txBody>
                    <a:bodyPr/>
                    <a:lstStyle/>
                    <a:p>
                      <a:r>
                        <a:rPr lang="en-US" sz="1000"/>
                        <a:t>2821</a:t>
                      </a:r>
                    </a:p>
                  </a:txBody>
                  <a:tcPr/>
                </a:tc>
                <a:tc>
                  <a:txBody>
                    <a:bodyPr/>
                    <a:lstStyle/>
                    <a:p>
                      <a:r>
                        <a:rPr lang="en-US" sz="1000"/>
                        <a:t>19</a:t>
                      </a:r>
                    </a:p>
                  </a:txBody>
                  <a:tcPr/>
                </a:tc>
                <a:tc>
                  <a:txBody>
                    <a:bodyPr/>
                    <a:lstStyle/>
                    <a:p>
                      <a:r>
                        <a:rPr lang="en-US" sz="1000"/>
                        <a:t>39</a:t>
                      </a:r>
                    </a:p>
                  </a:txBody>
                  <a:tcPr/>
                </a:tc>
                <a:tc>
                  <a:txBody>
                    <a:bodyPr/>
                    <a:lstStyle/>
                    <a:p>
                      <a:r>
                        <a:rPr lang="en-US" sz="1000"/>
                        <a:t>34</a:t>
                      </a:r>
                    </a:p>
                  </a:txBody>
                  <a:tcPr/>
                </a:tc>
                <a:tc>
                  <a:txBody>
                    <a:bodyPr/>
                    <a:lstStyle/>
                    <a:p>
                      <a:r>
                        <a:rPr lang="en-US" sz="1000"/>
                        <a:t>4</a:t>
                      </a:r>
                    </a:p>
                  </a:txBody>
                  <a:tcPr/>
                </a:tc>
                <a:tc>
                  <a:txBody>
                    <a:bodyPr/>
                    <a:lstStyle/>
                    <a:p>
                      <a:r>
                        <a:rPr lang="en-US" sz="1000"/>
                        <a:t>1</a:t>
                      </a:r>
                    </a:p>
                  </a:txBody>
                  <a:tcPr/>
                </a:tc>
                <a:tc>
                  <a:txBody>
                    <a:bodyPr/>
                    <a:lstStyle/>
                    <a:p>
                      <a:r>
                        <a:rPr lang="en-US" sz="1000"/>
                        <a:t>39</a:t>
                      </a:r>
                    </a:p>
                  </a:txBody>
                  <a:tcPr/>
                </a:tc>
                <a:tc>
                  <a:txBody>
                    <a:bodyPr/>
                    <a:lstStyle/>
                    <a:p>
                      <a:r>
                        <a:rPr lang="en-US" sz="1000"/>
                        <a:t>39</a:t>
                      </a:r>
                    </a:p>
                  </a:txBody>
                  <a:tcPr/>
                </a:tc>
                <a:tc>
                  <a:txBody>
                    <a:bodyPr/>
                    <a:lstStyle/>
                    <a:p>
                      <a:r>
                        <a:rPr lang="en-US" sz="1000"/>
                        <a:t>97</a:t>
                      </a:r>
                    </a:p>
                  </a:txBody>
                  <a:tcPr/>
                </a:tc>
                <a:tc>
                  <a:txBody>
                    <a:bodyPr/>
                    <a:lstStyle/>
                    <a:p>
                      <a:r>
                        <a:rPr lang="en-US" sz="1000"/>
                        <a:t>1</a:t>
                      </a:r>
                    </a:p>
                  </a:txBody>
                  <a:tcPr/>
                </a:tc>
                <a:tc>
                  <a:txBody>
                    <a:bodyPr/>
                    <a:lstStyle/>
                    <a:p>
                      <a:r>
                        <a:rPr lang="en-US" sz="1000"/>
                        <a:t>15</a:t>
                      </a:r>
                    </a:p>
                  </a:txBody>
                  <a:tcPr/>
                </a:tc>
                <a:tc>
                  <a:txBody>
                    <a:bodyPr/>
                    <a:lstStyle/>
                    <a:p>
                      <a:r>
                        <a:rPr lang="en-US" sz="1000"/>
                        <a:t>0.1433%</a:t>
                      </a:r>
                    </a:p>
                  </a:txBody>
                  <a:tcPr/>
                </a:tc>
                <a:tc>
                  <a:txBody>
                    <a:bodyPr/>
                    <a:lstStyle/>
                    <a:p>
                      <a:r>
                        <a:rPr lang="en-US" sz="1000"/>
                        <a:t>0.0%</a:t>
                      </a:r>
                    </a:p>
                  </a:txBody>
                  <a:tcPr/>
                </a:tc>
                <a:extLst>
                  <a:ext uri="{0D108BD9-81ED-4DB2-BD59-A6C34878D82A}">
                    <a16:rowId xmlns:a16="http://schemas.microsoft.com/office/drawing/2014/main" val="3366105884"/>
                  </a:ext>
                </a:extLst>
              </a:tr>
            </a:tbl>
          </a:graphicData>
        </a:graphic>
      </p:graphicFrame>
      <p:sp>
        <p:nvSpPr>
          <p:cNvPr id="4" name="Text Placeholder 3">
            <a:extLst>
              <a:ext uri="{FF2B5EF4-FFF2-40B4-BE49-F238E27FC236}">
                <a16:creationId xmlns:a16="http://schemas.microsoft.com/office/drawing/2014/main" id="{CB5F19E6-CE7C-4B6F-89CE-ADDF31C215C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291993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16BCB-CC1B-4FB2-BE6D-AD6175BF1505}"/>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B155564B-50F4-423B-BDCA-126794B6540A}"/>
              </a:ext>
            </a:extLst>
          </p:cNvPr>
          <p:cNvGraphicFramePr>
            <a:graphicFrameLocks noGrp="1"/>
          </p:cNvGraphicFramePr>
          <p:nvPr>
            <p:ph type="chart" sz="quarter" idx="13"/>
            <p:extLst>
              <p:ext uri="{D42A27DB-BD31-4B8C-83A1-F6EECF244321}">
                <p14:modId xmlns:p14="http://schemas.microsoft.com/office/powerpoint/2010/main" val="62009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FB15C6-C3FB-4ABD-921E-C2A5401E2E3E}"/>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81B08C94-4375-4286-966A-7EC65C6DDE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0573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A4C22-E8FB-4C93-9445-E9899D95F906}"/>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D2C48EA8-3C50-4261-A178-F3445388623A}"/>
              </a:ext>
            </a:extLst>
          </p:cNvPr>
          <p:cNvGraphicFramePr>
            <a:graphicFrameLocks noGrp="1"/>
          </p:cNvGraphicFramePr>
          <p:nvPr>
            <p:ph type="chart" sz="quarter" idx="13"/>
            <p:extLst>
              <p:ext uri="{D42A27DB-BD31-4B8C-83A1-F6EECF244321}">
                <p14:modId xmlns:p14="http://schemas.microsoft.com/office/powerpoint/2010/main" val="2861609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CA030D-EAFC-4E14-8944-69D543E22831}"/>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2B09B658-4F14-4136-BA0B-FB840D4E0C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3293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6B43C-348E-4D04-B93F-4188FCA0851E}"/>
              </a:ext>
            </a:extLst>
          </p:cNvPr>
          <p:cNvSpPr>
            <a:spLocks noGrp="1"/>
          </p:cNvSpPr>
          <p:nvPr>
            <p:ph type="title"/>
          </p:nvPr>
        </p:nvSpPr>
        <p:spPr/>
        <p:txBody>
          <a:bodyPr/>
          <a:lstStyle/>
          <a:p>
            <a:r>
              <a:rPr lang="en-US"/>
              <a:t>PHLY Twitter Mentions</a:t>
            </a:r>
          </a:p>
        </p:txBody>
      </p:sp>
      <p:graphicFrame>
        <p:nvGraphicFramePr>
          <p:cNvPr id="6" name="Chart Placeholder 5">
            <a:extLst>
              <a:ext uri="{FF2B5EF4-FFF2-40B4-BE49-F238E27FC236}">
                <a16:creationId xmlns:a16="http://schemas.microsoft.com/office/drawing/2014/main" id="{4BE1F531-823B-49D8-BB6A-A5869EBCAEE8}"/>
              </a:ext>
            </a:extLst>
          </p:cNvPr>
          <p:cNvGraphicFramePr>
            <a:graphicFrameLocks noGrp="1"/>
          </p:cNvGraphicFramePr>
          <p:nvPr>
            <p:ph type="chart" sz="quarter" idx="13"/>
            <p:extLst>
              <p:ext uri="{D42A27DB-BD31-4B8C-83A1-F6EECF244321}">
                <p14:modId xmlns:p14="http://schemas.microsoft.com/office/powerpoint/2010/main" val="39290150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C01FF3-416A-43DB-AA98-4FC6503C50AA}"/>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4B89919B-9FA8-4C52-BA19-F3D4FD6EA7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6967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7001A-7BCA-4DBA-9A59-E24BA8F71D14}"/>
              </a:ext>
            </a:extLst>
          </p:cNvPr>
          <p:cNvSpPr>
            <a:spLocks noGrp="1"/>
          </p:cNvSpPr>
          <p:nvPr>
            <p:ph type="title"/>
          </p:nvPr>
        </p:nvSpPr>
        <p:spPr/>
        <p:txBody>
          <a:bodyPr/>
          <a:lstStyle/>
          <a:p>
            <a:r>
              <a:rPr lang="en-US"/>
              <a:t>Twitter Mentions Table</a:t>
            </a:r>
          </a:p>
        </p:txBody>
      </p:sp>
      <p:graphicFrame>
        <p:nvGraphicFramePr>
          <p:cNvPr id="5" name="Table Placeholder 4">
            <a:extLst>
              <a:ext uri="{FF2B5EF4-FFF2-40B4-BE49-F238E27FC236}">
                <a16:creationId xmlns:a16="http://schemas.microsoft.com/office/drawing/2014/main" id="{5EE9ED17-02A8-4A6A-9B16-D682B6AB81B6}"/>
              </a:ext>
            </a:extLst>
          </p:cNvPr>
          <p:cNvGraphicFramePr>
            <a:graphicFrameLocks noGrp="1"/>
          </p:cNvGraphicFramePr>
          <p:nvPr>
            <p:ph type="tbl" sz="quarter" idx="13"/>
            <p:extLst>
              <p:ext uri="{D42A27DB-BD31-4B8C-83A1-F6EECF244321}">
                <p14:modId xmlns:p14="http://schemas.microsoft.com/office/powerpoint/2010/main" val="1191510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23702816"/>
                    </a:ext>
                  </a:extLst>
                </a:gridCol>
                <a:gridCol w="1645920">
                  <a:extLst>
                    <a:ext uri="{9D8B030D-6E8A-4147-A177-3AD203B41FA5}">
                      <a16:colId xmlns:a16="http://schemas.microsoft.com/office/drawing/2014/main" val="1756696911"/>
                    </a:ext>
                  </a:extLst>
                </a:gridCol>
                <a:gridCol w="822960">
                  <a:extLst>
                    <a:ext uri="{9D8B030D-6E8A-4147-A177-3AD203B41FA5}">
                      <a16:colId xmlns:a16="http://schemas.microsoft.com/office/drawing/2014/main" val="1626394305"/>
                    </a:ext>
                  </a:extLst>
                </a:gridCol>
                <a:gridCol w="822960">
                  <a:extLst>
                    <a:ext uri="{9D8B030D-6E8A-4147-A177-3AD203B41FA5}">
                      <a16:colId xmlns:a16="http://schemas.microsoft.com/office/drawing/2014/main" val="3165356011"/>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133721908"/>
                  </a:ext>
                </a:extLst>
              </a:tr>
              <a:tr h="370840">
                <a:tc>
                  <a:txBody>
                    <a:bodyPr/>
                    <a:lstStyle/>
                    <a:p>
                      <a:r>
                        <a:rPr lang="en-US" sz="1000" b="1"/>
                        <a:t>@PHLYINS</a:t>
                      </a:r>
                      <a:r>
                        <a:rPr lang="en-US" sz="1000"/>
                        <a:t> was mentioned by </a:t>
                      </a:r>
                      <a:r>
                        <a:rPr lang="en-US" sz="1000" b="1"/>
                        <a:t>@NHLFlyers - 2017-11-29 14:30:00</a:t>
                      </a:r>
                      <a:r>
                        <a:rPr lang="en-US" sz="1000"/>
                        <a:t>
Congrats to Megan Lamplugh, our @PHLYINS Community Teammate for her work in raising awareness for Autism!
https://t.co/bO79tYcyen</a:t>
                      </a:r>
                    </a:p>
                  </a:txBody>
                  <a:tcPr/>
                </a:tc>
                <a:tc>
                  <a:txBody>
                    <a:bodyPr/>
                    <a:lstStyle/>
                    <a:p>
                      <a:r>
                        <a:rPr lang="en-US" sz="1000"/>
                        <a:t>11/30/2017 13:49:42</a:t>
                      </a:r>
                    </a:p>
                  </a:txBody>
                  <a:tcPr/>
                </a:tc>
                <a:tc>
                  <a:txBody>
                    <a:bodyPr/>
                    <a:lstStyle/>
                    <a:p>
                      <a:r>
                        <a:rPr lang="en-US" sz="1000"/>
                        <a:t>3</a:t>
                      </a:r>
                    </a:p>
                  </a:txBody>
                  <a:tcPr/>
                </a:tc>
                <a:tc>
                  <a:txBody>
                    <a:bodyPr/>
                    <a:lstStyle/>
                    <a:p>
                      <a:r>
                        <a:rPr lang="en-US" sz="1000"/>
                        <a:t>15</a:t>
                      </a:r>
                    </a:p>
                  </a:txBody>
                  <a:tcPr/>
                </a:tc>
                <a:extLst>
                  <a:ext uri="{0D108BD9-81ED-4DB2-BD59-A6C34878D82A}">
                    <a16:rowId xmlns:a16="http://schemas.microsoft.com/office/drawing/2014/main" val="2230610450"/>
                  </a:ext>
                </a:extLst>
              </a:tr>
              <a:tr h="370840">
                <a:tc>
                  <a:txBody>
                    <a:bodyPr/>
                    <a:lstStyle/>
                    <a:p>
                      <a:r>
                        <a:rPr lang="en-US" sz="1000" b="1"/>
                        <a:t>@PHLYINS</a:t>
                      </a:r>
                      <a:r>
                        <a:rPr lang="en-US" sz="1000"/>
                        <a:t> was mentioned by </a:t>
                      </a:r>
                      <a:r>
                        <a:rPr lang="en-US" sz="1000" b="1"/>
                        <a:t>@VolunteerNH - 2017-11-13 09:27:02</a:t>
                      </a:r>
                      <a:r>
                        <a:rPr lang="en-US" sz="1000"/>
                        <a:t>
A great big thanks to @PHLYINS for ensuring that our 2017 Spirit of NH Awards was a great success! https://t.co/hgCNaT1jbE</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2928666286"/>
                  </a:ext>
                </a:extLst>
              </a:tr>
              <a:tr h="370840">
                <a:tc>
                  <a:txBody>
                    <a:bodyPr/>
                    <a:lstStyle/>
                    <a:p>
                      <a:r>
                        <a:rPr lang="en-US" sz="1000" b="1"/>
                        <a:t>@PHLYINS</a:t>
                      </a:r>
                      <a:r>
                        <a:rPr lang="en-US" sz="1000"/>
                        <a:t> was mentioned by </a:t>
                      </a:r>
                      <a:r>
                        <a:rPr lang="en-US" sz="1000" b="1"/>
                        <a:t>@11DayPowerPlay - 2017-11-18 15:44:48</a:t>
                      </a:r>
                      <a:r>
                        <a:rPr lang="en-US" sz="1000"/>
                        <a:t>
The #11daypowerplay family can’t thank our sponsors enough! @hunt_team @PHLYINS and #Solmac helped make it all poss… https://t.co/mxN7z0Ukue</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133242632"/>
                  </a:ext>
                </a:extLst>
              </a:tr>
              <a:tr h="370840">
                <a:tc>
                  <a:txBody>
                    <a:bodyPr/>
                    <a:lstStyle/>
                    <a:p>
                      <a:r>
                        <a:rPr lang="en-US" sz="1000" b="1"/>
                        <a:t>@PHLYINS</a:t>
                      </a:r>
                      <a:r>
                        <a:rPr lang="en-US" sz="1000"/>
                        <a:t> was mentioned by </a:t>
                      </a:r>
                      <a:r>
                        <a:rPr lang="en-US" sz="1000" b="1"/>
                        <a:t>@sec1968 - 2017-11-29 14:35:22</a:t>
                      </a:r>
                      <a:r>
                        <a:rPr lang="en-US" sz="1000"/>
                        <a:t>
@NHLFlyers @PHLYINS At least you guys are Doing something right ! Last nights game was an embarrassment. I know I w… https://t.co/wTyp6aWFXF</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1580685474"/>
                  </a:ext>
                </a:extLst>
              </a:tr>
              <a:tr h="370840">
                <a:tc>
                  <a:txBody>
                    <a:bodyPr/>
                    <a:lstStyle/>
                    <a:p>
                      <a:r>
                        <a:rPr lang="en-US" sz="1000" b="1"/>
                        <a:t>@PHLYINS</a:t>
                      </a:r>
                      <a:r>
                        <a:rPr lang="en-US" sz="1000"/>
                        <a:t> was mentioned by </a:t>
                      </a:r>
                      <a:r>
                        <a:rPr lang="en-US" sz="1000" b="1"/>
                        <a:t>@MinistrySafe - 2017-11-03 15:51:40</a:t>
                      </a:r>
                      <a:r>
                        <a:rPr lang="en-US" sz="1000"/>
                        <a:t>
Less than one week until Skillful Screening Training in Indianapolis with @PHLYINS! A few spots still available: https://t.co/ikb7FZzO2P</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2010676513"/>
                  </a:ext>
                </a:extLst>
              </a:tr>
            </a:tbl>
          </a:graphicData>
        </a:graphic>
      </p:graphicFrame>
      <p:sp>
        <p:nvSpPr>
          <p:cNvPr id="4" name="Text Placeholder 3">
            <a:extLst>
              <a:ext uri="{FF2B5EF4-FFF2-40B4-BE49-F238E27FC236}">
                <a16:creationId xmlns:a16="http://schemas.microsoft.com/office/drawing/2014/main" id="{61C10066-96B5-4AE7-90DB-D277DAB7618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556514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E92F2-78FE-4671-ADC5-FE78AB5D2E9D}"/>
              </a:ext>
            </a:extLst>
          </p:cNvPr>
          <p:cNvSpPr>
            <a:spLocks noGrp="1"/>
          </p:cNvSpPr>
          <p:nvPr>
            <p:ph type="title"/>
          </p:nvPr>
        </p:nvSpPr>
        <p:spPr/>
        <p:txBody>
          <a:bodyPr/>
          <a:lstStyle/>
          <a:p>
            <a:r>
              <a:rPr lang="en-US"/>
              <a:t>Twitter Key Influencers</a:t>
            </a:r>
          </a:p>
        </p:txBody>
      </p:sp>
      <p:graphicFrame>
        <p:nvGraphicFramePr>
          <p:cNvPr id="5" name="Table Placeholder 4">
            <a:extLst>
              <a:ext uri="{FF2B5EF4-FFF2-40B4-BE49-F238E27FC236}">
                <a16:creationId xmlns:a16="http://schemas.microsoft.com/office/drawing/2014/main" id="{5F950DB3-24DC-4E15-9F7F-D833D0194E89}"/>
              </a:ext>
            </a:extLst>
          </p:cNvPr>
          <p:cNvGraphicFramePr>
            <a:graphicFrameLocks noGrp="1"/>
          </p:cNvGraphicFramePr>
          <p:nvPr>
            <p:ph type="tbl" sz="quarter" idx="13"/>
            <p:extLst>
              <p:ext uri="{D42A27DB-BD31-4B8C-83A1-F6EECF244321}">
                <p14:modId xmlns:p14="http://schemas.microsoft.com/office/powerpoint/2010/main" val="995861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60732960"/>
                    </a:ext>
                  </a:extLst>
                </a:gridCol>
                <a:gridCol w="2468880">
                  <a:extLst>
                    <a:ext uri="{9D8B030D-6E8A-4147-A177-3AD203B41FA5}">
                      <a16:colId xmlns:a16="http://schemas.microsoft.com/office/drawing/2014/main" val="2028821455"/>
                    </a:ext>
                  </a:extLst>
                </a:gridCol>
                <a:gridCol w="2468880">
                  <a:extLst>
                    <a:ext uri="{9D8B030D-6E8A-4147-A177-3AD203B41FA5}">
                      <a16:colId xmlns:a16="http://schemas.microsoft.com/office/drawing/2014/main" val="1110277191"/>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866526934"/>
                  </a:ext>
                </a:extLst>
              </a:tr>
              <a:tr h="370840">
                <a:tc>
                  <a:txBody>
                    <a:bodyPr/>
                    <a:lstStyle/>
                    <a:p>
                      <a:r>
                        <a:rPr lang="en-US" sz="1000"/>
                        <a:t>@SilversSteve</a:t>
                      </a:r>
                    </a:p>
                  </a:txBody>
                  <a:tcPr/>
                </a:tc>
                <a:tc>
                  <a:txBody>
                    <a:bodyPr/>
                    <a:lstStyle/>
                    <a:p>
                      <a:r>
                        <a:rPr lang="en-US" sz="1000"/>
                        <a:t>@PHLYINS (120)</a:t>
                      </a:r>
                    </a:p>
                  </a:txBody>
                  <a:tcPr/>
                </a:tc>
                <a:tc>
                  <a:txBody>
                    <a:bodyPr/>
                    <a:lstStyle/>
                    <a:p>
                      <a:r>
                        <a:rPr lang="en-US" sz="1000"/>
                        <a:t>120</a:t>
                      </a:r>
                    </a:p>
                  </a:txBody>
                  <a:tcPr/>
                </a:tc>
                <a:extLst>
                  <a:ext uri="{0D108BD9-81ED-4DB2-BD59-A6C34878D82A}">
                    <a16:rowId xmlns:a16="http://schemas.microsoft.com/office/drawing/2014/main" val="2176530933"/>
                  </a:ext>
                </a:extLst>
              </a:tr>
              <a:tr h="370840">
                <a:tc>
                  <a:txBody>
                    <a:bodyPr/>
                    <a:lstStyle/>
                    <a:p>
                      <a:r>
                        <a:rPr lang="en-US" sz="1000"/>
                        <a:t>@ChristinaVerish</a:t>
                      </a:r>
                    </a:p>
                  </a:txBody>
                  <a:tcPr/>
                </a:tc>
                <a:tc>
                  <a:txBody>
                    <a:bodyPr/>
                    <a:lstStyle/>
                    <a:p>
                      <a:r>
                        <a:rPr lang="en-US" sz="1000"/>
                        <a:t>@PHLYINS (40)</a:t>
                      </a:r>
                    </a:p>
                  </a:txBody>
                  <a:tcPr/>
                </a:tc>
                <a:tc>
                  <a:txBody>
                    <a:bodyPr/>
                    <a:lstStyle/>
                    <a:p>
                      <a:r>
                        <a:rPr lang="en-US" sz="1000"/>
                        <a:t>40</a:t>
                      </a:r>
                    </a:p>
                  </a:txBody>
                  <a:tcPr/>
                </a:tc>
                <a:extLst>
                  <a:ext uri="{0D108BD9-81ED-4DB2-BD59-A6C34878D82A}">
                    <a16:rowId xmlns:a16="http://schemas.microsoft.com/office/drawing/2014/main" val="1621417495"/>
                  </a:ext>
                </a:extLst>
              </a:tr>
              <a:tr h="370840">
                <a:tc>
                  <a:txBody>
                    <a:bodyPr/>
                    <a:lstStyle/>
                    <a:p>
                      <a:r>
                        <a:rPr lang="en-US" sz="1000"/>
                        <a:t>@Regore2</a:t>
                      </a:r>
                    </a:p>
                  </a:txBody>
                  <a:tcPr/>
                </a:tc>
                <a:tc>
                  <a:txBody>
                    <a:bodyPr/>
                    <a:lstStyle/>
                    <a:p>
                      <a:r>
                        <a:rPr lang="en-US" sz="1000"/>
                        <a:t>@PHLYINS (31)</a:t>
                      </a:r>
                    </a:p>
                  </a:txBody>
                  <a:tcPr/>
                </a:tc>
                <a:tc>
                  <a:txBody>
                    <a:bodyPr/>
                    <a:lstStyle/>
                    <a:p>
                      <a:r>
                        <a:rPr lang="en-US" sz="1000"/>
                        <a:t>31</a:t>
                      </a:r>
                    </a:p>
                  </a:txBody>
                  <a:tcPr/>
                </a:tc>
                <a:extLst>
                  <a:ext uri="{0D108BD9-81ED-4DB2-BD59-A6C34878D82A}">
                    <a16:rowId xmlns:a16="http://schemas.microsoft.com/office/drawing/2014/main" val="374482979"/>
                  </a:ext>
                </a:extLst>
              </a:tr>
              <a:tr h="370840">
                <a:tc>
                  <a:txBody>
                    <a:bodyPr/>
                    <a:lstStyle/>
                    <a:p>
                      <a:r>
                        <a:rPr lang="en-US" sz="1000"/>
                        <a:t>@City_Ave</a:t>
                      </a:r>
                    </a:p>
                  </a:txBody>
                  <a:tcPr/>
                </a:tc>
                <a:tc>
                  <a:txBody>
                    <a:bodyPr/>
                    <a:lstStyle/>
                    <a:p>
                      <a:r>
                        <a:rPr lang="en-US" sz="1000"/>
                        <a:t>@PHLYINS (21)</a:t>
                      </a:r>
                    </a:p>
                  </a:txBody>
                  <a:tcPr/>
                </a:tc>
                <a:tc>
                  <a:txBody>
                    <a:bodyPr/>
                    <a:lstStyle/>
                    <a:p>
                      <a:r>
                        <a:rPr lang="en-US" sz="1000"/>
                        <a:t>21</a:t>
                      </a:r>
                    </a:p>
                  </a:txBody>
                  <a:tcPr/>
                </a:tc>
                <a:extLst>
                  <a:ext uri="{0D108BD9-81ED-4DB2-BD59-A6C34878D82A}">
                    <a16:rowId xmlns:a16="http://schemas.microsoft.com/office/drawing/2014/main" val="3562830063"/>
                  </a:ext>
                </a:extLst>
              </a:tr>
              <a:tr h="370840">
                <a:tc>
                  <a:txBody>
                    <a:bodyPr/>
                    <a:lstStyle/>
                    <a:p>
                      <a:r>
                        <a:rPr lang="en-US" sz="1000"/>
                        <a:t>@TMNA_Services</a:t>
                      </a:r>
                    </a:p>
                  </a:txBody>
                  <a:tcPr/>
                </a:tc>
                <a:tc>
                  <a:txBody>
                    <a:bodyPr/>
                    <a:lstStyle/>
                    <a:p>
                      <a:r>
                        <a:rPr lang="en-US" sz="1000"/>
                        <a:t>@PHLYINS (17)</a:t>
                      </a:r>
                    </a:p>
                  </a:txBody>
                  <a:tcPr/>
                </a:tc>
                <a:tc>
                  <a:txBody>
                    <a:bodyPr/>
                    <a:lstStyle/>
                    <a:p>
                      <a:r>
                        <a:rPr lang="en-US" sz="1000"/>
                        <a:t>17</a:t>
                      </a:r>
                    </a:p>
                  </a:txBody>
                  <a:tcPr/>
                </a:tc>
                <a:extLst>
                  <a:ext uri="{0D108BD9-81ED-4DB2-BD59-A6C34878D82A}">
                    <a16:rowId xmlns:a16="http://schemas.microsoft.com/office/drawing/2014/main" val="1380735837"/>
                  </a:ext>
                </a:extLst>
              </a:tr>
              <a:tr h="370840">
                <a:tc>
                  <a:txBody>
                    <a:bodyPr/>
                    <a:lstStyle/>
                    <a:p>
                      <a:r>
                        <a:rPr lang="en-US" sz="1000"/>
                        <a:t>@StoverIns</a:t>
                      </a:r>
                    </a:p>
                  </a:txBody>
                  <a:tcPr/>
                </a:tc>
                <a:tc>
                  <a:txBody>
                    <a:bodyPr/>
                    <a:lstStyle/>
                    <a:p>
                      <a:r>
                        <a:rPr lang="en-US" sz="1000"/>
                        <a:t>@PHLYINS (15)</a:t>
                      </a:r>
                    </a:p>
                  </a:txBody>
                  <a:tcPr/>
                </a:tc>
                <a:tc>
                  <a:txBody>
                    <a:bodyPr/>
                    <a:lstStyle/>
                    <a:p>
                      <a:r>
                        <a:rPr lang="en-US" sz="1000"/>
                        <a:t>15</a:t>
                      </a:r>
                    </a:p>
                  </a:txBody>
                  <a:tcPr/>
                </a:tc>
                <a:extLst>
                  <a:ext uri="{0D108BD9-81ED-4DB2-BD59-A6C34878D82A}">
                    <a16:rowId xmlns:a16="http://schemas.microsoft.com/office/drawing/2014/main" val="3834800025"/>
                  </a:ext>
                </a:extLst>
              </a:tr>
              <a:tr h="370840">
                <a:tc>
                  <a:txBody>
                    <a:bodyPr/>
                    <a:lstStyle/>
                    <a:p>
                      <a:r>
                        <a:rPr lang="en-US" sz="1000"/>
                        <a:t>@GreenFestPhilly</a:t>
                      </a:r>
                    </a:p>
                  </a:txBody>
                  <a:tcPr/>
                </a:tc>
                <a:tc>
                  <a:txBody>
                    <a:bodyPr/>
                    <a:lstStyle/>
                    <a:p>
                      <a:r>
                        <a:rPr lang="en-US" sz="1000"/>
                        <a:t>@PHLYINS (12)</a:t>
                      </a:r>
                    </a:p>
                  </a:txBody>
                  <a:tcPr/>
                </a:tc>
                <a:tc>
                  <a:txBody>
                    <a:bodyPr/>
                    <a:lstStyle/>
                    <a:p>
                      <a:r>
                        <a:rPr lang="en-US" sz="1000"/>
                        <a:t>12</a:t>
                      </a:r>
                    </a:p>
                  </a:txBody>
                  <a:tcPr/>
                </a:tc>
                <a:extLst>
                  <a:ext uri="{0D108BD9-81ED-4DB2-BD59-A6C34878D82A}">
                    <a16:rowId xmlns:a16="http://schemas.microsoft.com/office/drawing/2014/main" val="2566708472"/>
                  </a:ext>
                </a:extLst>
              </a:tr>
              <a:tr h="370840">
                <a:tc>
                  <a:txBody>
                    <a:bodyPr/>
                    <a:lstStyle/>
                    <a:p>
                      <a:r>
                        <a:rPr lang="en-US" sz="1000"/>
                        <a:t>@RunForCleanAir</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3745367671"/>
                  </a:ext>
                </a:extLst>
              </a:tr>
              <a:tr h="370840">
                <a:tc>
                  <a:txBody>
                    <a:bodyPr/>
                    <a:lstStyle/>
                    <a:p>
                      <a:r>
                        <a:rPr lang="en-US" sz="1000"/>
                        <a:t>@TTFWatershed</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3481924845"/>
                  </a:ext>
                </a:extLst>
              </a:tr>
              <a:tr h="370840">
                <a:tc>
                  <a:txBody>
                    <a:bodyPr/>
                    <a:lstStyle/>
                    <a:p>
                      <a:r>
                        <a:rPr lang="en-US" sz="1000"/>
                        <a:t>@HeatherDSt</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1945211115"/>
                  </a:ext>
                </a:extLst>
              </a:tr>
            </a:tbl>
          </a:graphicData>
        </a:graphic>
      </p:graphicFrame>
      <p:sp>
        <p:nvSpPr>
          <p:cNvPr id="4" name="Text Placeholder 3">
            <a:extLst>
              <a:ext uri="{FF2B5EF4-FFF2-40B4-BE49-F238E27FC236}">
                <a16:creationId xmlns:a16="http://schemas.microsoft.com/office/drawing/2014/main" id="{54AAF475-FA48-4F20-BB3A-7703483DE304}"/>
              </a:ext>
            </a:extLst>
          </p:cNvPr>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3864181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A651B-7FFE-4D10-A4BA-29D12598474F}"/>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416E1C4A-70FE-4BB6-A37A-0DE5257EF70B}"/>
              </a:ext>
            </a:extLst>
          </p:cNvPr>
          <p:cNvGraphicFramePr>
            <a:graphicFrameLocks noGrp="1"/>
          </p:cNvGraphicFramePr>
          <p:nvPr>
            <p:ph type="tbl" sz="quarter" idx="13"/>
            <p:extLst>
              <p:ext uri="{D42A27DB-BD31-4B8C-83A1-F6EECF244321}">
                <p14:modId xmlns:p14="http://schemas.microsoft.com/office/powerpoint/2010/main" val="2158787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83793480"/>
                    </a:ext>
                  </a:extLst>
                </a:gridCol>
                <a:gridCol w="822960">
                  <a:extLst>
                    <a:ext uri="{9D8B030D-6E8A-4147-A177-3AD203B41FA5}">
                      <a16:colId xmlns:a16="http://schemas.microsoft.com/office/drawing/2014/main" val="987775719"/>
                    </a:ext>
                  </a:extLst>
                </a:gridCol>
                <a:gridCol w="822960">
                  <a:extLst>
                    <a:ext uri="{9D8B030D-6E8A-4147-A177-3AD203B41FA5}">
                      <a16:colId xmlns:a16="http://schemas.microsoft.com/office/drawing/2014/main" val="2645725001"/>
                    </a:ext>
                  </a:extLst>
                </a:gridCol>
                <a:gridCol w="822960">
                  <a:extLst>
                    <a:ext uri="{9D8B030D-6E8A-4147-A177-3AD203B41FA5}">
                      <a16:colId xmlns:a16="http://schemas.microsoft.com/office/drawing/2014/main" val="2833483469"/>
                    </a:ext>
                  </a:extLst>
                </a:gridCol>
                <a:gridCol w="822960">
                  <a:extLst>
                    <a:ext uri="{9D8B030D-6E8A-4147-A177-3AD203B41FA5}">
                      <a16:colId xmlns:a16="http://schemas.microsoft.com/office/drawing/2014/main" val="306074274"/>
                    </a:ext>
                  </a:extLst>
                </a:gridCol>
                <a:gridCol w="822960">
                  <a:extLst>
                    <a:ext uri="{9D8B030D-6E8A-4147-A177-3AD203B41FA5}">
                      <a16:colId xmlns:a16="http://schemas.microsoft.com/office/drawing/2014/main" val="3778989781"/>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764144361"/>
                  </a:ext>
                </a:extLst>
              </a:tr>
              <a:tr h="370840">
                <a:tc>
                  <a:txBody>
                    <a:bodyPr/>
                    <a:lstStyle/>
                    <a:p>
                      <a:r>
                        <a:rPr lang="en-US" sz="1000" b="1"/>
                        <a:t>@PHLYINS - 2017-11-02 13:06:46</a:t>
                      </a:r>
                      <a:r>
                        <a:rPr lang="en-US" sz="1000"/>
                        <a:t>
PHLY partners with @PhilaUnion to honor a local #nonprofit at each home game. Congrats to @newcourtland, @PJNfoundation, &amp;amp; @VOADV! #TEAMPHLY https://t.co/M0rEh42dZ2</a:t>
                      </a:r>
                    </a:p>
                  </a:txBody>
                  <a:tcPr/>
                </a:tc>
                <a:tc>
                  <a:txBody>
                    <a:bodyPr/>
                    <a:lstStyle/>
                    <a:p>
                      <a:r>
                        <a:rPr lang="en-US" sz="1000"/>
                        <a:t>No</a:t>
                      </a:r>
                    </a:p>
                  </a:txBody>
                  <a:tcPr/>
                </a:tc>
                <a:tc>
                  <a:txBody>
                    <a:bodyPr/>
                    <a:lstStyle/>
                    <a:p>
                      <a:r>
                        <a:rPr lang="en-US" sz="1000"/>
                        <a:t>3</a:t>
                      </a:r>
                    </a:p>
                  </a:txBody>
                  <a:tcPr/>
                </a:tc>
                <a:tc>
                  <a:txBody>
                    <a:bodyPr/>
                    <a:lstStyle/>
                    <a:p>
                      <a:r>
                        <a:rPr lang="en-US" sz="1000"/>
                        <a:t>6</a:t>
                      </a:r>
                    </a:p>
                  </a:txBody>
                  <a:tcPr/>
                </a:tc>
                <a:tc>
                  <a:txBody>
                    <a:bodyPr/>
                    <a:lstStyle/>
                    <a:p>
                      <a:r>
                        <a:rPr lang="en-US" sz="1000"/>
                        <a:t>0</a:t>
                      </a:r>
                    </a:p>
                  </a:txBody>
                  <a:tcPr/>
                </a:tc>
                <a:tc>
                  <a:txBody>
                    <a:bodyPr/>
                    <a:lstStyle/>
                    <a:p>
                      <a:r>
                        <a:rPr lang="en-US" sz="1000"/>
                        <a:t>0.3210%</a:t>
                      </a:r>
                    </a:p>
                  </a:txBody>
                  <a:tcPr/>
                </a:tc>
                <a:extLst>
                  <a:ext uri="{0D108BD9-81ED-4DB2-BD59-A6C34878D82A}">
                    <a16:rowId xmlns:a16="http://schemas.microsoft.com/office/drawing/2014/main" val="3722636469"/>
                  </a:ext>
                </a:extLst>
              </a:tr>
              <a:tr h="370840">
                <a:tc>
                  <a:txBody>
                    <a:bodyPr/>
                    <a:lstStyle/>
                    <a:p>
                      <a:r>
                        <a:rPr lang="en-US" sz="1000" b="1"/>
                        <a:t>@PHLYINS - 2017-11-03 15:40:46</a:t>
                      </a:r>
                      <a:r>
                        <a:rPr lang="en-US" sz="1000"/>
                        <a:t>
#TEAMPHLY played in the @StarfinderFound's Annual #Insurance Cup, a #charity soccer tournament benefting #Philadelphia's underserved youth! https://t.co/sP4k2xz3a8</a:t>
                      </a:r>
                    </a:p>
                  </a:txBody>
                  <a:tcPr/>
                </a:tc>
                <a:tc>
                  <a:txBody>
                    <a:bodyPr/>
                    <a:lstStyle/>
                    <a:p>
                      <a:r>
                        <a:rPr lang="en-US" sz="1000"/>
                        <a:t>No</a:t>
                      </a:r>
                    </a:p>
                  </a:txBody>
                  <a:tcPr/>
                </a:tc>
                <a:tc>
                  <a:txBody>
                    <a:bodyPr/>
                    <a:lstStyle/>
                    <a:p>
                      <a:r>
                        <a:rPr lang="en-US" sz="1000"/>
                        <a:t>4</a:t>
                      </a:r>
                    </a:p>
                  </a:txBody>
                  <a:tcPr/>
                </a:tc>
                <a:tc>
                  <a:txBody>
                    <a:bodyPr/>
                    <a:lstStyle/>
                    <a:p>
                      <a:r>
                        <a:rPr lang="en-US" sz="1000"/>
                        <a:t>5</a:t>
                      </a:r>
                    </a:p>
                  </a:txBody>
                  <a:tcPr/>
                </a:tc>
                <a:tc>
                  <a:txBody>
                    <a:bodyPr/>
                    <a:lstStyle/>
                    <a:p>
                      <a:r>
                        <a:rPr lang="en-US" sz="1000"/>
                        <a:t>0</a:t>
                      </a:r>
                    </a:p>
                  </a:txBody>
                  <a:tcPr/>
                </a:tc>
                <a:tc>
                  <a:txBody>
                    <a:bodyPr/>
                    <a:lstStyle/>
                    <a:p>
                      <a:r>
                        <a:rPr lang="en-US" sz="1000"/>
                        <a:t>0.3207%</a:t>
                      </a:r>
                    </a:p>
                  </a:txBody>
                  <a:tcPr/>
                </a:tc>
                <a:extLst>
                  <a:ext uri="{0D108BD9-81ED-4DB2-BD59-A6C34878D82A}">
                    <a16:rowId xmlns:a16="http://schemas.microsoft.com/office/drawing/2014/main" val="2794732812"/>
                  </a:ext>
                </a:extLst>
              </a:tr>
              <a:tr h="370840">
                <a:tc>
                  <a:txBody>
                    <a:bodyPr/>
                    <a:lstStyle/>
                    <a:p>
                      <a:r>
                        <a:rPr lang="en-US" sz="1000" b="1"/>
                        <a:t>@PHLYINS - 2017-11-11 09:02:23</a:t>
                      </a:r>
                      <a:r>
                        <a:rPr lang="en-US" sz="1000"/>
                        <a:t>
Today we salute all who have served our country. #VeteransDay https://t.co/XucrPTYjXQ</a:t>
                      </a:r>
                    </a:p>
                  </a:txBody>
                  <a:tcPr/>
                </a:tc>
                <a:tc>
                  <a:txBody>
                    <a:bodyPr/>
                    <a:lstStyle/>
                    <a:p>
                      <a:r>
                        <a:rPr lang="en-US" sz="1000"/>
                        <a:t>No</a:t>
                      </a:r>
                    </a:p>
                  </a:txBody>
                  <a:tcPr/>
                </a:tc>
                <a:tc>
                  <a:txBody>
                    <a:bodyPr/>
                    <a:lstStyle/>
                    <a:p>
                      <a:r>
                        <a:rPr lang="en-US" sz="1000"/>
                        <a:t>2</a:t>
                      </a:r>
                    </a:p>
                  </a:txBody>
                  <a:tcPr/>
                </a:tc>
                <a:tc>
                  <a:txBody>
                    <a:bodyPr/>
                    <a:lstStyle/>
                    <a:p>
                      <a:r>
                        <a:rPr lang="en-US" sz="1000"/>
                        <a:t>7</a:t>
                      </a:r>
                    </a:p>
                  </a:txBody>
                  <a:tcPr/>
                </a:tc>
                <a:tc>
                  <a:txBody>
                    <a:bodyPr/>
                    <a:lstStyle/>
                    <a:p>
                      <a:r>
                        <a:rPr lang="en-US" sz="1000"/>
                        <a:t>0</a:t>
                      </a:r>
                    </a:p>
                  </a:txBody>
                  <a:tcPr/>
                </a:tc>
                <a:tc>
                  <a:txBody>
                    <a:bodyPr/>
                    <a:lstStyle/>
                    <a:p>
                      <a:r>
                        <a:rPr lang="en-US" sz="1000"/>
                        <a:t>0.3205%</a:t>
                      </a:r>
                    </a:p>
                  </a:txBody>
                  <a:tcPr/>
                </a:tc>
                <a:extLst>
                  <a:ext uri="{0D108BD9-81ED-4DB2-BD59-A6C34878D82A}">
                    <a16:rowId xmlns:a16="http://schemas.microsoft.com/office/drawing/2014/main" val="2133440528"/>
                  </a:ext>
                </a:extLst>
              </a:tr>
              <a:tr h="370840">
                <a:tc>
                  <a:txBody>
                    <a:bodyPr/>
                    <a:lstStyle/>
                    <a:p>
                      <a:r>
                        <a:rPr lang="en-US" sz="1000" b="1"/>
                        <a:t>@PHLYINS - 2017-11-28 15:28:02</a:t>
                      </a:r>
                      <a:r>
                        <a:rPr lang="en-US" sz="1000"/>
                        <a:t>
We're proud to be a leading insurer of #nonprofits &amp;amp; support many throughout the year. As an @AmDiabetesAssn Camps sponsor, #TEAMPHLY has a goal to raise $125K in support of their efforts. We hope you'll join us in making a difference this #GivingTuesday: https://t.co/4OaVKv1DJa https://t.co/mDRHkQKO78</a:t>
                      </a:r>
                    </a:p>
                  </a:txBody>
                  <a:tcPr/>
                </a:tc>
                <a:tc>
                  <a:txBody>
                    <a:bodyPr/>
                    <a:lstStyle/>
                    <a:p>
                      <a:r>
                        <a:rPr lang="en-US" sz="1000"/>
                        <a:t>No</a:t>
                      </a:r>
                    </a:p>
                  </a:txBody>
                  <a:tcPr/>
                </a:tc>
                <a:tc>
                  <a:txBody>
                    <a:bodyPr/>
                    <a:lstStyle/>
                    <a:p>
                      <a:r>
                        <a:rPr lang="en-US" sz="1000"/>
                        <a:t>3</a:t>
                      </a:r>
                    </a:p>
                  </a:txBody>
                  <a:tcPr/>
                </a:tc>
                <a:tc>
                  <a:txBody>
                    <a:bodyPr/>
                    <a:lstStyle/>
                    <a:p>
                      <a:r>
                        <a:rPr lang="en-US" sz="1000"/>
                        <a:t>5</a:t>
                      </a:r>
                    </a:p>
                  </a:txBody>
                  <a:tcPr/>
                </a:tc>
                <a:tc>
                  <a:txBody>
                    <a:bodyPr/>
                    <a:lstStyle/>
                    <a:p>
                      <a:r>
                        <a:rPr lang="en-US" sz="1000"/>
                        <a:t>0</a:t>
                      </a:r>
                    </a:p>
                  </a:txBody>
                  <a:tcPr/>
                </a:tc>
                <a:tc>
                  <a:txBody>
                    <a:bodyPr/>
                    <a:lstStyle/>
                    <a:p>
                      <a:r>
                        <a:rPr lang="en-US" sz="1000"/>
                        <a:t>0.2839%</a:t>
                      </a:r>
                    </a:p>
                  </a:txBody>
                  <a:tcPr/>
                </a:tc>
                <a:extLst>
                  <a:ext uri="{0D108BD9-81ED-4DB2-BD59-A6C34878D82A}">
                    <a16:rowId xmlns:a16="http://schemas.microsoft.com/office/drawing/2014/main" val="1711885065"/>
                  </a:ext>
                </a:extLst>
              </a:tr>
              <a:tr h="370840">
                <a:tc>
                  <a:txBody>
                    <a:bodyPr/>
                    <a:lstStyle/>
                    <a:p>
                      <a:r>
                        <a:rPr lang="en-US" sz="1000" b="1"/>
                        <a:t>@PHLYINS - 2017-11-30 08:49:42</a:t>
                      </a:r>
                      <a:r>
                        <a:rPr lang="en-US" sz="1000"/>
                        <a:t>
We're proud to partner with @NHLFlyers to recognize Megan Lamplugh for her efforts to support @elwynorg! https://t.co/HETHlVDPrm</a:t>
                      </a:r>
                    </a:p>
                  </a:txBody>
                  <a:tcPr/>
                </a:tc>
                <a:tc>
                  <a:txBody>
                    <a:bodyPr/>
                    <a:lstStyle/>
                    <a:p>
                      <a:r>
                        <a:rPr lang="en-US" sz="1000"/>
                        <a:t>No</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0.2836%</a:t>
                      </a:r>
                    </a:p>
                  </a:txBody>
                  <a:tcPr/>
                </a:tc>
                <a:extLst>
                  <a:ext uri="{0D108BD9-81ED-4DB2-BD59-A6C34878D82A}">
                    <a16:rowId xmlns:a16="http://schemas.microsoft.com/office/drawing/2014/main" val="849135725"/>
                  </a:ext>
                </a:extLst>
              </a:tr>
            </a:tbl>
          </a:graphicData>
        </a:graphic>
      </p:graphicFrame>
      <p:sp>
        <p:nvSpPr>
          <p:cNvPr id="4" name="Text Placeholder 3">
            <a:extLst>
              <a:ext uri="{FF2B5EF4-FFF2-40B4-BE49-F238E27FC236}">
                <a16:creationId xmlns:a16="http://schemas.microsoft.com/office/drawing/2014/main" id="{389F42EA-DF5A-4F9E-9A1D-CE86EC889FE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1834241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573CB-CBAC-413C-984D-5112C54740E8}"/>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34C21B56-36BA-4E86-8197-72FF5E0B9296}"/>
              </a:ext>
            </a:extLst>
          </p:cNvPr>
          <p:cNvGraphicFramePr>
            <a:graphicFrameLocks noGrp="1"/>
          </p:cNvGraphicFramePr>
          <p:nvPr>
            <p:ph type="tbl" sz="quarter" idx="13"/>
            <p:extLst>
              <p:ext uri="{D42A27DB-BD31-4B8C-83A1-F6EECF244321}">
                <p14:modId xmlns:p14="http://schemas.microsoft.com/office/powerpoint/2010/main" val="41311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27147250"/>
                    </a:ext>
                  </a:extLst>
                </a:gridCol>
                <a:gridCol w="1069848">
                  <a:extLst>
                    <a:ext uri="{9D8B030D-6E8A-4147-A177-3AD203B41FA5}">
                      <a16:colId xmlns:a16="http://schemas.microsoft.com/office/drawing/2014/main" val="3117346659"/>
                    </a:ext>
                  </a:extLst>
                </a:gridCol>
                <a:gridCol w="1069848">
                  <a:extLst>
                    <a:ext uri="{9D8B030D-6E8A-4147-A177-3AD203B41FA5}">
                      <a16:colId xmlns:a16="http://schemas.microsoft.com/office/drawing/2014/main" val="3167736691"/>
                    </a:ext>
                  </a:extLst>
                </a:gridCol>
                <a:gridCol w="1069848">
                  <a:extLst>
                    <a:ext uri="{9D8B030D-6E8A-4147-A177-3AD203B41FA5}">
                      <a16:colId xmlns:a16="http://schemas.microsoft.com/office/drawing/2014/main" val="241509158"/>
                    </a:ext>
                  </a:extLst>
                </a:gridCol>
                <a:gridCol w="1069848">
                  <a:extLst>
                    <a:ext uri="{9D8B030D-6E8A-4147-A177-3AD203B41FA5}">
                      <a16:colId xmlns:a16="http://schemas.microsoft.com/office/drawing/2014/main" val="2563031205"/>
                    </a:ext>
                  </a:extLst>
                </a:gridCol>
                <a:gridCol w="1069848">
                  <a:extLst>
                    <a:ext uri="{9D8B030D-6E8A-4147-A177-3AD203B41FA5}">
                      <a16:colId xmlns:a16="http://schemas.microsoft.com/office/drawing/2014/main" val="3742700212"/>
                    </a:ext>
                  </a:extLst>
                </a:gridCol>
                <a:gridCol w="1069848">
                  <a:extLst>
                    <a:ext uri="{9D8B030D-6E8A-4147-A177-3AD203B41FA5}">
                      <a16:colId xmlns:a16="http://schemas.microsoft.com/office/drawing/2014/main" val="242921175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279818788"/>
                  </a:ext>
                </a:extLst>
              </a:tr>
              <a:tr h="370840">
                <a:tc>
                  <a:txBody>
                    <a:bodyPr/>
                    <a:lstStyle/>
                    <a:p>
                      <a:r>
                        <a:rPr lang="en-US" sz="1000"/>
                        <a:t>Philadelphia Insurance Companies</a:t>
                      </a:r>
                    </a:p>
                  </a:txBody>
                  <a:tcPr/>
                </a:tc>
                <a:tc>
                  <a:txBody>
                    <a:bodyPr/>
                    <a:lstStyle/>
                    <a:p>
                      <a:r>
                        <a:rPr lang="en-US" sz="1000"/>
                        <a:t>13354</a:t>
                      </a:r>
                    </a:p>
                  </a:txBody>
                  <a:tcPr/>
                </a:tc>
                <a:tc>
                  <a:txBody>
                    <a:bodyPr/>
                    <a:lstStyle/>
                    <a:p>
                      <a:r>
                        <a:rPr lang="en-US" sz="1000"/>
                        <a:t>143</a:t>
                      </a:r>
                    </a:p>
                  </a:txBody>
                  <a:tcPr/>
                </a:tc>
                <a:tc>
                  <a:txBody>
                    <a:bodyPr/>
                    <a:lstStyle/>
                    <a:p>
                      <a:r>
                        <a:rPr lang="en-US" sz="1000"/>
                        <a:t>22</a:t>
                      </a:r>
                    </a:p>
                  </a:txBody>
                  <a:tcPr/>
                </a:tc>
                <a:tc>
                  <a:txBody>
                    <a:bodyPr/>
                    <a:lstStyle/>
                    <a:p>
                      <a:r>
                        <a:rPr lang="en-US" sz="1000"/>
                        <a:t>1132</a:t>
                      </a:r>
                    </a:p>
                  </a:txBody>
                  <a:tcPr/>
                </a:tc>
                <a:tc>
                  <a:txBody>
                    <a:bodyPr/>
                    <a:lstStyle/>
                    <a:p>
                      <a:r>
                        <a:rPr lang="en-US" sz="1000"/>
                        <a:t>9</a:t>
                      </a:r>
                    </a:p>
                  </a:txBody>
                  <a:tcPr/>
                </a:tc>
                <a:tc>
                  <a:txBody>
                    <a:bodyPr/>
                    <a:lstStyle/>
                    <a:p>
                      <a:r>
                        <a:rPr lang="en-US" sz="1000"/>
                        <a:t>0.3905%</a:t>
                      </a:r>
                    </a:p>
                  </a:txBody>
                  <a:tcPr/>
                </a:tc>
                <a:extLst>
                  <a:ext uri="{0D108BD9-81ED-4DB2-BD59-A6C34878D82A}">
                    <a16:rowId xmlns:a16="http://schemas.microsoft.com/office/drawing/2014/main" val="1388517451"/>
                  </a:ext>
                </a:extLst>
              </a:tr>
            </a:tbl>
          </a:graphicData>
        </a:graphic>
      </p:graphicFrame>
      <p:sp>
        <p:nvSpPr>
          <p:cNvPr id="4" name="Text Placeholder 3">
            <a:extLst>
              <a:ext uri="{FF2B5EF4-FFF2-40B4-BE49-F238E27FC236}">
                <a16:creationId xmlns:a16="http://schemas.microsoft.com/office/drawing/2014/main" id="{A3D8D89A-FCEF-4767-928A-2C7FD8D00A8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5478297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3C10D-E464-4413-B818-5558507C0AF8}"/>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EB463053-21B3-4854-8840-4B472E4517DE}"/>
              </a:ext>
            </a:extLst>
          </p:cNvPr>
          <p:cNvGraphicFramePr>
            <a:graphicFrameLocks noGrp="1"/>
          </p:cNvGraphicFramePr>
          <p:nvPr>
            <p:ph type="chart" sz="quarter" idx="13"/>
            <p:extLst>
              <p:ext uri="{D42A27DB-BD31-4B8C-83A1-F6EECF244321}">
                <p14:modId xmlns:p14="http://schemas.microsoft.com/office/powerpoint/2010/main" val="2962183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046B09-2BA7-4BC3-B51C-08E9D5245A49}"/>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DA1A70D1-2693-4741-9705-4F98764329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28086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46BFE-ADC4-4443-925B-F72707BAA688}"/>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90F5793A-010D-453F-A56E-46710548D03E}"/>
              </a:ext>
            </a:extLst>
          </p:cNvPr>
          <p:cNvGraphicFramePr>
            <a:graphicFrameLocks noGrp="1"/>
          </p:cNvGraphicFramePr>
          <p:nvPr>
            <p:ph type="chart" sz="quarter" idx="13"/>
            <p:extLst>
              <p:ext uri="{D42A27DB-BD31-4B8C-83A1-F6EECF244321}">
                <p14:modId xmlns:p14="http://schemas.microsoft.com/office/powerpoint/2010/main" val="3230243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BBF8BC-DF15-4458-B1B6-D81A5F7BC3FC}"/>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3E5A1637-6164-4CD1-9832-1795CF60C4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48811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6D038-9D79-4A79-B571-B66BFF5C2814}"/>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64C064BB-DDD9-43C2-A6F6-D9077D2989D4}"/>
              </a:ext>
            </a:extLst>
          </p:cNvPr>
          <p:cNvGraphicFramePr>
            <a:graphicFrameLocks noGrp="1"/>
          </p:cNvGraphicFramePr>
          <p:nvPr>
            <p:ph type="tbl" sz="quarter" idx="13"/>
            <p:extLst>
              <p:ext uri="{D42A27DB-BD31-4B8C-83A1-F6EECF244321}">
                <p14:modId xmlns:p14="http://schemas.microsoft.com/office/powerpoint/2010/main" val="2265998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89335475"/>
                    </a:ext>
                  </a:extLst>
                </a:gridCol>
                <a:gridCol w="987552">
                  <a:extLst>
                    <a:ext uri="{9D8B030D-6E8A-4147-A177-3AD203B41FA5}">
                      <a16:colId xmlns:a16="http://schemas.microsoft.com/office/drawing/2014/main" val="717729747"/>
                    </a:ext>
                  </a:extLst>
                </a:gridCol>
                <a:gridCol w="987552">
                  <a:extLst>
                    <a:ext uri="{9D8B030D-6E8A-4147-A177-3AD203B41FA5}">
                      <a16:colId xmlns:a16="http://schemas.microsoft.com/office/drawing/2014/main" val="134509274"/>
                    </a:ext>
                  </a:extLst>
                </a:gridCol>
                <a:gridCol w="987552">
                  <a:extLst>
                    <a:ext uri="{9D8B030D-6E8A-4147-A177-3AD203B41FA5}">
                      <a16:colId xmlns:a16="http://schemas.microsoft.com/office/drawing/2014/main" val="1350657537"/>
                    </a:ext>
                  </a:extLst>
                </a:gridCol>
                <a:gridCol w="987552">
                  <a:extLst>
                    <a:ext uri="{9D8B030D-6E8A-4147-A177-3AD203B41FA5}">
                      <a16:colId xmlns:a16="http://schemas.microsoft.com/office/drawing/2014/main" val="3611592138"/>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762973658"/>
                  </a:ext>
                </a:extLst>
              </a:tr>
              <a:tr h="370840">
                <a:tc>
                  <a:txBody>
                    <a:bodyPr/>
                    <a:lstStyle/>
                    <a:p>
                      <a:r>
                        <a:rPr lang="en-US" sz="1000" b="1"/>
                        <a:t>Philadelphia Insurance Companies - 2017-11-17 10:30:37</a:t>
                      </a:r>
                      <a:r>
                        <a:rPr lang="en-US" sz="1000"/>
                        <a:t>
"Just show up" to find the right company culture that drives success, writes PHLY CEO Bob O'Leary in Carrier Management.
https://lnkd.in/ePr52xM</a:t>
                      </a:r>
                    </a:p>
                  </a:txBody>
                  <a:tcPr/>
                </a:tc>
                <a:tc>
                  <a:txBody>
                    <a:bodyPr/>
                    <a:lstStyle/>
                    <a:p>
                      <a:r>
                        <a:rPr lang="en-US" sz="1000"/>
                        <a:t>119</a:t>
                      </a:r>
                    </a:p>
                  </a:txBody>
                  <a:tcPr/>
                </a:tc>
                <a:tc>
                  <a:txBody>
                    <a:bodyPr/>
                    <a:lstStyle/>
                    <a:p>
                      <a:r>
                        <a:rPr lang="en-US" sz="1000"/>
                        <a:t>0</a:t>
                      </a:r>
                    </a:p>
                  </a:txBody>
                  <a:tcPr/>
                </a:tc>
                <a:tc>
                  <a:txBody>
                    <a:bodyPr/>
                    <a:lstStyle/>
                    <a:p>
                      <a:r>
                        <a:rPr lang="en-US" sz="1000"/>
                        <a:t>0.8955%</a:t>
                      </a:r>
                    </a:p>
                  </a:txBody>
                  <a:tcPr/>
                </a:tc>
                <a:tc>
                  <a:txBody>
                    <a:bodyPr/>
                    <a:lstStyle/>
                    <a:p>
                      <a:r>
                        <a:rPr lang="en-US" sz="1000"/>
                        <a:t>Photo</a:t>
                      </a:r>
                    </a:p>
                  </a:txBody>
                  <a:tcPr/>
                </a:tc>
                <a:extLst>
                  <a:ext uri="{0D108BD9-81ED-4DB2-BD59-A6C34878D82A}">
                    <a16:rowId xmlns:a16="http://schemas.microsoft.com/office/drawing/2014/main" val="4000601324"/>
                  </a:ext>
                </a:extLst>
              </a:tr>
              <a:tr h="370840">
                <a:tc>
                  <a:txBody>
                    <a:bodyPr/>
                    <a:lstStyle/>
                    <a:p>
                      <a:r>
                        <a:rPr lang="en-US" sz="1000" b="1"/>
                        <a:t>Philadelphia Insurance Companies - 2017-11-03 15:43:31</a:t>
                      </a:r>
                      <a:r>
                        <a:rPr lang="en-US" sz="1000"/>
                        <a:t>
#TEAMPHLY played in the Starfinder Foundation's Annual Insurance Cup, a charity indoor soccer tournament that benefits hundreds of Philadelphia's underserved youth.  All proceeds supported Starfinder's soccer, mentoring, and leadership development programs for children and teens. </a:t>
                      </a:r>
                    </a:p>
                  </a:txBody>
                  <a:tcPr/>
                </a:tc>
                <a:tc>
                  <a:txBody>
                    <a:bodyPr/>
                    <a:lstStyle/>
                    <a:p>
                      <a:r>
                        <a:rPr lang="en-US" sz="1000"/>
                        <a:t>102</a:t>
                      </a:r>
                    </a:p>
                  </a:txBody>
                  <a:tcPr/>
                </a:tc>
                <a:tc>
                  <a:txBody>
                    <a:bodyPr/>
                    <a:lstStyle/>
                    <a:p>
                      <a:r>
                        <a:rPr lang="en-US" sz="1000"/>
                        <a:t>1</a:t>
                      </a:r>
                    </a:p>
                  </a:txBody>
                  <a:tcPr/>
                </a:tc>
                <a:tc>
                  <a:txBody>
                    <a:bodyPr/>
                    <a:lstStyle/>
                    <a:p>
                      <a:r>
                        <a:rPr lang="en-US" sz="1000"/>
                        <a:t>0.7790%</a:t>
                      </a:r>
                    </a:p>
                  </a:txBody>
                  <a:tcPr/>
                </a:tc>
                <a:tc>
                  <a:txBody>
                    <a:bodyPr/>
                    <a:lstStyle/>
                    <a:p>
                      <a:r>
                        <a:rPr lang="en-US" sz="1000"/>
                        <a:t>Photo</a:t>
                      </a:r>
                    </a:p>
                  </a:txBody>
                  <a:tcPr/>
                </a:tc>
                <a:extLst>
                  <a:ext uri="{0D108BD9-81ED-4DB2-BD59-A6C34878D82A}">
                    <a16:rowId xmlns:a16="http://schemas.microsoft.com/office/drawing/2014/main" val="4126551667"/>
                  </a:ext>
                </a:extLst>
              </a:tr>
              <a:tr h="370840">
                <a:tc>
                  <a:txBody>
                    <a:bodyPr/>
                    <a:lstStyle/>
                    <a:p>
                      <a:r>
                        <a:rPr lang="en-US" sz="1000" b="1"/>
                        <a:t>Philadelphia Insurance Companies - 2017-11-14 15:30:36</a:t>
                      </a:r>
                      <a:r>
                        <a:rPr lang="en-US" sz="1000"/>
                        <a:t>
PHLY hosted its 4th Annual Women's Leadership Series Networking Event at the Levering Mill Tribute House. The event kicked off with a fun getting-to-know-you icebreaker activity followed by a workshop designed to assist in skill building around "confidence in the workplace." Home Office employees enjoyed dinner and networking with their peers as well as discussions about their experiences, successes, and challenges related to building confidence in the workplace.</a:t>
                      </a:r>
                    </a:p>
                  </a:txBody>
                  <a:tcPr/>
                </a:tc>
                <a:tc>
                  <a:txBody>
                    <a:bodyPr/>
                    <a:lstStyle/>
                    <a:p>
                      <a:r>
                        <a:rPr lang="en-US" sz="1000"/>
                        <a:t>94</a:t>
                      </a:r>
                    </a:p>
                  </a:txBody>
                  <a:tcPr/>
                </a:tc>
                <a:tc>
                  <a:txBody>
                    <a:bodyPr/>
                    <a:lstStyle/>
                    <a:p>
                      <a:r>
                        <a:rPr lang="en-US" sz="1000"/>
                        <a:t>1</a:t>
                      </a:r>
                    </a:p>
                  </a:txBody>
                  <a:tcPr/>
                </a:tc>
                <a:tc>
                  <a:txBody>
                    <a:bodyPr/>
                    <a:lstStyle/>
                    <a:p>
                      <a:r>
                        <a:rPr lang="en-US" sz="1000"/>
                        <a:t>0.7156%</a:t>
                      </a:r>
                    </a:p>
                  </a:txBody>
                  <a:tcPr/>
                </a:tc>
                <a:tc>
                  <a:txBody>
                    <a:bodyPr/>
                    <a:lstStyle/>
                    <a:p>
                      <a:r>
                        <a:rPr lang="en-US" sz="1000"/>
                        <a:t>Photo</a:t>
                      </a:r>
                    </a:p>
                  </a:txBody>
                  <a:tcPr/>
                </a:tc>
                <a:extLst>
                  <a:ext uri="{0D108BD9-81ED-4DB2-BD59-A6C34878D82A}">
                    <a16:rowId xmlns:a16="http://schemas.microsoft.com/office/drawing/2014/main" val="111918297"/>
                  </a:ext>
                </a:extLst>
              </a:tr>
              <a:tr h="370840">
                <a:tc>
                  <a:txBody>
                    <a:bodyPr/>
                    <a:lstStyle/>
                    <a:p>
                      <a:r>
                        <a:rPr lang="en-US" sz="1000" b="1"/>
                        <a:t>Philadelphia Insurance Companies - 2017-11-11 09:02:35</a:t>
                      </a:r>
                      <a:r>
                        <a:rPr lang="en-US" sz="1000"/>
                        <a:t>
Today we salute all who have served our country. #VeteransDay</a:t>
                      </a:r>
                    </a:p>
                  </a:txBody>
                  <a:tcPr/>
                </a:tc>
                <a:tc>
                  <a:txBody>
                    <a:bodyPr/>
                    <a:lstStyle/>
                    <a:p>
                      <a:r>
                        <a:rPr lang="en-US" sz="1000"/>
                        <a:t>82</a:t>
                      </a:r>
                    </a:p>
                  </a:txBody>
                  <a:tcPr/>
                </a:tc>
                <a:tc>
                  <a:txBody>
                    <a:bodyPr/>
                    <a:lstStyle/>
                    <a:p>
                      <a:r>
                        <a:rPr lang="en-US" sz="1000"/>
                        <a:t>0</a:t>
                      </a:r>
                    </a:p>
                  </a:txBody>
                  <a:tcPr/>
                </a:tc>
                <a:tc>
                  <a:txBody>
                    <a:bodyPr/>
                    <a:lstStyle/>
                    <a:p>
                      <a:r>
                        <a:rPr lang="en-US" sz="1000"/>
                        <a:t>0.6187%</a:t>
                      </a:r>
                    </a:p>
                  </a:txBody>
                  <a:tcPr/>
                </a:tc>
                <a:tc>
                  <a:txBody>
                    <a:bodyPr/>
                    <a:lstStyle/>
                    <a:p>
                      <a:r>
                        <a:rPr lang="en-US" sz="1000"/>
                        <a:t>Photo</a:t>
                      </a:r>
                    </a:p>
                  </a:txBody>
                  <a:tcPr/>
                </a:tc>
                <a:extLst>
                  <a:ext uri="{0D108BD9-81ED-4DB2-BD59-A6C34878D82A}">
                    <a16:rowId xmlns:a16="http://schemas.microsoft.com/office/drawing/2014/main" val="3292526685"/>
                  </a:ext>
                </a:extLst>
              </a:tr>
              <a:tr h="370840">
                <a:tc>
                  <a:txBody>
                    <a:bodyPr/>
                    <a:lstStyle/>
                    <a:p>
                      <a:r>
                        <a:rPr lang="en-US" sz="1000" b="1"/>
                        <a:t>Philadelphia Insurance Companies - 2017-11-16 14:20:17</a:t>
                      </a:r>
                      <a:r>
                        <a:rPr lang="en-US" sz="1000"/>
                        <a:t>
At PHLY, we focus on continuous improvement and professional development. Earlier this month, PHLY wrapped up three annual summits where top performers were introduced to speakers and participated in lessons and workshops with their peers and senior leaders designed to broaden their perspectives.  The first summit was held in Fort Worth, TX  for the Midwest Territory, followed by the West Territory Summit in San Diego, CA and lastly the East Territory Summit in Orlando, FL.  Here’s a peek at #TEAMPHLY at the final two summits!</a:t>
                      </a:r>
                    </a:p>
                  </a:txBody>
                  <a:tcPr/>
                </a:tc>
                <a:tc>
                  <a:txBody>
                    <a:bodyPr/>
                    <a:lstStyle/>
                    <a:p>
                      <a:r>
                        <a:rPr lang="en-US" sz="1000"/>
                        <a:t>74</a:t>
                      </a:r>
                    </a:p>
                  </a:txBody>
                  <a:tcPr/>
                </a:tc>
                <a:tc>
                  <a:txBody>
                    <a:bodyPr/>
                    <a:lstStyle/>
                    <a:p>
                      <a:r>
                        <a:rPr lang="en-US" sz="1000"/>
                        <a:t>1</a:t>
                      </a:r>
                    </a:p>
                  </a:txBody>
                  <a:tcPr/>
                </a:tc>
                <a:tc>
                  <a:txBody>
                    <a:bodyPr/>
                    <a:lstStyle/>
                    <a:p>
                      <a:r>
                        <a:rPr lang="en-US" sz="1000"/>
                        <a:t>0.5645%</a:t>
                      </a:r>
                    </a:p>
                  </a:txBody>
                  <a:tcPr/>
                </a:tc>
                <a:tc>
                  <a:txBody>
                    <a:bodyPr/>
                    <a:lstStyle/>
                    <a:p>
                      <a:r>
                        <a:rPr lang="en-US" sz="1000"/>
                        <a:t>Photo</a:t>
                      </a:r>
                    </a:p>
                  </a:txBody>
                  <a:tcPr/>
                </a:tc>
                <a:extLst>
                  <a:ext uri="{0D108BD9-81ED-4DB2-BD59-A6C34878D82A}">
                    <a16:rowId xmlns:a16="http://schemas.microsoft.com/office/drawing/2014/main" val="2559919023"/>
                  </a:ext>
                </a:extLst>
              </a:tr>
            </a:tbl>
          </a:graphicData>
        </a:graphic>
      </p:graphicFrame>
      <p:sp>
        <p:nvSpPr>
          <p:cNvPr id="4" name="Text Placeholder 3">
            <a:extLst>
              <a:ext uri="{FF2B5EF4-FFF2-40B4-BE49-F238E27FC236}">
                <a16:creationId xmlns:a16="http://schemas.microsoft.com/office/drawing/2014/main" id="{2E9E4035-67B2-4628-8C46-B13920C64ED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222095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C20C3-735F-4489-8D87-867AE99BB9F5}"/>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9C92C487-5CE0-4F7E-B486-3D0BCA278F07}"/>
              </a:ext>
            </a:extLst>
          </p:cNvPr>
          <p:cNvGraphicFramePr>
            <a:graphicFrameLocks noGrp="1"/>
          </p:cNvGraphicFramePr>
          <p:nvPr>
            <p:ph type="tbl" sz="quarter" idx="13"/>
            <p:extLst>
              <p:ext uri="{D42A27DB-BD31-4B8C-83A1-F6EECF244321}">
                <p14:modId xmlns:p14="http://schemas.microsoft.com/office/powerpoint/2010/main" val="3063241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4100770"/>
                    </a:ext>
                  </a:extLst>
                </a:gridCol>
                <a:gridCol w="699516">
                  <a:extLst>
                    <a:ext uri="{9D8B030D-6E8A-4147-A177-3AD203B41FA5}">
                      <a16:colId xmlns:a16="http://schemas.microsoft.com/office/drawing/2014/main" val="4224408222"/>
                    </a:ext>
                  </a:extLst>
                </a:gridCol>
                <a:gridCol w="699516">
                  <a:extLst>
                    <a:ext uri="{9D8B030D-6E8A-4147-A177-3AD203B41FA5}">
                      <a16:colId xmlns:a16="http://schemas.microsoft.com/office/drawing/2014/main" val="2489405122"/>
                    </a:ext>
                  </a:extLst>
                </a:gridCol>
                <a:gridCol w="658368">
                  <a:extLst>
                    <a:ext uri="{9D8B030D-6E8A-4147-A177-3AD203B41FA5}">
                      <a16:colId xmlns:a16="http://schemas.microsoft.com/office/drawing/2014/main" val="66047536"/>
                    </a:ext>
                  </a:extLst>
                </a:gridCol>
                <a:gridCol w="658368">
                  <a:extLst>
                    <a:ext uri="{9D8B030D-6E8A-4147-A177-3AD203B41FA5}">
                      <a16:colId xmlns:a16="http://schemas.microsoft.com/office/drawing/2014/main" val="2327618178"/>
                    </a:ext>
                  </a:extLst>
                </a:gridCol>
                <a:gridCol w="658368">
                  <a:extLst>
                    <a:ext uri="{9D8B030D-6E8A-4147-A177-3AD203B41FA5}">
                      <a16:colId xmlns:a16="http://schemas.microsoft.com/office/drawing/2014/main" val="3228176391"/>
                    </a:ext>
                  </a:extLst>
                </a:gridCol>
                <a:gridCol w="699516">
                  <a:extLst>
                    <a:ext uri="{9D8B030D-6E8A-4147-A177-3AD203B41FA5}">
                      <a16:colId xmlns:a16="http://schemas.microsoft.com/office/drawing/2014/main" val="1459460961"/>
                    </a:ext>
                  </a:extLst>
                </a:gridCol>
                <a:gridCol w="699516">
                  <a:extLst>
                    <a:ext uri="{9D8B030D-6E8A-4147-A177-3AD203B41FA5}">
                      <a16:colId xmlns:a16="http://schemas.microsoft.com/office/drawing/2014/main" val="2050918514"/>
                    </a:ext>
                  </a:extLst>
                </a:gridCol>
                <a:gridCol w="699516">
                  <a:extLst>
                    <a:ext uri="{9D8B030D-6E8A-4147-A177-3AD203B41FA5}">
                      <a16:colId xmlns:a16="http://schemas.microsoft.com/office/drawing/2014/main" val="815413643"/>
                    </a:ext>
                  </a:extLst>
                </a:gridCol>
                <a:gridCol w="658368">
                  <a:extLst>
                    <a:ext uri="{9D8B030D-6E8A-4147-A177-3AD203B41FA5}">
                      <a16:colId xmlns:a16="http://schemas.microsoft.com/office/drawing/2014/main" val="4303009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687038777"/>
                  </a:ext>
                </a:extLst>
              </a:tr>
              <a:tr h="370840">
                <a:tc>
                  <a:txBody>
                    <a:bodyPr/>
                    <a:lstStyle/>
                    <a:p>
                      <a:r>
                        <a:rPr lang="en-US" sz="1000"/>
                        <a:t>phlyinsurance (Philadelphia Insurance Co.)</a:t>
                      </a:r>
                    </a:p>
                  </a:txBody>
                  <a:tcPr/>
                </a:tc>
                <a:tc>
                  <a:txBody>
                    <a:bodyPr/>
                    <a:lstStyle/>
                    <a:p>
                      <a:r>
                        <a:rPr lang="en-US" sz="1000"/>
                        <a:t>763</a:t>
                      </a:r>
                    </a:p>
                  </a:txBody>
                  <a:tcPr/>
                </a:tc>
                <a:tc>
                  <a:txBody>
                    <a:bodyPr/>
                    <a:lstStyle/>
                    <a:p>
                      <a:r>
                        <a:rPr lang="en-US" sz="1000"/>
                        <a:t>40</a:t>
                      </a:r>
                    </a:p>
                  </a:txBody>
                  <a:tcPr/>
                </a:tc>
                <a:tc>
                  <a:txBody>
                    <a:bodyPr/>
                    <a:lstStyle/>
                    <a:p>
                      <a:r>
                        <a:rPr lang="en-US" sz="1000"/>
                        <a:t>16</a:t>
                      </a:r>
                    </a:p>
                  </a:txBody>
                  <a:tcPr/>
                </a:tc>
                <a:tc>
                  <a:txBody>
                    <a:bodyPr/>
                    <a:lstStyle/>
                    <a:p>
                      <a:r>
                        <a:rPr lang="en-US" sz="1000"/>
                        <a:t>5</a:t>
                      </a:r>
                    </a:p>
                  </a:txBody>
                  <a:tcPr/>
                </a:tc>
                <a:tc>
                  <a:txBody>
                    <a:bodyPr/>
                    <a:lstStyle/>
                    <a:p>
                      <a:r>
                        <a:rPr lang="en-US" sz="1000"/>
                        <a:t>1</a:t>
                      </a:r>
                    </a:p>
                  </a:txBody>
                  <a:tcPr/>
                </a:tc>
                <a:tc>
                  <a:txBody>
                    <a:bodyPr/>
                    <a:lstStyle/>
                    <a:p>
                      <a:r>
                        <a:rPr lang="en-US" sz="1000"/>
                        <a:t>22</a:t>
                      </a:r>
                    </a:p>
                  </a:txBody>
                  <a:tcPr/>
                </a:tc>
                <a:tc>
                  <a:txBody>
                    <a:bodyPr/>
                    <a:lstStyle/>
                    <a:p>
                      <a:r>
                        <a:rPr lang="en-US" sz="1000"/>
                        <a:t>1310</a:t>
                      </a:r>
                    </a:p>
                  </a:txBody>
                  <a:tcPr/>
                </a:tc>
                <a:tc>
                  <a:txBody>
                    <a:bodyPr/>
                    <a:lstStyle/>
                    <a:p>
                      <a:r>
                        <a:rPr lang="en-US" sz="1000"/>
                        <a:t>14</a:t>
                      </a:r>
                    </a:p>
                  </a:txBody>
                  <a:tcPr/>
                </a:tc>
                <a:tc>
                  <a:txBody>
                    <a:bodyPr/>
                    <a:lstStyle/>
                    <a:p>
                      <a:r>
                        <a:rPr lang="en-US" sz="1000"/>
                        <a:t>8.0998%</a:t>
                      </a:r>
                    </a:p>
                  </a:txBody>
                  <a:tcPr/>
                </a:tc>
                <a:extLst>
                  <a:ext uri="{0D108BD9-81ED-4DB2-BD59-A6C34878D82A}">
                    <a16:rowId xmlns:a16="http://schemas.microsoft.com/office/drawing/2014/main" val="222229365"/>
                  </a:ext>
                </a:extLst>
              </a:tr>
            </a:tbl>
          </a:graphicData>
        </a:graphic>
      </p:graphicFrame>
      <p:sp>
        <p:nvSpPr>
          <p:cNvPr id="4" name="Text Placeholder 3">
            <a:extLst>
              <a:ext uri="{FF2B5EF4-FFF2-40B4-BE49-F238E27FC236}">
                <a16:creationId xmlns:a16="http://schemas.microsoft.com/office/drawing/2014/main" id="{8B274652-35B9-4406-B779-D2D23A9B065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2422809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F814D-9A7B-449F-AC93-E860098C8A45}"/>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A827389F-E469-4649-A2E2-C5AE9F96628A}"/>
              </a:ext>
            </a:extLst>
          </p:cNvPr>
          <p:cNvGraphicFramePr>
            <a:graphicFrameLocks noGrp="1"/>
          </p:cNvGraphicFramePr>
          <p:nvPr>
            <p:ph type="chart" sz="quarter" idx="13"/>
            <p:extLst>
              <p:ext uri="{D42A27DB-BD31-4B8C-83A1-F6EECF244321}">
                <p14:modId xmlns:p14="http://schemas.microsoft.com/office/powerpoint/2010/main" val="32460349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33F5BF-DDA1-484A-BB4C-E2910E402DA7}"/>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C5D45D6E-461F-4E4B-880B-4973DEF52B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4873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43A11-C3E4-4186-843C-4D49B8872A6D}"/>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04C849E7-2F57-434A-95F2-564031540E9B}"/>
              </a:ext>
            </a:extLst>
          </p:cNvPr>
          <p:cNvGraphicFramePr>
            <a:graphicFrameLocks noGrp="1"/>
          </p:cNvGraphicFramePr>
          <p:nvPr>
            <p:ph type="chart" sz="quarter" idx="13"/>
            <p:extLst>
              <p:ext uri="{D42A27DB-BD31-4B8C-83A1-F6EECF244321}">
                <p14:modId xmlns:p14="http://schemas.microsoft.com/office/powerpoint/2010/main" val="2379329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0B4416-90D5-4786-8039-05BE429BD1F6}"/>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82A69DE0-2F60-4A90-8CD7-F3AE7F5344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44243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1FACF-52B0-46E9-A088-4A563ECC2BBD}"/>
              </a:ext>
            </a:extLst>
          </p:cNvPr>
          <p:cNvSpPr>
            <a:spLocks noGrp="1"/>
          </p:cNvSpPr>
          <p:nvPr>
            <p:ph type="title"/>
          </p:nvPr>
        </p:nvSpPr>
        <p:spPr/>
        <p:txBody>
          <a:bodyPr/>
          <a:lstStyle/>
          <a:p>
            <a:r>
              <a:rPr lang="en-US"/>
              <a:t>Instagram Posts Table - 1 of 2</a:t>
            </a:r>
          </a:p>
        </p:txBody>
      </p:sp>
      <p:graphicFrame>
        <p:nvGraphicFramePr>
          <p:cNvPr id="5" name="Table Placeholder 4">
            <a:extLst>
              <a:ext uri="{FF2B5EF4-FFF2-40B4-BE49-F238E27FC236}">
                <a16:creationId xmlns:a16="http://schemas.microsoft.com/office/drawing/2014/main" id="{9BF7099E-2782-4F39-997E-C571A8B6812C}"/>
              </a:ext>
            </a:extLst>
          </p:cNvPr>
          <p:cNvGraphicFramePr>
            <a:graphicFrameLocks noGrp="1"/>
          </p:cNvGraphicFramePr>
          <p:nvPr>
            <p:ph type="tbl" sz="quarter" idx="13"/>
            <p:extLst>
              <p:ext uri="{D42A27DB-BD31-4B8C-83A1-F6EECF244321}">
                <p14:modId xmlns:p14="http://schemas.microsoft.com/office/powerpoint/2010/main" val="3955687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7423292"/>
                    </a:ext>
                  </a:extLst>
                </a:gridCol>
                <a:gridCol w="987552">
                  <a:extLst>
                    <a:ext uri="{9D8B030D-6E8A-4147-A177-3AD203B41FA5}">
                      <a16:colId xmlns:a16="http://schemas.microsoft.com/office/drawing/2014/main" val="1324059103"/>
                    </a:ext>
                  </a:extLst>
                </a:gridCol>
                <a:gridCol w="987552">
                  <a:extLst>
                    <a:ext uri="{9D8B030D-6E8A-4147-A177-3AD203B41FA5}">
                      <a16:colId xmlns:a16="http://schemas.microsoft.com/office/drawing/2014/main" val="2040063248"/>
                    </a:ext>
                  </a:extLst>
                </a:gridCol>
                <a:gridCol w="987552">
                  <a:extLst>
                    <a:ext uri="{9D8B030D-6E8A-4147-A177-3AD203B41FA5}">
                      <a16:colId xmlns:a16="http://schemas.microsoft.com/office/drawing/2014/main" val="211487112"/>
                    </a:ext>
                  </a:extLst>
                </a:gridCol>
                <a:gridCol w="987552">
                  <a:extLst>
                    <a:ext uri="{9D8B030D-6E8A-4147-A177-3AD203B41FA5}">
                      <a16:colId xmlns:a16="http://schemas.microsoft.com/office/drawing/2014/main" val="35961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1209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(Philadelphia Insurance Co.) - 2017-11-17 10:20:19</a:t>
                      </a:r>
                      <a:r>
                        <a:rPr kumimoji="0" lang="en-US" sz="1000" b="0" i="0" u="none" strike="noStrike" kern="1200" cap="none" spc="0" normalizeH="0" baseline="0" noProof="0">
                          <a:ln>
                            <a:noFill/>
                          </a:ln>
                          <a:solidFill>
                            <a:prstClr val="black"/>
                          </a:solidFill>
                          <a:effectLst/>
                          <a:uLnTx/>
                          <a:uFillTx/>
                          <a:latin typeface="+mn-lt"/>
                          <a:ea typeface="+mn-ea"/>
                          <a:cs typeface="+mn-cs"/>
                        </a:rPr>
                        <a:t>
"You don’t hear many kids say, 'When I grow up, I want to #work in #insurance.' Admittedly, even I didn’t think insurance was very “cool” at a young age," writes Bob O'Leary. #PHLY's CEO gives his #perspective about giving 100 percent to build and sustain #companyculture. To read more, click on the link in our bio! 😃 #ThinkPHLY #TEAMPHLY #insurancelife #career #goals #success #worklifebalance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73516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(Philadelphia Insurance Co.) - 2017-11-23 11:47:28</a:t>
                      </a:r>
                      <a:r>
                        <a:rPr kumimoji="0" lang="en-US" sz="1000" b="0" i="0" u="none" strike="noStrike" kern="1200" cap="none" spc="0" normalizeH="0" baseline="0" noProof="0">
                          <a:ln>
                            <a:noFill/>
                          </a:ln>
                          <a:solidFill>
                            <a:prstClr val="black"/>
                          </a:solidFill>
                          <a:effectLst/>
                          <a:uLnTx/>
                          <a:uFillTx/>
                          <a:latin typeface="+mn-lt"/>
                          <a:ea typeface="+mn-ea"/>
                          <a:cs typeface="+mn-cs"/>
                        </a:rPr>
                        <a:t>
Philadelphia Insurance Companies’ Turkey Trot started as a family tradition in 1992 by James J. Maguire, Founder and Chairman Emeritus of PHLY. Twenty-five years later it has grown into a family tradition for more than 1,000 people each year and raised $2.5 million for @facetofacegermantown
Face to Face serves 30,000 free meals to more than 2,500 people each year. 
Happy Thanksgiving to everyone from PHLY! #philaturkeytrot #TurkeyDay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0941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(Philadelphia Insurance Co.) - 2017-11-06 16:16:50</a:t>
                      </a:r>
                      <a:r>
                        <a:rPr kumimoji="0" lang="en-US" sz="1000" b="0" i="0" u="none" strike="noStrike" kern="1200" cap="none" spc="0" normalizeH="0" baseline="0" noProof="0">
                          <a:ln>
                            <a:noFill/>
                          </a:ln>
                          <a:solidFill>
                            <a:prstClr val="black"/>
                          </a:solidFill>
                          <a:effectLst/>
                          <a:uLnTx/>
                          <a:uFillTx/>
                          <a:latin typeface="+mn-lt"/>
                          <a:ea typeface="+mn-ea"/>
                          <a:cs typeface="+mn-cs"/>
                        </a:rPr>
                        <a:t>
This weekend, a group of #PHLY employees from the Home Office hit the pavement to support the #AmericanDiabetesAssociation (ADA) during their annual #StepOutWalk To #StopDiabetes. Kicking off at the #Philadelphia Museum of Art, the #5K Walk/Run raised funds to support research, education, and advocacy for people living with type 1, type 2, and gestational #diabetes 😊👍🏼 #ThinkPHLY #TEAMPHLY #insurance #StepOutPhilly #ThisIsDiabetes  #diabetesawarenessmonth @amdiabetesassn @amdiabetesmidatlantic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71039285"/>
                  </a:ext>
                </a:extLst>
              </a:tr>
            </a:tbl>
          </a:graphicData>
        </a:graphic>
      </p:graphicFrame>
      <p:sp>
        <p:nvSpPr>
          <p:cNvPr id="4" name="Text Placeholder 3">
            <a:extLst>
              <a:ext uri="{FF2B5EF4-FFF2-40B4-BE49-F238E27FC236}">
                <a16:creationId xmlns:a16="http://schemas.microsoft.com/office/drawing/2014/main" id="{25A53C58-E358-4EFA-A4F7-E36C775CD39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2688746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94919-47DE-4ED6-9278-0713CA67654D}"/>
              </a:ext>
            </a:extLst>
          </p:cNvPr>
          <p:cNvSpPr>
            <a:spLocks noGrp="1"/>
          </p:cNvSpPr>
          <p:nvPr>
            <p:ph type="title"/>
          </p:nvPr>
        </p:nvSpPr>
        <p:spPr/>
        <p:txBody>
          <a:bodyPr/>
          <a:lstStyle/>
          <a:p>
            <a:r>
              <a:rPr lang="en-US"/>
              <a:t>Instagram Posts Table - 2 of 2</a:t>
            </a:r>
          </a:p>
        </p:txBody>
      </p:sp>
      <p:graphicFrame>
        <p:nvGraphicFramePr>
          <p:cNvPr id="5" name="Table Placeholder 4">
            <a:extLst>
              <a:ext uri="{FF2B5EF4-FFF2-40B4-BE49-F238E27FC236}">
                <a16:creationId xmlns:a16="http://schemas.microsoft.com/office/drawing/2014/main" id="{7FA63352-065A-4518-A7D1-945764DE76A2}"/>
              </a:ext>
            </a:extLst>
          </p:cNvPr>
          <p:cNvGraphicFramePr>
            <a:graphicFrameLocks noGrp="1"/>
          </p:cNvGraphicFramePr>
          <p:nvPr>
            <p:ph type="tbl" sz="quarter" idx="13"/>
            <p:extLst>
              <p:ext uri="{D42A27DB-BD31-4B8C-83A1-F6EECF244321}">
                <p14:modId xmlns:p14="http://schemas.microsoft.com/office/powerpoint/2010/main" val="861759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66921857"/>
                    </a:ext>
                  </a:extLst>
                </a:gridCol>
                <a:gridCol w="987552">
                  <a:extLst>
                    <a:ext uri="{9D8B030D-6E8A-4147-A177-3AD203B41FA5}">
                      <a16:colId xmlns:a16="http://schemas.microsoft.com/office/drawing/2014/main" val="1910352240"/>
                    </a:ext>
                  </a:extLst>
                </a:gridCol>
                <a:gridCol w="987552">
                  <a:extLst>
                    <a:ext uri="{9D8B030D-6E8A-4147-A177-3AD203B41FA5}">
                      <a16:colId xmlns:a16="http://schemas.microsoft.com/office/drawing/2014/main" val="3828454678"/>
                    </a:ext>
                  </a:extLst>
                </a:gridCol>
                <a:gridCol w="987552">
                  <a:extLst>
                    <a:ext uri="{9D8B030D-6E8A-4147-A177-3AD203B41FA5}">
                      <a16:colId xmlns:a16="http://schemas.microsoft.com/office/drawing/2014/main" val="2615914191"/>
                    </a:ext>
                  </a:extLst>
                </a:gridCol>
                <a:gridCol w="987552">
                  <a:extLst>
                    <a:ext uri="{9D8B030D-6E8A-4147-A177-3AD203B41FA5}">
                      <a16:colId xmlns:a16="http://schemas.microsoft.com/office/drawing/2014/main" val="3612006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9097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(Philadelphia Insurance Co.) - 2017-11-03 16:38:35</a:t>
                      </a:r>
                      <a:r>
                        <a:rPr kumimoji="0" lang="en-US" sz="1000" b="0" i="0" u="none" strike="noStrike" kern="1200" cap="none" spc="0" normalizeH="0" baseline="0" noProof="0">
                          <a:ln>
                            <a:noFill/>
                          </a:ln>
                          <a:solidFill>
                            <a:prstClr val="black"/>
                          </a:solidFill>
                          <a:effectLst/>
                          <a:uLnTx/>
                          <a:uFillTx/>
                          <a:latin typeface="+mn-lt"/>
                          <a:ea typeface="+mn-ea"/>
                          <a:cs typeface="+mn-cs"/>
                        </a:rPr>
                        <a:t>
#TEAMPHLY played in the @StarfinderFoundation's Annual #Insurance Cup, a #charity indoor #soccer tournament that benefits hundreds of #Philadelphia's underserved #youth. All proceeds supported Starfinder's soccer, mentoring, and leadership development programs for #children and #teens ⚽️🙌🏼#ThinkPHLY #insurancelife #community #giveback #goodcause  #makeadifference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03030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(Philadelphia Insurance Co.) - 2017-11-14 17:00:34</a:t>
                      </a:r>
                      <a:r>
                        <a:rPr kumimoji="0" lang="en-US" sz="1000" b="0" i="0" u="none" strike="noStrike" kern="1200" cap="none" spc="0" normalizeH="0" baseline="0" noProof="0">
                          <a:ln>
                            <a:noFill/>
                          </a:ln>
                          <a:solidFill>
                            <a:prstClr val="black"/>
                          </a:solidFill>
                          <a:effectLst/>
                          <a:uLnTx/>
                          <a:uFillTx/>
                          <a:latin typeface="+mn-lt"/>
                          <a:ea typeface="+mn-ea"/>
                          <a:cs typeface="+mn-cs"/>
                        </a:rPr>
                        <a:t>
At #PHLY, we focus on continuous improvement and #professional development. Earlier this month, PHLY wrapped up three annual summits where top performers were introduced to speakers and participated in lessons and #workshops with their peers and senior #leaders designed to broaden their perspectives. The first #summit was held in #FortWorth, TX for the #Midwest Territory, followed by the #West Territory Summit in #SanDiego, CA and lastly the #East Territory Summit in #Orlando, FL. Here’s a peek at #TEAMPHLY at the final two summits! 🙌🏼😁 #ThinkPHLY #insurance #insurancelife #career #goals #success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18844933"/>
                  </a:ext>
                </a:extLst>
              </a:tr>
            </a:tbl>
          </a:graphicData>
        </a:graphic>
      </p:graphicFrame>
      <p:sp>
        <p:nvSpPr>
          <p:cNvPr id="4" name="Text Placeholder 3">
            <a:extLst>
              <a:ext uri="{FF2B5EF4-FFF2-40B4-BE49-F238E27FC236}">
                <a16:creationId xmlns:a16="http://schemas.microsoft.com/office/drawing/2014/main" id="{7C68604A-E71A-4A13-8577-1B7DCD9DDD2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9560818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798</Words>
  <Application>Microsoft Office PowerPoint</Application>
  <PresentationFormat>On-screen Show (4:3)</PresentationFormat>
  <Paragraphs>358</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PHLY Social Media</vt:lpstr>
      <vt:lpstr>Overall Audience</vt:lpstr>
      <vt:lpstr>Facebook Key Metrics Table</vt:lpstr>
      <vt:lpstr>Facebook Fans Change</vt:lpstr>
      <vt:lpstr>Average Interactions Per Facebook Post</vt:lpstr>
      <vt:lpstr>Facebook Impressions</vt:lpstr>
      <vt:lpstr>Facebook Own Posts Table - 1 of 2</vt:lpstr>
      <vt:lpstr>Facebook Own Posts Table - 2 of 2</vt:lpstr>
      <vt:lpstr>Facebook Fan Demographics</vt:lpstr>
      <vt:lpstr>Twitter Key Metrics Table</vt:lpstr>
      <vt:lpstr>Twitter Followers Change</vt:lpstr>
      <vt:lpstr>Average Interactions Per Tweet</vt:lpstr>
      <vt:lpstr>PHLY Twitter Mentions</vt:lpstr>
      <vt:lpstr>Twitter Mentions Table</vt:lpstr>
      <vt:lpstr>Twitter Key Influencers</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Instagram Posts Table - 1 of 2</vt:lpstr>
      <vt:lpstr>Instagram Posts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2017-12-08T16:21:11Z</dcterms:created>
  <dcterms:modified xsi:type="dcterms:W3CDTF">2017-12-08T16:21:51Z</dcterms:modified>
</cp:coreProperties>
</file>