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9-4834-A4FC-FA85B06C50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B9-4834-A4FC-FA85B06C50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B9-4834-A4FC-FA85B06C50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B9-4834-A4FC-FA85B06C50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9-4834-A4FC-FA85B06C50B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B9-4834-A4FC-FA85B06C50B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43040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B9-4834-A4FC-FA85B06C5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871160"/>
        <c:axId val="287873456"/>
      </c:barChart>
      <c:dateAx>
        <c:axId val="28787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73456"/>
        <c:crosses val="autoZero"/>
        <c:auto val="1"/>
        <c:lblOffset val="100"/>
        <c:baseTimeUnit val="days"/>
      </c:dateAx>
      <c:valAx>
        <c:axId val="28787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7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5</c:v>
                </c:pt>
                <c:pt idx="2">
                  <c:v>3</c:v>
                </c:pt>
                <c:pt idx="3">
                  <c:v>51</c:v>
                </c:pt>
                <c:pt idx="4">
                  <c:v>46</c:v>
                </c:pt>
                <c:pt idx="5">
                  <c:v>80</c:v>
                </c:pt>
                <c:pt idx="6">
                  <c:v>11</c:v>
                </c:pt>
                <c:pt idx="7">
                  <c:v>24</c:v>
                </c:pt>
                <c:pt idx="8">
                  <c:v>-2</c:v>
                </c:pt>
                <c:pt idx="9">
                  <c:v>22</c:v>
                </c:pt>
                <c:pt idx="10">
                  <c:v>5</c:v>
                </c:pt>
                <c:pt idx="1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0-4C72-BB8C-D1323792E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869832"/>
        <c:axId val="286870488"/>
      </c:barChart>
      <c:dateAx>
        <c:axId val="286869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70488"/>
        <c:crosses val="autoZero"/>
        <c:auto val="1"/>
        <c:lblOffset val="100"/>
        <c:baseTimeUnit val="months"/>
      </c:dateAx>
      <c:valAx>
        <c:axId val="28687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6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25</c:v>
                </c:pt>
                <c:pt idx="3">
                  <c:v>10</c:v>
                </c:pt>
                <c:pt idx="4">
                  <c:v>26</c:v>
                </c:pt>
                <c:pt idx="5">
                  <c:v>18</c:v>
                </c:pt>
                <c:pt idx="6">
                  <c:v>22</c:v>
                </c:pt>
                <c:pt idx="7">
                  <c:v>29</c:v>
                </c:pt>
                <c:pt idx="8">
                  <c:v>25</c:v>
                </c:pt>
                <c:pt idx="9">
                  <c:v>22</c:v>
                </c:pt>
                <c:pt idx="10">
                  <c:v>36</c:v>
                </c:pt>
                <c:pt idx="1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0-4415-828E-9263F40E4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499672"/>
        <c:axId val="291501312"/>
      </c:barChart>
      <c:dateAx>
        <c:axId val="29149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1312"/>
        <c:crosses val="autoZero"/>
        <c:auto val="1"/>
        <c:lblOffset val="100"/>
        <c:baseTimeUnit val="months"/>
      </c:dateAx>
      <c:valAx>
        <c:axId val="29150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20038</c:v>
                </c:pt>
                <c:pt idx="1">
                  <c:v>18162</c:v>
                </c:pt>
                <c:pt idx="2">
                  <c:v>33541</c:v>
                </c:pt>
                <c:pt idx="3">
                  <c:v>69541</c:v>
                </c:pt>
                <c:pt idx="4">
                  <c:v>361702</c:v>
                </c:pt>
                <c:pt idx="5">
                  <c:v>40264</c:v>
                </c:pt>
                <c:pt idx="6">
                  <c:v>419903</c:v>
                </c:pt>
                <c:pt idx="7">
                  <c:v>240186</c:v>
                </c:pt>
                <c:pt idx="8">
                  <c:v>17789</c:v>
                </c:pt>
                <c:pt idx="9">
                  <c:v>500949</c:v>
                </c:pt>
                <c:pt idx="10">
                  <c:v>18274</c:v>
                </c:pt>
                <c:pt idx="11">
                  <c:v>1368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FD-443C-9EA3-8A8DCB718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08760"/>
        <c:axId val="290106136"/>
      </c:barChart>
      <c:dateAx>
        <c:axId val="29010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06136"/>
        <c:crosses val="autoZero"/>
        <c:auto val="1"/>
        <c:lblOffset val="100"/>
        <c:baseTimeUnit val="months"/>
      </c:dateAx>
      <c:valAx>
        <c:axId val="29010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0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-4</c:v>
                </c:pt>
                <c:pt idx="2">
                  <c:v>7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10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E4-46AD-9930-9F506C914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75544"/>
        <c:axId val="293579152"/>
      </c:barChart>
      <c:dateAx>
        <c:axId val="29357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79152"/>
        <c:crosses val="autoZero"/>
        <c:auto val="1"/>
        <c:lblOffset val="100"/>
        <c:baseTimeUnit val="months"/>
      </c:dateAx>
      <c:valAx>
        <c:axId val="29357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7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09-4AF6-9103-81687091C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421968"/>
        <c:axId val="227425248"/>
      </c:barChart>
      <c:dateAx>
        <c:axId val="22742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425248"/>
        <c:crosses val="autoZero"/>
        <c:auto val="1"/>
        <c:lblOffset val="100"/>
        <c:baseTimeUnit val="months"/>
      </c:dateAx>
      <c:valAx>
        <c:axId val="22742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42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4</c:v>
                </c:pt>
                <c:pt idx="2">
                  <c:v>11</c:v>
                </c:pt>
                <c:pt idx="3">
                  <c:v>12</c:v>
                </c:pt>
                <c:pt idx="4">
                  <c:v>2</c:v>
                </c:pt>
                <c:pt idx="5">
                  <c:v>22</c:v>
                </c:pt>
                <c:pt idx="6">
                  <c:v>19</c:v>
                </c:pt>
                <c:pt idx="7">
                  <c:v>11</c:v>
                </c:pt>
                <c:pt idx="8">
                  <c:v>9</c:v>
                </c:pt>
                <c:pt idx="9">
                  <c:v>12</c:v>
                </c:pt>
                <c:pt idx="10">
                  <c:v>25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2-453C-A5EB-4BFA41F6C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682296"/>
        <c:axId val="296679016"/>
      </c:barChart>
      <c:dateAx>
        <c:axId val="29668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79016"/>
        <c:crosses val="autoZero"/>
        <c:auto val="1"/>
        <c:lblOffset val="100"/>
        <c:baseTimeUnit val="months"/>
      </c:dateAx>
      <c:valAx>
        <c:axId val="29667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27</c:v>
                </c:pt>
                <c:pt idx="2">
                  <c:v>30</c:v>
                </c:pt>
                <c:pt idx="3">
                  <c:v>31</c:v>
                </c:pt>
                <c:pt idx="4">
                  <c:v>26</c:v>
                </c:pt>
                <c:pt idx="5">
                  <c:v>25</c:v>
                </c:pt>
                <c:pt idx="6">
                  <c:v>26</c:v>
                </c:pt>
                <c:pt idx="7">
                  <c:v>31</c:v>
                </c:pt>
                <c:pt idx="8">
                  <c:v>23</c:v>
                </c:pt>
                <c:pt idx="9">
                  <c:v>29</c:v>
                </c:pt>
                <c:pt idx="10">
                  <c:v>22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61-42A4-AE3D-4EA469B98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66512"/>
        <c:axId val="300472088"/>
      </c:barChart>
      <c:dateAx>
        <c:axId val="30046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72088"/>
        <c:crosses val="autoZero"/>
        <c:auto val="1"/>
        <c:lblOffset val="100"/>
        <c:baseTimeUnit val="months"/>
      </c:dateAx>
      <c:valAx>
        <c:axId val="30047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0</c:v>
                </c:pt>
                <c:pt idx="2">
                  <c:v>12</c:v>
                </c:pt>
                <c:pt idx="3">
                  <c:v>8</c:v>
                </c:pt>
                <c:pt idx="4">
                  <c:v>22</c:v>
                </c:pt>
                <c:pt idx="5">
                  <c:v>11</c:v>
                </c:pt>
                <c:pt idx="6">
                  <c:v>-6</c:v>
                </c:pt>
                <c:pt idx="7">
                  <c:v>-5</c:v>
                </c:pt>
                <c:pt idx="8">
                  <c:v>18</c:v>
                </c:pt>
                <c:pt idx="9">
                  <c:v>4</c:v>
                </c:pt>
                <c:pt idx="10">
                  <c:v>13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8-415D-B592-3F62C6D1B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265544"/>
        <c:axId val="224266528"/>
      </c:barChart>
      <c:dateAx>
        <c:axId val="22426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66528"/>
        <c:crosses val="autoZero"/>
        <c:auto val="1"/>
        <c:lblOffset val="100"/>
        <c:baseTimeUnit val="months"/>
      </c:dateAx>
      <c:valAx>
        <c:axId val="22426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6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40</c:v>
                </c:pt>
                <c:pt idx="2">
                  <c:v>39</c:v>
                </c:pt>
                <c:pt idx="3">
                  <c:v>35</c:v>
                </c:pt>
                <c:pt idx="4">
                  <c:v>38</c:v>
                </c:pt>
                <c:pt idx="5">
                  <c:v>44</c:v>
                </c:pt>
                <c:pt idx="6">
                  <c:v>36</c:v>
                </c:pt>
                <c:pt idx="7">
                  <c:v>37</c:v>
                </c:pt>
                <c:pt idx="8">
                  <c:v>31</c:v>
                </c:pt>
                <c:pt idx="9">
                  <c:v>34</c:v>
                </c:pt>
                <c:pt idx="10">
                  <c:v>28</c:v>
                </c:pt>
                <c:pt idx="1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2B-4C78-948C-4D81BC1A0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266856"/>
        <c:axId val="224262920"/>
      </c:barChart>
      <c:dateAx>
        <c:axId val="22426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62920"/>
        <c:crosses val="autoZero"/>
        <c:auto val="1"/>
        <c:lblOffset val="100"/>
        <c:baseTimeUnit val="months"/>
      </c:dateAx>
      <c:valAx>
        <c:axId val="22426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6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11848-EC5F-4891-8218-3E1B8FBF61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742D9-7C9D-43C2-BFC3-34191445DE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84226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1DCDD-9880-4E14-8CE8-A0BA6D8C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E164B9-E54D-40D8-AB34-A74C646E6A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675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54D55-9EA4-4E4F-875C-25FEE393C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31211-09F4-43AD-98E9-A9A4867C9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94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63B3-FDFF-4B70-AAB7-02A9E3308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50BF6-452D-4D81-85EB-CD92923A7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477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82296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1798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5586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6499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0602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267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8742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0193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6046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5027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36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09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A6AEE-F643-4C63-B9C8-750921E56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476488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4DE1-39AE-44F1-837E-020C898F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03C4E1-3231-40B7-8729-425BCA986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7261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67F85-EB46-43F7-B82F-41ABF9D69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4B5A5-A1CA-449E-AAC4-C897312E9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3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0275-7C19-49B1-B438-627C64E76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7ADF4-13FD-4C92-824F-6B0820507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9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FE45F-46B9-497B-B447-5A0D1D6C3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74830-E8F2-44D0-8BAE-3E045A8EA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71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E69BF-A024-4D0D-9491-78EADCDD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94F6E9-566E-404A-B479-8D600D37A9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228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41D0C-0F16-4D3E-9D7E-F2A78E52C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7BB25-9626-46DC-AAF6-6EB482BD0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69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CACB-A5BF-4875-A041-8CC3EC6D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5D138-3CB2-41EF-9762-5E49139E2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832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50490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17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003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630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0365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932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653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82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7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- 2017-11-08 13:38:07</a:t>
                      </a:r>
                      <a:r>
                        <a:rPr lang="en-US" sz="1000"/>
                        <a:t>
Our friendly volunteers will be helping out at the Hawaiian Humane Society pet adoption event at PetSmart Mililani on Sunday from 10am-1pm. In honor of Veteran's Day, the adoption fee for all animals of all ages will be $11.11!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4.4929%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99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- 2017-11-22 12:59:48</a:t>
                      </a:r>
                      <a:r>
                        <a:rPr lang="en-US" sz="1000"/>
                        <a:t>
#FICOH offices will be closed Thursday, Nov. 23 and Friday, Nov. 24 for the #Thanksgiving holiday. On behalf of everyone at First Insurance, have a safe, happy and #grateful #turkeyday!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8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- 2017-11-10 15:24:09</a:t>
                      </a:r>
                      <a:r>
                        <a:rPr lang="en-US" sz="1000"/>
                        <a:t>
We were thrilled to win Best in Business - Large Company at Pacific Business News Business Leadership Hawaii (BLH) awards last night. Mahalo to our associates for doing their very best for our customers and making this recognition possible. #BLH2017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96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7E73E-5751-479E-85DD-71AB21AFA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33806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90E2-6CC4-4C59-A2C5-B0B438DC2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7515E-8800-4F09-9BBF-8376CC5E1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870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60386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22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00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9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74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53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539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903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441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025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140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281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428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009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66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39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E5376-DDBE-476E-A9ED-E0108DA31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39717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78A21-C44F-4DE7-AE79-2944A0D1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1BC12-6125-4117-B114-1563EC78DE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352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6BCF9-D27F-4F60-A348-9A77FC19A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08A8B-41AA-4734-9767-9F12EA0F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560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C82B-1DF6-4320-BE0E-88422B1A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65A7DB-A35C-444B-8132-57A6D3939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4684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3A466-B15F-4525-AC2B-75DA07CCB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016FB-707E-4AB4-B9BC-8670755C9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46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2F8A-59E8-47B1-B53A-520F6D7DC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000DD-A774-4F52-A445-B57BDACBD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823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9842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12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17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693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54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99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69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- 2017-11-17 20:13:56</a:t>
                      </a:r>
                      <a:r>
                        <a:rPr lang="en-US" sz="1000"/>
                        <a:t>
Scene from today's @alohaunitedway dunk tank fundraiser. That's right, we got auw-wet for a good cause! #LiveUnited https://t.co/fHGVsfvtzh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58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- 2017-11-08 13:46:54</a:t>
                      </a:r>
                      <a:r>
                        <a:rPr lang="en-US" sz="1000"/>
                        <a:t>
Don't miss @hawaiianhumane pet adoption event at #PetSmart Mililani on Sunday 10am-1pm. Our volunteers will help you find your next pet! https://t.co/3t7fvNHT2e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4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- 2017-11-14 12:12:45</a:t>
                      </a:r>
                      <a:r>
                        <a:rPr lang="en-US" sz="1000"/>
                        <a:t>
Thanks to everyone who came out on Sunday to PetSmart Mililani to adopt a pet from @hawaiianhumane We love volunteering at their adoption events and meeting the pets and their new families. #adoptdontshop https://t.co/2Hua7quhWQ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33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88623-F4AE-4EEF-8253-2D770F756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79760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B80FD-0EFA-459E-9B50-D43442E6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D7E65-F074-4093-BBA6-7B5DF0B53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878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510166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006605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06458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688151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99447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00840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70146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7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8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F4DED-A926-42B5-B8F3-BBEBB4819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16196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9F29-337F-4D82-863F-5694130B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F8B31B-5163-4BC0-9E64-456D1C2E3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6008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71088-46DD-487E-822A-8B895BE14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F3C34-ECC3-475C-ADF6-7D94B0C82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92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80B81-9ECD-4C72-914F-73850DB0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0FA6A1-724E-4500-B5B2-E8ED8661B8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321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E714B-6385-4B6F-8282-C276FE91F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2EBBB-5E1E-4AB8-9533-ADF5E07F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8A8E-B53B-4DD8-8281-BC43B40E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C2BE7-A3C1-4004-B77A-2E3AAD54F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22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43043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9524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6553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0398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082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- 2017-11-10 15:18:55</a:t>
                      </a:r>
                      <a:r>
                        <a:rPr lang="en-US" sz="1000"/>
                        <a:t>
We were thrilled to win Best in Business - Large Company at Pacific Business News' Business Leadership Hawaii (BLH) awards last night. Mahalo to our employees for their commitment to their customers and making this recognition possible.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0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- 2017-11-01 13:54:22</a:t>
                      </a:r>
                      <a:r>
                        <a:rPr lang="en-US" sz="1000"/>
                        <a:t>
On Halloween, it's business as usual at First Insurance.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33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- 2017-11-08 14:09:28</a:t>
                      </a:r>
                      <a:r>
                        <a:rPr lang="en-US" sz="1000"/>
                        <a:t>
First Insurance Company of Hawaii has introduced two products for Hawaii’s restaurant and food and beverage industries in collaboration with our sister company @Tokio Marine HCC - MIS Group: Restaurant Recovery and Product Contamination. See http://ow.ly/8rCj30grOQo for details.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535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99EE8-0909-4E64-B761-CB62948A8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236666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2230-33F0-4239-8C63-2B7B933D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DE7AE-854E-44FC-881A-9FC122F6B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890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94525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41545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00384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2477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459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0485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615681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830453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550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802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67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 (First Insurance Co. of Hawaii)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127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ACF78-D4E7-4E31-AFB7-4E074AF34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27806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F81C-2726-48A5-8876-575034ED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65BF34-0319-4CFD-9753-1482CB1037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7055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4BE7C-083A-468E-9B8C-48CCE61CD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6D04E-49FA-4AFE-8D70-B4A8DD72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788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93B51-6362-40A0-8102-4E933D99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65CDB-2E28-4013-BF0C-DCCE1297D4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224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A2719-E178-49A9-85E9-A5A02809A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87955-1756-44D0-A6E8-45FC1E79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16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2227C-0470-4188-BEE6-6204E591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DDFBE-B6D5-4FFC-A87C-A62C3481A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075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97705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1462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626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3089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94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- 2017-11-02 14:40:32</a:t>
                      </a:r>
                      <a:r>
                        <a:rPr lang="en-US" sz="1000"/>
                        <a:t>
Last night was the retirement party for the one and only Wenda Araki - queen of our hearts and an amazing person who has made FICOH a better place ever since she started working here 37 years ago. It's her party and she'll cry if she wants to... but we're crying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1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- 2017-11-10 13:04:58</a:t>
                      </a:r>
                      <a:r>
                        <a:rPr lang="en-US" sz="1000"/>
                        <a:t>
Happy dance! So honored to win #BLH2017 Best in Business - Large at last night's #pacificbiznews event. Congratulations to all the honorees including Career Achievement honoree Eddie Flores whose business acumen and sense of humor are beyond compare!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35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- 2017-11-07 12:49:42</a:t>
                      </a:r>
                      <a:r>
                        <a:rPr lang="en-US" sz="1000"/>
                        <a:t>
Normally closed on weekends, the Oahu Urban Garden Center in Pearl City welcomes people of all ages every second Saturday of the month. See a pizza garden, navigate a hedge maze, learn from master gardeners and find plants and seeds for sale. See you Saturday, Nov. 11! Center opens at 8:30am. #honolulufamily #urbangarden #weekendfun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4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- 2017-11-03 16:56:26</a:t>
                      </a:r>
                      <a:r>
                        <a:rPr lang="en-US" sz="1000"/>
                        <a:t>
Taking in a Kaimana Beach sunset is a great way to end the week. #sunsets #hawaii #tgif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22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- 2017-11-17 16:18:17</a:t>
                      </a:r>
                      <a:r>
                        <a:rPr lang="en-US" sz="1000"/>
                        <a:t>
@alohaunitedway dunk tank fundraiser is happening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2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661B9-7D21-4B1E-9707-3ADB58CEA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49865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518</Words>
  <Application>Microsoft Office PowerPoint</Application>
  <PresentationFormat>On-screen Show (4:3)</PresentationFormat>
  <Paragraphs>236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FICOH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Social Media</dc:title>
  <dc:creator>Administrator</dc:creator>
  <cp:lastModifiedBy>Administrator</cp:lastModifiedBy>
  <cp:revision>1</cp:revision>
  <dcterms:created xsi:type="dcterms:W3CDTF">2017-12-05T21:33:34Z</dcterms:created>
  <dcterms:modified xsi:type="dcterms:W3CDTF">2017-12-05T21:34:00Z</dcterms:modified>
</cp:coreProperties>
</file>