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43009</c:v>
                </c:pt>
              </c:numCache>
            </c:numRef>
          </c:cat>
          <c:val>
            <c:numRef>
              <c:f>Sheet1!$B$2</c:f>
              <c:numCache>
                <c:formatCode>General</c:formatCode>
                <c:ptCount val="1"/>
                <c:pt idx="0">
                  <c:v>83</c:v>
                </c:pt>
              </c:numCache>
            </c:numRef>
          </c:val>
          <c:extLst>
            <c:ext xmlns:c16="http://schemas.microsoft.com/office/drawing/2014/chart" uri="{C3380CC4-5D6E-409C-BE32-E72D297353CC}">
              <c16:uniqueId val="{00000000-11CB-4304-9EF2-1CF76B7224B8}"/>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43009</c:v>
                </c:pt>
              </c:numCache>
            </c:numRef>
          </c:cat>
          <c:val>
            <c:numRef>
              <c:f>Sheet1!$C$2</c:f>
              <c:numCache>
                <c:formatCode>General</c:formatCode>
                <c:ptCount val="1"/>
                <c:pt idx="0">
                  <c:v>63</c:v>
                </c:pt>
              </c:numCache>
            </c:numRef>
          </c:val>
          <c:extLst>
            <c:ext xmlns:c16="http://schemas.microsoft.com/office/drawing/2014/chart" uri="{C3380CC4-5D6E-409C-BE32-E72D297353CC}">
              <c16:uniqueId val="{00000001-11CB-4304-9EF2-1CF76B7224B8}"/>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43009</c:v>
                </c:pt>
              </c:numCache>
            </c:numRef>
          </c:cat>
          <c:val>
            <c:numRef>
              <c:f>Sheet1!$D$2</c:f>
              <c:numCache>
                <c:formatCode>General</c:formatCode>
                <c:ptCount val="1"/>
                <c:pt idx="0">
                  <c:v>0</c:v>
                </c:pt>
              </c:numCache>
            </c:numRef>
          </c:val>
          <c:extLst>
            <c:ext xmlns:c16="http://schemas.microsoft.com/office/drawing/2014/chart" uri="{C3380CC4-5D6E-409C-BE32-E72D297353CC}">
              <c16:uniqueId val="{00000002-11CB-4304-9EF2-1CF76B7224B8}"/>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43009</c:v>
                </c:pt>
              </c:numCache>
            </c:numRef>
          </c:cat>
          <c:val>
            <c:numRef>
              <c:f>Sheet1!$E$2</c:f>
              <c:numCache>
                <c:formatCode>General</c:formatCode>
                <c:ptCount val="1"/>
                <c:pt idx="0">
                  <c:v>0</c:v>
                </c:pt>
              </c:numCache>
            </c:numRef>
          </c:val>
          <c:extLst>
            <c:ext xmlns:c16="http://schemas.microsoft.com/office/drawing/2014/chart" uri="{C3380CC4-5D6E-409C-BE32-E72D297353CC}">
              <c16:uniqueId val="{00000003-11CB-4304-9EF2-1CF76B7224B8}"/>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43009</c:v>
                </c:pt>
              </c:numCache>
            </c:numRef>
          </c:cat>
          <c:val>
            <c:numRef>
              <c:f>Sheet1!$F$2</c:f>
              <c:numCache>
                <c:formatCode>General</c:formatCode>
                <c:ptCount val="1"/>
                <c:pt idx="0">
                  <c:v>3617</c:v>
                </c:pt>
              </c:numCache>
            </c:numRef>
          </c:val>
          <c:extLst>
            <c:ext xmlns:c16="http://schemas.microsoft.com/office/drawing/2014/chart" uri="{C3380CC4-5D6E-409C-BE32-E72D297353CC}">
              <c16:uniqueId val="{00000004-11CB-4304-9EF2-1CF76B7224B8}"/>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43009</c:v>
                </c:pt>
              </c:numCache>
            </c:numRef>
          </c:cat>
          <c:val>
            <c:numRef>
              <c:f>Sheet1!$G$2</c:f>
              <c:numCache>
                <c:formatCode>General</c:formatCode>
                <c:ptCount val="1"/>
                <c:pt idx="0">
                  <c:v>0</c:v>
                </c:pt>
              </c:numCache>
            </c:numRef>
          </c:val>
          <c:extLst>
            <c:ext xmlns:c16="http://schemas.microsoft.com/office/drawing/2014/chart" uri="{C3380CC4-5D6E-409C-BE32-E72D297353CC}">
              <c16:uniqueId val="{00000005-11CB-4304-9EF2-1CF76B7224B8}"/>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43009</c:v>
                </c:pt>
              </c:numCache>
            </c:numRef>
          </c:cat>
          <c:val>
            <c:numRef>
              <c:f>Sheet1!$H$2</c:f>
              <c:numCache>
                <c:formatCode>General</c:formatCode>
                <c:ptCount val="1"/>
                <c:pt idx="0">
                  <c:v>0</c:v>
                </c:pt>
              </c:numCache>
            </c:numRef>
          </c:val>
          <c:extLst>
            <c:ext xmlns:c16="http://schemas.microsoft.com/office/drawing/2014/chart" uri="{C3380CC4-5D6E-409C-BE32-E72D297353CC}">
              <c16:uniqueId val="{00000006-11CB-4304-9EF2-1CF76B7224B8}"/>
            </c:ext>
          </c:extLst>
        </c:ser>
        <c:dLbls>
          <c:showLegendKey val="0"/>
          <c:showVal val="0"/>
          <c:showCatName val="0"/>
          <c:showSerName val="0"/>
          <c:showPercent val="0"/>
          <c:showBubbleSize val="0"/>
        </c:dLbls>
        <c:gapWidth val="219"/>
        <c:overlap val="-27"/>
        <c:axId val="242947048"/>
        <c:axId val="242945736"/>
      </c:barChart>
      <c:dateAx>
        <c:axId val="24294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45736"/>
        <c:crosses val="autoZero"/>
        <c:auto val="1"/>
        <c:lblOffset val="100"/>
        <c:baseTimeUnit val="days"/>
      </c:dateAx>
      <c:valAx>
        <c:axId val="24294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4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3</c:v>
                </c:pt>
                <c:pt idx="8">
                  <c:v>4</c:v>
                </c:pt>
                <c:pt idx="9">
                  <c:v>2</c:v>
                </c:pt>
                <c:pt idx="10">
                  <c:v>1</c:v>
                </c:pt>
              </c:numCache>
            </c:numRef>
          </c:val>
          <c:extLst>
            <c:ext xmlns:c16="http://schemas.microsoft.com/office/drawing/2014/chart" uri="{C3380CC4-5D6E-409C-BE32-E72D297353CC}">
              <c16:uniqueId val="{00000000-2582-4A8A-92A7-6909CDCEFF7B}"/>
            </c:ext>
          </c:extLst>
        </c:ser>
        <c:dLbls>
          <c:showLegendKey val="0"/>
          <c:showVal val="0"/>
          <c:showCatName val="0"/>
          <c:showSerName val="0"/>
          <c:showPercent val="0"/>
          <c:showBubbleSize val="0"/>
        </c:dLbls>
        <c:gapWidth val="219"/>
        <c:overlap val="-27"/>
        <c:axId val="289814200"/>
        <c:axId val="289812888"/>
      </c:barChart>
      <c:dateAx>
        <c:axId val="28981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12888"/>
        <c:crosses val="autoZero"/>
        <c:auto val="1"/>
        <c:lblOffset val="100"/>
        <c:baseTimeUnit val="months"/>
      </c:dateAx>
      <c:valAx>
        <c:axId val="28981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1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3</c:v>
                </c:pt>
                <c:pt idx="8">
                  <c:v>3</c:v>
                </c:pt>
                <c:pt idx="9">
                  <c:v>3</c:v>
                </c:pt>
                <c:pt idx="10">
                  <c:v>1</c:v>
                </c:pt>
                <c:pt idx="11">
                  <c:v>0</c:v>
                </c:pt>
              </c:numCache>
            </c:numRef>
          </c:val>
          <c:extLst>
            <c:ext xmlns:c16="http://schemas.microsoft.com/office/drawing/2014/chart" uri="{C3380CC4-5D6E-409C-BE32-E72D297353CC}">
              <c16:uniqueId val="{00000000-A66C-4A74-BDED-5C0CEC5C5CAF}"/>
            </c:ext>
          </c:extLst>
        </c:ser>
        <c:dLbls>
          <c:showLegendKey val="0"/>
          <c:showVal val="0"/>
          <c:showCatName val="0"/>
          <c:showSerName val="0"/>
          <c:showPercent val="0"/>
          <c:showBubbleSize val="0"/>
        </c:dLbls>
        <c:gapWidth val="219"/>
        <c:overlap val="-27"/>
        <c:axId val="291422976"/>
        <c:axId val="291426584"/>
      </c:barChart>
      <c:dateAx>
        <c:axId val="29142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6584"/>
        <c:crosses val="autoZero"/>
        <c:auto val="1"/>
        <c:lblOffset val="100"/>
        <c:baseTimeUnit val="months"/>
      </c:dateAx>
      <c:valAx>
        <c:axId val="29142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1625</c:v>
                </c:pt>
                <c:pt idx="4">
                  <c:v>1781</c:v>
                </c:pt>
                <c:pt idx="5">
                  <c:v>3719</c:v>
                </c:pt>
                <c:pt idx="6">
                  <c:v>1589</c:v>
                </c:pt>
                <c:pt idx="7">
                  <c:v>1956</c:v>
                </c:pt>
                <c:pt idx="8">
                  <c:v>4933</c:v>
                </c:pt>
                <c:pt idx="9">
                  <c:v>2088</c:v>
                </c:pt>
                <c:pt idx="10">
                  <c:v>738</c:v>
                </c:pt>
              </c:numCache>
            </c:numRef>
          </c:val>
          <c:extLst>
            <c:ext xmlns:c16="http://schemas.microsoft.com/office/drawing/2014/chart" uri="{C3380CC4-5D6E-409C-BE32-E72D297353CC}">
              <c16:uniqueId val="{00000000-F36E-4F26-BA48-17FA2EE5BA1B}"/>
            </c:ext>
          </c:extLst>
        </c:ser>
        <c:dLbls>
          <c:showLegendKey val="0"/>
          <c:showVal val="0"/>
          <c:showCatName val="0"/>
          <c:showSerName val="0"/>
          <c:showPercent val="0"/>
          <c:showBubbleSize val="0"/>
        </c:dLbls>
        <c:gapWidth val="219"/>
        <c:overlap val="-27"/>
        <c:axId val="290576584"/>
        <c:axId val="290570352"/>
      </c:barChart>
      <c:dateAx>
        <c:axId val="29057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70352"/>
        <c:crosses val="autoZero"/>
        <c:auto val="1"/>
        <c:lblOffset val="100"/>
        <c:baseTimeUnit val="months"/>
      </c:dateAx>
      <c:valAx>
        <c:axId val="2905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7</c:v>
                </c:pt>
                <c:pt idx="8">
                  <c:v>6</c:v>
                </c:pt>
                <c:pt idx="9">
                  <c:v>3</c:v>
                </c:pt>
                <c:pt idx="10">
                  <c:v>1</c:v>
                </c:pt>
              </c:numCache>
            </c:numRef>
          </c:val>
          <c:extLst>
            <c:ext xmlns:c16="http://schemas.microsoft.com/office/drawing/2014/chart" uri="{C3380CC4-5D6E-409C-BE32-E72D297353CC}">
              <c16:uniqueId val="{00000000-3EA0-4FBA-B13A-A15C775FC3D1}"/>
            </c:ext>
          </c:extLst>
        </c:ser>
        <c:dLbls>
          <c:showLegendKey val="0"/>
          <c:showVal val="0"/>
          <c:showCatName val="0"/>
          <c:showSerName val="0"/>
          <c:showPercent val="0"/>
          <c:showBubbleSize val="0"/>
        </c:dLbls>
        <c:gapWidth val="219"/>
        <c:overlap val="-27"/>
        <c:axId val="296072608"/>
        <c:axId val="296072936"/>
      </c:barChart>
      <c:dateAx>
        <c:axId val="29607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2936"/>
        <c:crosses val="autoZero"/>
        <c:auto val="1"/>
        <c:lblOffset val="100"/>
        <c:baseTimeUnit val="months"/>
      </c:dateAx>
      <c:valAx>
        <c:axId val="29607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1</c:v>
                </c:pt>
                <c:pt idx="8">
                  <c:v>1</c:v>
                </c:pt>
                <c:pt idx="9">
                  <c:v>1</c:v>
                </c:pt>
                <c:pt idx="10">
                  <c:v>1</c:v>
                </c:pt>
                <c:pt idx="11">
                  <c:v>0</c:v>
                </c:pt>
              </c:numCache>
            </c:numRef>
          </c:val>
          <c:extLst>
            <c:ext xmlns:c16="http://schemas.microsoft.com/office/drawing/2014/chart" uri="{C3380CC4-5D6E-409C-BE32-E72D297353CC}">
              <c16:uniqueId val="{00000000-B28C-42CA-855A-E807DBA7B4FB}"/>
            </c:ext>
          </c:extLst>
        </c:ser>
        <c:dLbls>
          <c:showLegendKey val="0"/>
          <c:showVal val="0"/>
          <c:showCatName val="0"/>
          <c:showSerName val="0"/>
          <c:showPercent val="0"/>
          <c:showBubbleSize val="0"/>
        </c:dLbls>
        <c:gapWidth val="219"/>
        <c:overlap val="-27"/>
        <c:axId val="296070640"/>
        <c:axId val="296075232"/>
      </c:barChart>
      <c:dateAx>
        <c:axId val="29607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5232"/>
        <c:crosses val="autoZero"/>
        <c:auto val="1"/>
        <c:lblOffset val="100"/>
        <c:baseTimeUnit val="months"/>
      </c:dateAx>
      <c:valAx>
        <c:axId val="29607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7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61</c:v>
                </c:pt>
                <c:pt idx="8">
                  <c:v>44</c:v>
                </c:pt>
                <c:pt idx="9">
                  <c:v>264</c:v>
                </c:pt>
                <c:pt idx="10">
                  <c:v>209</c:v>
                </c:pt>
              </c:numCache>
            </c:numRef>
          </c:val>
          <c:extLst>
            <c:ext xmlns:c16="http://schemas.microsoft.com/office/drawing/2014/chart" uri="{C3380CC4-5D6E-409C-BE32-E72D297353CC}">
              <c16:uniqueId val="{00000000-05C6-4FE6-AF0E-1B18C3AD8988}"/>
            </c:ext>
          </c:extLst>
        </c:ser>
        <c:dLbls>
          <c:showLegendKey val="0"/>
          <c:showVal val="0"/>
          <c:showCatName val="0"/>
          <c:showSerName val="0"/>
          <c:showPercent val="0"/>
          <c:showBubbleSize val="0"/>
        </c:dLbls>
        <c:gapWidth val="219"/>
        <c:overlap val="-27"/>
        <c:axId val="300142568"/>
        <c:axId val="300149784"/>
      </c:barChart>
      <c:dateAx>
        <c:axId val="30014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49784"/>
        <c:crosses val="autoZero"/>
        <c:auto val="1"/>
        <c:lblOffset val="100"/>
        <c:baseTimeUnit val="months"/>
      </c:dateAx>
      <c:valAx>
        <c:axId val="30014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4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10</c:v>
                </c:pt>
                <c:pt idx="2">
                  <c:v>19</c:v>
                </c:pt>
                <c:pt idx="3">
                  <c:v>13</c:v>
                </c:pt>
                <c:pt idx="4">
                  <c:v>17</c:v>
                </c:pt>
                <c:pt idx="5">
                  <c:v>25</c:v>
                </c:pt>
                <c:pt idx="6">
                  <c:v>22</c:v>
                </c:pt>
                <c:pt idx="7">
                  <c:v>28</c:v>
                </c:pt>
                <c:pt idx="8">
                  <c:v>26</c:v>
                </c:pt>
                <c:pt idx="9">
                  <c:v>20</c:v>
                </c:pt>
                <c:pt idx="10">
                  <c:v>17</c:v>
                </c:pt>
                <c:pt idx="11">
                  <c:v>0</c:v>
                </c:pt>
              </c:numCache>
            </c:numRef>
          </c:val>
          <c:extLst>
            <c:ext xmlns:c16="http://schemas.microsoft.com/office/drawing/2014/chart" uri="{C3380CC4-5D6E-409C-BE32-E72D297353CC}">
              <c16:uniqueId val="{00000000-9DF2-4903-86DC-F00447833AE9}"/>
            </c:ext>
          </c:extLst>
        </c:ser>
        <c:dLbls>
          <c:showLegendKey val="0"/>
          <c:showVal val="0"/>
          <c:showCatName val="0"/>
          <c:showSerName val="0"/>
          <c:showPercent val="0"/>
          <c:showBubbleSize val="0"/>
        </c:dLbls>
        <c:gapWidth val="219"/>
        <c:overlap val="-27"/>
        <c:axId val="300145848"/>
        <c:axId val="300144536"/>
      </c:barChart>
      <c:dateAx>
        <c:axId val="3001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44536"/>
        <c:crosses val="autoZero"/>
        <c:auto val="1"/>
        <c:lblOffset val="100"/>
        <c:baseTimeUnit val="months"/>
      </c:dateAx>
      <c:valAx>
        <c:axId val="30014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AB12-685A-441A-9B46-7AD6E894B58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0F1B179-E6E5-48C9-8CC6-A4341E9DA01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00568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6BA6-D1E9-4A94-961B-2936F0AF1AF9}"/>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5D10FAE4-5165-4304-8FD6-C12E3CF30CF2}"/>
              </a:ext>
            </a:extLst>
          </p:cNvPr>
          <p:cNvGraphicFramePr>
            <a:graphicFrameLocks noGrp="1"/>
          </p:cNvGraphicFramePr>
          <p:nvPr>
            <p:ph type="chart" sz="quarter" idx="13"/>
            <p:extLst>
              <p:ext uri="{D42A27DB-BD31-4B8C-83A1-F6EECF244321}">
                <p14:modId xmlns:p14="http://schemas.microsoft.com/office/powerpoint/2010/main" val="683908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5CD7C-96C6-4BC5-AC78-D32DCCAAA00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7235A09-04F9-4D1A-99A0-5C997A253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323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5C4E-6DB6-42DC-9756-41A06F05B3D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69A15FB-56E9-4F6B-8554-2995140ACA44}"/>
              </a:ext>
            </a:extLst>
          </p:cNvPr>
          <p:cNvGraphicFramePr>
            <a:graphicFrameLocks noGrp="1"/>
          </p:cNvGraphicFramePr>
          <p:nvPr>
            <p:ph type="tbl" sz="quarter" idx="13"/>
            <p:extLst>
              <p:ext uri="{D42A27DB-BD31-4B8C-83A1-F6EECF244321}">
                <p14:modId xmlns:p14="http://schemas.microsoft.com/office/powerpoint/2010/main" val="114646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1329804"/>
                    </a:ext>
                  </a:extLst>
                </a:gridCol>
                <a:gridCol w="740664">
                  <a:extLst>
                    <a:ext uri="{9D8B030D-6E8A-4147-A177-3AD203B41FA5}">
                      <a16:colId xmlns:a16="http://schemas.microsoft.com/office/drawing/2014/main" val="3851327833"/>
                    </a:ext>
                  </a:extLst>
                </a:gridCol>
                <a:gridCol w="740664">
                  <a:extLst>
                    <a:ext uri="{9D8B030D-6E8A-4147-A177-3AD203B41FA5}">
                      <a16:colId xmlns:a16="http://schemas.microsoft.com/office/drawing/2014/main" val="2931012327"/>
                    </a:ext>
                  </a:extLst>
                </a:gridCol>
                <a:gridCol w="740664">
                  <a:extLst>
                    <a:ext uri="{9D8B030D-6E8A-4147-A177-3AD203B41FA5}">
                      <a16:colId xmlns:a16="http://schemas.microsoft.com/office/drawing/2014/main" val="3139850490"/>
                    </a:ext>
                  </a:extLst>
                </a:gridCol>
                <a:gridCol w="740664">
                  <a:extLst>
                    <a:ext uri="{9D8B030D-6E8A-4147-A177-3AD203B41FA5}">
                      <a16:colId xmlns:a16="http://schemas.microsoft.com/office/drawing/2014/main" val="72300754"/>
                    </a:ext>
                  </a:extLst>
                </a:gridCol>
                <a:gridCol w="740664">
                  <a:extLst>
                    <a:ext uri="{9D8B030D-6E8A-4147-A177-3AD203B41FA5}">
                      <a16:colId xmlns:a16="http://schemas.microsoft.com/office/drawing/2014/main" val="1462954028"/>
                    </a:ext>
                  </a:extLst>
                </a:gridCol>
                <a:gridCol w="740664">
                  <a:extLst>
                    <a:ext uri="{9D8B030D-6E8A-4147-A177-3AD203B41FA5}">
                      <a16:colId xmlns:a16="http://schemas.microsoft.com/office/drawing/2014/main" val="1062366877"/>
                    </a:ext>
                  </a:extLst>
                </a:gridCol>
                <a:gridCol w="740664">
                  <a:extLst>
                    <a:ext uri="{9D8B030D-6E8A-4147-A177-3AD203B41FA5}">
                      <a16:colId xmlns:a16="http://schemas.microsoft.com/office/drawing/2014/main" val="2247661515"/>
                    </a:ext>
                  </a:extLst>
                </a:gridCol>
                <a:gridCol w="740664">
                  <a:extLst>
                    <a:ext uri="{9D8B030D-6E8A-4147-A177-3AD203B41FA5}">
                      <a16:colId xmlns:a16="http://schemas.microsoft.com/office/drawing/2014/main" val="358465309"/>
                    </a:ext>
                  </a:extLst>
                </a:gridCol>
                <a:gridCol w="740664">
                  <a:extLst>
                    <a:ext uri="{9D8B030D-6E8A-4147-A177-3AD203B41FA5}">
                      <a16:colId xmlns:a16="http://schemas.microsoft.com/office/drawing/2014/main" val="34031899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41605919"/>
                  </a:ext>
                </a:extLst>
              </a:tr>
              <a:tr h="370840">
                <a:tc>
                  <a:txBody>
                    <a:bodyPr/>
                    <a:lstStyle/>
                    <a:p>
                      <a:r>
                        <a:rPr lang="en-US" sz="1000"/>
                        <a:t>Tokio Marine America</a:t>
                      </a:r>
                    </a:p>
                  </a:txBody>
                  <a:tcPr/>
                </a:tc>
                <a:tc>
                  <a:txBody>
                    <a:bodyPr/>
                    <a:lstStyle/>
                    <a:p>
                      <a:r>
                        <a:rPr lang="en-US" sz="1000"/>
                        <a:t>83</a:t>
                      </a:r>
                    </a:p>
                  </a:txBody>
                  <a:tcPr/>
                </a:tc>
                <a:tc>
                  <a:txBody>
                    <a:bodyPr/>
                    <a:lstStyle/>
                    <a:p>
                      <a:r>
                        <a:rPr lang="en-US" sz="1000"/>
                        <a:t>2</a:t>
                      </a:r>
                    </a:p>
                  </a:txBody>
                  <a:tcPr/>
                </a:tc>
                <a:tc>
                  <a:txBody>
                    <a:bodyPr/>
                    <a:lstStyle/>
                    <a:p>
                      <a:r>
                        <a:rPr lang="en-US" sz="1000"/>
                        <a:t>14</a:t>
                      </a:r>
                    </a:p>
                  </a:txBody>
                  <a:tcPr/>
                </a:tc>
                <a:tc>
                  <a:txBody>
                    <a:bodyPr/>
                    <a:lstStyle/>
                    <a:p>
                      <a:r>
                        <a:rPr lang="en-US" sz="1000"/>
                        <a:t>46</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4.6167%</a:t>
                      </a:r>
                    </a:p>
                  </a:txBody>
                  <a:tcPr/>
                </a:tc>
                <a:tc>
                  <a:txBody>
                    <a:bodyPr/>
                    <a:lstStyle/>
                    <a:p>
                      <a:r>
                        <a:rPr lang="en-US" sz="1000"/>
                        <a:t>0.0%</a:t>
                      </a:r>
                    </a:p>
                  </a:txBody>
                  <a:tcPr/>
                </a:tc>
                <a:extLst>
                  <a:ext uri="{0D108BD9-81ED-4DB2-BD59-A6C34878D82A}">
                    <a16:rowId xmlns:a16="http://schemas.microsoft.com/office/drawing/2014/main" val="4223915379"/>
                  </a:ext>
                </a:extLst>
              </a:tr>
            </a:tbl>
          </a:graphicData>
        </a:graphic>
      </p:graphicFrame>
      <p:sp>
        <p:nvSpPr>
          <p:cNvPr id="4" name="Text Placeholder 3">
            <a:extLst>
              <a:ext uri="{FF2B5EF4-FFF2-40B4-BE49-F238E27FC236}">
                <a16:creationId xmlns:a16="http://schemas.microsoft.com/office/drawing/2014/main" id="{8B3EAAAA-D93F-4406-B798-6F00A7E398D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04390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1B635-9FF5-4DD1-BB6E-24EDF420586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AF3CD52-9787-462D-8CCB-5613047C0CA7}"/>
              </a:ext>
            </a:extLst>
          </p:cNvPr>
          <p:cNvGraphicFramePr>
            <a:graphicFrameLocks noGrp="1"/>
          </p:cNvGraphicFramePr>
          <p:nvPr>
            <p:ph type="chart" sz="quarter" idx="13"/>
            <p:extLst>
              <p:ext uri="{D42A27DB-BD31-4B8C-83A1-F6EECF244321}">
                <p14:modId xmlns:p14="http://schemas.microsoft.com/office/powerpoint/2010/main" val="2835734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439A7-BDE5-45B2-A6A6-9A419C9C928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A9EAFE5-F57E-4446-A759-26C03E1B1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059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CC8B-7596-4D77-BD48-69C8A1AB4CA8}"/>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75AAF268-3EE3-4D85-8CEA-4AB7808344D6}"/>
              </a:ext>
            </a:extLst>
          </p:cNvPr>
          <p:cNvGraphicFramePr>
            <a:graphicFrameLocks noGrp="1"/>
          </p:cNvGraphicFramePr>
          <p:nvPr>
            <p:ph type="chart" sz="quarter" idx="13"/>
            <p:extLst>
              <p:ext uri="{D42A27DB-BD31-4B8C-83A1-F6EECF244321}">
                <p14:modId xmlns:p14="http://schemas.microsoft.com/office/powerpoint/2010/main" val="1561651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E620E-07CF-44FB-B32B-4A8445003DE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EDBF784-E479-4F5D-8387-3F02942F2B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83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84F2D-8D5A-4C27-A72A-437630F7129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70A0E8B-DBE2-4D05-92F6-51630AB5B5DB}"/>
              </a:ext>
            </a:extLst>
          </p:cNvPr>
          <p:cNvGraphicFramePr>
            <a:graphicFrameLocks noGrp="1"/>
          </p:cNvGraphicFramePr>
          <p:nvPr>
            <p:ph type="chart" sz="quarter" idx="13"/>
            <p:extLst>
              <p:ext uri="{D42A27DB-BD31-4B8C-83A1-F6EECF244321}">
                <p14:modId xmlns:p14="http://schemas.microsoft.com/office/powerpoint/2010/main" val="509269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3FB9B-D5A6-4AF4-B07B-22BAC4E44E7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A2BF9F1-732B-4DF8-8462-C283F79DC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17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76834-56D1-43B4-9E06-6487106EAF65}"/>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5D7F4838-863C-43F7-9197-FDA11D354DAF}"/>
              </a:ext>
            </a:extLst>
          </p:cNvPr>
          <p:cNvGraphicFramePr>
            <a:graphicFrameLocks noGrp="1"/>
          </p:cNvGraphicFramePr>
          <p:nvPr>
            <p:ph type="tbl" sz="quarter" idx="13"/>
            <p:extLst>
              <p:ext uri="{D42A27DB-BD31-4B8C-83A1-F6EECF244321}">
                <p14:modId xmlns:p14="http://schemas.microsoft.com/office/powerpoint/2010/main" val="337998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9775469"/>
                    </a:ext>
                  </a:extLst>
                </a:gridCol>
                <a:gridCol w="658368">
                  <a:extLst>
                    <a:ext uri="{9D8B030D-6E8A-4147-A177-3AD203B41FA5}">
                      <a16:colId xmlns:a16="http://schemas.microsoft.com/office/drawing/2014/main" val="280442255"/>
                    </a:ext>
                  </a:extLst>
                </a:gridCol>
                <a:gridCol w="658368">
                  <a:extLst>
                    <a:ext uri="{9D8B030D-6E8A-4147-A177-3AD203B41FA5}">
                      <a16:colId xmlns:a16="http://schemas.microsoft.com/office/drawing/2014/main" val="3901627494"/>
                    </a:ext>
                  </a:extLst>
                </a:gridCol>
                <a:gridCol w="658368">
                  <a:extLst>
                    <a:ext uri="{9D8B030D-6E8A-4147-A177-3AD203B41FA5}">
                      <a16:colId xmlns:a16="http://schemas.microsoft.com/office/drawing/2014/main" val="657458300"/>
                    </a:ext>
                  </a:extLst>
                </a:gridCol>
                <a:gridCol w="658368">
                  <a:extLst>
                    <a:ext uri="{9D8B030D-6E8A-4147-A177-3AD203B41FA5}">
                      <a16:colId xmlns:a16="http://schemas.microsoft.com/office/drawing/2014/main" val="823023109"/>
                    </a:ext>
                  </a:extLst>
                </a:gridCol>
                <a:gridCol w="658368">
                  <a:extLst>
                    <a:ext uri="{9D8B030D-6E8A-4147-A177-3AD203B41FA5}">
                      <a16:colId xmlns:a16="http://schemas.microsoft.com/office/drawing/2014/main" val="704727844"/>
                    </a:ext>
                  </a:extLst>
                </a:gridCol>
                <a:gridCol w="658368">
                  <a:extLst>
                    <a:ext uri="{9D8B030D-6E8A-4147-A177-3AD203B41FA5}">
                      <a16:colId xmlns:a16="http://schemas.microsoft.com/office/drawing/2014/main" val="3027627227"/>
                    </a:ext>
                  </a:extLst>
                </a:gridCol>
                <a:gridCol w="658368">
                  <a:extLst>
                    <a:ext uri="{9D8B030D-6E8A-4147-A177-3AD203B41FA5}">
                      <a16:colId xmlns:a16="http://schemas.microsoft.com/office/drawing/2014/main" val="83957146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285294417"/>
                  </a:ext>
                </a:extLst>
              </a:tr>
              <a:tr h="370840">
                <a:tc>
                  <a:txBody>
                    <a:bodyPr/>
                    <a:lstStyle/>
                    <a:p>
                      <a:r>
                        <a:rPr lang="en-US" sz="1000" b="1"/>
                        <a:t>Tokio Marine America - 2017-10-20 16:24:35</a:t>
                      </a:r>
                      <a:r>
                        <a:rPr lang="en-US" sz="1000"/>
                        <a:t>
Our Chicago office spent a Saturday volunteering at the Chicago's Food Depository. Everyday they distribute nutritious food across Cook County. Won't you consider donating and/or volunteering? Greater Chicago Food Depository www.chicagofoodbank.org 
#No1ShouldGoHungry</a:t>
                      </a:r>
                    </a:p>
                  </a:txBody>
                  <a:tcPr/>
                </a:tc>
                <a:tc>
                  <a:txBody>
                    <a:bodyPr/>
                    <a:lstStyle/>
                    <a:p>
                      <a:r>
                        <a:rPr lang="en-US" sz="1000"/>
                        <a:t>24</a:t>
                      </a:r>
                    </a:p>
                  </a:txBody>
                  <a:tcPr/>
                </a:tc>
                <a:tc>
                  <a:txBody>
                    <a:bodyPr/>
                    <a:lstStyle/>
                    <a:p>
                      <a:r>
                        <a:rPr lang="en-US" sz="1000"/>
                        <a:t>21</a:t>
                      </a:r>
                    </a:p>
                  </a:txBody>
                  <a:tcPr/>
                </a:tc>
                <a:tc>
                  <a:txBody>
                    <a:bodyPr/>
                    <a:lstStyle/>
                    <a:p>
                      <a:r>
                        <a:rPr lang="en-US" sz="1000"/>
                        <a:t>0</a:t>
                      </a:r>
                    </a:p>
                  </a:txBody>
                  <a:tcPr/>
                </a:tc>
                <a:tc>
                  <a:txBody>
                    <a:bodyPr/>
                    <a:lstStyle/>
                    <a:p>
                      <a:r>
                        <a:rPr lang="en-US" sz="1000"/>
                        <a:t>3</a:t>
                      </a:r>
                    </a:p>
                  </a:txBody>
                  <a:tcPr/>
                </a:tc>
                <a:tc>
                  <a:txBody>
                    <a:bodyPr/>
                    <a:lstStyle/>
                    <a:p>
                      <a:r>
                        <a:rPr lang="en-US" sz="1000"/>
                        <a:t>28.9157%</a:t>
                      </a:r>
                    </a:p>
                  </a:txBody>
                  <a:tcPr/>
                </a:tc>
                <a:tc>
                  <a:txBody>
                    <a:bodyPr/>
                    <a:lstStyle/>
                    <a:p>
                      <a:r>
                        <a:rPr lang="en-US" sz="1000"/>
                        <a:t>Status</a:t>
                      </a:r>
                    </a:p>
                  </a:txBody>
                  <a:tcPr/>
                </a:tc>
                <a:tc>
                  <a:txBody>
                    <a:bodyPr/>
                    <a:lstStyle/>
                    <a:p>
                      <a:r>
                        <a:rPr lang="en-US" sz="1000"/>
                        <a:t>Highly Unlikely</a:t>
                      </a:r>
                    </a:p>
                  </a:txBody>
                  <a:tcPr/>
                </a:tc>
                <a:extLst>
                  <a:ext uri="{0D108BD9-81ED-4DB2-BD59-A6C34878D82A}">
                    <a16:rowId xmlns:a16="http://schemas.microsoft.com/office/drawing/2014/main" val="2916246397"/>
                  </a:ext>
                </a:extLst>
              </a:tr>
              <a:tr h="370840">
                <a:tc>
                  <a:txBody>
                    <a:bodyPr/>
                    <a:lstStyle/>
                    <a:p>
                      <a:r>
                        <a:rPr lang="en-US" sz="1000" b="1"/>
                        <a:t>Tokio Marine America - 2017-10-16 15:59:48</a:t>
                      </a:r>
                      <a:r>
                        <a:rPr lang="en-US" sz="1000"/>
                        <a:t>
What's it like to be an intern at TMA?</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8.5366%</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4093156162"/>
                  </a:ext>
                </a:extLst>
              </a:tr>
              <a:tr h="370840">
                <a:tc>
                  <a:txBody>
                    <a:bodyPr/>
                    <a:lstStyle/>
                    <a:p>
                      <a:r>
                        <a:rPr lang="en-US" sz="1000" b="1"/>
                        <a:t>Tokio Marine America - 2017-10-23 19:55:21</a:t>
                      </a:r>
                      <a:r>
                        <a:rPr lang="en-US" sz="1000"/>
                        <a:t>
TMA Marketing VP helped to represent us at the St. John’s University Career Fair in New York. We were also presented with an award for our recycled material pens!</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7.2289%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8976106"/>
                  </a:ext>
                </a:extLst>
              </a:tr>
            </a:tbl>
          </a:graphicData>
        </a:graphic>
      </p:graphicFrame>
      <p:sp>
        <p:nvSpPr>
          <p:cNvPr id="4" name="Text Placeholder 3">
            <a:extLst>
              <a:ext uri="{FF2B5EF4-FFF2-40B4-BE49-F238E27FC236}">
                <a16:creationId xmlns:a16="http://schemas.microsoft.com/office/drawing/2014/main" id="{9FCEAFB9-CE35-4442-BC25-465FC918D46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3891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8ABA8-B263-4C22-9A6A-85F9A5007F02}"/>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477C7F56-54DC-4C7C-A043-4AA97F1EEED7}"/>
              </a:ext>
            </a:extLst>
          </p:cNvPr>
          <p:cNvGraphicFramePr>
            <a:graphicFrameLocks noGrp="1"/>
          </p:cNvGraphicFramePr>
          <p:nvPr>
            <p:ph type="tbl" sz="quarter" idx="13"/>
            <p:extLst>
              <p:ext uri="{D42A27DB-BD31-4B8C-83A1-F6EECF244321}">
                <p14:modId xmlns:p14="http://schemas.microsoft.com/office/powerpoint/2010/main" val="61331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37376283"/>
                    </a:ext>
                  </a:extLst>
                </a:gridCol>
                <a:gridCol w="493776">
                  <a:extLst>
                    <a:ext uri="{9D8B030D-6E8A-4147-A177-3AD203B41FA5}">
                      <a16:colId xmlns:a16="http://schemas.microsoft.com/office/drawing/2014/main" val="1601463224"/>
                    </a:ext>
                  </a:extLst>
                </a:gridCol>
                <a:gridCol w="493776">
                  <a:extLst>
                    <a:ext uri="{9D8B030D-6E8A-4147-A177-3AD203B41FA5}">
                      <a16:colId xmlns:a16="http://schemas.microsoft.com/office/drawing/2014/main" val="2905515139"/>
                    </a:ext>
                  </a:extLst>
                </a:gridCol>
                <a:gridCol w="493776">
                  <a:extLst>
                    <a:ext uri="{9D8B030D-6E8A-4147-A177-3AD203B41FA5}">
                      <a16:colId xmlns:a16="http://schemas.microsoft.com/office/drawing/2014/main" val="2393284236"/>
                    </a:ext>
                  </a:extLst>
                </a:gridCol>
                <a:gridCol w="493776">
                  <a:extLst>
                    <a:ext uri="{9D8B030D-6E8A-4147-A177-3AD203B41FA5}">
                      <a16:colId xmlns:a16="http://schemas.microsoft.com/office/drawing/2014/main" val="1109694816"/>
                    </a:ext>
                  </a:extLst>
                </a:gridCol>
                <a:gridCol w="493776">
                  <a:extLst>
                    <a:ext uri="{9D8B030D-6E8A-4147-A177-3AD203B41FA5}">
                      <a16:colId xmlns:a16="http://schemas.microsoft.com/office/drawing/2014/main" val="3142671315"/>
                    </a:ext>
                  </a:extLst>
                </a:gridCol>
                <a:gridCol w="493776">
                  <a:extLst>
                    <a:ext uri="{9D8B030D-6E8A-4147-A177-3AD203B41FA5}">
                      <a16:colId xmlns:a16="http://schemas.microsoft.com/office/drawing/2014/main" val="2615508126"/>
                    </a:ext>
                  </a:extLst>
                </a:gridCol>
                <a:gridCol w="493776">
                  <a:extLst>
                    <a:ext uri="{9D8B030D-6E8A-4147-A177-3AD203B41FA5}">
                      <a16:colId xmlns:a16="http://schemas.microsoft.com/office/drawing/2014/main" val="1854419215"/>
                    </a:ext>
                  </a:extLst>
                </a:gridCol>
                <a:gridCol w="493776">
                  <a:extLst>
                    <a:ext uri="{9D8B030D-6E8A-4147-A177-3AD203B41FA5}">
                      <a16:colId xmlns:a16="http://schemas.microsoft.com/office/drawing/2014/main" val="3306435482"/>
                    </a:ext>
                  </a:extLst>
                </a:gridCol>
                <a:gridCol w="493776">
                  <a:extLst>
                    <a:ext uri="{9D8B030D-6E8A-4147-A177-3AD203B41FA5}">
                      <a16:colId xmlns:a16="http://schemas.microsoft.com/office/drawing/2014/main" val="2451273599"/>
                    </a:ext>
                  </a:extLst>
                </a:gridCol>
                <a:gridCol w="493776">
                  <a:extLst>
                    <a:ext uri="{9D8B030D-6E8A-4147-A177-3AD203B41FA5}">
                      <a16:colId xmlns:a16="http://schemas.microsoft.com/office/drawing/2014/main" val="3513300132"/>
                    </a:ext>
                  </a:extLst>
                </a:gridCol>
                <a:gridCol w="493776">
                  <a:extLst>
                    <a:ext uri="{9D8B030D-6E8A-4147-A177-3AD203B41FA5}">
                      <a16:colId xmlns:a16="http://schemas.microsoft.com/office/drawing/2014/main" val="2895600997"/>
                    </a:ext>
                  </a:extLst>
                </a:gridCol>
                <a:gridCol w="493776">
                  <a:extLst>
                    <a:ext uri="{9D8B030D-6E8A-4147-A177-3AD203B41FA5}">
                      <a16:colId xmlns:a16="http://schemas.microsoft.com/office/drawing/2014/main" val="2679371767"/>
                    </a:ext>
                  </a:extLst>
                </a:gridCol>
                <a:gridCol w="493776">
                  <a:extLst>
                    <a:ext uri="{9D8B030D-6E8A-4147-A177-3AD203B41FA5}">
                      <a16:colId xmlns:a16="http://schemas.microsoft.com/office/drawing/2014/main" val="10294441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230369"/>
                  </a:ext>
                </a:extLst>
              </a:tr>
              <a:tr h="370840">
                <a:tc>
                  <a:txBody>
                    <a:bodyPr/>
                    <a:lstStyle/>
                    <a:p>
                      <a:r>
                        <a:rPr lang="en-US" sz="1000"/>
                        <a:t>@TokioMAmerica</a:t>
                      </a:r>
                    </a:p>
                  </a:txBody>
                  <a:tcPr/>
                </a:tc>
                <a:tc>
                  <a:txBody>
                    <a:bodyPr/>
                    <a:lstStyle/>
                    <a:p>
                      <a:r>
                        <a:rPr lang="en-US" sz="1000"/>
                        <a:t>63</a:t>
                      </a:r>
                    </a:p>
                  </a:txBody>
                  <a:tcPr/>
                </a:tc>
                <a:tc>
                  <a:txBody>
                    <a:bodyPr/>
                    <a:lstStyle/>
                    <a:p>
                      <a:r>
                        <a:rPr lang="en-US" sz="1000"/>
                        <a:t>3</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2.8103%</a:t>
                      </a:r>
                    </a:p>
                  </a:txBody>
                  <a:tcPr/>
                </a:tc>
                <a:tc>
                  <a:txBody>
                    <a:bodyPr/>
                    <a:lstStyle/>
                    <a:p>
                      <a:r>
                        <a:rPr lang="en-US" sz="1000"/>
                        <a:t>0.0%</a:t>
                      </a:r>
                    </a:p>
                  </a:txBody>
                  <a:tcPr/>
                </a:tc>
                <a:extLst>
                  <a:ext uri="{0D108BD9-81ED-4DB2-BD59-A6C34878D82A}">
                    <a16:rowId xmlns:a16="http://schemas.microsoft.com/office/drawing/2014/main" val="2712248401"/>
                  </a:ext>
                </a:extLst>
              </a:tr>
            </a:tbl>
          </a:graphicData>
        </a:graphic>
      </p:graphicFrame>
      <p:sp>
        <p:nvSpPr>
          <p:cNvPr id="4" name="Text Placeholder 3">
            <a:extLst>
              <a:ext uri="{FF2B5EF4-FFF2-40B4-BE49-F238E27FC236}">
                <a16:creationId xmlns:a16="http://schemas.microsoft.com/office/drawing/2014/main" id="{C7261DCF-C14F-458C-BA13-4DB73D7AAD4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78425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99006-868A-4CDC-88A8-EAD6BC53AF46}"/>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D6519CFC-DB4B-4789-AEC9-31FA5934DE4C}"/>
              </a:ext>
            </a:extLst>
          </p:cNvPr>
          <p:cNvGraphicFramePr>
            <a:graphicFrameLocks noGrp="1"/>
          </p:cNvGraphicFramePr>
          <p:nvPr>
            <p:ph type="chart" sz="quarter" idx="13"/>
            <p:extLst>
              <p:ext uri="{D42A27DB-BD31-4B8C-83A1-F6EECF244321}">
                <p14:modId xmlns:p14="http://schemas.microsoft.com/office/powerpoint/2010/main" val="2939723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5B4FD-AD5D-40DF-AF97-2B7E9B68914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CBD804C-B461-4A3E-B7A5-620098B70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31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ACD03-3207-4AFB-A3C1-E97EBD56FF67}"/>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1C2E3475-4707-47B4-AEB3-B4A1490D7CC5}"/>
              </a:ext>
            </a:extLst>
          </p:cNvPr>
          <p:cNvGraphicFramePr>
            <a:graphicFrameLocks noGrp="1"/>
          </p:cNvGraphicFramePr>
          <p:nvPr>
            <p:ph type="chart" sz="quarter" idx="13"/>
            <p:extLst>
              <p:ext uri="{D42A27DB-BD31-4B8C-83A1-F6EECF244321}">
                <p14:modId xmlns:p14="http://schemas.microsoft.com/office/powerpoint/2010/main" val="1840141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A2DC32-30B3-44E7-8DD3-777645C1ABD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DBE6918-AB69-4A04-9CD9-3D83CDF7B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9674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4C40-E9D4-4AF8-B442-3F3BB417FD5B}"/>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DF388DB5-C6A6-43D9-9E83-D9C6EF7A4246}"/>
              </a:ext>
            </a:extLst>
          </p:cNvPr>
          <p:cNvGraphicFramePr>
            <a:graphicFrameLocks noGrp="1"/>
          </p:cNvGraphicFramePr>
          <p:nvPr>
            <p:ph type="tbl" sz="quarter" idx="13"/>
            <p:extLst>
              <p:ext uri="{D42A27DB-BD31-4B8C-83A1-F6EECF244321}">
                <p14:modId xmlns:p14="http://schemas.microsoft.com/office/powerpoint/2010/main" val="1977955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8441996"/>
                    </a:ext>
                  </a:extLst>
                </a:gridCol>
                <a:gridCol w="822960">
                  <a:extLst>
                    <a:ext uri="{9D8B030D-6E8A-4147-A177-3AD203B41FA5}">
                      <a16:colId xmlns:a16="http://schemas.microsoft.com/office/drawing/2014/main" val="1788864393"/>
                    </a:ext>
                  </a:extLst>
                </a:gridCol>
                <a:gridCol w="822960">
                  <a:extLst>
                    <a:ext uri="{9D8B030D-6E8A-4147-A177-3AD203B41FA5}">
                      <a16:colId xmlns:a16="http://schemas.microsoft.com/office/drawing/2014/main" val="2402103101"/>
                    </a:ext>
                  </a:extLst>
                </a:gridCol>
                <a:gridCol w="822960">
                  <a:extLst>
                    <a:ext uri="{9D8B030D-6E8A-4147-A177-3AD203B41FA5}">
                      <a16:colId xmlns:a16="http://schemas.microsoft.com/office/drawing/2014/main" val="189813899"/>
                    </a:ext>
                  </a:extLst>
                </a:gridCol>
                <a:gridCol w="822960">
                  <a:extLst>
                    <a:ext uri="{9D8B030D-6E8A-4147-A177-3AD203B41FA5}">
                      <a16:colId xmlns:a16="http://schemas.microsoft.com/office/drawing/2014/main" val="889154927"/>
                    </a:ext>
                  </a:extLst>
                </a:gridCol>
                <a:gridCol w="822960">
                  <a:extLst>
                    <a:ext uri="{9D8B030D-6E8A-4147-A177-3AD203B41FA5}">
                      <a16:colId xmlns:a16="http://schemas.microsoft.com/office/drawing/2014/main" val="327342049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56283937"/>
                  </a:ext>
                </a:extLst>
              </a:tr>
              <a:tr h="370840">
                <a:tc>
                  <a:txBody>
                    <a:bodyPr/>
                    <a:lstStyle/>
                    <a:p>
                      <a:r>
                        <a:rPr lang="en-US" sz="1000" b="1"/>
                        <a:t>@TokioMAmerica - 2017-10-30 22:17:13</a:t>
                      </a:r>
                      <a:r>
                        <a:rPr lang="en-US" sz="1000"/>
                        <a:t>
Join one of the Best Places to Work in Insurance! We have an opening in our Plano, Texas claims office. https://t.co/aWMlj5yI6W https://t.co/P7y0gxosXV</a:t>
                      </a:r>
                    </a:p>
                  </a:txBody>
                  <a:tcPr/>
                </a:tc>
                <a:tc>
                  <a:txBody>
                    <a:bodyPr/>
                    <a:lstStyle/>
                    <a:p>
                      <a:r>
                        <a:rPr lang="en-US" sz="1000"/>
                        <a:t>No</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6.3492%</a:t>
                      </a:r>
                    </a:p>
                  </a:txBody>
                  <a:tcPr/>
                </a:tc>
                <a:extLst>
                  <a:ext uri="{0D108BD9-81ED-4DB2-BD59-A6C34878D82A}">
                    <a16:rowId xmlns:a16="http://schemas.microsoft.com/office/drawing/2014/main" val="2852095294"/>
                  </a:ext>
                </a:extLst>
              </a:tr>
              <a:tr h="370840">
                <a:tc>
                  <a:txBody>
                    <a:bodyPr/>
                    <a:lstStyle/>
                    <a:p>
                      <a:r>
                        <a:rPr lang="en-US" sz="1000" b="1"/>
                        <a:t>@TokioMAmerica - 2017-10-23 19:58:42</a:t>
                      </a:r>
                      <a:r>
                        <a:rPr lang="en-US" sz="1000"/>
                        <a:t>
TMA Marketing VP helped represent us at the @StJohnsU Career Fair in NY. We were also presented with an award for our recycled material pens https://t.co/l3Vz2jv3Mz</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3.3333%</a:t>
                      </a:r>
                    </a:p>
                  </a:txBody>
                  <a:tcPr/>
                </a:tc>
                <a:extLst>
                  <a:ext uri="{0D108BD9-81ED-4DB2-BD59-A6C34878D82A}">
                    <a16:rowId xmlns:a16="http://schemas.microsoft.com/office/drawing/2014/main" val="807611856"/>
                  </a:ext>
                </a:extLst>
              </a:tr>
              <a:tr h="370840">
                <a:tc>
                  <a:txBody>
                    <a:bodyPr/>
                    <a:lstStyle/>
                    <a:p>
                      <a:r>
                        <a:rPr lang="en-US" sz="1000" b="1"/>
                        <a:t>@TokioMAmerica - 2017-10-05 16:52:34</a:t>
                      </a:r>
                      <a:r>
                        <a:rPr lang="en-US" sz="1000"/>
                        <a:t>
It's National Do Something Nice Day! What are you going to do to celebrate? https://t.co/9q3IX8Q8b7</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3.2258%</a:t>
                      </a:r>
                    </a:p>
                  </a:txBody>
                  <a:tcPr/>
                </a:tc>
                <a:extLst>
                  <a:ext uri="{0D108BD9-81ED-4DB2-BD59-A6C34878D82A}">
                    <a16:rowId xmlns:a16="http://schemas.microsoft.com/office/drawing/2014/main" val="2784694530"/>
                  </a:ext>
                </a:extLst>
              </a:tr>
            </a:tbl>
          </a:graphicData>
        </a:graphic>
      </p:graphicFrame>
      <p:sp>
        <p:nvSpPr>
          <p:cNvPr id="4" name="Text Placeholder 3">
            <a:extLst>
              <a:ext uri="{FF2B5EF4-FFF2-40B4-BE49-F238E27FC236}">
                <a16:creationId xmlns:a16="http://schemas.microsoft.com/office/drawing/2014/main" id="{10A76224-5205-4B85-B468-00639544F76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78411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2CE5-6960-401F-AF16-C282D7CF3359}"/>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14CAFB1C-C948-4D0C-9060-48CB04A3C15E}"/>
              </a:ext>
            </a:extLst>
          </p:cNvPr>
          <p:cNvGraphicFramePr>
            <a:graphicFrameLocks noGrp="1"/>
          </p:cNvGraphicFramePr>
          <p:nvPr>
            <p:ph type="tbl" sz="quarter" idx="13"/>
            <p:extLst>
              <p:ext uri="{D42A27DB-BD31-4B8C-83A1-F6EECF244321}">
                <p14:modId xmlns:p14="http://schemas.microsoft.com/office/powerpoint/2010/main" val="70110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7413743"/>
                    </a:ext>
                  </a:extLst>
                </a:gridCol>
                <a:gridCol w="1069848">
                  <a:extLst>
                    <a:ext uri="{9D8B030D-6E8A-4147-A177-3AD203B41FA5}">
                      <a16:colId xmlns:a16="http://schemas.microsoft.com/office/drawing/2014/main" val="465185347"/>
                    </a:ext>
                  </a:extLst>
                </a:gridCol>
                <a:gridCol w="1069848">
                  <a:extLst>
                    <a:ext uri="{9D8B030D-6E8A-4147-A177-3AD203B41FA5}">
                      <a16:colId xmlns:a16="http://schemas.microsoft.com/office/drawing/2014/main" val="2113309955"/>
                    </a:ext>
                  </a:extLst>
                </a:gridCol>
                <a:gridCol w="1069848">
                  <a:extLst>
                    <a:ext uri="{9D8B030D-6E8A-4147-A177-3AD203B41FA5}">
                      <a16:colId xmlns:a16="http://schemas.microsoft.com/office/drawing/2014/main" val="1109638191"/>
                    </a:ext>
                  </a:extLst>
                </a:gridCol>
                <a:gridCol w="1069848">
                  <a:extLst>
                    <a:ext uri="{9D8B030D-6E8A-4147-A177-3AD203B41FA5}">
                      <a16:colId xmlns:a16="http://schemas.microsoft.com/office/drawing/2014/main" val="3487786990"/>
                    </a:ext>
                  </a:extLst>
                </a:gridCol>
                <a:gridCol w="1069848">
                  <a:extLst>
                    <a:ext uri="{9D8B030D-6E8A-4147-A177-3AD203B41FA5}">
                      <a16:colId xmlns:a16="http://schemas.microsoft.com/office/drawing/2014/main" val="2611628358"/>
                    </a:ext>
                  </a:extLst>
                </a:gridCol>
                <a:gridCol w="1069848">
                  <a:extLst>
                    <a:ext uri="{9D8B030D-6E8A-4147-A177-3AD203B41FA5}">
                      <a16:colId xmlns:a16="http://schemas.microsoft.com/office/drawing/2014/main" val="20953187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1316803"/>
                  </a:ext>
                </a:extLst>
              </a:tr>
              <a:tr h="370840">
                <a:tc>
                  <a:txBody>
                    <a:bodyPr/>
                    <a:lstStyle/>
                    <a:p>
                      <a:r>
                        <a:rPr lang="en-US" sz="1000"/>
                        <a:t>Tokio Marine America</a:t>
                      </a:r>
                    </a:p>
                  </a:txBody>
                  <a:tcPr/>
                </a:tc>
                <a:tc>
                  <a:txBody>
                    <a:bodyPr/>
                    <a:lstStyle/>
                    <a:p>
                      <a:r>
                        <a:rPr lang="en-US" sz="1000"/>
                        <a:t>3617</a:t>
                      </a:r>
                    </a:p>
                  </a:txBody>
                  <a:tcPr/>
                </a:tc>
                <a:tc>
                  <a:txBody>
                    <a:bodyPr/>
                    <a:lstStyle/>
                    <a:p>
                      <a:r>
                        <a:rPr lang="en-US" sz="1000"/>
                        <a:t>264</a:t>
                      </a:r>
                    </a:p>
                  </a:txBody>
                  <a:tcPr/>
                </a:tc>
                <a:tc>
                  <a:txBody>
                    <a:bodyPr/>
                    <a:lstStyle/>
                    <a:p>
                      <a:r>
                        <a:rPr lang="en-US" sz="1000"/>
                        <a:t>11</a:t>
                      </a:r>
                    </a:p>
                  </a:txBody>
                  <a:tcPr/>
                </a:tc>
                <a:tc>
                  <a:txBody>
                    <a:bodyPr/>
                    <a:lstStyle/>
                    <a:p>
                      <a:r>
                        <a:rPr lang="en-US" sz="1000"/>
                        <a:t>220</a:t>
                      </a:r>
                    </a:p>
                  </a:txBody>
                  <a:tcPr/>
                </a:tc>
                <a:tc>
                  <a:txBody>
                    <a:bodyPr/>
                    <a:lstStyle/>
                    <a:p>
                      <a:r>
                        <a:rPr lang="en-US" sz="1000"/>
                        <a:t>2</a:t>
                      </a:r>
                    </a:p>
                  </a:txBody>
                  <a:tcPr/>
                </a:tc>
                <a:tc>
                  <a:txBody>
                    <a:bodyPr/>
                    <a:lstStyle/>
                    <a:p>
                      <a:r>
                        <a:rPr lang="en-US" sz="1000"/>
                        <a:t>0.5791%</a:t>
                      </a:r>
                    </a:p>
                  </a:txBody>
                  <a:tcPr/>
                </a:tc>
                <a:extLst>
                  <a:ext uri="{0D108BD9-81ED-4DB2-BD59-A6C34878D82A}">
                    <a16:rowId xmlns:a16="http://schemas.microsoft.com/office/drawing/2014/main" val="3695193488"/>
                  </a:ext>
                </a:extLst>
              </a:tr>
            </a:tbl>
          </a:graphicData>
        </a:graphic>
      </p:graphicFrame>
      <p:sp>
        <p:nvSpPr>
          <p:cNvPr id="4" name="Text Placeholder 3">
            <a:extLst>
              <a:ext uri="{FF2B5EF4-FFF2-40B4-BE49-F238E27FC236}">
                <a16:creationId xmlns:a16="http://schemas.microsoft.com/office/drawing/2014/main" id="{4D7BA83D-ECC1-4C5D-8941-F2EAF7A0653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2878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2BF3-83E1-48A8-8A78-F014667DBF5B}"/>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3B088813-B5C8-4370-A223-2BE06D937116}"/>
              </a:ext>
            </a:extLst>
          </p:cNvPr>
          <p:cNvGraphicFramePr>
            <a:graphicFrameLocks noGrp="1"/>
          </p:cNvGraphicFramePr>
          <p:nvPr>
            <p:ph type="chart" sz="quarter" idx="13"/>
            <p:extLst>
              <p:ext uri="{D42A27DB-BD31-4B8C-83A1-F6EECF244321}">
                <p14:modId xmlns:p14="http://schemas.microsoft.com/office/powerpoint/2010/main" val="555247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70BC10-2026-49A3-B3F4-8711528BB6C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2A928CA-60E1-4BB3-A3B5-501821654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2980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E122-136E-4F83-9663-7BDB8F2E27ED}"/>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17B6901A-5666-4EFD-B7CC-4D533436CC93}"/>
              </a:ext>
            </a:extLst>
          </p:cNvPr>
          <p:cNvGraphicFramePr>
            <a:graphicFrameLocks noGrp="1"/>
          </p:cNvGraphicFramePr>
          <p:nvPr>
            <p:ph type="chart" sz="quarter" idx="13"/>
            <p:extLst>
              <p:ext uri="{D42A27DB-BD31-4B8C-83A1-F6EECF244321}">
                <p14:modId xmlns:p14="http://schemas.microsoft.com/office/powerpoint/2010/main" val="3103037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02235-3D99-460D-B880-0FFDE4EC7B1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2E353BD-0C43-481F-8AF8-A1C2C456F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070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69B3-7D8E-4A47-9DAA-333D31A701C1}"/>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CA7892D6-D1B0-4707-B506-6D944C10BA02}"/>
              </a:ext>
            </a:extLst>
          </p:cNvPr>
          <p:cNvGraphicFramePr>
            <a:graphicFrameLocks noGrp="1"/>
          </p:cNvGraphicFramePr>
          <p:nvPr>
            <p:ph type="tbl" sz="quarter" idx="13"/>
            <p:extLst>
              <p:ext uri="{D42A27DB-BD31-4B8C-83A1-F6EECF244321}">
                <p14:modId xmlns:p14="http://schemas.microsoft.com/office/powerpoint/2010/main" val="2921996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10032997"/>
                    </a:ext>
                  </a:extLst>
                </a:gridCol>
                <a:gridCol w="987552">
                  <a:extLst>
                    <a:ext uri="{9D8B030D-6E8A-4147-A177-3AD203B41FA5}">
                      <a16:colId xmlns:a16="http://schemas.microsoft.com/office/drawing/2014/main" val="3710688182"/>
                    </a:ext>
                  </a:extLst>
                </a:gridCol>
                <a:gridCol w="987552">
                  <a:extLst>
                    <a:ext uri="{9D8B030D-6E8A-4147-A177-3AD203B41FA5}">
                      <a16:colId xmlns:a16="http://schemas.microsoft.com/office/drawing/2014/main" val="469127138"/>
                    </a:ext>
                  </a:extLst>
                </a:gridCol>
                <a:gridCol w="987552">
                  <a:extLst>
                    <a:ext uri="{9D8B030D-6E8A-4147-A177-3AD203B41FA5}">
                      <a16:colId xmlns:a16="http://schemas.microsoft.com/office/drawing/2014/main" val="1684959558"/>
                    </a:ext>
                  </a:extLst>
                </a:gridCol>
                <a:gridCol w="987552">
                  <a:extLst>
                    <a:ext uri="{9D8B030D-6E8A-4147-A177-3AD203B41FA5}">
                      <a16:colId xmlns:a16="http://schemas.microsoft.com/office/drawing/2014/main" val="1050155042"/>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8550021"/>
                  </a:ext>
                </a:extLst>
              </a:tr>
              <a:tr h="370840">
                <a:tc>
                  <a:txBody>
                    <a:bodyPr/>
                    <a:lstStyle/>
                    <a:p>
                      <a:r>
                        <a:rPr lang="en-US" sz="1000" b="1"/>
                        <a:t>Tokio Marine America - 2017-10-27 13:35:27</a:t>
                      </a:r>
                      <a:r>
                        <a:rPr lang="en-US" sz="1000"/>
                        <a:t>
Among the benefits of being part of a large global company are
  the opportunities it creates for employees to expand their professional
  horizons. This year, approximately 50 employees will be exposed to new
  learning opportunities and Group Company employees, views, and cultures as participants in the 2017 Tokio Marine Emerging Leaders
  Program. We are proud of TMA's group of employees
  chosen to participate in this program in 2017.</a:t>
                      </a:r>
                    </a:p>
                  </a:txBody>
                  <a:tcPr/>
                </a:tc>
                <a:tc>
                  <a:txBody>
                    <a:bodyPr/>
                    <a:lstStyle/>
                    <a:p>
                      <a:r>
                        <a:rPr lang="en-US" sz="1000"/>
                        <a:t>37</a:t>
                      </a:r>
                    </a:p>
                  </a:txBody>
                  <a:tcPr/>
                </a:tc>
                <a:tc>
                  <a:txBody>
                    <a:bodyPr/>
                    <a:lstStyle/>
                    <a:p>
                      <a:r>
                        <a:rPr lang="en-US" sz="1000"/>
                        <a:t>1</a:t>
                      </a:r>
                    </a:p>
                  </a:txBody>
                  <a:tcPr/>
                </a:tc>
                <a:tc>
                  <a:txBody>
                    <a:bodyPr/>
                    <a:lstStyle/>
                    <a:p>
                      <a:r>
                        <a:rPr lang="en-US" sz="1000"/>
                        <a:t>1.0891%</a:t>
                      </a:r>
                    </a:p>
                  </a:txBody>
                  <a:tcPr/>
                </a:tc>
                <a:tc>
                  <a:txBody>
                    <a:bodyPr/>
                    <a:lstStyle/>
                    <a:p>
                      <a:r>
                        <a:rPr lang="en-US" sz="1000"/>
                        <a:t>Photo</a:t>
                      </a:r>
                    </a:p>
                  </a:txBody>
                  <a:tcPr/>
                </a:tc>
                <a:extLst>
                  <a:ext uri="{0D108BD9-81ED-4DB2-BD59-A6C34878D82A}">
                    <a16:rowId xmlns:a16="http://schemas.microsoft.com/office/drawing/2014/main" val="34389071"/>
                  </a:ext>
                </a:extLst>
              </a:tr>
              <a:tr h="370840">
                <a:tc>
                  <a:txBody>
                    <a:bodyPr/>
                    <a:lstStyle/>
                    <a:p>
                      <a:r>
                        <a:rPr lang="en-US" sz="1000" b="1"/>
                        <a:t>Tokio Marine America - 2017-10-09 13:32:29</a:t>
                      </a:r>
                      <a:r>
                        <a:rPr lang="en-US" sz="1000"/>
                        <a:t>
We wrapped up last week with a Cake Reception to celebrate our employees who provide great service.</a:t>
                      </a:r>
                    </a:p>
                  </a:txBody>
                  <a:tcPr/>
                </a:tc>
                <a:tc>
                  <a:txBody>
                    <a:bodyPr/>
                    <a:lstStyle/>
                    <a:p>
                      <a:r>
                        <a:rPr lang="en-US" sz="1000"/>
                        <a:t>29</a:t>
                      </a:r>
                    </a:p>
                  </a:txBody>
                  <a:tcPr/>
                </a:tc>
                <a:tc>
                  <a:txBody>
                    <a:bodyPr/>
                    <a:lstStyle/>
                    <a:p>
                      <a:r>
                        <a:rPr lang="en-US" sz="1000"/>
                        <a:t>0</a:t>
                      </a:r>
                    </a:p>
                  </a:txBody>
                  <a:tcPr/>
                </a:tc>
                <a:tc>
                  <a:txBody>
                    <a:bodyPr/>
                    <a:lstStyle/>
                    <a:p>
                      <a:r>
                        <a:rPr lang="en-US" sz="1000"/>
                        <a:t>0.8618%</a:t>
                      </a:r>
                    </a:p>
                  </a:txBody>
                  <a:tcPr/>
                </a:tc>
                <a:tc>
                  <a:txBody>
                    <a:bodyPr/>
                    <a:lstStyle/>
                    <a:p>
                      <a:r>
                        <a:rPr lang="en-US" sz="1000"/>
                        <a:t>Photo</a:t>
                      </a:r>
                    </a:p>
                  </a:txBody>
                  <a:tcPr/>
                </a:tc>
                <a:extLst>
                  <a:ext uri="{0D108BD9-81ED-4DB2-BD59-A6C34878D82A}">
                    <a16:rowId xmlns:a16="http://schemas.microsoft.com/office/drawing/2014/main" val="3400643421"/>
                  </a:ext>
                </a:extLst>
              </a:tr>
              <a:tr h="370840">
                <a:tc>
                  <a:txBody>
                    <a:bodyPr/>
                    <a:lstStyle/>
                    <a:p>
                      <a:r>
                        <a:rPr lang="en-US" sz="1000" b="1"/>
                        <a:t>Tokio Marine America - 2017-10-12 14:36:26</a:t>
                      </a:r>
                      <a:r>
                        <a:rPr lang="en-US" sz="1000"/>
                        <a:t>
Join one of the Best Places to Work in Insurance! Check out this opportunity! http://bit.ly/2ysLIOV</a:t>
                      </a:r>
                    </a:p>
                  </a:txBody>
                  <a:tcPr/>
                </a:tc>
                <a:tc>
                  <a:txBody>
                    <a:bodyPr/>
                    <a:lstStyle/>
                    <a:p>
                      <a:r>
                        <a:rPr lang="en-US" sz="1000"/>
                        <a:t>26</a:t>
                      </a:r>
                    </a:p>
                  </a:txBody>
                  <a:tcPr/>
                </a:tc>
                <a:tc>
                  <a:txBody>
                    <a:bodyPr/>
                    <a:lstStyle/>
                    <a:p>
                      <a:r>
                        <a:rPr lang="en-US" sz="1000"/>
                        <a:t>1</a:t>
                      </a:r>
                    </a:p>
                  </a:txBody>
                  <a:tcPr/>
                </a:tc>
                <a:tc>
                  <a:txBody>
                    <a:bodyPr/>
                    <a:lstStyle/>
                    <a:p>
                      <a:r>
                        <a:rPr lang="en-US" sz="1000"/>
                        <a:t>0.8007%</a:t>
                      </a:r>
                    </a:p>
                  </a:txBody>
                  <a:tcPr/>
                </a:tc>
                <a:tc>
                  <a:txBody>
                    <a:bodyPr/>
                    <a:lstStyle/>
                    <a:p>
                      <a:r>
                        <a:rPr lang="en-US" sz="1000"/>
                        <a:t>Photo</a:t>
                      </a:r>
                    </a:p>
                  </a:txBody>
                  <a:tcPr/>
                </a:tc>
                <a:extLst>
                  <a:ext uri="{0D108BD9-81ED-4DB2-BD59-A6C34878D82A}">
                    <a16:rowId xmlns:a16="http://schemas.microsoft.com/office/drawing/2014/main" val="1277419383"/>
                  </a:ext>
                </a:extLst>
              </a:tr>
            </a:tbl>
          </a:graphicData>
        </a:graphic>
      </p:graphicFrame>
      <p:sp>
        <p:nvSpPr>
          <p:cNvPr id="4" name="Text Placeholder 3">
            <a:extLst>
              <a:ext uri="{FF2B5EF4-FFF2-40B4-BE49-F238E27FC236}">
                <a16:creationId xmlns:a16="http://schemas.microsoft.com/office/drawing/2014/main" id="{57F2E063-8455-4C9C-B32B-0660F54EEBD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19812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2017-11-16T18:58:48Z</dcterms:created>
  <dcterms:modified xsi:type="dcterms:W3CDTF">2017-11-16T18:59:07Z</dcterms:modified>
</cp:coreProperties>
</file>