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43009</c:v>
                </c:pt>
              </c:numCache>
            </c:numRef>
          </c:cat>
          <c:val>
            <c:numRef>
              <c:f>Sheet1!$B$2</c:f>
              <c:numCache>
                <c:formatCode>General</c:formatCode>
                <c:ptCount val="1"/>
                <c:pt idx="0">
                  <c:v>3302</c:v>
                </c:pt>
              </c:numCache>
            </c:numRef>
          </c:val>
          <c:extLst>
            <c:ext xmlns:c16="http://schemas.microsoft.com/office/drawing/2014/chart" uri="{C3380CC4-5D6E-409C-BE32-E72D297353CC}">
              <c16:uniqueId val="{00000000-6B9A-428F-A451-6AA195D1ED36}"/>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43009</c:v>
                </c:pt>
              </c:numCache>
            </c:numRef>
          </c:cat>
          <c:val>
            <c:numRef>
              <c:f>Sheet1!$C$2</c:f>
              <c:numCache>
                <c:formatCode>General</c:formatCode>
                <c:ptCount val="1"/>
                <c:pt idx="0">
                  <c:v>2802</c:v>
                </c:pt>
              </c:numCache>
            </c:numRef>
          </c:val>
          <c:extLst>
            <c:ext xmlns:c16="http://schemas.microsoft.com/office/drawing/2014/chart" uri="{C3380CC4-5D6E-409C-BE32-E72D297353CC}">
              <c16:uniqueId val="{00000001-6B9A-428F-A451-6AA195D1ED36}"/>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43009</c:v>
                </c:pt>
              </c:numCache>
            </c:numRef>
          </c:cat>
          <c:val>
            <c:numRef>
              <c:f>Sheet1!$D$2</c:f>
              <c:numCache>
                <c:formatCode>General</c:formatCode>
                <c:ptCount val="1"/>
                <c:pt idx="0">
                  <c:v>0</c:v>
                </c:pt>
              </c:numCache>
            </c:numRef>
          </c:val>
          <c:extLst>
            <c:ext xmlns:c16="http://schemas.microsoft.com/office/drawing/2014/chart" uri="{C3380CC4-5D6E-409C-BE32-E72D297353CC}">
              <c16:uniqueId val="{00000002-6B9A-428F-A451-6AA195D1ED36}"/>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43009</c:v>
                </c:pt>
              </c:numCache>
            </c:numRef>
          </c:cat>
          <c:val>
            <c:numRef>
              <c:f>Sheet1!$E$2</c:f>
              <c:numCache>
                <c:formatCode>General</c:formatCode>
                <c:ptCount val="1"/>
                <c:pt idx="0">
                  <c:v>0</c:v>
                </c:pt>
              </c:numCache>
            </c:numRef>
          </c:val>
          <c:extLst>
            <c:ext xmlns:c16="http://schemas.microsoft.com/office/drawing/2014/chart" uri="{C3380CC4-5D6E-409C-BE32-E72D297353CC}">
              <c16:uniqueId val="{00000003-6B9A-428F-A451-6AA195D1ED36}"/>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43009</c:v>
                </c:pt>
              </c:numCache>
            </c:numRef>
          </c:cat>
          <c:val>
            <c:numRef>
              <c:f>Sheet1!$F$2</c:f>
              <c:numCache>
                <c:formatCode>General</c:formatCode>
                <c:ptCount val="1"/>
                <c:pt idx="0">
                  <c:v>13211</c:v>
                </c:pt>
              </c:numCache>
            </c:numRef>
          </c:val>
          <c:extLst>
            <c:ext xmlns:c16="http://schemas.microsoft.com/office/drawing/2014/chart" uri="{C3380CC4-5D6E-409C-BE32-E72D297353CC}">
              <c16:uniqueId val="{00000004-6B9A-428F-A451-6AA195D1ED36}"/>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43009</c:v>
                </c:pt>
              </c:numCache>
            </c:numRef>
          </c:cat>
          <c:val>
            <c:numRef>
              <c:f>Sheet1!$G$2</c:f>
              <c:numCache>
                <c:formatCode>General</c:formatCode>
                <c:ptCount val="1"/>
                <c:pt idx="0">
                  <c:v>723</c:v>
                </c:pt>
              </c:numCache>
            </c:numRef>
          </c:val>
          <c:extLst>
            <c:ext xmlns:c16="http://schemas.microsoft.com/office/drawing/2014/chart" uri="{C3380CC4-5D6E-409C-BE32-E72D297353CC}">
              <c16:uniqueId val="{00000005-6B9A-428F-A451-6AA195D1ED36}"/>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43009</c:v>
                </c:pt>
              </c:numCache>
            </c:numRef>
          </c:cat>
          <c:val>
            <c:numRef>
              <c:f>Sheet1!$H$2</c:f>
              <c:numCache>
                <c:formatCode>General</c:formatCode>
                <c:ptCount val="1"/>
                <c:pt idx="0">
                  <c:v>0</c:v>
                </c:pt>
              </c:numCache>
            </c:numRef>
          </c:val>
          <c:extLst>
            <c:ext xmlns:c16="http://schemas.microsoft.com/office/drawing/2014/chart" uri="{C3380CC4-5D6E-409C-BE32-E72D297353CC}">
              <c16:uniqueId val="{00000006-6B9A-428F-A451-6AA195D1ED36}"/>
            </c:ext>
          </c:extLst>
        </c:ser>
        <c:dLbls>
          <c:showLegendKey val="0"/>
          <c:showVal val="0"/>
          <c:showCatName val="0"/>
          <c:showSerName val="0"/>
          <c:showPercent val="0"/>
          <c:showBubbleSize val="0"/>
        </c:dLbls>
        <c:gapWidth val="219"/>
        <c:overlap val="-27"/>
        <c:axId val="184354560"/>
        <c:axId val="235073064"/>
      </c:barChart>
      <c:dateAx>
        <c:axId val="18435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73064"/>
        <c:crosses val="autoZero"/>
        <c:auto val="1"/>
        <c:lblOffset val="100"/>
        <c:baseTimeUnit val="days"/>
      </c:dateAx>
      <c:valAx>
        <c:axId val="23507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35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46</c:v>
                </c:pt>
                <c:pt idx="8">
                  <c:v>27</c:v>
                </c:pt>
                <c:pt idx="9">
                  <c:v>43</c:v>
                </c:pt>
                <c:pt idx="10">
                  <c:v>10</c:v>
                </c:pt>
              </c:numCache>
            </c:numRef>
          </c:val>
          <c:extLst>
            <c:ext xmlns:c16="http://schemas.microsoft.com/office/drawing/2014/chart" uri="{C3380CC4-5D6E-409C-BE32-E72D297353CC}">
              <c16:uniqueId val="{00000000-8C51-4119-B653-9E79D9C59409}"/>
            </c:ext>
          </c:extLst>
        </c:ser>
        <c:dLbls>
          <c:showLegendKey val="0"/>
          <c:showVal val="0"/>
          <c:showCatName val="0"/>
          <c:showSerName val="0"/>
          <c:showPercent val="0"/>
          <c:showBubbleSize val="0"/>
        </c:dLbls>
        <c:gapWidth val="219"/>
        <c:overlap val="-27"/>
        <c:axId val="235612112"/>
        <c:axId val="235612440"/>
      </c:barChart>
      <c:dateAx>
        <c:axId val="235612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612440"/>
        <c:crosses val="autoZero"/>
        <c:auto val="1"/>
        <c:lblOffset val="100"/>
        <c:baseTimeUnit val="months"/>
      </c:dateAx>
      <c:valAx>
        <c:axId val="23561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61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25</c:v>
                </c:pt>
                <c:pt idx="8">
                  <c:v>22</c:v>
                </c:pt>
                <c:pt idx="9">
                  <c:v>19</c:v>
                </c:pt>
                <c:pt idx="10">
                  <c:v>12</c:v>
                </c:pt>
                <c:pt idx="11">
                  <c:v>0</c:v>
                </c:pt>
              </c:numCache>
            </c:numRef>
          </c:val>
          <c:extLst>
            <c:ext xmlns:c16="http://schemas.microsoft.com/office/drawing/2014/chart" uri="{C3380CC4-5D6E-409C-BE32-E72D297353CC}">
              <c16:uniqueId val="{00000000-AE10-4ECF-AAB0-1EDE118254EC}"/>
            </c:ext>
          </c:extLst>
        </c:ser>
        <c:dLbls>
          <c:showLegendKey val="0"/>
          <c:showVal val="0"/>
          <c:showCatName val="0"/>
          <c:showSerName val="0"/>
          <c:showPercent val="0"/>
          <c:showBubbleSize val="0"/>
        </c:dLbls>
        <c:gapWidth val="219"/>
        <c:overlap val="-27"/>
        <c:axId val="292607216"/>
        <c:axId val="292607872"/>
      </c:barChart>
      <c:dateAx>
        <c:axId val="29260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07872"/>
        <c:crosses val="autoZero"/>
        <c:auto val="1"/>
        <c:lblOffset val="100"/>
        <c:baseTimeUnit val="months"/>
      </c:dateAx>
      <c:valAx>
        <c:axId val="29260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0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214003</c:v>
                </c:pt>
                <c:pt idx="3">
                  <c:v>163457</c:v>
                </c:pt>
                <c:pt idx="4">
                  <c:v>40647</c:v>
                </c:pt>
                <c:pt idx="5">
                  <c:v>55617</c:v>
                </c:pt>
                <c:pt idx="6">
                  <c:v>45944</c:v>
                </c:pt>
                <c:pt idx="7">
                  <c:v>84697</c:v>
                </c:pt>
                <c:pt idx="8">
                  <c:v>41806</c:v>
                </c:pt>
                <c:pt idx="9">
                  <c:v>79022</c:v>
                </c:pt>
                <c:pt idx="10">
                  <c:v>7575</c:v>
                </c:pt>
              </c:numCache>
            </c:numRef>
          </c:val>
          <c:extLst>
            <c:ext xmlns:c16="http://schemas.microsoft.com/office/drawing/2014/chart" uri="{C3380CC4-5D6E-409C-BE32-E72D297353CC}">
              <c16:uniqueId val="{00000000-9B49-4F4F-A8BD-6ECEA4430819}"/>
            </c:ext>
          </c:extLst>
        </c:ser>
        <c:dLbls>
          <c:showLegendKey val="0"/>
          <c:showVal val="0"/>
          <c:showCatName val="0"/>
          <c:showSerName val="0"/>
          <c:showPercent val="0"/>
          <c:showBubbleSize val="0"/>
        </c:dLbls>
        <c:gapWidth val="219"/>
        <c:overlap val="-27"/>
        <c:axId val="292942840"/>
        <c:axId val="292940216"/>
      </c:barChart>
      <c:dateAx>
        <c:axId val="29294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40216"/>
        <c:crosses val="autoZero"/>
        <c:auto val="1"/>
        <c:lblOffset val="100"/>
        <c:baseTimeUnit val="months"/>
      </c:dateAx>
      <c:valAx>
        <c:axId val="29294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4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66</c:v>
                </c:pt>
                <c:pt idx="2">
                  <c:v>343</c:v>
                </c:pt>
                <c:pt idx="3">
                  <c:v>442</c:v>
                </c:pt>
                <c:pt idx="4">
                  <c:v>492</c:v>
                </c:pt>
                <c:pt idx="5">
                  <c:v>400</c:v>
                </c:pt>
                <c:pt idx="6">
                  <c:v>158</c:v>
                </c:pt>
              </c:numCache>
            </c:numRef>
          </c:val>
          <c:extLst>
            <c:ext xmlns:c16="http://schemas.microsoft.com/office/drawing/2014/chart" uri="{C3380CC4-5D6E-409C-BE32-E72D297353CC}">
              <c16:uniqueId val="{00000000-5A38-42DE-9D64-BBECD6415DC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67</c:v>
                </c:pt>
                <c:pt idx="2">
                  <c:v>268</c:v>
                </c:pt>
                <c:pt idx="3">
                  <c:v>347</c:v>
                </c:pt>
                <c:pt idx="4">
                  <c:v>275</c:v>
                </c:pt>
                <c:pt idx="5">
                  <c:v>248</c:v>
                </c:pt>
                <c:pt idx="6">
                  <c:v>137</c:v>
                </c:pt>
              </c:numCache>
            </c:numRef>
          </c:val>
          <c:extLst>
            <c:ext xmlns:c16="http://schemas.microsoft.com/office/drawing/2014/chart" uri="{C3380CC4-5D6E-409C-BE32-E72D297353CC}">
              <c16:uniqueId val="{00000001-5A38-42DE-9D64-BBECD6415DCD}"/>
            </c:ext>
          </c:extLst>
        </c:ser>
        <c:dLbls>
          <c:showLegendKey val="0"/>
          <c:showVal val="0"/>
          <c:showCatName val="0"/>
          <c:showSerName val="0"/>
          <c:showPercent val="0"/>
          <c:showBubbleSize val="0"/>
        </c:dLbls>
        <c:gapWidth val="219"/>
        <c:overlap val="-27"/>
        <c:axId val="292210032"/>
        <c:axId val="292219216"/>
      </c:barChart>
      <c:catAx>
        <c:axId val="29221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19216"/>
        <c:crosses val="autoZero"/>
        <c:auto val="1"/>
        <c:lblAlgn val="ctr"/>
        <c:lblOffset val="100"/>
        <c:noMultiLvlLbl val="0"/>
      </c:catAx>
      <c:valAx>
        <c:axId val="29221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21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54</c:v>
                </c:pt>
                <c:pt idx="8">
                  <c:v>30</c:v>
                </c:pt>
                <c:pt idx="9">
                  <c:v>19</c:v>
                </c:pt>
                <c:pt idx="10">
                  <c:v>-1</c:v>
                </c:pt>
              </c:numCache>
            </c:numRef>
          </c:val>
          <c:extLst>
            <c:ext xmlns:c16="http://schemas.microsoft.com/office/drawing/2014/chart" uri="{C3380CC4-5D6E-409C-BE32-E72D297353CC}">
              <c16:uniqueId val="{00000000-D699-461D-9BA6-30D47150D65A}"/>
            </c:ext>
          </c:extLst>
        </c:ser>
        <c:dLbls>
          <c:showLegendKey val="0"/>
          <c:showVal val="0"/>
          <c:showCatName val="0"/>
          <c:showSerName val="0"/>
          <c:showPercent val="0"/>
          <c:showBubbleSize val="0"/>
        </c:dLbls>
        <c:gapWidth val="219"/>
        <c:overlap val="-27"/>
        <c:axId val="295788744"/>
        <c:axId val="295796616"/>
      </c:barChart>
      <c:dateAx>
        <c:axId val="29578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6616"/>
        <c:crosses val="autoZero"/>
        <c:auto val="1"/>
        <c:lblOffset val="100"/>
        <c:baseTimeUnit val="months"/>
      </c:dateAx>
      <c:valAx>
        <c:axId val="29579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8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5</c:v>
                </c:pt>
                <c:pt idx="8">
                  <c:v>5</c:v>
                </c:pt>
                <c:pt idx="9">
                  <c:v>4</c:v>
                </c:pt>
                <c:pt idx="10">
                  <c:v>3</c:v>
                </c:pt>
                <c:pt idx="11">
                  <c:v>0</c:v>
                </c:pt>
              </c:numCache>
            </c:numRef>
          </c:val>
          <c:extLst>
            <c:ext xmlns:c16="http://schemas.microsoft.com/office/drawing/2014/chart" uri="{C3380CC4-5D6E-409C-BE32-E72D297353CC}">
              <c16:uniqueId val="{00000000-4313-48C5-9BA8-782F0AA123B2}"/>
            </c:ext>
          </c:extLst>
        </c:ser>
        <c:dLbls>
          <c:showLegendKey val="0"/>
          <c:showVal val="0"/>
          <c:showCatName val="0"/>
          <c:showSerName val="0"/>
          <c:showPercent val="0"/>
          <c:showBubbleSize val="0"/>
        </c:dLbls>
        <c:gapWidth val="219"/>
        <c:overlap val="-27"/>
        <c:axId val="295800552"/>
        <c:axId val="295800880"/>
      </c:barChart>
      <c:dateAx>
        <c:axId val="29580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00880"/>
        <c:crosses val="autoZero"/>
        <c:auto val="1"/>
        <c:lblOffset val="100"/>
        <c:baseTimeUnit val="months"/>
      </c:dateAx>
      <c:valAx>
        <c:axId val="29580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0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26</c:v>
                </c:pt>
                <c:pt idx="8">
                  <c:v>32</c:v>
                </c:pt>
                <c:pt idx="9">
                  <c:v>33</c:v>
                </c:pt>
                <c:pt idx="10">
                  <c:v>5</c:v>
                </c:pt>
                <c:pt idx="11">
                  <c:v>0</c:v>
                </c:pt>
              </c:numCache>
            </c:numRef>
          </c:val>
          <c:extLst>
            <c:ext xmlns:c16="http://schemas.microsoft.com/office/drawing/2014/chart" uri="{C3380CC4-5D6E-409C-BE32-E72D297353CC}">
              <c16:uniqueId val="{00000000-7EF5-4FFC-92A2-60305ED493EC}"/>
            </c:ext>
          </c:extLst>
        </c:ser>
        <c:dLbls>
          <c:showLegendKey val="0"/>
          <c:showVal val="0"/>
          <c:showCatName val="0"/>
          <c:showSerName val="0"/>
          <c:showPercent val="0"/>
          <c:showBubbleSize val="0"/>
        </c:dLbls>
        <c:gapWidth val="219"/>
        <c:overlap val="-27"/>
        <c:axId val="235073392"/>
        <c:axId val="235073720"/>
      </c:barChart>
      <c:dateAx>
        <c:axId val="23507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73720"/>
        <c:crosses val="autoZero"/>
        <c:auto val="1"/>
        <c:lblOffset val="100"/>
        <c:baseTimeUnit val="months"/>
      </c:dateAx>
      <c:valAx>
        <c:axId val="23507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7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147</c:v>
                </c:pt>
                <c:pt idx="8">
                  <c:v>150</c:v>
                </c:pt>
                <c:pt idx="9">
                  <c:v>181</c:v>
                </c:pt>
                <c:pt idx="10">
                  <c:v>29</c:v>
                </c:pt>
              </c:numCache>
            </c:numRef>
          </c:val>
          <c:extLst>
            <c:ext xmlns:c16="http://schemas.microsoft.com/office/drawing/2014/chart" uri="{C3380CC4-5D6E-409C-BE32-E72D297353CC}">
              <c16:uniqueId val="{00000000-7DE9-499E-915C-819DF555BACE}"/>
            </c:ext>
          </c:extLst>
        </c:ser>
        <c:dLbls>
          <c:showLegendKey val="0"/>
          <c:showVal val="0"/>
          <c:showCatName val="0"/>
          <c:showSerName val="0"/>
          <c:showPercent val="0"/>
          <c:showBubbleSize val="0"/>
        </c:dLbls>
        <c:gapWidth val="219"/>
        <c:overlap val="-27"/>
        <c:axId val="352264608"/>
        <c:axId val="352261328"/>
      </c:barChart>
      <c:dateAx>
        <c:axId val="35226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61328"/>
        <c:crosses val="autoZero"/>
        <c:auto val="1"/>
        <c:lblOffset val="100"/>
        <c:baseTimeUnit val="months"/>
      </c:dateAx>
      <c:valAx>
        <c:axId val="35226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92</c:v>
                </c:pt>
                <c:pt idx="2">
                  <c:v>79</c:v>
                </c:pt>
                <c:pt idx="3">
                  <c:v>71</c:v>
                </c:pt>
                <c:pt idx="4">
                  <c:v>60</c:v>
                </c:pt>
                <c:pt idx="5">
                  <c:v>65</c:v>
                </c:pt>
                <c:pt idx="6">
                  <c:v>68</c:v>
                </c:pt>
                <c:pt idx="7">
                  <c:v>64</c:v>
                </c:pt>
                <c:pt idx="8">
                  <c:v>69</c:v>
                </c:pt>
                <c:pt idx="9">
                  <c:v>52</c:v>
                </c:pt>
                <c:pt idx="10">
                  <c:v>40</c:v>
                </c:pt>
                <c:pt idx="11">
                  <c:v>0</c:v>
                </c:pt>
              </c:numCache>
            </c:numRef>
          </c:val>
          <c:extLst>
            <c:ext xmlns:c16="http://schemas.microsoft.com/office/drawing/2014/chart" uri="{C3380CC4-5D6E-409C-BE32-E72D297353CC}">
              <c16:uniqueId val="{00000000-45CB-4F4F-B7EA-2E13D9D65CCF}"/>
            </c:ext>
          </c:extLst>
        </c:ser>
        <c:dLbls>
          <c:showLegendKey val="0"/>
          <c:showVal val="0"/>
          <c:showCatName val="0"/>
          <c:showSerName val="0"/>
          <c:showPercent val="0"/>
          <c:showBubbleSize val="0"/>
        </c:dLbls>
        <c:gapWidth val="219"/>
        <c:overlap val="-27"/>
        <c:axId val="352248864"/>
        <c:axId val="352251488"/>
      </c:barChart>
      <c:dateAx>
        <c:axId val="35224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1488"/>
        <c:crosses val="autoZero"/>
        <c:auto val="1"/>
        <c:lblOffset val="100"/>
        <c:baseTimeUnit val="months"/>
      </c:dateAx>
      <c:valAx>
        <c:axId val="35225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4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43</c:v>
                </c:pt>
                <c:pt idx="8">
                  <c:v>37</c:v>
                </c:pt>
                <c:pt idx="9">
                  <c:v>59</c:v>
                </c:pt>
                <c:pt idx="10">
                  <c:v>11</c:v>
                </c:pt>
              </c:numCache>
            </c:numRef>
          </c:val>
          <c:extLst>
            <c:ext xmlns:c16="http://schemas.microsoft.com/office/drawing/2014/chart" uri="{C3380CC4-5D6E-409C-BE32-E72D297353CC}">
              <c16:uniqueId val="{00000000-F4AC-42D8-81AE-C3EE44E1ACAC}"/>
            </c:ext>
          </c:extLst>
        </c:ser>
        <c:dLbls>
          <c:showLegendKey val="0"/>
          <c:showVal val="0"/>
          <c:showCatName val="0"/>
          <c:showSerName val="0"/>
          <c:showPercent val="0"/>
          <c:showBubbleSize val="0"/>
        </c:dLbls>
        <c:gapWidth val="219"/>
        <c:overlap val="-27"/>
        <c:axId val="349538024"/>
        <c:axId val="349539008"/>
      </c:barChart>
      <c:dateAx>
        <c:axId val="34953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39008"/>
        <c:crosses val="autoZero"/>
        <c:auto val="1"/>
        <c:lblOffset val="100"/>
        <c:baseTimeUnit val="months"/>
      </c:dateAx>
      <c:valAx>
        <c:axId val="34953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3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58</c:v>
                </c:pt>
                <c:pt idx="3">
                  <c:v>71</c:v>
                </c:pt>
                <c:pt idx="4">
                  <c:v>74</c:v>
                </c:pt>
                <c:pt idx="5">
                  <c:v>87</c:v>
                </c:pt>
                <c:pt idx="6">
                  <c:v>78</c:v>
                </c:pt>
                <c:pt idx="7">
                  <c:v>94</c:v>
                </c:pt>
                <c:pt idx="8">
                  <c:v>70</c:v>
                </c:pt>
                <c:pt idx="9">
                  <c:v>98</c:v>
                </c:pt>
                <c:pt idx="10">
                  <c:v>79</c:v>
                </c:pt>
                <c:pt idx="11">
                  <c:v>0</c:v>
                </c:pt>
              </c:numCache>
            </c:numRef>
          </c:val>
          <c:extLst>
            <c:ext xmlns:c16="http://schemas.microsoft.com/office/drawing/2014/chart" uri="{C3380CC4-5D6E-409C-BE32-E72D297353CC}">
              <c16:uniqueId val="{00000000-880F-42A0-A9EF-A8A9AB6E9FA2}"/>
            </c:ext>
          </c:extLst>
        </c:ser>
        <c:dLbls>
          <c:showLegendKey val="0"/>
          <c:showVal val="0"/>
          <c:showCatName val="0"/>
          <c:showSerName val="0"/>
          <c:showPercent val="0"/>
          <c:showBubbleSize val="0"/>
        </c:dLbls>
        <c:gapWidth val="219"/>
        <c:overlap val="-27"/>
        <c:axId val="349546880"/>
        <c:axId val="349554752"/>
      </c:barChart>
      <c:dateAx>
        <c:axId val="34954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54752"/>
        <c:crosses val="autoZero"/>
        <c:auto val="1"/>
        <c:lblOffset val="100"/>
        <c:baseTimeUnit val="months"/>
      </c:dateAx>
      <c:valAx>
        <c:axId val="34955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4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82CCC-8892-4387-B967-BD3142AFC7E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9196247E-ED5C-4176-9602-63ED52C921D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8895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F400C-D325-422A-95DB-C97B852F7208}"/>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82EBE6D0-0CB8-4E7B-B5D6-BE1839185B72}"/>
              </a:ext>
            </a:extLst>
          </p:cNvPr>
          <p:cNvGraphicFramePr>
            <a:graphicFrameLocks noGrp="1"/>
          </p:cNvGraphicFramePr>
          <p:nvPr>
            <p:ph type="chart" sz="quarter" idx="13"/>
            <p:extLst>
              <p:ext uri="{D42A27DB-BD31-4B8C-83A1-F6EECF244321}">
                <p14:modId xmlns:p14="http://schemas.microsoft.com/office/powerpoint/2010/main" val="720527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70C6BE-B098-4397-A2AE-39BB0222B3F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03A94AB-3A08-4E7E-9CAF-531A894BEF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7571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88005-754B-4C02-AFEE-18B59040AF5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46B7F0F-C747-4A1D-9958-04198A3671D5}"/>
              </a:ext>
            </a:extLst>
          </p:cNvPr>
          <p:cNvGraphicFramePr>
            <a:graphicFrameLocks noGrp="1"/>
          </p:cNvGraphicFramePr>
          <p:nvPr>
            <p:ph type="tbl" sz="quarter" idx="13"/>
            <p:extLst>
              <p:ext uri="{D42A27DB-BD31-4B8C-83A1-F6EECF244321}">
                <p14:modId xmlns:p14="http://schemas.microsoft.com/office/powerpoint/2010/main" val="1930444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27427354"/>
                    </a:ext>
                  </a:extLst>
                </a:gridCol>
                <a:gridCol w="740664">
                  <a:extLst>
                    <a:ext uri="{9D8B030D-6E8A-4147-A177-3AD203B41FA5}">
                      <a16:colId xmlns:a16="http://schemas.microsoft.com/office/drawing/2014/main" val="2318954626"/>
                    </a:ext>
                  </a:extLst>
                </a:gridCol>
                <a:gridCol w="740664">
                  <a:extLst>
                    <a:ext uri="{9D8B030D-6E8A-4147-A177-3AD203B41FA5}">
                      <a16:colId xmlns:a16="http://schemas.microsoft.com/office/drawing/2014/main" val="974090754"/>
                    </a:ext>
                  </a:extLst>
                </a:gridCol>
                <a:gridCol w="740664">
                  <a:extLst>
                    <a:ext uri="{9D8B030D-6E8A-4147-A177-3AD203B41FA5}">
                      <a16:colId xmlns:a16="http://schemas.microsoft.com/office/drawing/2014/main" val="2603505512"/>
                    </a:ext>
                  </a:extLst>
                </a:gridCol>
                <a:gridCol w="740664">
                  <a:extLst>
                    <a:ext uri="{9D8B030D-6E8A-4147-A177-3AD203B41FA5}">
                      <a16:colId xmlns:a16="http://schemas.microsoft.com/office/drawing/2014/main" val="2517489059"/>
                    </a:ext>
                  </a:extLst>
                </a:gridCol>
                <a:gridCol w="740664">
                  <a:extLst>
                    <a:ext uri="{9D8B030D-6E8A-4147-A177-3AD203B41FA5}">
                      <a16:colId xmlns:a16="http://schemas.microsoft.com/office/drawing/2014/main" val="2046102695"/>
                    </a:ext>
                  </a:extLst>
                </a:gridCol>
                <a:gridCol w="740664">
                  <a:extLst>
                    <a:ext uri="{9D8B030D-6E8A-4147-A177-3AD203B41FA5}">
                      <a16:colId xmlns:a16="http://schemas.microsoft.com/office/drawing/2014/main" val="1744384802"/>
                    </a:ext>
                  </a:extLst>
                </a:gridCol>
                <a:gridCol w="740664">
                  <a:extLst>
                    <a:ext uri="{9D8B030D-6E8A-4147-A177-3AD203B41FA5}">
                      <a16:colId xmlns:a16="http://schemas.microsoft.com/office/drawing/2014/main" val="395180270"/>
                    </a:ext>
                  </a:extLst>
                </a:gridCol>
                <a:gridCol w="740664">
                  <a:extLst>
                    <a:ext uri="{9D8B030D-6E8A-4147-A177-3AD203B41FA5}">
                      <a16:colId xmlns:a16="http://schemas.microsoft.com/office/drawing/2014/main" val="2898345093"/>
                    </a:ext>
                  </a:extLst>
                </a:gridCol>
                <a:gridCol w="740664">
                  <a:extLst>
                    <a:ext uri="{9D8B030D-6E8A-4147-A177-3AD203B41FA5}">
                      <a16:colId xmlns:a16="http://schemas.microsoft.com/office/drawing/2014/main" val="18088251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5576205"/>
                  </a:ext>
                </a:extLst>
              </a:tr>
              <a:tr h="370840">
                <a:tc>
                  <a:txBody>
                    <a:bodyPr/>
                    <a:lstStyle/>
                    <a:p>
                      <a:r>
                        <a:rPr lang="en-US" sz="1000"/>
                        <a:t>Philadelphia Insurance Companies</a:t>
                      </a:r>
                    </a:p>
                  </a:txBody>
                  <a:tcPr/>
                </a:tc>
                <a:tc>
                  <a:txBody>
                    <a:bodyPr/>
                    <a:lstStyle/>
                    <a:p>
                      <a:r>
                        <a:rPr lang="en-US" sz="1000"/>
                        <a:t>3302</a:t>
                      </a:r>
                    </a:p>
                  </a:txBody>
                  <a:tcPr/>
                </a:tc>
                <a:tc>
                  <a:txBody>
                    <a:bodyPr/>
                    <a:lstStyle/>
                    <a:p>
                      <a:r>
                        <a:rPr lang="en-US" sz="1000"/>
                        <a:t>43</a:t>
                      </a:r>
                    </a:p>
                  </a:txBody>
                  <a:tcPr/>
                </a:tc>
                <a:tc>
                  <a:txBody>
                    <a:bodyPr/>
                    <a:lstStyle/>
                    <a:p>
                      <a:r>
                        <a:rPr lang="en-US" sz="1000"/>
                        <a:t>29</a:t>
                      </a:r>
                    </a:p>
                  </a:txBody>
                  <a:tcPr/>
                </a:tc>
                <a:tc>
                  <a:txBody>
                    <a:bodyPr/>
                    <a:lstStyle/>
                    <a:p>
                      <a:r>
                        <a:rPr lang="en-US" sz="1000"/>
                        <a:t>478</a:t>
                      </a:r>
                    </a:p>
                  </a:txBody>
                  <a:tcPr/>
                </a:tc>
                <a:tc>
                  <a:txBody>
                    <a:bodyPr/>
                    <a:lstStyle/>
                    <a:p>
                      <a:r>
                        <a:rPr lang="en-US" sz="1000"/>
                        <a:t>10</a:t>
                      </a:r>
                    </a:p>
                  </a:txBody>
                  <a:tcPr/>
                </a:tc>
                <a:tc>
                  <a:txBody>
                    <a:bodyPr/>
                    <a:lstStyle/>
                    <a:p>
                      <a:r>
                        <a:rPr lang="en-US" sz="1000"/>
                        <a:t>93</a:t>
                      </a:r>
                    </a:p>
                  </a:txBody>
                  <a:tcPr/>
                </a:tc>
                <a:tc>
                  <a:txBody>
                    <a:bodyPr/>
                    <a:lstStyle/>
                    <a:p>
                      <a:r>
                        <a:rPr lang="en-US" sz="1000"/>
                        <a:t>0</a:t>
                      </a:r>
                    </a:p>
                  </a:txBody>
                  <a:tcPr/>
                </a:tc>
                <a:tc>
                  <a:txBody>
                    <a:bodyPr/>
                    <a:lstStyle/>
                    <a:p>
                      <a:r>
                        <a:rPr lang="en-US" sz="1000"/>
                        <a:t>0.6108%</a:t>
                      </a:r>
                    </a:p>
                  </a:txBody>
                  <a:tcPr/>
                </a:tc>
                <a:tc>
                  <a:txBody>
                    <a:bodyPr/>
                    <a:lstStyle/>
                    <a:p>
                      <a:r>
                        <a:rPr lang="en-US" sz="1000"/>
                        <a:t>0.0%</a:t>
                      </a:r>
                    </a:p>
                  </a:txBody>
                  <a:tcPr/>
                </a:tc>
                <a:extLst>
                  <a:ext uri="{0D108BD9-81ED-4DB2-BD59-A6C34878D82A}">
                    <a16:rowId xmlns:a16="http://schemas.microsoft.com/office/drawing/2014/main" val="3774511120"/>
                  </a:ext>
                </a:extLst>
              </a:tr>
            </a:tbl>
          </a:graphicData>
        </a:graphic>
      </p:graphicFrame>
      <p:sp>
        <p:nvSpPr>
          <p:cNvPr id="4" name="Text Placeholder 3">
            <a:extLst>
              <a:ext uri="{FF2B5EF4-FFF2-40B4-BE49-F238E27FC236}">
                <a16:creationId xmlns:a16="http://schemas.microsoft.com/office/drawing/2014/main" id="{973080B3-C3F8-48C8-BF24-04B1121453E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96791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3A11A-DBF0-40AE-9FA8-2C01886335AA}"/>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CE7E54A2-8EED-4D72-8F07-0DEE9AE9B4E8}"/>
              </a:ext>
            </a:extLst>
          </p:cNvPr>
          <p:cNvGraphicFramePr>
            <a:graphicFrameLocks noGrp="1"/>
          </p:cNvGraphicFramePr>
          <p:nvPr>
            <p:ph type="chart" sz="quarter" idx="13"/>
            <p:extLst>
              <p:ext uri="{D42A27DB-BD31-4B8C-83A1-F6EECF244321}">
                <p14:modId xmlns:p14="http://schemas.microsoft.com/office/powerpoint/2010/main" val="4209338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25E7F-517F-4816-AF08-2D78432EAE4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A657EAA-8804-4345-885A-FB7C81930E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865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2BF32-8C99-47D2-8F53-F783E73A2390}"/>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C115E94A-8D0C-4084-AAB5-1F92B522E0D7}"/>
              </a:ext>
            </a:extLst>
          </p:cNvPr>
          <p:cNvGraphicFramePr>
            <a:graphicFrameLocks noGrp="1"/>
          </p:cNvGraphicFramePr>
          <p:nvPr>
            <p:ph type="chart" sz="quarter" idx="13"/>
            <p:extLst>
              <p:ext uri="{D42A27DB-BD31-4B8C-83A1-F6EECF244321}">
                <p14:modId xmlns:p14="http://schemas.microsoft.com/office/powerpoint/2010/main" val="1855545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4BEDF7-04CC-4553-82F8-9832935B0042}"/>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97A896A-5483-4FC4-87F7-6A2FC9D396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7658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1BE2-3DAC-482B-8E00-D698DFA993C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EC3AA917-E45E-4B3D-BD6F-45AAFC1FF3E9}"/>
              </a:ext>
            </a:extLst>
          </p:cNvPr>
          <p:cNvGraphicFramePr>
            <a:graphicFrameLocks noGrp="1"/>
          </p:cNvGraphicFramePr>
          <p:nvPr>
            <p:ph type="chart" sz="quarter" idx="13"/>
            <p:extLst>
              <p:ext uri="{D42A27DB-BD31-4B8C-83A1-F6EECF244321}">
                <p14:modId xmlns:p14="http://schemas.microsoft.com/office/powerpoint/2010/main" val="324754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280F8B-B07D-4001-BCB8-38B7115ACC7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475063D-CA78-4E90-B9B0-0ADBB54767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037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AC3E-6EC0-4CFD-86BA-5828042DD8BC}"/>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BDF225E9-7242-4D64-9AB0-A27A6555F5E1}"/>
              </a:ext>
            </a:extLst>
          </p:cNvPr>
          <p:cNvGraphicFramePr>
            <a:graphicFrameLocks noGrp="1"/>
          </p:cNvGraphicFramePr>
          <p:nvPr>
            <p:ph type="tbl" sz="quarter" idx="13"/>
            <p:extLst>
              <p:ext uri="{D42A27DB-BD31-4B8C-83A1-F6EECF244321}">
                <p14:modId xmlns:p14="http://schemas.microsoft.com/office/powerpoint/2010/main" val="233517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1211690"/>
                    </a:ext>
                  </a:extLst>
                </a:gridCol>
                <a:gridCol w="658368">
                  <a:extLst>
                    <a:ext uri="{9D8B030D-6E8A-4147-A177-3AD203B41FA5}">
                      <a16:colId xmlns:a16="http://schemas.microsoft.com/office/drawing/2014/main" val="1520516768"/>
                    </a:ext>
                  </a:extLst>
                </a:gridCol>
                <a:gridCol w="658368">
                  <a:extLst>
                    <a:ext uri="{9D8B030D-6E8A-4147-A177-3AD203B41FA5}">
                      <a16:colId xmlns:a16="http://schemas.microsoft.com/office/drawing/2014/main" val="392064286"/>
                    </a:ext>
                  </a:extLst>
                </a:gridCol>
                <a:gridCol w="658368">
                  <a:extLst>
                    <a:ext uri="{9D8B030D-6E8A-4147-A177-3AD203B41FA5}">
                      <a16:colId xmlns:a16="http://schemas.microsoft.com/office/drawing/2014/main" val="475751214"/>
                    </a:ext>
                  </a:extLst>
                </a:gridCol>
                <a:gridCol w="658368">
                  <a:extLst>
                    <a:ext uri="{9D8B030D-6E8A-4147-A177-3AD203B41FA5}">
                      <a16:colId xmlns:a16="http://schemas.microsoft.com/office/drawing/2014/main" val="504888959"/>
                    </a:ext>
                  </a:extLst>
                </a:gridCol>
                <a:gridCol w="658368">
                  <a:extLst>
                    <a:ext uri="{9D8B030D-6E8A-4147-A177-3AD203B41FA5}">
                      <a16:colId xmlns:a16="http://schemas.microsoft.com/office/drawing/2014/main" val="2948485330"/>
                    </a:ext>
                  </a:extLst>
                </a:gridCol>
                <a:gridCol w="658368">
                  <a:extLst>
                    <a:ext uri="{9D8B030D-6E8A-4147-A177-3AD203B41FA5}">
                      <a16:colId xmlns:a16="http://schemas.microsoft.com/office/drawing/2014/main" val="2211497216"/>
                    </a:ext>
                  </a:extLst>
                </a:gridCol>
                <a:gridCol w="658368">
                  <a:extLst>
                    <a:ext uri="{9D8B030D-6E8A-4147-A177-3AD203B41FA5}">
                      <a16:colId xmlns:a16="http://schemas.microsoft.com/office/drawing/2014/main" val="148686900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605685317"/>
                  </a:ext>
                </a:extLst>
              </a:tr>
              <a:tr h="370840">
                <a:tc>
                  <a:txBody>
                    <a:bodyPr/>
                    <a:lstStyle/>
                    <a:p>
                      <a:r>
                        <a:rPr lang="en-US" sz="1000" b="1"/>
                        <a:t>Philadelphia Insurance Companies - 2017-10-19 17:23:00</a:t>
                      </a:r>
                      <a:r>
                        <a:rPr lang="en-US" sz="1000"/>
                        <a:t>
The #TEAMPHLY Health and Wellness Center turns five years old today, and is celebrating five years of fitness, wellness, and fun with our Home Office employees all week! Our fitness staff kicked off the week with a healthy snack cart, stretching exercises, and special group exercise classes. Today, employees took part in the anniversary celebrations with a glow-in-the-dark spin class, an obstacle course, free functional movement screenings, and lots of free goodies.</a:t>
                      </a:r>
                    </a:p>
                  </a:txBody>
                  <a:tcPr/>
                </a:tc>
                <a:tc>
                  <a:txBody>
                    <a:bodyPr/>
                    <a:lstStyle/>
                    <a:p>
                      <a:r>
                        <a:rPr lang="en-US" sz="1000"/>
                        <a:t>48</a:t>
                      </a:r>
                    </a:p>
                  </a:txBody>
                  <a:tcPr/>
                </a:tc>
                <a:tc>
                  <a:txBody>
                    <a:bodyPr/>
                    <a:lstStyle/>
                    <a:p>
                      <a:r>
                        <a:rPr lang="en-US" sz="1000"/>
                        <a:t>45</a:t>
                      </a:r>
                    </a:p>
                  </a:txBody>
                  <a:tcPr/>
                </a:tc>
                <a:tc>
                  <a:txBody>
                    <a:bodyPr/>
                    <a:lstStyle/>
                    <a:p>
                      <a:r>
                        <a:rPr lang="en-US" sz="1000"/>
                        <a:t>1</a:t>
                      </a:r>
                    </a:p>
                  </a:txBody>
                  <a:tcPr/>
                </a:tc>
                <a:tc>
                  <a:txBody>
                    <a:bodyPr/>
                    <a:lstStyle/>
                    <a:p>
                      <a:r>
                        <a:rPr lang="en-US" sz="1000"/>
                        <a:t>2</a:t>
                      </a:r>
                    </a:p>
                  </a:txBody>
                  <a:tcPr/>
                </a:tc>
                <a:tc>
                  <a:txBody>
                    <a:bodyPr/>
                    <a:lstStyle/>
                    <a:p>
                      <a:r>
                        <a:rPr lang="en-US" sz="1000"/>
                        <a:t>1.4625%</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98474072"/>
                  </a:ext>
                </a:extLst>
              </a:tr>
              <a:tr h="370840">
                <a:tc>
                  <a:txBody>
                    <a:bodyPr/>
                    <a:lstStyle/>
                    <a:p>
                      <a:r>
                        <a:rPr lang="en-US" sz="1000" b="1"/>
                        <a:t>Philadelphia Insurance Companies - 2017-10-05 17:07:27</a:t>
                      </a:r>
                      <a:r>
                        <a:rPr lang="en-US" sz="1000"/>
                        <a:t>
#CustomerServiceWeek activities continued today with a fun game of Minute to Win It! PHLY employees in the Home Office teamed up for a friendly competition in which they tried to complete 60-second challenges the fastest. Challenges included cup stacking, an M&amp;M straw challenge, one-handed penny stacking, and more! Congratulations to the winning teams! #TEAMPHLY</a:t>
                      </a:r>
                    </a:p>
                  </a:txBody>
                  <a:tcPr/>
                </a:tc>
                <a:tc>
                  <a:txBody>
                    <a:bodyPr/>
                    <a:lstStyle/>
                    <a:p>
                      <a:r>
                        <a:rPr lang="en-US" sz="1000"/>
                        <a:t>31</a:t>
                      </a:r>
                    </a:p>
                  </a:txBody>
                  <a:tcPr/>
                </a:tc>
                <a:tc>
                  <a:txBody>
                    <a:bodyPr/>
                    <a:lstStyle/>
                    <a:p>
                      <a:r>
                        <a:rPr lang="en-US" sz="1000"/>
                        <a:t>30</a:t>
                      </a:r>
                    </a:p>
                  </a:txBody>
                  <a:tcPr/>
                </a:tc>
                <a:tc>
                  <a:txBody>
                    <a:bodyPr/>
                    <a:lstStyle/>
                    <a:p>
                      <a:r>
                        <a:rPr lang="en-US" sz="1000"/>
                        <a:t>0</a:t>
                      </a:r>
                    </a:p>
                  </a:txBody>
                  <a:tcPr/>
                </a:tc>
                <a:tc>
                  <a:txBody>
                    <a:bodyPr/>
                    <a:lstStyle/>
                    <a:p>
                      <a:r>
                        <a:rPr lang="en-US" sz="1000"/>
                        <a:t>1</a:t>
                      </a:r>
                    </a:p>
                  </a:txBody>
                  <a:tcPr/>
                </a:tc>
                <a:tc>
                  <a:txBody>
                    <a:bodyPr/>
                    <a:lstStyle/>
                    <a:p>
                      <a:r>
                        <a:rPr lang="en-US" sz="1000"/>
                        <a:t>0.9486%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436840655"/>
                  </a:ext>
                </a:extLst>
              </a:tr>
              <a:tr h="370840">
                <a:tc>
                  <a:txBody>
                    <a:bodyPr/>
                    <a:lstStyle/>
                    <a:p>
                      <a:r>
                        <a:rPr lang="en-US" sz="1000" b="1"/>
                        <a:t>Philadelphia Insurance Companies - 2017-10-26 16:33:00</a:t>
                      </a:r>
                      <a:r>
                        <a:rPr lang="en-US" sz="1000"/>
                        <a:t>
There are many reasons why PHLY is a great place to work! Here's an inside look at why Julie Perkins, who works in our Underwriting Department, loves being on #TEAMPHLY! Want to become part of our team? Learn more about our career opportunities: https://goo.gl/XN7dyz</a:t>
                      </a:r>
                    </a:p>
                  </a:txBody>
                  <a:tcPr/>
                </a:tc>
                <a:tc>
                  <a:txBody>
                    <a:bodyPr/>
                    <a:lstStyle/>
                    <a:p>
                      <a:r>
                        <a:rPr lang="en-US" sz="1000"/>
                        <a:t>31</a:t>
                      </a:r>
                    </a:p>
                  </a:txBody>
                  <a:tcPr/>
                </a:tc>
                <a:tc>
                  <a:txBody>
                    <a:bodyPr/>
                    <a:lstStyle/>
                    <a:p>
                      <a:r>
                        <a:rPr lang="en-US" sz="1000"/>
                        <a:t>28</a:t>
                      </a:r>
                    </a:p>
                  </a:txBody>
                  <a:tcPr/>
                </a:tc>
                <a:tc>
                  <a:txBody>
                    <a:bodyPr/>
                    <a:lstStyle/>
                    <a:p>
                      <a:r>
                        <a:rPr lang="en-US" sz="1000"/>
                        <a:t>0</a:t>
                      </a:r>
                    </a:p>
                  </a:txBody>
                  <a:tcPr/>
                </a:tc>
                <a:tc>
                  <a:txBody>
                    <a:bodyPr/>
                    <a:lstStyle/>
                    <a:p>
                      <a:r>
                        <a:rPr lang="en-US" sz="1000"/>
                        <a:t>3</a:t>
                      </a:r>
                    </a:p>
                  </a:txBody>
                  <a:tcPr/>
                </a:tc>
                <a:tc>
                  <a:txBody>
                    <a:bodyPr/>
                    <a:lstStyle/>
                    <a:p>
                      <a:r>
                        <a:rPr lang="en-US" sz="1000"/>
                        <a:t>0.9411%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81584209"/>
                  </a:ext>
                </a:extLst>
              </a:tr>
              <a:tr h="370840">
                <a:tc>
                  <a:txBody>
                    <a:bodyPr/>
                    <a:lstStyle/>
                    <a:p>
                      <a:r>
                        <a:rPr lang="en-US" sz="1000" b="1"/>
                        <a:t>Philadelphia Insurance Companies - 2017-10-09 15:54:03</a:t>
                      </a:r>
                      <a:r>
                        <a:rPr lang="en-US" sz="1000"/>
                        <a:t>
Any business or organization that accepts credit cards as payment for goods, services, or donations may be at risk for a credit card data breach. Our latest blog post has three tips businesses and organizations should follow to protect customer information and avoid expensive breach response costs and fines: https://goo.gl/EfZEyH #CyberSecurityAwarenessMonth</a:t>
                      </a:r>
                    </a:p>
                  </a:txBody>
                  <a:tcPr/>
                </a:tc>
                <a:tc>
                  <a:txBody>
                    <a:bodyPr/>
                    <a:lstStyle/>
                    <a:p>
                      <a:r>
                        <a:rPr lang="en-US" sz="1000"/>
                        <a:t>28</a:t>
                      </a:r>
                    </a:p>
                  </a:txBody>
                  <a:tcPr/>
                </a:tc>
                <a:tc>
                  <a:txBody>
                    <a:bodyPr/>
                    <a:lstStyle/>
                    <a:p>
                      <a:r>
                        <a:rPr lang="en-US" sz="1000"/>
                        <a:t>12</a:t>
                      </a:r>
                    </a:p>
                  </a:txBody>
                  <a:tcPr/>
                </a:tc>
                <a:tc>
                  <a:txBody>
                    <a:bodyPr/>
                    <a:lstStyle/>
                    <a:p>
                      <a:r>
                        <a:rPr lang="en-US" sz="1000"/>
                        <a:t>1</a:t>
                      </a:r>
                    </a:p>
                  </a:txBody>
                  <a:tcPr/>
                </a:tc>
                <a:tc>
                  <a:txBody>
                    <a:bodyPr/>
                    <a:lstStyle/>
                    <a:p>
                      <a:r>
                        <a:rPr lang="en-US" sz="1000"/>
                        <a:t>15</a:t>
                      </a:r>
                    </a:p>
                  </a:txBody>
                  <a:tcPr/>
                </a:tc>
                <a:tc>
                  <a:txBody>
                    <a:bodyPr/>
                    <a:lstStyle/>
                    <a:p>
                      <a:r>
                        <a:rPr lang="en-US" sz="1000"/>
                        <a:t>0.8555%</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3763785248"/>
                  </a:ext>
                </a:extLst>
              </a:tr>
            </a:tbl>
          </a:graphicData>
        </a:graphic>
      </p:graphicFrame>
      <p:sp>
        <p:nvSpPr>
          <p:cNvPr id="4" name="Text Placeholder 3">
            <a:extLst>
              <a:ext uri="{FF2B5EF4-FFF2-40B4-BE49-F238E27FC236}">
                <a16:creationId xmlns:a16="http://schemas.microsoft.com/office/drawing/2014/main" id="{24E9299B-18C1-4B61-99DA-A704FE83201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5322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5269-2372-448F-9444-E9347D0FA044}"/>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FACC24DF-2297-461A-B777-EA049BB5D3C4}"/>
              </a:ext>
            </a:extLst>
          </p:cNvPr>
          <p:cNvGraphicFramePr>
            <a:graphicFrameLocks noGrp="1"/>
          </p:cNvGraphicFramePr>
          <p:nvPr>
            <p:ph type="chart" sz="quarter" idx="13"/>
            <p:extLst>
              <p:ext uri="{D42A27DB-BD31-4B8C-83A1-F6EECF244321}">
                <p14:modId xmlns:p14="http://schemas.microsoft.com/office/powerpoint/2010/main" val="3330723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9987D-01EF-4BD4-85A7-E43920AA916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3E8A1F5-DF06-4376-9683-C102390358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7307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2FB69-10DF-4685-853B-2693CC650946}"/>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9A3D0462-30D3-4787-8678-8314ACFBB697}"/>
              </a:ext>
            </a:extLst>
          </p:cNvPr>
          <p:cNvGraphicFramePr>
            <a:graphicFrameLocks noGrp="1"/>
          </p:cNvGraphicFramePr>
          <p:nvPr>
            <p:ph type="tbl" sz="quarter" idx="13"/>
            <p:extLst>
              <p:ext uri="{D42A27DB-BD31-4B8C-83A1-F6EECF244321}">
                <p14:modId xmlns:p14="http://schemas.microsoft.com/office/powerpoint/2010/main" val="2166355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67731585"/>
                    </a:ext>
                  </a:extLst>
                </a:gridCol>
                <a:gridCol w="493776">
                  <a:extLst>
                    <a:ext uri="{9D8B030D-6E8A-4147-A177-3AD203B41FA5}">
                      <a16:colId xmlns:a16="http://schemas.microsoft.com/office/drawing/2014/main" val="2387500712"/>
                    </a:ext>
                  </a:extLst>
                </a:gridCol>
                <a:gridCol w="493776">
                  <a:extLst>
                    <a:ext uri="{9D8B030D-6E8A-4147-A177-3AD203B41FA5}">
                      <a16:colId xmlns:a16="http://schemas.microsoft.com/office/drawing/2014/main" val="3756467943"/>
                    </a:ext>
                  </a:extLst>
                </a:gridCol>
                <a:gridCol w="493776">
                  <a:extLst>
                    <a:ext uri="{9D8B030D-6E8A-4147-A177-3AD203B41FA5}">
                      <a16:colId xmlns:a16="http://schemas.microsoft.com/office/drawing/2014/main" val="1767081439"/>
                    </a:ext>
                  </a:extLst>
                </a:gridCol>
                <a:gridCol w="493776">
                  <a:extLst>
                    <a:ext uri="{9D8B030D-6E8A-4147-A177-3AD203B41FA5}">
                      <a16:colId xmlns:a16="http://schemas.microsoft.com/office/drawing/2014/main" val="3258220258"/>
                    </a:ext>
                  </a:extLst>
                </a:gridCol>
                <a:gridCol w="493776">
                  <a:extLst>
                    <a:ext uri="{9D8B030D-6E8A-4147-A177-3AD203B41FA5}">
                      <a16:colId xmlns:a16="http://schemas.microsoft.com/office/drawing/2014/main" val="4075483864"/>
                    </a:ext>
                  </a:extLst>
                </a:gridCol>
                <a:gridCol w="493776">
                  <a:extLst>
                    <a:ext uri="{9D8B030D-6E8A-4147-A177-3AD203B41FA5}">
                      <a16:colId xmlns:a16="http://schemas.microsoft.com/office/drawing/2014/main" val="3651703292"/>
                    </a:ext>
                  </a:extLst>
                </a:gridCol>
                <a:gridCol w="493776">
                  <a:extLst>
                    <a:ext uri="{9D8B030D-6E8A-4147-A177-3AD203B41FA5}">
                      <a16:colId xmlns:a16="http://schemas.microsoft.com/office/drawing/2014/main" val="3765039453"/>
                    </a:ext>
                  </a:extLst>
                </a:gridCol>
                <a:gridCol w="493776">
                  <a:extLst>
                    <a:ext uri="{9D8B030D-6E8A-4147-A177-3AD203B41FA5}">
                      <a16:colId xmlns:a16="http://schemas.microsoft.com/office/drawing/2014/main" val="3075988459"/>
                    </a:ext>
                  </a:extLst>
                </a:gridCol>
                <a:gridCol w="493776">
                  <a:extLst>
                    <a:ext uri="{9D8B030D-6E8A-4147-A177-3AD203B41FA5}">
                      <a16:colId xmlns:a16="http://schemas.microsoft.com/office/drawing/2014/main" val="419757748"/>
                    </a:ext>
                  </a:extLst>
                </a:gridCol>
                <a:gridCol w="493776">
                  <a:extLst>
                    <a:ext uri="{9D8B030D-6E8A-4147-A177-3AD203B41FA5}">
                      <a16:colId xmlns:a16="http://schemas.microsoft.com/office/drawing/2014/main" val="4101092029"/>
                    </a:ext>
                  </a:extLst>
                </a:gridCol>
                <a:gridCol w="493776">
                  <a:extLst>
                    <a:ext uri="{9D8B030D-6E8A-4147-A177-3AD203B41FA5}">
                      <a16:colId xmlns:a16="http://schemas.microsoft.com/office/drawing/2014/main" val="3684164537"/>
                    </a:ext>
                  </a:extLst>
                </a:gridCol>
                <a:gridCol w="493776">
                  <a:extLst>
                    <a:ext uri="{9D8B030D-6E8A-4147-A177-3AD203B41FA5}">
                      <a16:colId xmlns:a16="http://schemas.microsoft.com/office/drawing/2014/main" val="1853809621"/>
                    </a:ext>
                  </a:extLst>
                </a:gridCol>
                <a:gridCol w="493776">
                  <a:extLst>
                    <a:ext uri="{9D8B030D-6E8A-4147-A177-3AD203B41FA5}">
                      <a16:colId xmlns:a16="http://schemas.microsoft.com/office/drawing/2014/main" val="26086973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4988557"/>
                  </a:ext>
                </a:extLst>
              </a:tr>
              <a:tr h="370840">
                <a:tc>
                  <a:txBody>
                    <a:bodyPr/>
                    <a:lstStyle/>
                    <a:p>
                      <a:r>
                        <a:rPr lang="en-US" sz="1000"/>
                        <a:t>@PHLYINS</a:t>
                      </a:r>
                    </a:p>
                  </a:txBody>
                  <a:tcPr/>
                </a:tc>
                <a:tc>
                  <a:txBody>
                    <a:bodyPr/>
                    <a:lstStyle/>
                    <a:p>
                      <a:r>
                        <a:rPr lang="en-US" sz="1000"/>
                        <a:t>2802</a:t>
                      </a:r>
                    </a:p>
                  </a:txBody>
                  <a:tcPr/>
                </a:tc>
                <a:tc>
                  <a:txBody>
                    <a:bodyPr/>
                    <a:lstStyle/>
                    <a:p>
                      <a:r>
                        <a:rPr lang="en-US" sz="1000"/>
                        <a:t>19</a:t>
                      </a:r>
                    </a:p>
                  </a:txBody>
                  <a:tcPr/>
                </a:tc>
                <a:tc>
                  <a:txBody>
                    <a:bodyPr/>
                    <a:lstStyle/>
                    <a:p>
                      <a:r>
                        <a:rPr lang="en-US" sz="1000"/>
                        <a:t>40</a:t>
                      </a:r>
                    </a:p>
                  </a:txBody>
                  <a:tcPr/>
                </a:tc>
                <a:tc>
                  <a:txBody>
                    <a:bodyPr/>
                    <a:lstStyle/>
                    <a:p>
                      <a:r>
                        <a:rPr lang="en-US" sz="1000"/>
                        <a:t>38</a:t>
                      </a:r>
                    </a:p>
                  </a:txBody>
                  <a:tcPr/>
                </a:tc>
                <a:tc>
                  <a:txBody>
                    <a:bodyPr/>
                    <a:lstStyle/>
                    <a:p>
                      <a:r>
                        <a:rPr lang="en-US" sz="1000"/>
                        <a:t>2</a:t>
                      </a:r>
                    </a:p>
                  </a:txBody>
                  <a:tcPr/>
                </a:tc>
                <a:tc>
                  <a:txBody>
                    <a:bodyPr/>
                    <a:lstStyle/>
                    <a:p>
                      <a:r>
                        <a:rPr lang="en-US" sz="1000"/>
                        <a:t>0</a:t>
                      </a:r>
                    </a:p>
                  </a:txBody>
                  <a:tcPr/>
                </a:tc>
                <a:tc>
                  <a:txBody>
                    <a:bodyPr/>
                    <a:lstStyle/>
                    <a:p>
                      <a:r>
                        <a:rPr lang="en-US" sz="1000"/>
                        <a:t>63</a:t>
                      </a:r>
                    </a:p>
                  </a:txBody>
                  <a:tcPr/>
                </a:tc>
                <a:tc>
                  <a:txBody>
                    <a:bodyPr/>
                    <a:lstStyle/>
                    <a:p>
                      <a:r>
                        <a:rPr lang="en-US" sz="1000"/>
                        <a:t>63</a:t>
                      </a:r>
                    </a:p>
                  </a:txBody>
                  <a:tcPr/>
                </a:tc>
                <a:tc>
                  <a:txBody>
                    <a:bodyPr/>
                    <a:lstStyle/>
                    <a:p>
                      <a:r>
                        <a:rPr lang="en-US" sz="1000"/>
                        <a:t>107</a:t>
                      </a:r>
                    </a:p>
                  </a:txBody>
                  <a:tcPr/>
                </a:tc>
                <a:tc>
                  <a:txBody>
                    <a:bodyPr/>
                    <a:lstStyle/>
                    <a:p>
                      <a:r>
                        <a:rPr lang="en-US" sz="1000"/>
                        <a:t>3</a:t>
                      </a:r>
                    </a:p>
                  </a:txBody>
                  <a:tcPr/>
                </a:tc>
                <a:tc>
                  <a:txBody>
                    <a:bodyPr/>
                    <a:lstStyle/>
                    <a:p>
                      <a:r>
                        <a:rPr lang="en-US" sz="1000"/>
                        <a:t>33</a:t>
                      </a:r>
                    </a:p>
                  </a:txBody>
                  <a:tcPr/>
                </a:tc>
                <a:tc>
                  <a:txBody>
                    <a:bodyPr/>
                    <a:lstStyle/>
                    <a:p>
                      <a:r>
                        <a:rPr lang="en-US" sz="1000"/>
                        <a:t>0.1631%</a:t>
                      </a:r>
                    </a:p>
                  </a:txBody>
                  <a:tcPr/>
                </a:tc>
                <a:tc>
                  <a:txBody>
                    <a:bodyPr/>
                    <a:lstStyle/>
                    <a:p>
                      <a:r>
                        <a:rPr lang="en-US" sz="1000"/>
                        <a:t>0.0%</a:t>
                      </a:r>
                    </a:p>
                  </a:txBody>
                  <a:tcPr/>
                </a:tc>
                <a:extLst>
                  <a:ext uri="{0D108BD9-81ED-4DB2-BD59-A6C34878D82A}">
                    <a16:rowId xmlns:a16="http://schemas.microsoft.com/office/drawing/2014/main" val="1217104826"/>
                  </a:ext>
                </a:extLst>
              </a:tr>
            </a:tbl>
          </a:graphicData>
        </a:graphic>
      </p:graphicFrame>
      <p:sp>
        <p:nvSpPr>
          <p:cNvPr id="4" name="Text Placeholder 3">
            <a:extLst>
              <a:ext uri="{FF2B5EF4-FFF2-40B4-BE49-F238E27FC236}">
                <a16:creationId xmlns:a16="http://schemas.microsoft.com/office/drawing/2014/main" id="{8A2C361F-2997-49CF-9BA8-1F1DEFA0DDC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27820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7A354-0E63-4485-BF66-3690936677E9}"/>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68FAB844-156B-41B0-B632-7C36C61F63A6}"/>
              </a:ext>
            </a:extLst>
          </p:cNvPr>
          <p:cNvGraphicFramePr>
            <a:graphicFrameLocks noGrp="1"/>
          </p:cNvGraphicFramePr>
          <p:nvPr>
            <p:ph type="chart" sz="quarter" idx="13"/>
            <p:extLst>
              <p:ext uri="{D42A27DB-BD31-4B8C-83A1-F6EECF244321}">
                <p14:modId xmlns:p14="http://schemas.microsoft.com/office/powerpoint/2010/main" val="1688334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14D011-6410-4682-B2FB-3EFC790C9C4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31711E9-E85C-4211-8F0A-8A826FAFF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616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DDF76-68C4-44A8-8E1B-34D51DD931B6}"/>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72D7FA01-0920-49B1-975E-0170FF7D858A}"/>
              </a:ext>
            </a:extLst>
          </p:cNvPr>
          <p:cNvGraphicFramePr>
            <a:graphicFrameLocks noGrp="1"/>
          </p:cNvGraphicFramePr>
          <p:nvPr>
            <p:ph type="chart" sz="quarter" idx="13"/>
            <p:extLst>
              <p:ext uri="{D42A27DB-BD31-4B8C-83A1-F6EECF244321}">
                <p14:modId xmlns:p14="http://schemas.microsoft.com/office/powerpoint/2010/main" val="4095121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ED2B39-922B-4959-B52F-945977BF30A0}"/>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795F7FFB-9DD1-4BC2-9293-091ECFDC87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322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F1D2B-6D71-4111-973B-01DCC66C6434}"/>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41DF9E09-94B3-4C2A-BB13-D30CADCCE3AA}"/>
              </a:ext>
            </a:extLst>
          </p:cNvPr>
          <p:cNvGraphicFramePr>
            <a:graphicFrameLocks noGrp="1"/>
          </p:cNvGraphicFramePr>
          <p:nvPr>
            <p:ph type="chart" sz="quarter" idx="13"/>
            <p:extLst>
              <p:ext uri="{D42A27DB-BD31-4B8C-83A1-F6EECF244321}">
                <p14:modId xmlns:p14="http://schemas.microsoft.com/office/powerpoint/2010/main" val="3508530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9C6A1-CC3F-4682-AF5D-93843F1205E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2AED3B1-4BEF-4E39-905B-D6EEFE79B4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1883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00258-A884-4D1F-B0AE-8D1296F49668}"/>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EE2DEECC-D50A-49B7-92F7-7BB0F74361DB}"/>
              </a:ext>
            </a:extLst>
          </p:cNvPr>
          <p:cNvGraphicFramePr>
            <a:graphicFrameLocks noGrp="1"/>
          </p:cNvGraphicFramePr>
          <p:nvPr>
            <p:ph type="tbl" sz="quarter" idx="13"/>
            <p:extLst>
              <p:ext uri="{D42A27DB-BD31-4B8C-83A1-F6EECF244321}">
                <p14:modId xmlns:p14="http://schemas.microsoft.com/office/powerpoint/2010/main" val="3760644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21389082"/>
                    </a:ext>
                  </a:extLst>
                </a:gridCol>
                <a:gridCol w="1645920">
                  <a:extLst>
                    <a:ext uri="{9D8B030D-6E8A-4147-A177-3AD203B41FA5}">
                      <a16:colId xmlns:a16="http://schemas.microsoft.com/office/drawing/2014/main" val="617741604"/>
                    </a:ext>
                  </a:extLst>
                </a:gridCol>
                <a:gridCol w="822960">
                  <a:extLst>
                    <a:ext uri="{9D8B030D-6E8A-4147-A177-3AD203B41FA5}">
                      <a16:colId xmlns:a16="http://schemas.microsoft.com/office/drawing/2014/main" val="969431578"/>
                    </a:ext>
                  </a:extLst>
                </a:gridCol>
                <a:gridCol w="822960">
                  <a:extLst>
                    <a:ext uri="{9D8B030D-6E8A-4147-A177-3AD203B41FA5}">
                      <a16:colId xmlns:a16="http://schemas.microsoft.com/office/drawing/2014/main" val="965899846"/>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3509526838"/>
                  </a:ext>
                </a:extLst>
              </a:tr>
              <a:tr h="370840">
                <a:tc>
                  <a:txBody>
                    <a:bodyPr/>
                    <a:lstStyle/>
                    <a:p>
                      <a:r>
                        <a:rPr lang="en-US" sz="1000" b="1"/>
                        <a:t>@PHLYINS</a:t>
                      </a:r>
                      <a:r>
                        <a:rPr lang="en-US" sz="1000"/>
                        <a:t> was mentioned by </a:t>
                      </a:r>
                      <a:r>
                        <a:rPr lang="en-US" sz="1000" b="1"/>
                        <a:t>@CAFoundation - 2017-10-22 13:34:23</a:t>
                      </a:r>
                      <a:r>
                        <a:rPr lang="en-US" sz="1000"/>
                        <a:t>
The kids are off! #bestdayintri @PHLYINS #teamcaf https://t.co/dUw7tJRskk</a:t>
                      </a:r>
                    </a:p>
                  </a:txBody>
                  <a:tcPr/>
                </a:tc>
                <a:tc>
                  <a:txBody>
                    <a:bodyPr/>
                    <a:lstStyle/>
                    <a:p>
                      <a:r>
                        <a:rPr lang="en-US" sz="1000"/>
                        <a:t>10/24/2017 22:45:12</a:t>
                      </a:r>
                    </a:p>
                  </a:txBody>
                  <a:tcPr/>
                </a:tc>
                <a:tc>
                  <a:txBody>
                    <a:bodyPr/>
                    <a:lstStyle/>
                    <a:p>
                      <a:r>
                        <a:rPr lang="en-US" sz="1000"/>
                        <a:t>6</a:t>
                      </a:r>
                    </a:p>
                  </a:txBody>
                  <a:tcPr/>
                </a:tc>
                <a:tc>
                  <a:txBody>
                    <a:bodyPr/>
                    <a:lstStyle/>
                    <a:p>
                      <a:r>
                        <a:rPr lang="en-US" sz="1000"/>
                        <a:t>22</a:t>
                      </a:r>
                    </a:p>
                  </a:txBody>
                  <a:tcPr/>
                </a:tc>
                <a:extLst>
                  <a:ext uri="{0D108BD9-81ED-4DB2-BD59-A6C34878D82A}">
                    <a16:rowId xmlns:a16="http://schemas.microsoft.com/office/drawing/2014/main" val="3460590608"/>
                  </a:ext>
                </a:extLst>
              </a:tr>
              <a:tr h="370840">
                <a:tc>
                  <a:txBody>
                    <a:bodyPr/>
                    <a:lstStyle/>
                    <a:p>
                      <a:r>
                        <a:rPr lang="en-US" sz="1000" b="1"/>
                        <a:t>@PHLYINS</a:t>
                      </a:r>
                      <a:r>
                        <a:rPr lang="en-US" sz="1000"/>
                        <a:t> was mentioned by </a:t>
                      </a:r>
                      <a:r>
                        <a:rPr lang="en-US" sz="1000" b="1"/>
                        <a:t>@CAFoundation - 2017-10-22 13:21:12</a:t>
                      </a:r>
                      <a:r>
                        <a:rPr lang="en-US" sz="1000"/>
                        <a:t>
Start of the highlight of the day ! @PHLYINS Kid's Run https://t.co/eSXC1reEHD</a:t>
                      </a:r>
                    </a:p>
                  </a:txBody>
                  <a:tcPr/>
                </a:tc>
                <a:tc>
                  <a:txBody>
                    <a:bodyPr/>
                    <a:lstStyle/>
                    <a:p>
                      <a:r>
                        <a:rPr lang="en-US" sz="1000"/>
                        <a:t>10/24/2017 22:45:12</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2295782596"/>
                  </a:ext>
                </a:extLst>
              </a:tr>
              <a:tr h="370840">
                <a:tc>
                  <a:txBody>
                    <a:bodyPr/>
                    <a:lstStyle/>
                    <a:p>
                      <a:r>
                        <a:rPr lang="en-US" sz="1000" b="1"/>
                        <a:t>@PHLYINS</a:t>
                      </a:r>
                      <a:r>
                        <a:rPr lang="en-US" sz="1000"/>
                        <a:t> was mentioned by </a:t>
                      </a:r>
                      <a:r>
                        <a:rPr lang="en-US" sz="1000" b="1"/>
                        <a:t>@wcmarkwalls - 2017-10-11 17:40:39</a:t>
                      </a:r>
                      <a:r>
                        <a:rPr lang="en-US" sz="1000"/>
                        <a:t>
Evan Fenaroli from @PHLYINS on a panel at @NetDiligence Cyber event. 
Sister company’s communication dept better sh… https://t.co/C8ndGoGuBN</a:t>
                      </a:r>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97615869"/>
                  </a:ext>
                </a:extLst>
              </a:tr>
              <a:tr h="370840">
                <a:tc>
                  <a:txBody>
                    <a:bodyPr/>
                    <a:lstStyle/>
                    <a:p>
                      <a:r>
                        <a:rPr lang="en-US" sz="1000" b="1"/>
                        <a:t>@PHLYINS</a:t>
                      </a:r>
                      <a:r>
                        <a:rPr lang="en-US" sz="1000"/>
                        <a:t> was mentioned by </a:t>
                      </a:r>
                      <a:r>
                        <a:rPr lang="en-US" sz="1000" b="1"/>
                        <a:t>@Zskog14 - 2017-10-03 16:01:03</a:t>
                      </a:r>
                      <a:r>
                        <a:rPr lang="en-US" sz="1000"/>
                        <a:t>
Attention ISU students, stop by the career fair this evening to say hello to @cdubs46 and I representing @PHLYINS. Great opportunity!</a:t>
                      </a:r>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893189012"/>
                  </a:ext>
                </a:extLst>
              </a:tr>
              <a:tr h="370840">
                <a:tc>
                  <a:txBody>
                    <a:bodyPr/>
                    <a:lstStyle/>
                    <a:p>
                      <a:r>
                        <a:rPr lang="en-US" sz="1000" b="1"/>
                        <a:t>@PHLYINS</a:t>
                      </a:r>
                      <a:r>
                        <a:rPr lang="en-US" sz="1000"/>
                        <a:t> was mentioned by </a:t>
                      </a:r>
                      <a:r>
                        <a:rPr lang="en-US" sz="1000" b="1"/>
                        <a:t>@SpectrumVT - 2017-10-09 16:59:00</a:t>
                      </a:r>
                      <a:r>
                        <a:rPr lang="en-US" sz="1000"/>
                        <a:t>
Very big thanks to Randall Contracting, @nfp, Rock Point Advisors, Associates in Dentistry, and @PHLYINS for sponso… https://t.co/mKHCAwfp3Y</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928878763"/>
                  </a:ext>
                </a:extLst>
              </a:tr>
            </a:tbl>
          </a:graphicData>
        </a:graphic>
      </p:graphicFrame>
      <p:sp>
        <p:nvSpPr>
          <p:cNvPr id="4" name="Text Placeholder 3">
            <a:extLst>
              <a:ext uri="{FF2B5EF4-FFF2-40B4-BE49-F238E27FC236}">
                <a16:creationId xmlns:a16="http://schemas.microsoft.com/office/drawing/2014/main" id="{27B430C2-4711-49A3-ADE3-6F63C493D6A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85879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0881C-AA5E-4426-A6ED-CBC8C90A2D69}"/>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9CDCCC78-80B2-44A0-938E-82E47A5F742E}"/>
              </a:ext>
            </a:extLst>
          </p:cNvPr>
          <p:cNvGraphicFramePr>
            <a:graphicFrameLocks noGrp="1"/>
          </p:cNvGraphicFramePr>
          <p:nvPr>
            <p:ph type="tbl" sz="quarter" idx="13"/>
            <p:extLst>
              <p:ext uri="{D42A27DB-BD31-4B8C-83A1-F6EECF244321}">
                <p14:modId xmlns:p14="http://schemas.microsoft.com/office/powerpoint/2010/main" val="3817513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0973384"/>
                    </a:ext>
                  </a:extLst>
                </a:gridCol>
                <a:gridCol w="2468880">
                  <a:extLst>
                    <a:ext uri="{9D8B030D-6E8A-4147-A177-3AD203B41FA5}">
                      <a16:colId xmlns:a16="http://schemas.microsoft.com/office/drawing/2014/main" val="3102453529"/>
                    </a:ext>
                  </a:extLst>
                </a:gridCol>
                <a:gridCol w="2468880">
                  <a:extLst>
                    <a:ext uri="{9D8B030D-6E8A-4147-A177-3AD203B41FA5}">
                      <a16:colId xmlns:a16="http://schemas.microsoft.com/office/drawing/2014/main" val="48115723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27311681"/>
                  </a:ext>
                </a:extLst>
              </a:tr>
              <a:tr h="370840">
                <a:tc>
                  <a:txBody>
                    <a:bodyPr/>
                    <a:lstStyle/>
                    <a:p>
                      <a:r>
                        <a:rPr lang="en-US" sz="1000"/>
                        <a:t>@SilversSteve</a:t>
                      </a:r>
                    </a:p>
                  </a:txBody>
                  <a:tcPr/>
                </a:tc>
                <a:tc>
                  <a:txBody>
                    <a:bodyPr/>
                    <a:lstStyle/>
                    <a:p>
                      <a:r>
                        <a:rPr lang="en-US" sz="1000"/>
                        <a:t>@PHLYINS (109)</a:t>
                      </a:r>
                    </a:p>
                  </a:txBody>
                  <a:tcPr/>
                </a:tc>
                <a:tc>
                  <a:txBody>
                    <a:bodyPr/>
                    <a:lstStyle/>
                    <a:p>
                      <a:r>
                        <a:rPr lang="en-US" sz="1000"/>
                        <a:t>109</a:t>
                      </a:r>
                    </a:p>
                  </a:txBody>
                  <a:tcPr/>
                </a:tc>
                <a:extLst>
                  <a:ext uri="{0D108BD9-81ED-4DB2-BD59-A6C34878D82A}">
                    <a16:rowId xmlns:a16="http://schemas.microsoft.com/office/drawing/2014/main" val="2009858706"/>
                  </a:ext>
                </a:extLst>
              </a:tr>
              <a:tr h="370840">
                <a:tc>
                  <a:txBody>
                    <a:bodyPr/>
                    <a:lstStyle/>
                    <a:p>
                      <a:r>
                        <a:rPr lang="en-US" sz="1000"/>
                        <a:t>@ChristinaVerish</a:t>
                      </a:r>
                    </a:p>
                  </a:txBody>
                  <a:tcPr/>
                </a:tc>
                <a:tc>
                  <a:txBody>
                    <a:bodyPr/>
                    <a:lstStyle/>
                    <a:p>
                      <a:r>
                        <a:rPr lang="en-US" sz="1000"/>
                        <a:t>@PHLYINS (36)</a:t>
                      </a:r>
                    </a:p>
                  </a:txBody>
                  <a:tcPr/>
                </a:tc>
                <a:tc>
                  <a:txBody>
                    <a:bodyPr/>
                    <a:lstStyle/>
                    <a:p>
                      <a:r>
                        <a:rPr lang="en-US" sz="1000"/>
                        <a:t>36</a:t>
                      </a:r>
                    </a:p>
                  </a:txBody>
                  <a:tcPr/>
                </a:tc>
                <a:extLst>
                  <a:ext uri="{0D108BD9-81ED-4DB2-BD59-A6C34878D82A}">
                    <a16:rowId xmlns:a16="http://schemas.microsoft.com/office/drawing/2014/main" val="1693879552"/>
                  </a:ext>
                </a:extLst>
              </a:tr>
              <a:tr h="370840">
                <a:tc>
                  <a:txBody>
                    <a:bodyPr/>
                    <a:lstStyle/>
                    <a:p>
                      <a:r>
                        <a:rPr lang="en-US" sz="1000"/>
                        <a:t>@Regore2</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4196731414"/>
                  </a:ext>
                </a:extLst>
              </a:tr>
              <a:tr h="370840">
                <a:tc>
                  <a:txBody>
                    <a:bodyPr/>
                    <a:lstStyle/>
                    <a:p>
                      <a:r>
                        <a:rPr lang="en-US" sz="1000"/>
                        <a:t>@City_Ave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1521194562"/>
                  </a:ext>
                </a:extLst>
              </a:tr>
              <a:tr h="370840">
                <a:tc>
                  <a:txBody>
                    <a:bodyPr/>
                    <a:lstStyle/>
                    <a:p>
                      <a:r>
                        <a:rPr lang="en-US" sz="1000"/>
                        <a:t>@TMNA_Services</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2891962531"/>
                  </a:ext>
                </a:extLst>
              </a:tr>
              <a:tr h="370840">
                <a:tc>
                  <a:txBody>
                    <a:bodyPr/>
                    <a:lstStyle/>
                    <a:p>
                      <a:r>
                        <a:rPr lang="en-US" sz="1000"/>
                        <a:t>@StoverIns</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1177506980"/>
                  </a:ext>
                </a:extLst>
              </a:tr>
              <a:tr h="370840">
                <a:tc>
                  <a:txBody>
                    <a:bodyPr/>
                    <a:lstStyle/>
                    <a:p>
                      <a:r>
                        <a:rPr lang="en-US" sz="1000"/>
                        <a:t>@GreenFestPhilly</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3124903582"/>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815096901"/>
                  </a:ext>
                </a:extLst>
              </a:tr>
              <a:tr h="370840">
                <a:tc>
                  <a:txBody>
                    <a:bodyPr/>
                    <a:lstStyle/>
                    <a:p>
                      <a:r>
                        <a:rPr lang="en-US" sz="1000"/>
                        <a:t>@TTFWatershed</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413396009"/>
                  </a:ext>
                </a:extLst>
              </a:tr>
              <a:tr h="370840">
                <a:tc>
                  <a:txBody>
                    <a:bodyPr/>
                    <a:lstStyle/>
                    <a:p>
                      <a:r>
                        <a:rPr lang="en-US" sz="1000"/>
                        <a:t>@HeatherDSt</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413922294"/>
                  </a:ext>
                </a:extLst>
              </a:tr>
            </a:tbl>
          </a:graphicData>
        </a:graphic>
      </p:graphicFrame>
      <p:sp>
        <p:nvSpPr>
          <p:cNvPr id="4" name="Text Placeholder 3">
            <a:extLst>
              <a:ext uri="{FF2B5EF4-FFF2-40B4-BE49-F238E27FC236}">
                <a16:creationId xmlns:a16="http://schemas.microsoft.com/office/drawing/2014/main" id="{8C65B2B4-EFC1-4FE1-AC02-079E8E1B0F40}"/>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419606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7488A-0804-423F-9DBC-80240244C3D7}"/>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542C6971-D944-4E4A-8A89-610B34A9816D}"/>
              </a:ext>
            </a:extLst>
          </p:cNvPr>
          <p:cNvGraphicFramePr>
            <a:graphicFrameLocks noGrp="1"/>
          </p:cNvGraphicFramePr>
          <p:nvPr>
            <p:ph type="tbl" sz="quarter" idx="13"/>
            <p:extLst>
              <p:ext uri="{D42A27DB-BD31-4B8C-83A1-F6EECF244321}">
                <p14:modId xmlns:p14="http://schemas.microsoft.com/office/powerpoint/2010/main" val="2846523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509373"/>
                    </a:ext>
                  </a:extLst>
                </a:gridCol>
                <a:gridCol w="822960">
                  <a:extLst>
                    <a:ext uri="{9D8B030D-6E8A-4147-A177-3AD203B41FA5}">
                      <a16:colId xmlns:a16="http://schemas.microsoft.com/office/drawing/2014/main" val="424881025"/>
                    </a:ext>
                  </a:extLst>
                </a:gridCol>
                <a:gridCol w="822960">
                  <a:extLst>
                    <a:ext uri="{9D8B030D-6E8A-4147-A177-3AD203B41FA5}">
                      <a16:colId xmlns:a16="http://schemas.microsoft.com/office/drawing/2014/main" val="3224386551"/>
                    </a:ext>
                  </a:extLst>
                </a:gridCol>
                <a:gridCol w="822960">
                  <a:extLst>
                    <a:ext uri="{9D8B030D-6E8A-4147-A177-3AD203B41FA5}">
                      <a16:colId xmlns:a16="http://schemas.microsoft.com/office/drawing/2014/main" val="3817572689"/>
                    </a:ext>
                  </a:extLst>
                </a:gridCol>
                <a:gridCol w="822960">
                  <a:extLst>
                    <a:ext uri="{9D8B030D-6E8A-4147-A177-3AD203B41FA5}">
                      <a16:colId xmlns:a16="http://schemas.microsoft.com/office/drawing/2014/main" val="1329546904"/>
                    </a:ext>
                  </a:extLst>
                </a:gridCol>
                <a:gridCol w="822960">
                  <a:extLst>
                    <a:ext uri="{9D8B030D-6E8A-4147-A177-3AD203B41FA5}">
                      <a16:colId xmlns:a16="http://schemas.microsoft.com/office/drawing/2014/main" val="422560860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154486440"/>
                  </a:ext>
                </a:extLst>
              </a:tr>
              <a:tr h="370840">
                <a:tc>
                  <a:txBody>
                    <a:bodyPr/>
                    <a:lstStyle/>
                    <a:p>
                      <a:r>
                        <a:rPr lang="en-US" sz="1000" b="1"/>
                        <a:t>@PHLYINS - 2017-10-25 16:09:21</a:t>
                      </a:r>
                      <a:r>
                        <a:rPr lang="en-US" sz="1000"/>
                        <a:t>
#PHLY teamed up with @TMNA_Services to assemble #BoxesOfHope for #cancer patients at @ChildrensPhila &amp;amp; @PennCancer! 👍🏼 #TEAMPHLY @BHHNation https://t.co/Zv4lBWwC5e</a:t>
                      </a:r>
                    </a:p>
                  </a:txBody>
                  <a:tcPr/>
                </a:tc>
                <a:tc>
                  <a:txBody>
                    <a:bodyPr/>
                    <a:lstStyle/>
                    <a:p>
                      <a:r>
                        <a:rPr lang="en-US" sz="1000"/>
                        <a:t>No</a:t>
                      </a:r>
                    </a:p>
                  </a:txBody>
                  <a:tcPr/>
                </a:tc>
                <a:tc>
                  <a:txBody>
                    <a:bodyPr/>
                    <a:lstStyle/>
                    <a:p>
                      <a:r>
                        <a:rPr lang="en-US" sz="1000"/>
                        <a:t>3</a:t>
                      </a:r>
                    </a:p>
                  </a:txBody>
                  <a:tcPr/>
                </a:tc>
                <a:tc>
                  <a:txBody>
                    <a:bodyPr/>
                    <a:lstStyle/>
                    <a:p>
                      <a:r>
                        <a:rPr lang="en-US" sz="1000"/>
                        <a:t>9</a:t>
                      </a:r>
                    </a:p>
                  </a:txBody>
                  <a:tcPr/>
                </a:tc>
                <a:tc>
                  <a:txBody>
                    <a:bodyPr/>
                    <a:lstStyle/>
                    <a:p>
                      <a:r>
                        <a:rPr lang="en-US" sz="1000"/>
                        <a:t>1</a:t>
                      </a:r>
                    </a:p>
                  </a:txBody>
                  <a:tcPr/>
                </a:tc>
                <a:tc>
                  <a:txBody>
                    <a:bodyPr/>
                    <a:lstStyle/>
                    <a:p>
                      <a:r>
                        <a:rPr lang="en-US" sz="1000"/>
                        <a:t>0.4636%</a:t>
                      </a:r>
                    </a:p>
                  </a:txBody>
                  <a:tcPr/>
                </a:tc>
                <a:extLst>
                  <a:ext uri="{0D108BD9-81ED-4DB2-BD59-A6C34878D82A}">
                    <a16:rowId xmlns:a16="http://schemas.microsoft.com/office/drawing/2014/main" val="4243994778"/>
                  </a:ext>
                </a:extLst>
              </a:tr>
              <a:tr h="370840">
                <a:tc>
                  <a:txBody>
                    <a:bodyPr/>
                    <a:lstStyle/>
                    <a:p>
                      <a:r>
                        <a:rPr lang="en-US" sz="1000" b="1"/>
                        <a:t>@PHLYINS - 2017-10-11 16:57:19</a:t>
                      </a:r>
                      <a:r>
                        <a:rPr lang="en-US" sz="1000"/>
                        <a:t>
#PHLY's Specialty Lines #Underwriting team spread a little joy to seriously ill children by creating handmade cards for @Crds4HosptlKids! https://t.co/I17ap9hq7a</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1</a:t>
                      </a:r>
                    </a:p>
                  </a:txBody>
                  <a:tcPr/>
                </a:tc>
                <a:tc>
                  <a:txBody>
                    <a:bodyPr/>
                    <a:lstStyle/>
                    <a:p>
                      <a:r>
                        <a:rPr lang="en-US" sz="1000"/>
                        <a:t>0.3945%</a:t>
                      </a:r>
                    </a:p>
                  </a:txBody>
                  <a:tcPr/>
                </a:tc>
                <a:extLst>
                  <a:ext uri="{0D108BD9-81ED-4DB2-BD59-A6C34878D82A}">
                    <a16:rowId xmlns:a16="http://schemas.microsoft.com/office/drawing/2014/main" val="1707142837"/>
                  </a:ext>
                </a:extLst>
              </a:tr>
              <a:tr h="370840">
                <a:tc>
                  <a:txBody>
                    <a:bodyPr/>
                    <a:lstStyle/>
                    <a:p>
                      <a:r>
                        <a:rPr lang="en-US" sz="1000" b="1"/>
                        <a:t>@PHLYINS - 2017-10-19 15:23:16</a:t>
                      </a:r>
                      <a:r>
                        <a:rPr lang="en-US" sz="1000"/>
                        <a:t>
Our #TEAMPHLY #Health and #Wellness Center turns five years old today and celebrated their anniversary with #PHLY's Home Office employees! https://t.co/AhFAQ9teut</a:t>
                      </a:r>
                    </a:p>
                  </a:txBody>
                  <a:tcPr/>
                </a:tc>
                <a:tc>
                  <a:txBody>
                    <a:bodyPr/>
                    <a:lstStyle/>
                    <a:p>
                      <a:r>
                        <a:rPr lang="en-US" sz="1000"/>
                        <a:t>No</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0.3578%</a:t>
                      </a:r>
                    </a:p>
                  </a:txBody>
                  <a:tcPr/>
                </a:tc>
                <a:extLst>
                  <a:ext uri="{0D108BD9-81ED-4DB2-BD59-A6C34878D82A}">
                    <a16:rowId xmlns:a16="http://schemas.microsoft.com/office/drawing/2014/main" val="1034729868"/>
                  </a:ext>
                </a:extLst>
              </a:tr>
            </a:tbl>
          </a:graphicData>
        </a:graphic>
      </p:graphicFrame>
      <p:sp>
        <p:nvSpPr>
          <p:cNvPr id="4" name="Text Placeholder 3">
            <a:extLst>
              <a:ext uri="{FF2B5EF4-FFF2-40B4-BE49-F238E27FC236}">
                <a16:creationId xmlns:a16="http://schemas.microsoft.com/office/drawing/2014/main" id="{81AA1810-1838-4DE5-923D-C02DD9782E9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14104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AD428-13C7-4829-B87D-795C9BD57398}"/>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A5104679-105F-4321-9B88-A9746C3F7427}"/>
              </a:ext>
            </a:extLst>
          </p:cNvPr>
          <p:cNvGraphicFramePr>
            <a:graphicFrameLocks noGrp="1"/>
          </p:cNvGraphicFramePr>
          <p:nvPr>
            <p:ph type="tbl" sz="quarter" idx="13"/>
            <p:extLst>
              <p:ext uri="{D42A27DB-BD31-4B8C-83A1-F6EECF244321}">
                <p14:modId xmlns:p14="http://schemas.microsoft.com/office/powerpoint/2010/main" val="200408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8018531"/>
                    </a:ext>
                  </a:extLst>
                </a:gridCol>
                <a:gridCol w="1069848">
                  <a:extLst>
                    <a:ext uri="{9D8B030D-6E8A-4147-A177-3AD203B41FA5}">
                      <a16:colId xmlns:a16="http://schemas.microsoft.com/office/drawing/2014/main" val="3331960057"/>
                    </a:ext>
                  </a:extLst>
                </a:gridCol>
                <a:gridCol w="1069848">
                  <a:extLst>
                    <a:ext uri="{9D8B030D-6E8A-4147-A177-3AD203B41FA5}">
                      <a16:colId xmlns:a16="http://schemas.microsoft.com/office/drawing/2014/main" val="3764748377"/>
                    </a:ext>
                  </a:extLst>
                </a:gridCol>
                <a:gridCol w="1069848">
                  <a:extLst>
                    <a:ext uri="{9D8B030D-6E8A-4147-A177-3AD203B41FA5}">
                      <a16:colId xmlns:a16="http://schemas.microsoft.com/office/drawing/2014/main" val="2043482963"/>
                    </a:ext>
                  </a:extLst>
                </a:gridCol>
                <a:gridCol w="1069848">
                  <a:extLst>
                    <a:ext uri="{9D8B030D-6E8A-4147-A177-3AD203B41FA5}">
                      <a16:colId xmlns:a16="http://schemas.microsoft.com/office/drawing/2014/main" val="1886285182"/>
                    </a:ext>
                  </a:extLst>
                </a:gridCol>
                <a:gridCol w="1069848">
                  <a:extLst>
                    <a:ext uri="{9D8B030D-6E8A-4147-A177-3AD203B41FA5}">
                      <a16:colId xmlns:a16="http://schemas.microsoft.com/office/drawing/2014/main" val="228412530"/>
                    </a:ext>
                  </a:extLst>
                </a:gridCol>
                <a:gridCol w="1069848">
                  <a:extLst>
                    <a:ext uri="{9D8B030D-6E8A-4147-A177-3AD203B41FA5}">
                      <a16:colId xmlns:a16="http://schemas.microsoft.com/office/drawing/2014/main" val="34297606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016748"/>
                  </a:ext>
                </a:extLst>
              </a:tr>
              <a:tr h="370840">
                <a:tc>
                  <a:txBody>
                    <a:bodyPr/>
                    <a:lstStyle/>
                    <a:p>
                      <a:r>
                        <a:rPr lang="en-US" sz="1000"/>
                        <a:t>Philadelphia Insurance Companies</a:t>
                      </a:r>
                    </a:p>
                  </a:txBody>
                  <a:tcPr/>
                </a:tc>
                <a:tc>
                  <a:txBody>
                    <a:bodyPr/>
                    <a:lstStyle/>
                    <a:p>
                      <a:r>
                        <a:rPr lang="en-US" sz="1000"/>
                        <a:t>13211</a:t>
                      </a:r>
                    </a:p>
                  </a:txBody>
                  <a:tcPr/>
                </a:tc>
                <a:tc>
                  <a:txBody>
                    <a:bodyPr/>
                    <a:lstStyle/>
                    <a:p>
                      <a:r>
                        <a:rPr lang="en-US" sz="1000"/>
                        <a:t>181</a:t>
                      </a:r>
                    </a:p>
                  </a:txBody>
                  <a:tcPr/>
                </a:tc>
                <a:tc>
                  <a:txBody>
                    <a:bodyPr/>
                    <a:lstStyle/>
                    <a:p>
                      <a:r>
                        <a:rPr lang="en-US" sz="1000"/>
                        <a:t>20</a:t>
                      </a:r>
                    </a:p>
                  </a:txBody>
                  <a:tcPr/>
                </a:tc>
                <a:tc>
                  <a:txBody>
                    <a:bodyPr/>
                    <a:lstStyle/>
                    <a:p>
                      <a:r>
                        <a:rPr lang="en-US" sz="1000"/>
                        <a:t>1049</a:t>
                      </a:r>
                    </a:p>
                  </a:txBody>
                  <a:tcPr/>
                </a:tc>
                <a:tc>
                  <a:txBody>
                    <a:bodyPr/>
                    <a:lstStyle/>
                    <a:p>
                      <a:r>
                        <a:rPr lang="en-US" sz="1000"/>
                        <a:t>3</a:t>
                      </a:r>
                    </a:p>
                  </a:txBody>
                  <a:tcPr/>
                </a:tc>
                <a:tc>
                  <a:txBody>
                    <a:bodyPr/>
                    <a:lstStyle/>
                    <a:p>
                      <a:r>
                        <a:rPr lang="en-US" sz="1000"/>
                        <a:t>0.4009%</a:t>
                      </a:r>
                    </a:p>
                  </a:txBody>
                  <a:tcPr/>
                </a:tc>
                <a:extLst>
                  <a:ext uri="{0D108BD9-81ED-4DB2-BD59-A6C34878D82A}">
                    <a16:rowId xmlns:a16="http://schemas.microsoft.com/office/drawing/2014/main" val="1420046382"/>
                  </a:ext>
                </a:extLst>
              </a:tr>
            </a:tbl>
          </a:graphicData>
        </a:graphic>
      </p:graphicFrame>
      <p:sp>
        <p:nvSpPr>
          <p:cNvPr id="4" name="Text Placeholder 3">
            <a:extLst>
              <a:ext uri="{FF2B5EF4-FFF2-40B4-BE49-F238E27FC236}">
                <a16:creationId xmlns:a16="http://schemas.microsoft.com/office/drawing/2014/main" id="{05ECC283-4C1B-484B-B38E-3DB60D467C9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32301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6190-FFD7-403D-9FB8-62081838DB84}"/>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52C04B16-0E62-47D2-ACF3-6DAC160A0FC7}"/>
              </a:ext>
            </a:extLst>
          </p:cNvPr>
          <p:cNvGraphicFramePr>
            <a:graphicFrameLocks noGrp="1"/>
          </p:cNvGraphicFramePr>
          <p:nvPr>
            <p:ph type="chart" sz="quarter" idx="13"/>
            <p:extLst>
              <p:ext uri="{D42A27DB-BD31-4B8C-83A1-F6EECF244321}">
                <p14:modId xmlns:p14="http://schemas.microsoft.com/office/powerpoint/2010/main" val="3612663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D8115-5339-4132-ADB9-80A83BA4D87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22A1DDB-2219-4CEB-B500-7374B1F78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181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FF961-2843-4D10-9AEF-67DB652B9672}"/>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07202069-EC72-4025-90C4-3B98F5B7491F}"/>
              </a:ext>
            </a:extLst>
          </p:cNvPr>
          <p:cNvGraphicFramePr>
            <a:graphicFrameLocks noGrp="1"/>
          </p:cNvGraphicFramePr>
          <p:nvPr>
            <p:ph type="chart" sz="quarter" idx="13"/>
            <p:extLst>
              <p:ext uri="{D42A27DB-BD31-4B8C-83A1-F6EECF244321}">
                <p14:modId xmlns:p14="http://schemas.microsoft.com/office/powerpoint/2010/main" val="3121305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AB22F2-7B62-4DF7-B199-B0DAE925DA14}"/>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46B6028-90C1-485A-B109-57D440F4B2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535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C4CF9-6838-4E82-BD77-305A3D253D5C}"/>
              </a:ext>
            </a:extLst>
          </p:cNvPr>
          <p:cNvSpPr>
            <a:spLocks noGrp="1"/>
          </p:cNvSpPr>
          <p:nvPr>
            <p:ph type="title"/>
          </p:nvPr>
        </p:nvSpPr>
        <p:spPr/>
        <p:txBody>
          <a:bodyPr/>
          <a:lstStyle/>
          <a:p>
            <a:r>
              <a:rPr lang="en-US"/>
              <a:t>LinkedIn Updates Table - 1 of 2</a:t>
            </a:r>
          </a:p>
        </p:txBody>
      </p:sp>
      <p:graphicFrame>
        <p:nvGraphicFramePr>
          <p:cNvPr id="5" name="Table Placeholder 4">
            <a:extLst>
              <a:ext uri="{FF2B5EF4-FFF2-40B4-BE49-F238E27FC236}">
                <a16:creationId xmlns:a16="http://schemas.microsoft.com/office/drawing/2014/main" id="{3EE0D0DB-FFDB-48A1-B392-129CBB71BF30}"/>
              </a:ext>
            </a:extLst>
          </p:cNvPr>
          <p:cNvGraphicFramePr>
            <a:graphicFrameLocks noGrp="1"/>
          </p:cNvGraphicFramePr>
          <p:nvPr>
            <p:ph type="tbl" sz="quarter" idx="13"/>
            <p:extLst>
              <p:ext uri="{D42A27DB-BD31-4B8C-83A1-F6EECF244321}">
                <p14:modId xmlns:p14="http://schemas.microsoft.com/office/powerpoint/2010/main" val="396535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34005526"/>
                    </a:ext>
                  </a:extLst>
                </a:gridCol>
                <a:gridCol w="987552">
                  <a:extLst>
                    <a:ext uri="{9D8B030D-6E8A-4147-A177-3AD203B41FA5}">
                      <a16:colId xmlns:a16="http://schemas.microsoft.com/office/drawing/2014/main" val="1529635610"/>
                    </a:ext>
                  </a:extLst>
                </a:gridCol>
                <a:gridCol w="987552">
                  <a:extLst>
                    <a:ext uri="{9D8B030D-6E8A-4147-A177-3AD203B41FA5}">
                      <a16:colId xmlns:a16="http://schemas.microsoft.com/office/drawing/2014/main" val="2345861372"/>
                    </a:ext>
                  </a:extLst>
                </a:gridCol>
                <a:gridCol w="987552">
                  <a:extLst>
                    <a:ext uri="{9D8B030D-6E8A-4147-A177-3AD203B41FA5}">
                      <a16:colId xmlns:a16="http://schemas.microsoft.com/office/drawing/2014/main" val="419994242"/>
                    </a:ext>
                  </a:extLst>
                </a:gridCol>
                <a:gridCol w="987552">
                  <a:extLst>
                    <a:ext uri="{9D8B030D-6E8A-4147-A177-3AD203B41FA5}">
                      <a16:colId xmlns:a16="http://schemas.microsoft.com/office/drawing/2014/main" val="4068662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68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- 2017-10-18 15:53:36</a:t>
                      </a:r>
                      <a:r>
                        <a:rPr kumimoji="0" lang="en-US" sz="1000" b="0" i="0" u="none" strike="noStrike" kern="1200" cap="none" spc="0" normalizeH="0" baseline="0" noProof="0">
                          <a:ln>
                            <a:noFill/>
                          </a:ln>
                          <a:solidFill>
                            <a:prstClr val="black"/>
                          </a:solidFill>
                          <a:effectLst/>
                          <a:uLnTx/>
                          <a:uFillTx/>
                          <a:latin typeface="+mn-lt"/>
                          <a:ea typeface="+mn-ea"/>
                          <a:cs typeface="+mn-cs"/>
                        </a:rPr>
                        <a:t>
#TEAMPHLY recently gathered in Fort Worth, TX for our annual Midwest Territory Summit. Here at PHLY we focus on continuous improvement and professional development. During the summit, top performers within the organization were introduced to speakers, lessons, and participated in workshops with their peers and senior leaders designed to broaden their perspectives.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357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- 2017-10-19 15:35:44</a:t>
                      </a:r>
                      <a:r>
                        <a:rPr kumimoji="0" lang="en-US" sz="1000" b="0" i="0" u="none" strike="noStrike" kern="1200" cap="none" spc="0" normalizeH="0" baseline="0" noProof="0">
                          <a:ln>
                            <a:noFill/>
                          </a:ln>
                          <a:solidFill>
                            <a:prstClr val="black"/>
                          </a:solidFill>
                          <a:effectLst/>
                          <a:uLnTx/>
                          <a:uFillTx/>
                          <a:latin typeface="+mn-lt"/>
                          <a:ea typeface="+mn-ea"/>
                          <a:cs typeface="+mn-cs"/>
                        </a:rPr>
                        <a:t>
The #TEAMPHLY Health and Wellness Center turns five years old today, and is celebrating five years of fitness, wellness, and fun with our Home Office employees all week! Our fitness staff kicked off the week with a healthy snack cart, stretching exercises, and special group exercise classes. Today, employees took part in the anniversary celebrations with a glow-in-the-dark spin class, an obstacle course, free functional movement screenings, and lots of free goodies.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503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- 2017-10-26 15:46:36</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work! Here's
  an inside look at why Julie Perkins, who works in our Underwriting
  Department, loves being on #TEAMPHLY! Want to become part of our team? Learn more about our career opportunities: https://goo.gl/XN7dyz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4109183"/>
                  </a:ext>
                </a:extLst>
              </a:tr>
            </a:tbl>
          </a:graphicData>
        </a:graphic>
      </p:graphicFrame>
      <p:sp>
        <p:nvSpPr>
          <p:cNvPr id="4" name="Text Placeholder 3">
            <a:extLst>
              <a:ext uri="{FF2B5EF4-FFF2-40B4-BE49-F238E27FC236}">
                <a16:creationId xmlns:a16="http://schemas.microsoft.com/office/drawing/2014/main" id="{A2F8F303-706C-4688-9877-162E1BA4F9B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65433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63-A04F-42BF-85F5-D534745810FF}"/>
              </a:ext>
            </a:extLst>
          </p:cNvPr>
          <p:cNvSpPr>
            <a:spLocks noGrp="1"/>
          </p:cNvSpPr>
          <p:nvPr>
            <p:ph type="title"/>
          </p:nvPr>
        </p:nvSpPr>
        <p:spPr/>
        <p:txBody>
          <a:bodyPr/>
          <a:lstStyle/>
          <a:p>
            <a:r>
              <a:rPr lang="en-US"/>
              <a:t>LinkedIn Updates Table - 2 of 2</a:t>
            </a:r>
          </a:p>
        </p:txBody>
      </p:sp>
      <p:graphicFrame>
        <p:nvGraphicFramePr>
          <p:cNvPr id="5" name="Table Placeholder 4">
            <a:extLst>
              <a:ext uri="{FF2B5EF4-FFF2-40B4-BE49-F238E27FC236}">
                <a16:creationId xmlns:a16="http://schemas.microsoft.com/office/drawing/2014/main" id="{91895AC1-49C2-491D-99B1-B2B654C195FD}"/>
              </a:ext>
            </a:extLst>
          </p:cNvPr>
          <p:cNvGraphicFramePr>
            <a:graphicFrameLocks noGrp="1"/>
          </p:cNvGraphicFramePr>
          <p:nvPr>
            <p:ph type="tbl" sz="quarter" idx="13"/>
            <p:extLst>
              <p:ext uri="{D42A27DB-BD31-4B8C-83A1-F6EECF244321}">
                <p14:modId xmlns:p14="http://schemas.microsoft.com/office/powerpoint/2010/main" val="3603747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94239312"/>
                    </a:ext>
                  </a:extLst>
                </a:gridCol>
                <a:gridCol w="987552">
                  <a:extLst>
                    <a:ext uri="{9D8B030D-6E8A-4147-A177-3AD203B41FA5}">
                      <a16:colId xmlns:a16="http://schemas.microsoft.com/office/drawing/2014/main" val="3288786525"/>
                    </a:ext>
                  </a:extLst>
                </a:gridCol>
                <a:gridCol w="987552">
                  <a:extLst>
                    <a:ext uri="{9D8B030D-6E8A-4147-A177-3AD203B41FA5}">
                      <a16:colId xmlns:a16="http://schemas.microsoft.com/office/drawing/2014/main" val="1360063581"/>
                    </a:ext>
                  </a:extLst>
                </a:gridCol>
                <a:gridCol w="987552">
                  <a:extLst>
                    <a:ext uri="{9D8B030D-6E8A-4147-A177-3AD203B41FA5}">
                      <a16:colId xmlns:a16="http://schemas.microsoft.com/office/drawing/2014/main" val="4182670135"/>
                    </a:ext>
                  </a:extLst>
                </a:gridCol>
                <a:gridCol w="987552">
                  <a:extLst>
                    <a:ext uri="{9D8B030D-6E8A-4147-A177-3AD203B41FA5}">
                      <a16:colId xmlns:a16="http://schemas.microsoft.com/office/drawing/2014/main" val="2654673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062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- 2017-10-12 14:10:06</a:t>
                      </a:r>
                      <a:r>
                        <a:rPr kumimoji="0" lang="en-US" sz="1000" b="0" i="0" u="none" strike="noStrike" kern="1200" cap="none" spc="0" normalizeH="0" baseline="0" noProof="0">
                          <a:ln>
                            <a:noFill/>
                          </a:ln>
                          <a:solidFill>
                            <a:prstClr val="black"/>
                          </a:solidFill>
                          <a:effectLst/>
                          <a:uLnTx/>
                          <a:uFillTx/>
                          <a:latin typeface="+mn-lt"/>
                          <a:ea typeface="+mn-ea"/>
                          <a:cs typeface="+mn-cs"/>
                        </a:rPr>
                        <a:t>
PHLY’s Women’s Leadership Series partnered with Insurance Professionals of Mercer County (IPMC) to host a networking/volunteer event last night in our Ewing, NJ office. As part of our Women’s Leadership development and networking offerings, PHLY women gathered together to mix and mingle with other insurance professionals to help build connections within the industry. During the event, #TEAMPHLY and IPMC packed and decorated 200 snack bags to donate to HomeFront, a non-profit organization that helps families break the cycle of poverty.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7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- 2017-10-05 14:06:35</a:t>
                      </a:r>
                      <a:r>
                        <a:rPr kumimoji="0" lang="en-US" sz="1000" b="0" i="0" u="none" strike="noStrike" kern="1200" cap="none" spc="0" normalizeH="0" baseline="0" noProof="0">
                          <a:ln>
                            <a:noFill/>
                          </a:ln>
                          <a:solidFill>
                            <a:prstClr val="black"/>
                          </a:solidFill>
                          <a:effectLst/>
                          <a:uLnTx/>
                          <a:uFillTx/>
                          <a:latin typeface="+mn-lt"/>
                          <a:ea typeface="+mn-ea"/>
                          <a:cs typeface="+mn-cs"/>
                        </a:rPr>
                        <a:t>
In the spirit of National Customer Service Week, Home Office employees partnered together for a team building volunteer event assembling spoons, knives, and forks wrapped in napkins. The assembled dinnerware packets will be delivered to local soup kitchens in the area.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0089580"/>
                  </a:ext>
                </a:extLst>
              </a:tr>
            </a:tbl>
          </a:graphicData>
        </a:graphic>
      </p:graphicFrame>
      <p:sp>
        <p:nvSpPr>
          <p:cNvPr id="4" name="Text Placeholder 3">
            <a:extLst>
              <a:ext uri="{FF2B5EF4-FFF2-40B4-BE49-F238E27FC236}">
                <a16:creationId xmlns:a16="http://schemas.microsoft.com/office/drawing/2014/main" id="{F205A6AD-064D-45E5-983A-3E7535EFCD7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05367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11C2-03AE-48FC-8B75-978C07306E7D}"/>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9C47A7A-014B-4594-8D4E-A16CCC7D64C9}"/>
              </a:ext>
            </a:extLst>
          </p:cNvPr>
          <p:cNvGraphicFramePr>
            <a:graphicFrameLocks noGrp="1"/>
          </p:cNvGraphicFramePr>
          <p:nvPr>
            <p:ph type="tbl" sz="quarter" idx="13"/>
            <p:extLst>
              <p:ext uri="{D42A27DB-BD31-4B8C-83A1-F6EECF244321}">
                <p14:modId xmlns:p14="http://schemas.microsoft.com/office/powerpoint/2010/main" val="1066215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134551"/>
                    </a:ext>
                  </a:extLst>
                </a:gridCol>
                <a:gridCol w="699516">
                  <a:extLst>
                    <a:ext uri="{9D8B030D-6E8A-4147-A177-3AD203B41FA5}">
                      <a16:colId xmlns:a16="http://schemas.microsoft.com/office/drawing/2014/main" val="1694725238"/>
                    </a:ext>
                  </a:extLst>
                </a:gridCol>
                <a:gridCol w="699516">
                  <a:extLst>
                    <a:ext uri="{9D8B030D-6E8A-4147-A177-3AD203B41FA5}">
                      <a16:colId xmlns:a16="http://schemas.microsoft.com/office/drawing/2014/main" val="2590643024"/>
                    </a:ext>
                  </a:extLst>
                </a:gridCol>
                <a:gridCol w="658368">
                  <a:extLst>
                    <a:ext uri="{9D8B030D-6E8A-4147-A177-3AD203B41FA5}">
                      <a16:colId xmlns:a16="http://schemas.microsoft.com/office/drawing/2014/main" val="1066436060"/>
                    </a:ext>
                  </a:extLst>
                </a:gridCol>
                <a:gridCol w="658368">
                  <a:extLst>
                    <a:ext uri="{9D8B030D-6E8A-4147-A177-3AD203B41FA5}">
                      <a16:colId xmlns:a16="http://schemas.microsoft.com/office/drawing/2014/main" val="2018612539"/>
                    </a:ext>
                  </a:extLst>
                </a:gridCol>
                <a:gridCol w="658368">
                  <a:extLst>
                    <a:ext uri="{9D8B030D-6E8A-4147-A177-3AD203B41FA5}">
                      <a16:colId xmlns:a16="http://schemas.microsoft.com/office/drawing/2014/main" val="2264042322"/>
                    </a:ext>
                  </a:extLst>
                </a:gridCol>
                <a:gridCol w="699516">
                  <a:extLst>
                    <a:ext uri="{9D8B030D-6E8A-4147-A177-3AD203B41FA5}">
                      <a16:colId xmlns:a16="http://schemas.microsoft.com/office/drawing/2014/main" val="885732957"/>
                    </a:ext>
                  </a:extLst>
                </a:gridCol>
                <a:gridCol w="699516">
                  <a:extLst>
                    <a:ext uri="{9D8B030D-6E8A-4147-A177-3AD203B41FA5}">
                      <a16:colId xmlns:a16="http://schemas.microsoft.com/office/drawing/2014/main" val="3857504164"/>
                    </a:ext>
                  </a:extLst>
                </a:gridCol>
                <a:gridCol w="699516">
                  <a:extLst>
                    <a:ext uri="{9D8B030D-6E8A-4147-A177-3AD203B41FA5}">
                      <a16:colId xmlns:a16="http://schemas.microsoft.com/office/drawing/2014/main" val="2117058132"/>
                    </a:ext>
                  </a:extLst>
                </a:gridCol>
                <a:gridCol w="658368">
                  <a:extLst>
                    <a:ext uri="{9D8B030D-6E8A-4147-A177-3AD203B41FA5}">
                      <a16:colId xmlns:a16="http://schemas.microsoft.com/office/drawing/2014/main" val="17889885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58783476"/>
                  </a:ext>
                </a:extLst>
              </a:tr>
              <a:tr h="370840">
                <a:tc>
                  <a:txBody>
                    <a:bodyPr/>
                    <a:lstStyle/>
                    <a:p>
                      <a:r>
                        <a:rPr lang="en-US" sz="1000"/>
                        <a:t>phlyinsurance (Philadelphia Insurance Co.)</a:t>
                      </a:r>
                    </a:p>
                  </a:txBody>
                  <a:tcPr/>
                </a:tc>
                <a:tc>
                  <a:txBody>
                    <a:bodyPr/>
                    <a:lstStyle/>
                    <a:p>
                      <a:r>
                        <a:rPr lang="en-US" sz="1000"/>
                        <a:t>723</a:t>
                      </a:r>
                    </a:p>
                  </a:txBody>
                  <a:tcPr/>
                </a:tc>
                <a:tc>
                  <a:txBody>
                    <a:bodyPr/>
                    <a:lstStyle/>
                    <a:p>
                      <a:r>
                        <a:rPr lang="en-US" sz="1000"/>
                        <a:t>59</a:t>
                      </a:r>
                    </a:p>
                  </a:txBody>
                  <a:tcPr/>
                </a:tc>
                <a:tc>
                  <a:txBody>
                    <a:bodyPr/>
                    <a:lstStyle/>
                    <a:p>
                      <a:r>
                        <a:rPr lang="en-US" sz="1000"/>
                        <a:t>11</a:t>
                      </a:r>
                    </a:p>
                  </a:txBody>
                  <a:tcPr/>
                </a:tc>
                <a:tc>
                  <a:txBody>
                    <a:bodyPr/>
                    <a:lstStyle/>
                    <a:p>
                      <a:r>
                        <a:rPr lang="en-US" sz="1000"/>
                        <a:t>7</a:t>
                      </a:r>
                    </a:p>
                  </a:txBody>
                  <a:tcPr/>
                </a:tc>
                <a:tc>
                  <a:txBody>
                    <a:bodyPr/>
                    <a:lstStyle/>
                    <a:p>
                      <a:r>
                        <a:rPr lang="en-US" sz="1000"/>
                        <a:t>2</a:t>
                      </a:r>
                    </a:p>
                  </a:txBody>
                  <a:tcPr/>
                </a:tc>
                <a:tc>
                  <a:txBody>
                    <a:bodyPr/>
                    <a:lstStyle/>
                    <a:p>
                      <a:r>
                        <a:rPr lang="en-US" sz="1000"/>
                        <a:t>20</a:t>
                      </a:r>
                    </a:p>
                  </a:txBody>
                  <a:tcPr/>
                </a:tc>
                <a:tc>
                  <a:txBody>
                    <a:bodyPr/>
                    <a:lstStyle/>
                    <a:p>
                      <a:r>
                        <a:rPr lang="en-US" sz="1000"/>
                        <a:t>1272</a:t>
                      </a:r>
                    </a:p>
                  </a:txBody>
                  <a:tcPr/>
                </a:tc>
                <a:tc>
                  <a:txBody>
                    <a:bodyPr/>
                    <a:lstStyle/>
                    <a:p>
                      <a:r>
                        <a:rPr lang="en-US" sz="1000"/>
                        <a:t>9</a:t>
                      </a:r>
                    </a:p>
                  </a:txBody>
                  <a:tcPr/>
                </a:tc>
                <a:tc>
                  <a:txBody>
                    <a:bodyPr/>
                    <a:lstStyle/>
                    <a:p>
                      <a:r>
                        <a:rPr lang="en-US" sz="1000"/>
                        <a:t>9.2424%</a:t>
                      </a:r>
                    </a:p>
                  </a:txBody>
                  <a:tcPr/>
                </a:tc>
                <a:extLst>
                  <a:ext uri="{0D108BD9-81ED-4DB2-BD59-A6C34878D82A}">
                    <a16:rowId xmlns:a16="http://schemas.microsoft.com/office/drawing/2014/main" val="43672763"/>
                  </a:ext>
                </a:extLst>
              </a:tr>
            </a:tbl>
          </a:graphicData>
        </a:graphic>
      </p:graphicFrame>
      <p:sp>
        <p:nvSpPr>
          <p:cNvPr id="4" name="Text Placeholder 3">
            <a:extLst>
              <a:ext uri="{FF2B5EF4-FFF2-40B4-BE49-F238E27FC236}">
                <a16:creationId xmlns:a16="http://schemas.microsoft.com/office/drawing/2014/main" id="{6006FB62-7F93-4E98-B4A9-A91D7C1833E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28793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2E0EF-DC48-4415-85B9-C2BAB25CDFE1}"/>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E9578828-E8A3-4372-A5DF-1AC19D11C8F8}"/>
              </a:ext>
            </a:extLst>
          </p:cNvPr>
          <p:cNvGraphicFramePr>
            <a:graphicFrameLocks noGrp="1"/>
          </p:cNvGraphicFramePr>
          <p:nvPr>
            <p:ph type="chart" sz="quarter" idx="13"/>
            <p:extLst>
              <p:ext uri="{D42A27DB-BD31-4B8C-83A1-F6EECF244321}">
                <p14:modId xmlns:p14="http://schemas.microsoft.com/office/powerpoint/2010/main" val="641239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A9D16-B58B-4E3C-87D3-CDE833D8BBB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B2A8F05-E1AC-4B5F-B336-39E559172C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9438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96EB5-8E85-4916-A02B-59A78D36BB41}"/>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E733EAFA-2CB5-438D-8C0D-8E9B47D9DB2B}"/>
              </a:ext>
            </a:extLst>
          </p:cNvPr>
          <p:cNvGraphicFramePr>
            <a:graphicFrameLocks noGrp="1"/>
          </p:cNvGraphicFramePr>
          <p:nvPr>
            <p:ph type="chart" sz="quarter" idx="13"/>
            <p:extLst>
              <p:ext uri="{D42A27DB-BD31-4B8C-83A1-F6EECF244321}">
                <p14:modId xmlns:p14="http://schemas.microsoft.com/office/powerpoint/2010/main" val="1221730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445092-9088-46CA-A5BB-59421037FB0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69229E5-3494-47E6-86DD-71D40E8D4C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670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F7068-2BA9-4AB2-AA8E-843A5B841B68}"/>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9C59DD24-8519-4C43-8ADF-88FE6C848C04}"/>
              </a:ext>
            </a:extLst>
          </p:cNvPr>
          <p:cNvGraphicFramePr>
            <a:graphicFrameLocks noGrp="1"/>
          </p:cNvGraphicFramePr>
          <p:nvPr>
            <p:ph type="tbl" sz="quarter" idx="13"/>
            <p:extLst>
              <p:ext uri="{D42A27DB-BD31-4B8C-83A1-F6EECF244321}">
                <p14:modId xmlns:p14="http://schemas.microsoft.com/office/powerpoint/2010/main" val="314297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63799628"/>
                    </a:ext>
                  </a:extLst>
                </a:gridCol>
                <a:gridCol w="987552">
                  <a:extLst>
                    <a:ext uri="{9D8B030D-6E8A-4147-A177-3AD203B41FA5}">
                      <a16:colId xmlns:a16="http://schemas.microsoft.com/office/drawing/2014/main" val="599740656"/>
                    </a:ext>
                  </a:extLst>
                </a:gridCol>
                <a:gridCol w="987552">
                  <a:extLst>
                    <a:ext uri="{9D8B030D-6E8A-4147-A177-3AD203B41FA5}">
                      <a16:colId xmlns:a16="http://schemas.microsoft.com/office/drawing/2014/main" val="3527096538"/>
                    </a:ext>
                  </a:extLst>
                </a:gridCol>
                <a:gridCol w="987552">
                  <a:extLst>
                    <a:ext uri="{9D8B030D-6E8A-4147-A177-3AD203B41FA5}">
                      <a16:colId xmlns:a16="http://schemas.microsoft.com/office/drawing/2014/main" val="1941224256"/>
                    </a:ext>
                  </a:extLst>
                </a:gridCol>
                <a:gridCol w="987552">
                  <a:extLst>
                    <a:ext uri="{9D8B030D-6E8A-4147-A177-3AD203B41FA5}">
                      <a16:colId xmlns:a16="http://schemas.microsoft.com/office/drawing/2014/main" val="407452707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96059749"/>
                  </a:ext>
                </a:extLst>
              </a:tr>
              <a:tr h="370840">
                <a:tc>
                  <a:txBody>
                    <a:bodyPr/>
                    <a:lstStyle/>
                    <a:p>
                      <a:r>
                        <a:rPr lang="en-US" sz="1000" b="1"/>
                        <a:t>phlyinsurance (Philadelphia Insurance Co.) - 2017-10-13 15:47:37</a:t>
                      </a:r>
                      <a:r>
                        <a:rPr lang="en-US" sz="1000"/>
                        <a:t>
Yesterday, @templeuniv hosted a #career reception for #graduating #seniors in their Risk Management and #Insurance (RMI) program. Temple RMI alumni who are now #PHLY Home Office employees attended the event and spoke with interested #students about #employment opportunties on #TEAMPHLY! 👨🏻‍🎓👩🏻‍🎓📚👍🏼 #ThinkPHLY #insurancelife #college #graduation #careergoals #job #philly</a:t>
                      </a:r>
                    </a:p>
                  </a:txBody>
                  <a:tcPr/>
                </a:tc>
                <a:tc>
                  <a:txBody>
                    <a:bodyPr/>
                    <a:lstStyle/>
                    <a:p>
                      <a:r>
                        <a:rPr lang="en-US" sz="1000"/>
                        <a:t>90</a:t>
                      </a:r>
                    </a:p>
                  </a:txBody>
                  <a:tcPr/>
                </a:tc>
                <a:tc>
                  <a:txBody>
                    <a:bodyPr/>
                    <a:lstStyle/>
                    <a:p>
                      <a:r>
                        <a:rPr lang="en-US" sz="1000"/>
                        <a:t>1</a:t>
                      </a:r>
                    </a:p>
                  </a:txBody>
                  <a:tcPr/>
                </a:tc>
                <a:tc>
                  <a:txBody>
                    <a:bodyPr/>
                    <a:lstStyle/>
                    <a:p>
                      <a:r>
                        <a:rPr lang="en-US" sz="1000"/>
                        <a:t>13.4815%</a:t>
                      </a:r>
                    </a:p>
                  </a:txBody>
                  <a:tcPr/>
                </a:tc>
                <a:tc>
                  <a:txBody>
                    <a:bodyPr/>
                    <a:lstStyle/>
                    <a:p>
                      <a:r>
                        <a:rPr lang="en-US" sz="1000"/>
                        <a:t>Image</a:t>
                      </a:r>
                    </a:p>
                  </a:txBody>
                  <a:tcPr/>
                </a:tc>
                <a:extLst>
                  <a:ext uri="{0D108BD9-81ED-4DB2-BD59-A6C34878D82A}">
                    <a16:rowId xmlns:a16="http://schemas.microsoft.com/office/drawing/2014/main" val="3251466203"/>
                  </a:ext>
                </a:extLst>
              </a:tr>
              <a:tr h="370840">
                <a:tc>
                  <a:txBody>
                    <a:bodyPr/>
                    <a:lstStyle/>
                    <a:p>
                      <a:r>
                        <a:rPr lang="en-US" sz="1000" b="1"/>
                        <a:t>phlyinsurance (Philadelphia Insurance Co.) - 2017-10-06 16:58:35</a:t>
                      </a:r>
                      <a:r>
                        <a:rPr lang="en-US" sz="1000"/>
                        <a:t>
It's been an eventful week for #TEAMPHLY!  During #CustomerServiceWeek our offices held various events and activities to #celebrate our #employees who continually strive to exceed service expecations. To close out the week, #PHLY employees in the Home Office enjoyed #delicious frozen treats from #MisterSoftee! 🍦😋 #ThinkPHLY #insurance #insurancelife #fun #icecream #icecreamsocial #fridayfeeling #appreciation</a:t>
                      </a:r>
                    </a:p>
                  </a:txBody>
                  <a:tcPr/>
                </a:tc>
                <a:tc>
                  <a:txBody>
                    <a:bodyPr/>
                    <a:lstStyle/>
                    <a:p>
                      <a:r>
                        <a:rPr lang="en-US" sz="1000"/>
                        <a:t>80</a:t>
                      </a:r>
                    </a:p>
                  </a:txBody>
                  <a:tcPr/>
                </a:tc>
                <a:tc>
                  <a:txBody>
                    <a:bodyPr/>
                    <a:lstStyle/>
                    <a:p>
                      <a:r>
                        <a:rPr lang="en-US" sz="1000"/>
                        <a:t>1</a:t>
                      </a:r>
                    </a:p>
                  </a:txBody>
                  <a:tcPr/>
                </a:tc>
                <a:tc>
                  <a:txBody>
                    <a:bodyPr/>
                    <a:lstStyle/>
                    <a:p>
                      <a:r>
                        <a:rPr lang="en-US" sz="1000"/>
                        <a:t>12.1622%</a:t>
                      </a:r>
                    </a:p>
                  </a:txBody>
                  <a:tcPr/>
                </a:tc>
                <a:tc>
                  <a:txBody>
                    <a:bodyPr/>
                    <a:lstStyle/>
                    <a:p>
                      <a:r>
                        <a:rPr lang="en-US" sz="1000"/>
                        <a:t>Carousel</a:t>
                      </a:r>
                    </a:p>
                  </a:txBody>
                  <a:tcPr/>
                </a:tc>
                <a:extLst>
                  <a:ext uri="{0D108BD9-81ED-4DB2-BD59-A6C34878D82A}">
                    <a16:rowId xmlns:a16="http://schemas.microsoft.com/office/drawing/2014/main" val="728219594"/>
                  </a:ext>
                </a:extLst>
              </a:tr>
              <a:tr h="370840">
                <a:tc>
                  <a:txBody>
                    <a:bodyPr/>
                    <a:lstStyle/>
                    <a:p>
                      <a:r>
                        <a:rPr lang="en-US" sz="1000" b="1"/>
                        <a:t>phlyinsurance (Philadelphia Insurance Co.) - 2017-10-09 16:20:05</a:t>
                      </a:r>
                      <a:r>
                        <a:rPr lang="en-US" sz="1000"/>
                        <a:t>
#PHLY finished strong this weekend in the #Philadelphia International #DragonBoat Festival! Go #TEAMPHLY 💪🏼👏🏼 #ThinkPHLY #insurance #boatrace #philly #fun #dragonboatfestival #fitness 
#Repost @beabetteryouphlygym (@get_repost)
・・・
#weekendwarriors</a:t>
                      </a:r>
                    </a:p>
                  </a:txBody>
                  <a:tcPr/>
                </a:tc>
                <a:tc>
                  <a:txBody>
                    <a:bodyPr/>
                    <a:lstStyle/>
                    <a:p>
                      <a:r>
                        <a:rPr lang="en-US" sz="1000"/>
                        <a:t>79</a:t>
                      </a:r>
                    </a:p>
                  </a:txBody>
                  <a:tcPr/>
                </a:tc>
                <a:tc>
                  <a:txBody>
                    <a:bodyPr/>
                    <a:lstStyle/>
                    <a:p>
                      <a:r>
                        <a:rPr lang="en-US" sz="1000"/>
                        <a:t>1</a:t>
                      </a:r>
                    </a:p>
                  </a:txBody>
                  <a:tcPr/>
                </a:tc>
                <a:tc>
                  <a:txBody>
                    <a:bodyPr/>
                    <a:lstStyle/>
                    <a:p>
                      <a:r>
                        <a:rPr lang="en-US" sz="1000"/>
                        <a:t>11.9760%</a:t>
                      </a:r>
                    </a:p>
                  </a:txBody>
                  <a:tcPr/>
                </a:tc>
                <a:tc>
                  <a:txBody>
                    <a:bodyPr/>
                    <a:lstStyle/>
                    <a:p>
                      <a:r>
                        <a:rPr lang="en-US" sz="1000"/>
                        <a:t>Video</a:t>
                      </a:r>
                    </a:p>
                  </a:txBody>
                  <a:tcPr/>
                </a:tc>
                <a:extLst>
                  <a:ext uri="{0D108BD9-81ED-4DB2-BD59-A6C34878D82A}">
                    <a16:rowId xmlns:a16="http://schemas.microsoft.com/office/drawing/2014/main" val="3948707753"/>
                  </a:ext>
                </a:extLst>
              </a:tr>
            </a:tbl>
          </a:graphicData>
        </a:graphic>
      </p:graphicFrame>
      <p:sp>
        <p:nvSpPr>
          <p:cNvPr id="4" name="Text Placeholder 3">
            <a:extLst>
              <a:ext uri="{FF2B5EF4-FFF2-40B4-BE49-F238E27FC236}">
                <a16:creationId xmlns:a16="http://schemas.microsoft.com/office/drawing/2014/main" id="{1F29B9AA-1825-4085-8964-101C74DDF2D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392884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708</Words>
  <Application>Microsoft Office PowerPoint</Application>
  <PresentationFormat>On-screen Show (4:3)</PresentationFormat>
  <Paragraphs>318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 - 1 of 2</vt:lpstr>
      <vt:lpstr>LinkedIn Updates Table - 2 of 2</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2017-11-08T20:35:35Z</dcterms:created>
  <dcterms:modified xsi:type="dcterms:W3CDTF">2017-11-08T20:36:04Z</dcterms:modified>
</cp:coreProperties>
</file>