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43009</c:v>
                </c:pt>
              </c:numCache>
            </c:numRef>
          </c:cat>
          <c:val>
            <c:numRef>
              <c:f>Sheet1!$B$2</c:f>
              <c:numCache>
                <c:formatCode>General</c:formatCode>
                <c:ptCount val="1"/>
                <c:pt idx="0">
                  <c:v>1555</c:v>
                </c:pt>
              </c:numCache>
            </c:numRef>
          </c:val>
          <c:extLst>
            <c:ext xmlns:c16="http://schemas.microsoft.com/office/drawing/2014/chart" uri="{C3380CC4-5D6E-409C-BE32-E72D297353CC}">
              <c16:uniqueId val="{00000000-BED6-44CD-85AA-AEE7684951D9}"/>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43009</c:v>
                </c:pt>
              </c:numCache>
            </c:numRef>
          </c:cat>
          <c:val>
            <c:numRef>
              <c:f>Sheet1!$C$2</c:f>
              <c:numCache>
                <c:formatCode>General</c:formatCode>
                <c:ptCount val="1"/>
                <c:pt idx="0">
                  <c:v>1234</c:v>
                </c:pt>
              </c:numCache>
            </c:numRef>
          </c:val>
          <c:extLst>
            <c:ext xmlns:c16="http://schemas.microsoft.com/office/drawing/2014/chart" uri="{C3380CC4-5D6E-409C-BE32-E72D297353CC}">
              <c16:uniqueId val="{00000001-BED6-44CD-85AA-AEE7684951D9}"/>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43009</c:v>
                </c:pt>
              </c:numCache>
            </c:numRef>
          </c:cat>
          <c:val>
            <c:numRef>
              <c:f>Sheet1!$D$2</c:f>
              <c:numCache>
                <c:formatCode>General</c:formatCode>
                <c:ptCount val="1"/>
                <c:pt idx="0">
                  <c:v>0</c:v>
                </c:pt>
              </c:numCache>
            </c:numRef>
          </c:val>
          <c:extLst>
            <c:ext xmlns:c16="http://schemas.microsoft.com/office/drawing/2014/chart" uri="{C3380CC4-5D6E-409C-BE32-E72D297353CC}">
              <c16:uniqueId val="{00000002-BED6-44CD-85AA-AEE7684951D9}"/>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43009</c:v>
                </c:pt>
              </c:numCache>
            </c:numRef>
          </c:cat>
          <c:val>
            <c:numRef>
              <c:f>Sheet1!$E$2</c:f>
              <c:numCache>
                <c:formatCode>General</c:formatCode>
                <c:ptCount val="1"/>
                <c:pt idx="0">
                  <c:v>0</c:v>
                </c:pt>
              </c:numCache>
            </c:numRef>
          </c:val>
          <c:extLst>
            <c:ext xmlns:c16="http://schemas.microsoft.com/office/drawing/2014/chart" uri="{C3380CC4-5D6E-409C-BE32-E72D297353CC}">
              <c16:uniqueId val="{00000003-BED6-44CD-85AA-AEE7684951D9}"/>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43009</c:v>
                </c:pt>
              </c:numCache>
            </c:numRef>
          </c:cat>
          <c:val>
            <c:numRef>
              <c:f>Sheet1!$F$2</c:f>
              <c:numCache>
                <c:formatCode>General</c:formatCode>
                <c:ptCount val="1"/>
                <c:pt idx="0">
                  <c:v>875</c:v>
                </c:pt>
              </c:numCache>
            </c:numRef>
          </c:val>
          <c:extLst>
            <c:ext xmlns:c16="http://schemas.microsoft.com/office/drawing/2014/chart" uri="{C3380CC4-5D6E-409C-BE32-E72D297353CC}">
              <c16:uniqueId val="{00000004-BED6-44CD-85AA-AEE7684951D9}"/>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43009</c:v>
                </c:pt>
              </c:numCache>
            </c:numRef>
          </c:cat>
          <c:val>
            <c:numRef>
              <c:f>Sheet1!$G$2</c:f>
              <c:numCache>
                <c:formatCode>General</c:formatCode>
                <c:ptCount val="1"/>
                <c:pt idx="0">
                  <c:v>2346</c:v>
                </c:pt>
              </c:numCache>
            </c:numRef>
          </c:val>
          <c:extLst>
            <c:ext xmlns:c16="http://schemas.microsoft.com/office/drawing/2014/chart" uri="{C3380CC4-5D6E-409C-BE32-E72D297353CC}">
              <c16:uniqueId val="{00000005-BED6-44CD-85AA-AEE7684951D9}"/>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43009</c:v>
                </c:pt>
              </c:numCache>
            </c:numRef>
          </c:cat>
          <c:val>
            <c:numRef>
              <c:f>Sheet1!$H$2</c:f>
              <c:numCache>
                <c:formatCode>General</c:formatCode>
                <c:ptCount val="1"/>
                <c:pt idx="0">
                  <c:v>0</c:v>
                </c:pt>
              </c:numCache>
            </c:numRef>
          </c:val>
          <c:extLst>
            <c:ext xmlns:c16="http://schemas.microsoft.com/office/drawing/2014/chart" uri="{C3380CC4-5D6E-409C-BE32-E72D297353CC}">
              <c16:uniqueId val="{00000006-BED6-44CD-85AA-AEE7684951D9}"/>
            </c:ext>
          </c:extLst>
        </c:ser>
        <c:dLbls>
          <c:showLegendKey val="0"/>
          <c:showVal val="0"/>
          <c:showCatName val="0"/>
          <c:showSerName val="0"/>
          <c:showPercent val="0"/>
          <c:showBubbleSize val="0"/>
        </c:dLbls>
        <c:gapWidth val="219"/>
        <c:overlap val="-27"/>
        <c:axId val="277685952"/>
        <c:axId val="277681032"/>
      </c:barChart>
      <c:dateAx>
        <c:axId val="277685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681032"/>
        <c:crosses val="autoZero"/>
        <c:auto val="1"/>
        <c:lblOffset val="100"/>
        <c:baseTimeUnit val="days"/>
      </c:dateAx>
      <c:valAx>
        <c:axId val="277681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685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c:v>
                </c:pt>
                <c:pt idx="1">
                  <c:v>5</c:v>
                </c:pt>
                <c:pt idx="2">
                  <c:v>3</c:v>
                </c:pt>
                <c:pt idx="3">
                  <c:v>51</c:v>
                </c:pt>
                <c:pt idx="4">
                  <c:v>46</c:v>
                </c:pt>
                <c:pt idx="5">
                  <c:v>80</c:v>
                </c:pt>
                <c:pt idx="6">
                  <c:v>11</c:v>
                </c:pt>
                <c:pt idx="7">
                  <c:v>24</c:v>
                </c:pt>
                <c:pt idx="8">
                  <c:v>-2</c:v>
                </c:pt>
                <c:pt idx="9">
                  <c:v>22</c:v>
                </c:pt>
                <c:pt idx="10">
                  <c:v>3</c:v>
                </c:pt>
              </c:numCache>
            </c:numRef>
          </c:val>
          <c:extLst>
            <c:ext xmlns:c16="http://schemas.microsoft.com/office/drawing/2014/chart" uri="{C3380CC4-5D6E-409C-BE32-E72D297353CC}">
              <c16:uniqueId val="{00000000-A805-4E92-B97E-9DA08005F7EB}"/>
            </c:ext>
          </c:extLst>
        </c:ser>
        <c:dLbls>
          <c:showLegendKey val="0"/>
          <c:showVal val="0"/>
          <c:showCatName val="0"/>
          <c:showSerName val="0"/>
          <c:showPercent val="0"/>
          <c:showBubbleSize val="0"/>
        </c:dLbls>
        <c:gapWidth val="219"/>
        <c:overlap val="-27"/>
        <c:axId val="226046016"/>
        <c:axId val="226046344"/>
      </c:barChart>
      <c:dateAx>
        <c:axId val="226046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6046344"/>
        <c:crosses val="autoZero"/>
        <c:auto val="1"/>
        <c:lblOffset val="100"/>
        <c:baseTimeUnit val="months"/>
      </c:dateAx>
      <c:valAx>
        <c:axId val="226046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6046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18</c:v>
                </c:pt>
                <c:pt idx="1">
                  <c:v>15</c:v>
                </c:pt>
                <c:pt idx="2">
                  <c:v>25</c:v>
                </c:pt>
                <c:pt idx="3">
                  <c:v>10</c:v>
                </c:pt>
                <c:pt idx="4">
                  <c:v>26</c:v>
                </c:pt>
                <c:pt idx="5">
                  <c:v>18</c:v>
                </c:pt>
                <c:pt idx="6">
                  <c:v>22</c:v>
                </c:pt>
                <c:pt idx="7">
                  <c:v>29</c:v>
                </c:pt>
                <c:pt idx="8">
                  <c:v>25</c:v>
                </c:pt>
                <c:pt idx="9">
                  <c:v>22</c:v>
                </c:pt>
                <c:pt idx="10">
                  <c:v>17</c:v>
                </c:pt>
                <c:pt idx="11">
                  <c:v>0</c:v>
                </c:pt>
              </c:numCache>
            </c:numRef>
          </c:val>
          <c:extLst>
            <c:ext xmlns:c16="http://schemas.microsoft.com/office/drawing/2014/chart" uri="{C3380CC4-5D6E-409C-BE32-E72D297353CC}">
              <c16:uniqueId val="{00000000-F6E0-42E7-90F6-D181C0BDEC95}"/>
            </c:ext>
          </c:extLst>
        </c:ser>
        <c:dLbls>
          <c:showLegendKey val="0"/>
          <c:showVal val="0"/>
          <c:showCatName val="0"/>
          <c:showSerName val="0"/>
          <c:showPercent val="0"/>
          <c:showBubbleSize val="0"/>
        </c:dLbls>
        <c:gapWidth val="219"/>
        <c:overlap val="-27"/>
        <c:axId val="281040928"/>
        <c:axId val="281042568"/>
      </c:barChart>
      <c:dateAx>
        <c:axId val="281040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042568"/>
        <c:crosses val="autoZero"/>
        <c:auto val="1"/>
        <c:lblOffset val="100"/>
        <c:baseTimeUnit val="months"/>
      </c:dateAx>
      <c:valAx>
        <c:axId val="281042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040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20038</c:v>
                </c:pt>
                <c:pt idx="1">
                  <c:v>18162</c:v>
                </c:pt>
                <c:pt idx="2">
                  <c:v>33541</c:v>
                </c:pt>
                <c:pt idx="3">
                  <c:v>69541</c:v>
                </c:pt>
                <c:pt idx="4">
                  <c:v>361702</c:v>
                </c:pt>
                <c:pt idx="5">
                  <c:v>40264</c:v>
                </c:pt>
                <c:pt idx="6">
                  <c:v>419903</c:v>
                </c:pt>
                <c:pt idx="7">
                  <c:v>240186</c:v>
                </c:pt>
                <c:pt idx="8">
                  <c:v>17789</c:v>
                </c:pt>
                <c:pt idx="9">
                  <c:v>500949</c:v>
                </c:pt>
                <c:pt idx="10">
                  <c:v>1710</c:v>
                </c:pt>
              </c:numCache>
            </c:numRef>
          </c:val>
          <c:extLst>
            <c:ext xmlns:c16="http://schemas.microsoft.com/office/drawing/2014/chart" uri="{C3380CC4-5D6E-409C-BE32-E72D297353CC}">
              <c16:uniqueId val="{00000000-005F-45E8-B341-5CB9AF29275F}"/>
            </c:ext>
          </c:extLst>
        </c:ser>
        <c:dLbls>
          <c:showLegendKey val="0"/>
          <c:showVal val="0"/>
          <c:showCatName val="0"/>
          <c:showSerName val="0"/>
          <c:showPercent val="0"/>
          <c:showBubbleSize val="0"/>
        </c:dLbls>
        <c:gapWidth val="219"/>
        <c:overlap val="-27"/>
        <c:axId val="145220296"/>
        <c:axId val="145217672"/>
      </c:barChart>
      <c:dateAx>
        <c:axId val="145220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5217672"/>
        <c:crosses val="autoZero"/>
        <c:auto val="1"/>
        <c:lblOffset val="100"/>
        <c:baseTimeUnit val="months"/>
      </c:dateAx>
      <c:valAx>
        <c:axId val="145217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5220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13</c:v>
                </c:pt>
                <c:pt idx="1">
                  <c:v>-4</c:v>
                </c:pt>
                <c:pt idx="2">
                  <c:v>7</c:v>
                </c:pt>
                <c:pt idx="3">
                  <c:v>8</c:v>
                </c:pt>
                <c:pt idx="4">
                  <c:v>4</c:v>
                </c:pt>
                <c:pt idx="5">
                  <c:v>6</c:v>
                </c:pt>
                <c:pt idx="6">
                  <c:v>6</c:v>
                </c:pt>
                <c:pt idx="7">
                  <c:v>6</c:v>
                </c:pt>
                <c:pt idx="8">
                  <c:v>4</c:v>
                </c:pt>
                <c:pt idx="9">
                  <c:v>10</c:v>
                </c:pt>
                <c:pt idx="10">
                  <c:v>-2</c:v>
                </c:pt>
              </c:numCache>
            </c:numRef>
          </c:val>
          <c:extLst>
            <c:ext xmlns:c16="http://schemas.microsoft.com/office/drawing/2014/chart" uri="{C3380CC4-5D6E-409C-BE32-E72D297353CC}">
              <c16:uniqueId val="{00000000-269B-4C7A-B550-DBFA922C203E}"/>
            </c:ext>
          </c:extLst>
        </c:ser>
        <c:dLbls>
          <c:showLegendKey val="0"/>
          <c:showVal val="0"/>
          <c:showCatName val="0"/>
          <c:showSerName val="0"/>
          <c:showPercent val="0"/>
          <c:showBubbleSize val="0"/>
        </c:dLbls>
        <c:gapWidth val="219"/>
        <c:overlap val="-27"/>
        <c:axId val="286878504"/>
        <c:axId val="286874896"/>
      </c:barChart>
      <c:dateAx>
        <c:axId val="286878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874896"/>
        <c:crosses val="autoZero"/>
        <c:auto val="1"/>
        <c:lblOffset val="100"/>
        <c:baseTimeUnit val="months"/>
      </c:dateAx>
      <c:valAx>
        <c:axId val="286874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878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c:v>
                </c:pt>
                <c:pt idx="1">
                  <c:v>1</c:v>
                </c:pt>
                <c:pt idx="2">
                  <c:v>1</c:v>
                </c:pt>
                <c:pt idx="3">
                  <c:v>0</c:v>
                </c:pt>
                <c:pt idx="4">
                  <c:v>1</c:v>
                </c:pt>
                <c:pt idx="5">
                  <c:v>0</c:v>
                </c:pt>
                <c:pt idx="6">
                  <c:v>0</c:v>
                </c:pt>
                <c:pt idx="7">
                  <c:v>0</c:v>
                </c:pt>
                <c:pt idx="8">
                  <c:v>1</c:v>
                </c:pt>
                <c:pt idx="9">
                  <c:v>2</c:v>
                </c:pt>
                <c:pt idx="10">
                  <c:v>0</c:v>
                </c:pt>
                <c:pt idx="11">
                  <c:v>0</c:v>
                </c:pt>
              </c:numCache>
            </c:numRef>
          </c:val>
          <c:extLst>
            <c:ext xmlns:c16="http://schemas.microsoft.com/office/drawing/2014/chart" uri="{C3380CC4-5D6E-409C-BE32-E72D297353CC}">
              <c16:uniqueId val="{00000000-1E3B-4E31-A686-2B3813C511D8}"/>
            </c:ext>
          </c:extLst>
        </c:ser>
        <c:dLbls>
          <c:showLegendKey val="0"/>
          <c:showVal val="0"/>
          <c:showCatName val="0"/>
          <c:showSerName val="0"/>
          <c:showPercent val="0"/>
          <c:showBubbleSize val="0"/>
        </c:dLbls>
        <c:gapWidth val="219"/>
        <c:overlap val="-27"/>
        <c:axId val="286863744"/>
        <c:axId val="286870304"/>
      </c:barChart>
      <c:dateAx>
        <c:axId val="286863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870304"/>
        <c:crosses val="autoZero"/>
        <c:auto val="1"/>
        <c:lblOffset val="100"/>
        <c:baseTimeUnit val="months"/>
      </c:dateAx>
      <c:valAx>
        <c:axId val="286870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863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7</c:v>
                </c:pt>
                <c:pt idx="1">
                  <c:v>4</c:v>
                </c:pt>
                <c:pt idx="2">
                  <c:v>11</c:v>
                </c:pt>
                <c:pt idx="3">
                  <c:v>12</c:v>
                </c:pt>
                <c:pt idx="4">
                  <c:v>2</c:v>
                </c:pt>
                <c:pt idx="5">
                  <c:v>22</c:v>
                </c:pt>
                <c:pt idx="6">
                  <c:v>19</c:v>
                </c:pt>
                <c:pt idx="7">
                  <c:v>11</c:v>
                </c:pt>
                <c:pt idx="8">
                  <c:v>9</c:v>
                </c:pt>
                <c:pt idx="9">
                  <c:v>12</c:v>
                </c:pt>
                <c:pt idx="10">
                  <c:v>4</c:v>
                </c:pt>
              </c:numCache>
            </c:numRef>
          </c:val>
          <c:extLst>
            <c:ext xmlns:c16="http://schemas.microsoft.com/office/drawing/2014/chart" uri="{C3380CC4-5D6E-409C-BE32-E72D297353CC}">
              <c16:uniqueId val="{00000000-437B-45D2-8673-6C8267E413B8}"/>
            </c:ext>
          </c:extLst>
        </c:ser>
        <c:dLbls>
          <c:showLegendKey val="0"/>
          <c:showVal val="0"/>
          <c:showCatName val="0"/>
          <c:showSerName val="0"/>
          <c:showPercent val="0"/>
          <c:showBubbleSize val="0"/>
        </c:dLbls>
        <c:gapWidth val="219"/>
        <c:overlap val="-27"/>
        <c:axId val="288812392"/>
        <c:axId val="288810752"/>
      </c:barChart>
      <c:dateAx>
        <c:axId val="288812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810752"/>
        <c:crosses val="autoZero"/>
        <c:auto val="1"/>
        <c:lblOffset val="100"/>
        <c:baseTimeUnit val="months"/>
      </c:dateAx>
      <c:valAx>
        <c:axId val="288810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812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25</c:v>
                </c:pt>
                <c:pt idx="1">
                  <c:v>27</c:v>
                </c:pt>
                <c:pt idx="2">
                  <c:v>30</c:v>
                </c:pt>
                <c:pt idx="3">
                  <c:v>31</c:v>
                </c:pt>
                <c:pt idx="4">
                  <c:v>26</c:v>
                </c:pt>
                <c:pt idx="5">
                  <c:v>25</c:v>
                </c:pt>
                <c:pt idx="6">
                  <c:v>26</c:v>
                </c:pt>
                <c:pt idx="7">
                  <c:v>31</c:v>
                </c:pt>
                <c:pt idx="8">
                  <c:v>23</c:v>
                </c:pt>
                <c:pt idx="9">
                  <c:v>26</c:v>
                </c:pt>
                <c:pt idx="10">
                  <c:v>25</c:v>
                </c:pt>
                <c:pt idx="11">
                  <c:v>0</c:v>
                </c:pt>
              </c:numCache>
            </c:numRef>
          </c:val>
          <c:extLst>
            <c:ext xmlns:c16="http://schemas.microsoft.com/office/drawing/2014/chart" uri="{C3380CC4-5D6E-409C-BE32-E72D297353CC}">
              <c16:uniqueId val="{00000000-F964-43F6-9045-FC6728C73466}"/>
            </c:ext>
          </c:extLst>
        </c:ser>
        <c:dLbls>
          <c:showLegendKey val="0"/>
          <c:showVal val="0"/>
          <c:showCatName val="0"/>
          <c:showSerName val="0"/>
          <c:showPercent val="0"/>
          <c:showBubbleSize val="0"/>
        </c:dLbls>
        <c:gapWidth val="219"/>
        <c:overlap val="-27"/>
        <c:axId val="288809112"/>
        <c:axId val="288808128"/>
      </c:barChart>
      <c:dateAx>
        <c:axId val="288809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808128"/>
        <c:crosses val="autoZero"/>
        <c:auto val="1"/>
        <c:lblOffset val="100"/>
        <c:baseTimeUnit val="months"/>
      </c:dateAx>
      <c:valAx>
        <c:axId val="288808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809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 (First Insurance Co.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27</c:v>
                </c:pt>
                <c:pt idx="1">
                  <c:v>0</c:v>
                </c:pt>
                <c:pt idx="2">
                  <c:v>12</c:v>
                </c:pt>
                <c:pt idx="3">
                  <c:v>8</c:v>
                </c:pt>
                <c:pt idx="4">
                  <c:v>22</c:v>
                </c:pt>
                <c:pt idx="5">
                  <c:v>11</c:v>
                </c:pt>
                <c:pt idx="6">
                  <c:v>-6</c:v>
                </c:pt>
                <c:pt idx="7">
                  <c:v>-5</c:v>
                </c:pt>
                <c:pt idx="8">
                  <c:v>18</c:v>
                </c:pt>
                <c:pt idx="9">
                  <c:v>4</c:v>
                </c:pt>
                <c:pt idx="10">
                  <c:v>-1</c:v>
                </c:pt>
              </c:numCache>
            </c:numRef>
          </c:val>
          <c:extLst>
            <c:ext xmlns:c16="http://schemas.microsoft.com/office/drawing/2014/chart" uri="{C3380CC4-5D6E-409C-BE32-E72D297353CC}">
              <c16:uniqueId val="{00000000-A5F6-4A19-9649-7CC000F5558C}"/>
            </c:ext>
          </c:extLst>
        </c:ser>
        <c:dLbls>
          <c:showLegendKey val="0"/>
          <c:showVal val="0"/>
          <c:showCatName val="0"/>
          <c:showSerName val="0"/>
          <c:showPercent val="0"/>
          <c:showBubbleSize val="0"/>
        </c:dLbls>
        <c:gapWidth val="219"/>
        <c:overlap val="-27"/>
        <c:axId val="280772968"/>
        <c:axId val="280772312"/>
      </c:barChart>
      <c:dateAx>
        <c:axId val="280772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772312"/>
        <c:crosses val="autoZero"/>
        <c:auto val="1"/>
        <c:lblOffset val="100"/>
        <c:baseTimeUnit val="months"/>
      </c:dateAx>
      <c:valAx>
        <c:axId val="280772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772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 (First Insurance Co.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36</c:v>
                </c:pt>
                <c:pt idx="1">
                  <c:v>40</c:v>
                </c:pt>
                <c:pt idx="2">
                  <c:v>39</c:v>
                </c:pt>
                <c:pt idx="3">
                  <c:v>35</c:v>
                </c:pt>
                <c:pt idx="4">
                  <c:v>38</c:v>
                </c:pt>
                <c:pt idx="5">
                  <c:v>44</c:v>
                </c:pt>
                <c:pt idx="6">
                  <c:v>36</c:v>
                </c:pt>
                <c:pt idx="7">
                  <c:v>37</c:v>
                </c:pt>
                <c:pt idx="8">
                  <c:v>31</c:v>
                </c:pt>
                <c:pt idx="9">
                  <c:v>34</c:v>
                </c:pt>
                <c:pt idx="10">
                  <c:v>33</c:v>
                </c:pt>
                <c:pt idx="11">
                  <c:v>0</c:v>
                </c:pt>
              </c:numCache>
            </c:numRef>
          </c:val>
          <c:extLst>
            <c:ext xmlns:c16="http://schemas.microsoft.com/office/drawing/2014/chart" uri="{C3380CC4-5D6E-409C-BE32-E72D297353CC}">
              <c16:uniqueId val="{00000000-435C-48D8-B985-C752833C3DA4}"/>
            </c:ext>
          </c:extLst>
        </c:ser>
        <c:dLbls>
          <c:showLegendKey val="0"/>
          <c:showVal val="0"/>
          <c:showCatName val="0"/>
          <c:showSerName val="0"/>
          <c:showPercent val="0"/>
          <c:showBubbleSize val="0"/>
        </c:dLbls>
        <c:gapWidth val="219"/>
        <c:overlap val="-27"/>
        <c:axId val="342027432"/>
        <c:axId val="342028416"/>
      </c:barChart>
      <c:dateAx>
        <c:axId val="342027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028416"/>
        <c:crosses val="autoZero"/>
        <c:auto val="1"/>
        <c:lblOffset val="100"/>
        <c:baseTimeUnit val="months"/>
      </c:dateAx>
      <c:valAx>
        <c:axId val="342028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027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B4CE4-1852-4F0F-AAE0-51689C6B6979}"/>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F8375C6F-986B-4280-81E1-F995219FF99C}"/>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5772916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76AF6-E2FC-42BF-9C85-097518F4BA87}"/>
              </a:ext>
            </a:extLst>
          </p:cNvPr>
          <p:cNvSpPr>
            <a:spLocks noGrp="1"/>
          </p:cNvSpPr>
          <p:nvPr>
            <p:ph type="title"/>
          </p:nvPr>
        </p:nvSpPr>
        <p:spPr/>
        <p:txBody>
          <a:bodyPr/>
          <a:lstStyle/>
          <a:p>
            <a:r>
              <a:rPr lang="en-US"/>
              <a:t>Overall Audience</a:t>
            </a:r>
          </a:p>
        </p:txBody>
      </p:sp>
      <p:graphicFrame>
        <p:nvGraphicFramePr>
          <p:cNvPr id="6" name="Chart Placeholder 5">
            <a:extLst>
              <a:ext uri="{FF2B5EF4-FFF2-40B4-BE49-F238E27FC236}">
                <a16:creationId xmlns:a16="http://schemas.microsoft.com/office/drawing/2014/main" id="{43BACF2C-D5D4-41A6-984F-E4DE6DBEB1F7}"/>
              </a:ext>
            </a:extLst>
          </p:cNvPr>
          <p:cNvGraphicFramePr>
            <a:graphicFrameLocks noGrp="1"/>
          </p:cNvGraphicFramePr>
          <p:nvPr>
            <p:ph type="chart" sz="quarter" idx="13"/>
            <p:extLst>
              <p:ext uri="{D42A27DB-BD31-4B8C-83A1-F6EECF244321}">
                <p14:modId xmlns:p14="http://schemas.microsoft.com/office/powerpoint/2010/main" val="10529964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A8FB97-8EF5-46BA-86E1-7E1890DF84EA}"/>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FC13F052-8920-485B-B5C9-2F214760D9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06652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DCBB1-69A9-4471-8AB2-299BECD8D994}"/>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ABDE5AEC-7D79-42F3-AA4E-AAFFB7E5E2A6}"/>
              </a:ext>
            </a:extLst>
          </p:cNvPr>
          <p:cNvGraphicFramePr>
            <a:graphicFrameLocks noGrp="1"/>
          </p:cNvGraphicFramePr>
          <p:nvPr>
            <p:ph type="tbl" sz="quarter" idx="13"/>
            <p:extLst>
              <p:ext uri="{D42A27DB-BD31-4B8C-83A1-F6EECF244321}">
                <p14:modId xmlns:p14="http://schemas.microsoft.com/office/powerpoint/2010/main" val="188672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1558281"/>
                    </a:ext>
                  </a:extLst>
                </a:gridCol>
                <a:gridCol w="740664">
                  <a:extLst>
                    <a:ext uri="{9D8B030D-6E8A-4147-A177-3AD203B41FA5}">
                      <a16:colId xmlns:a16="http://schemas.microsoft.com/office/drawing/2014/main" val="725593367"/>
                    </a:ext>
                  </a:extLst>
                </a:gridCol>
                <a:gridCol w="740664">
                  <a:extLst>
                    <a:ext uri="{9D8B030D-6E8A-4147-A177-3AD203B41FA5}">
                      <a16:colId xmlns:a16="http://schemas.microsoft.com/office/drawing/2014/main" val="2881376571"/>
                    </a:ext>
                  </a:extLst>
                </a:gridCol>
                <a:gridCol w="740664">
                  <a:extLst>
                    <a:ext uri="{9D8B030D-6E8A-4147-A177-3AD203B41FA5}">
                      <a16:colId xmlns:a16="http://schemas.microsoft.com/office/drawing/2014/main" val="3365101747"/>
                    </a:ext>
                  </a:extLst>
                </a:gridCol>
                <a:gridCol w="740664">
                  <a:extLst>
                    <a:ext uri="{9D8B030D-6E8A-4147-A177-3AD203B41FA5}">
                      <a16:colId xmlns:a16="http://schemas.microsoft.com/office/drawing/2014/main" val="3321084258"/>
                    </a:ext>
                  </a:extLst>
                </a:gridCol>
                <a:gridCol w="740664">
                  <a:extLst>
                    <a:ext uri="{9D8B030D-6E8A-4147-A177-3AD203B41FA5}">
                      <a16:colId xmlns:a16="http://schemas.microsoft.com/office/drawing/2014/main" val="3131558644"/>
                    </a:ext>
                  </a:extLst>
                </a:gridCol>
                <a:gridCol w="740664">
                  <a:extLst>
                    <a:ext uri="{9D8B030D-6E8A-4147-A177-3AD203B41FA5}">
                      <a16:colId xmlns:a16="http://schemas.microsoft.com/office/drawing/2014/main" val="3566277276"/>
                    </a:ext>
                  </a:extLst>
                </a:gridCol>
                <a:gridCol w="740664">
                  <a:extLst>
                    <a:ext uri="{9D8B030D-6E8A-4147-A177-3AD203B41FA5}">
                      <a16:colId xmlns:a16="http://schemas.microsoft.com/office/drawing/2014/main" val="1630882494"/>
                    </a:ext>
                  </a:extLst>
                </a:gridCol>
                <a:gridCol w="740664">
                  <a:extLst>
                    <a:ext uri="{9D8B030D-6E8A-4147-A177-3AD203B41FA5}">
                      <a16:colId xmlns:a16="http://schemas.microsoft.com/office/drawing/2014/main" val="1928773163"/>
                    </a:ext>
                  </a:extLst>
                </a:gridCol>
                <a:gridCol w="740664">
                  <a:extLst>
                    <a:ext uri="{9D8B030D-6E8A-4147-A177-3AD203B41FA5}">
                      <a16:colId xmlns:a16="http://schemas.microsoft.com/office/drawing/2014/main" val="161348981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728730880"/>
                  </a:ext>
                </a:extLst>
              </a:tr>
              <a:tr h="370840">
                <a:tc>
                  <a:txBody>
                    <a:bodyPr/>
                    <a:lstStyle/>
                    <a:p>
                      <a:r>
                        <a:rPr lang="en-US" sz="1000"/>
                        <a:t>First Insurance Company of Hawaii</a:t>
                      </a:r>
                    </a:p>
                  </a:txBody>
                  <a:tcPr/>
                </a:tc>
                <a:tc>
                  <a:txBody>
                    <a:bodyPr/>
                    <a:lstStyle/>
                    <a:p>
                      <a:r>
                        <a:rPr lang="en-US" sz="1000"/>
                        <a:t>1555</a:t>
                      </a:r>
                    </a:p>
                  </a:txBody>
                  <a:tcPr/>
                </a:tc>
                <a:tc>
                  <a:txBody>
                    <a:bodyPr/>
                    <a:lstStyle/>
                    <a:p>
                      <a:r>
                        <a:rPr lang="en-US" sz="1000"/>
                        <a:t>22</a:t>
                      </a:r>
                    </a:p>
                  </a:txBody>
                  <a:tcPr/>
                </a:tc>
                <a:tc>
                  <a:txBody>
                    <a:bodyPr/>
                    <a:lstStyle/>
                    <a:p>
                      <a:r>
                        <a:rPr lang="en-US" sz="1000"/>
                        <a:t>22</a:t>
                      </a:r>
                    </a:p>
                  </a:txBody>
                  <a:tcPr/>
                </a:tc>
                <a:tc>
                  <a:txBody>
                    <a:bodyPr/>
                    <a:lstStyle/>
                    <a:p>
                      <a:r>
                        <a:rPr lang="en-US" sz="1000"/>
                        <a:t>469</a:t>
                      </a:r>
                    </a:p>
                  </a:txBody>
                  <a:tcPr/>
                </a:tc>
                <a:tc>
                  <a:txBody>
                    <a:bodyPr/>
                    <a:lstStyle/>
                    <a:p>
                      <a:r>
                        <a:rPr lang="en-US" sz="1000"/>
                        <a:t>25</a:t>
                      </a:r>
                    </a:p>
                  </a:txBody>
                  <a:tcPr/>
                </a:tc>
                <a:tc>
                  <a:txBody>
                    <a:bodyPr/>
                    <a:lstStyle/>
                    <a:p>
                      <a:r>
                        <a:rPr lang="en-US" sz="1000"/>
                        <a:t>22</a:t>
                      </a:r>
                    </a:p>
                  </a:txBody>
                  <a:tcPr/>
                </a:tc>
                <a:tc>
                  <a:txBody>
                    <a:bodyPr/>
                    <a:lstStyle/>
                    <a:p>
                      <a:r>
                        <a:rPr lang="en-US" sz="1000"/>
                        <a:t>0</a:t>
                      </a:r>
                    </a:p>
                  </a:txBody>
                  <a:tcPr/>
                </a:tc>
                <a:tc>
                  <a:txBody>
                    <a:bodyPr/>
                    <a:lstStyle/>
                    <a:p>
                      <a:r>
                        <a:rPr lang="en-US" sz="1000"/>
                        <a:t>1.5191%</a:t>
                      </a:r>
                    </a:p>
                  </a:txBody>
                  <a:tcPr/>
                </a:tc>
                <a:tc>
                  <a:txBody>
                    <a:bodyPr/>
                    <a:lstStyle/>
                    <a:p>
                      <a:r>
                        <a:rPr lang="en-US" sz="1000"/>
                        <a:t>0.0%</a:t>
                      </a:r>
                    </a:p>
                  </a:txBody>
                  <a:tcPr/>
                </a:tc>
                <a:extLst>
                  <a:ext uri="{0D108BD9-81ED-4DB2-BD59-A6C34878D82A}">
                    <a16:rowId xmlns:a16="http://schemas.microsoft.com/office/drawing/2014/main" val="2402288513"/>
                  </a:ext>
                </a:extLst>
              </a:tr>
            </a:tbl>
          </a:graphicData>
        </a:graphic>
      </p:graphicFrame>
      <p:sp>
        <p:nvSpPr>
          <p:cNvPr id="4" name="Text Placeholder 3">
            <a:extLst>
              <a:ext uri="{FF2B5EF4-FFF2-40B4-BE49-F238E27FC236}">
                <a16:creationId xmlns:a16="http://schemas.microsoft.com/office/drawing/2014/main" id="{59B44D3A-1FA4-4279-B59E-F153D8692E70}"/>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989067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C0565-FA78-4386-B8E2-B8168CE1B883}"/>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AB9D7FFC-8768-4E05-8470-1FDEC48C7F56}"/>
              </a:ext>
            </a:extLst>
          </p:cNvPr>
          <p:cNvGraphicFramePr>
            <a:graphicFrameLocks noGrp="1"/>
          </p:cNvGraphicFramePr>
          <p:nvPr>
            <p:ph type="chart" sz="quarter" idx="13"/>
            <p:extLst>
              <p:ext uri="{D42A27DB-BD31-4B8C-83A1-F6EECF244321}">
                <p14:modId xmlns:p14="http://schemas.microsoft.com/office/powerpoint/2010/main" val="17627588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8E7134-FEA3-4DCF-85C7-368D61D33957}"/>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483DC05A-5B65-4C8E-9663-BA9A938D40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12305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7D52C-045A-4821-AD92-EBC472D90C5E}"/>
              </a:ext>
            </a:extLst>
          </p:cNvPr>
          <p:cNvSpPr>
            <a:spLocks noGrp="1"/>
          </p:cNvSpPr>
          <p:nvPr>
            <p:ph type="title"/>
          </p:nvPr>
        </p:nvSpPr>
        <p:spPr/>
        <p:txBody>
          <a:bodyPr/>
          <a:lstStyle/>
          <a:p>
            <a:r>
              <a:rPr lang="en-US"/>
              <a:t>Average Interactions Per Facebook Post</a:t>
            </a:r>
          </a:p>
        </p:txBody>
      </p:sp>
      <p:graphicFrame>
        <p:nvGraphicFramePr>
          <p:cNvPr id="6" name="Chart Placeholder 5">
            <a:extLst>
              <a:ext uri="{FF2B5EF4-FFF2-40B4-BE49-F238E27FC236}">
                <a16:creationId xmlns:a16="http://schemas.microsoft.com/office/drawing/2014/main" id="{94B5C468-A70F-45AD-A556-C2D59452FABB}"/>
              </a:ext>
            </a:extLst>
          </p:cNvPr>
          <p:cNvGraphicFramePr>
            <a:graphicFrameLocks noGrp="1"/>
          </p:cNvGraphicFramePr>
          <p:nvPr>
            <p:ph type="chart" sz="quarter" idx="13"/>
            <p:extLst>
              <p:ext uri="{D42A27DB-BD31-4B8C-83A1-F6EECF244321}">
                <p14:modId xmlns:p14="http://schemas.microsoft.com/office/powerpoint/2010/main" val="693429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D3DD05-EDB7-4A6B-A834-39DB3A33E573}"/>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F34D5050-9A09-4E89-BBB4-FCF83DA7D3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95320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A81B5-9976-4178-8EC2-CE0016FCBCD0}"/>
              </a:ext>
            </a:extLst>
          </p:cNvPr>
          <p:cNvSpPr>
            <a:spLocks noGrp="1"/>
          </p:cNvSpPr>
          <p:nvPr>
            <p:ph type="title"/>
          </p:nvPr>
        </p:nvSpPr>
        <p:spPr/>
        <p:txBody>
          <a:bodyPr/>
          <a:lstStyle/>
          <a:p>
            <a:r>
              <a:rPr lang="en-US"/>
              <a:t>Facebook Impressions</a:t>
            </a:r>
          </a:p>
        </p:txBody>
      </p:sp>
      <p:graphicFrame>
        <p:nvGraphicFramePr>
          <p:cNvPr id="6" name="Chart Placeholder 5">
            <a:extLst>
              <a:ext uri="{FF2B5EF4-FFF2-40B4-BE49-F238E27FC236}">
                <a16:creationId xmlns:a16="http://schemas.microsoft.com/office/drawing/2014/main" id="{81B46966-DDCE-4191-B802-E65672801EDF}"/>
              </a:ext>
            </a:extLst>
          </p:cNvPr>
          <p:cNvGraphicFramePr>
            <a:graphicFrameLocks noGrp="1"/>
          </p:cNvGraphicFramePr>
          <p:nvPr>
            <p:ph type="chart" sz="quarter" idx="13"/>
            <p:extLst>
              <p:ext uri="{D42A27DB-BD31-4B8C-83A1-F6EECF244321}">
                <p14:modId xmlns:p14="http://schemas.microsoft.com/office/powerpoint/2010/main" val="19329510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FCF2CE-F6BA-4B73-BD34-CA79DBB0D461}"/>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04961547-8DFA-47AF-ACF6-DBE291CBF2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016303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EC207-061F-4DA4-8BBD-552762225355}"/>
              </a:ext>
            </a:extLst>
          </p:cNvPr>
          <p:cNvSpPr>
            <a:spLocks noGrp="1"/>
          </p:cNvSpPr>
          <p:nvPr>
            <p:ph type="title"/>
          </p:nvPr>
        </p:nvSpPr>
        <p:spPr/>
        <p:txBody>
          <a:bodyPr/>
          <a:lstStyle/>
          <a:p>
            <a:r>
              <a:rPr lang="en-US"/>
              <a:t>Facebook Own Posts Table</a:t>
            </a:r>
          </a:p>
        </p:txBody>
      </p:sp>
      <p:graphicFrame>
        <p:nvGraphicFramePr>
          <p:cNvPr id="5" name="Table Placeholder 4">
            <a:extLst>
              <a:ext uri="{FF2B5EF4-FFF2-40B4-BE49-F238E27FC236}">
                <a16:creationId xmlns:a16="http://schemas.microsoft.com/office/drawing/2014/main" id="{8F2ADE21-C46C-4296-87BE-6E8C6D28737E}"/>
              </a:ext>
            </a:extLst>
          </p:cNvPr>
          <p:cNvGraphicFramePr>
            <a:graphicFrameLocks noGrp="1"/>
          </p:cNvGraphicFramePr>
          <p:nvPr>
            <p:ph type="tbl" sz="quarter" idx="13"/>
            <p:extLst>
              <p:ext uri="{D42A27DB-BD31-4B8C-83A1-F6EECF244321}">
                <p14:modId xmlns:p14="http://schemas.microsoft.com/office/powerpoint/2010/main" val="2391441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92320252"/>
                    </a:ext>
                  </a:extLst>
                </a:gridCol>
                <a:gridCol w="658368">
                  <a:extLst>
                    <a:ext uri="{9D8B030D-6E8A-4147-A177-3AD203B41FA5}">
                      <a16:colId xmlns:a16="http://schemas.microsoft.com/office/drawing/2014/main" val="1944374070"/>
                    </a:ext>
                  </a:extLst>
                </a:gridCol>
                <a:gridCol w="658368">
                  <a:extLst>
                    <a:ext uri="{9D8B030D-6E8A-4147-A177-3AD203B41FA5}">
                      <a16:colId xmlns:a16="http://schemas.microsoft.com/office/drawing/2014/main" val="196834996"/>
                    </a:ext>
                  </a:extLst>
                </a:gridCol>
                <a:gridCol w="658368">
                  <a:extLst>
                    <a:ext uri="{9D8B030D-6E8A-4147-A177-3AD203B41FA5}">
                      <a16:colId xmlns:a16="http://schemas.microsoft.com/office/drawing/2014/main" val="1208294235"/>
                    </a:ext>
                  </a:extLst>
                </a:gridCol>
                <a:gridCol w="658368">
                  <a:extLst>
                    <a:ext uri="{9D8B030D-6E8A-4147-A177-3AD203B41FA5}">
                      <a16:colId xmlns:a16="http://schemas.microsoft.com/office/drawing/2014/main" val="1601424524"/>
                    </a:ext>
                  </a:extLst>
                </a:gridCol>
                <a:gridCol w="658368">
                  <a:extLst>
                    <a:ext uri="{9D8B030D-6E8A-4147-A177-3AD203B41FA5}">
                      <a16:colId xmlns:a16="http://schemas.microsoft.com/office/drawing/2014/main" val="2264394840"/>
                    </a:ext>
                  </a:extLst>
                </a:gridCol>
                <a:gridCol w="658368">
                  <a:extLst>
                    <a:ext uri="{9D8B030D-6E8A-4147-A177-3AD203B41FA5}">
                      <a16:colId xmlns:a16="http://schemas.microsoft.com/office/drawing/2014/main" val="3986295954"/>
                    </a:ext>
                  </a:extLst>
                </a:gridCol>
                <a:gridCol w="658368">
                  <a:extLst>
                    <a:ext uri="{9D8B030D-6E8A-4147-A177-3AD203B41FA5}">
                      <a16:colId xmlns:a16="http://schemas.microsoft.com/office/drawing/2014/main" val="1432032013"/>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2534302840"/>
                  </a:ext>
                </a:extLst>
              </a:tr>
              <a:tr h="370840">
                <a:tc>
                  <a:txBody>
                    <a:bodyPr/>
                    <a:lstStyle/>
                    <a:p>
                      <a:r>
                        <a:rPr lang="en-US" sz="1000" b="1"/>
                        <a:t>First Insurance Company of Hawaii - 2017-10-31 18:09:58</a:t>
                      </a:r>
                      <a:r>
                        <a:rPr lang="en-US" sz="1000"/>
                        <a:t>
There's so much happening in this picture we don't even know where to start! These are just a few of the creative entries in our Halloween Costume Contest.</a:t>
                      </a:r>
                    </a:p>
                  </a:txBody>
                  <a:tcPr/>
                </a:tc>
                <a:tc>
                  <a:txBody>
                    <a:bodyPr/>
                    <a:lstStyle/>
                    <a:p>
                      <a:r>
                        <a:rPr lang="en-US" sz="1000"/>
                        <a:t>85</a:t>
                      </a:r>
                    </a:p>
                  </a:txBody>
                  <a:tcPr/>
                </a:tc>
                <a:tc>
                  <a:txBody>
                    <a:bodyPr/>
                    <a:lstStyle/>
                    <a:p>
                      <a:r>
                        <a:rPr lang="en-US" sz="1000"/>
                        <a:t>83</a:t>
                      </a:r>
                    </a:p>
                  </a:txBody>
                  <a:tcPr/>
                </a:tc>
                <a:tc>
                  <a:txBody>
                    <a:bodyPr/>
                    <a:lstStyle/>
                    <a:p>
                      <a:r>
                        <a:rPr lang="en-US" sz="1000"/>
                        <a:t>1</a:t>
                      </a:r>
                    </a:p>
                  </a:txBody>
                  <a:tcPr/>
                </a:tc>
                <a:tc>
                  <a:txBody>
                    <a:bodyPr/>
                    <a:lstStyle/>
                    <a:p>
                      <a:r>
                        <a:rPr lang="en-US" sz="1000"/>
                        <a:t>1</a:t>
                      </a:r>
                    </a:p>
                  </a:txBody>
                  <a:tcPr/>
                </a:tc>
                <a:tc>
                  <a:txBody>
                    <a:bodyPr/>
                    <a:lstStyle/>
                    <a:p>
                      <a:r>
                        <a:rPr lang="en-US" sz="1000"/>
                        <a:t>5.4662%</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964861412"/>
                  </a:ext>
                </a:extLst>
              </a:tr>
              <a:tr h="370840">
                <a:tc>
                  <a:txBody>
                    <a:bodyPr/>
                    <a:lstStyle/>
                    <a:p>
                      <a:r>
                        <a:rPr lang="en-US" sz="1000" b="1"/>
                        <a:t>First Insurance Company of Hawaii - 2017-10-18 13:45:27</a:t>
                      </a:r>
                      <a:r>
                        <a:rPr lang="en-US" sz="1000"/>
                        <a:t>
Congratulations to our very own Sabrena Souza, who was awarded "CPCU of the Year" at yesterday's HIIA/CPCU All Industry Day. Sabrena (CPCU Hawaii Chapter President) was recognized for her lead role in planning the 2016 CPCU National Convention here in Honolulu, which was attended by more than 10,000 people!</a:t>
                      </a:r>
                    </a:p>
                  </a:txBody>
                  <a:tcPr/>
                </a:tc>
                <a:tc>
                  <a:txBody>
                    <a:bodyPr/>
                    <a:lstStyle/>
                    <a:p>
                      <a:r>
                        <a:rPr lang="en-US" sz="1000"/>
                        <a:t>55</a:t>
                      </a:r>
                    </a:p>
                  </a:txBody>
                  <a:tcPr/>
                </a:tc>
                <a:tc>
                  <a:txBody>
                    <a:bodyPr/>
                    <a:lstStyle/>
                    <a:p>
                      <a:r>
                        <a:rPr lang="en-US" sz="1000"/>
                        <a:t>45</a:t>
                      </a:r>
                    </a:p>
                  </a:txBody>
                  <a:tcPr/>
                </a:tc>
                <a:tc>
                  <a:txBody>
                    <a:bodyPr/>
                    <a:lstStyle/>
                    <a:p>
                      <a:r>
                        <a:rPr lang="en-US" sz="1000"/>
                        <a:t>7</a:t>
                      </a:r>
                    </a:p>
                  </a:txBody>
                  <a:tcPr/>
                </a:tc>
                <a:tc>
                  <a:txBody>
                    <a:bodyPr/>
                    <a:lstStyle/>
                    <a:p>
                      <a:r>
                        <a:rPr lang="en-US" sz="1000"/>
                        <a:t>3</a:t>
                      </a:r>
                    </a:p>
                  </a:txBody>
                  <a:tcPr/>
                </a:tc>
                <a:tc>
                  <a:txBody>
                    <a:bodyPr/>
                    <a:lstStyle/>
                    <a:p>
                      <a:r>
                        <a:rPr lang="en-US" sz="1000"/>
                        <a:t>3.5530%</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521994991"/>
                  </a:ext>
                </a:extLst>
              </a:tr>
              <a:tr h="370840">
                <a:tc>
                  <a:txBody>
                    <a:bodyPr/>
                    <a:lstStyle/>
                    <a:p>
                      <a:r>
                        <a:rPr lang="en-US" sz="1000" b="1"/>
                        <a:t>First Insurance Company of Hawaii - 2017-10-06 19:55:38</a:t>
                      </a:r>
                      <a:r>
                        <a:rPr lang="en-US" sz="1000"/>
                        <a:t>
Wishing everyone a happy #AlohaFriday with this #sunset shot by P. Chang of our Claims department. #tgif #hawaii</a:t>
                      </a:r>
                    </a:p>
                  </a:txBody>
                  <a:tcPr/>
                </a:tc>
                <a:tc>
                  <a:txBody>
                    <a:bodyPr/>
                    <a:lstStyle/>
                    <a:p>
                      <a:r>
                        <a:rPr lang="en-US" sz="1000"/>
                        <a:t>53</a:t>
                      </a:r>
                    </a:p>
                  </a:txBody>
                  <a:tcPr/>
                </a:tc>
                <a:tc>
                  <a:txBody>
                    <a:bodyPr/>
                    <a:lstStyle/>
                    <a:p>
                      <a:r>
                        <a:rPr lang="en-US" sz="1000"/>
                        <a:t>52</a:t>
                      </a:r>
                    </a:p>
                  </a:txBody>
                  <a:tcPr/>
                </a:tc>
                <a:tc>
                  <a:txBody>
                    <a:bodyPr/>
                    <a:lstStyle/>
                    <a:p>
                      <a:r>
                        <a:rPr lang="en-US" sz="1000"/>
                        <a:t>1</a:t>
                      </a:r>
                    </a:p>
                  </a:txBody>
                  <a:tcPr/>
                </a:tc>
                <a:tc>
                  <a:txBody>
                    <a:bodyPr/>
                    <a:lstStyle/>
                    <a:p>
                      <a:r>
                        <a:rPr lang="en-US" sz="1000"/>
                        <a:t>0</a:t>
                      </a:r>
                    </a:p>
                  </a:txBody>
                  <a:tcPr/>
                </a:tc>
                <a:tc>
                  <a:txBody>
                    <a:bodyPr/>
                    <a:lstStyle/>
                    <a:p>
                      <a:r>
                        <a:rPr lang="en-US" sz="1000"/>
                        <a:t>3.4528%</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557693625"/>
                  </a:ext>
                </a:extLst>
              </a:tr>
            </a:tbl>
          </a:graphicData>
        </a:graphic>
      </p:graphicFrame>
      <p:sp>
        <p:nvSpPr>
          <p:cNvPr id="4" name="Text Placeholder 3">
            <a:extLst>
              <a:ext uri="{FF2B5EF4-FFF2-40B4-BE49-F238E27FC236}">
                <a16:creationId xmlns:a16="http://schemas.microsoft.com/office/drawing/2014/main" id="{613C862D-7B4E-46CE-9787-29B5DD54DBF9}"/>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158578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8231D-2364-4CD1-9847-1A513AB09F7D}"/>
              </a:ext>
            </a:extLst>
          </p:cNvPr>
          <p:cNvSpPr>
            <a:spLocks noGrp="1"/>
          </p:cNvSpPr>
          <p:nvPr>
            <p:ph type="title"/>
          </p:nvPr>
        </p:nvSpPr>
        <p:spPr/>
        <p:txBody>
          <a:bodyPr/>
          <a:lstStyle/>
          <a:p>
            <a:r>
              <a:rPr lang="en-US"/>
              <a:t>Twitter Key Metrics Table</a:t>
            </a:r>
          </a:p>
        </p:txBody>
      </p:sp>
      <p:graphicFrame>
        <p:nvGraphicFramePr>
          <p:cNvPr id="5" name="Table Placeholder 4">
            <a:extLst>
              <a:ext uri="{FF2B5EF4-FFF2-40B4-BE49-F238E27FC236}">
                <a16:creationId xmlns:a16="http://schemas.microsoft.com/office/drawing/2014/main" id="{4ED477C3-A8A4-4732-BA90-F2F84C77444B}"/>
              </a:ext>
            </a:extLst>
          </p:cNvPr>
          <p:cNvGraphicFramePr>
            <a:graphicFrameLocks noGrp="1"/>
          </p:cNvGraphicFramePr>
          <p:nvPr>
            <p:ph type="tbl" sz="quarter" idx="13"/>
            <p:extLst>
              <p:ext uri="{D42A27DB-BD31-4B8C-83A1-F6EECF244321}">
                <p14:modId xmlns:p14="http://schemas.microsoft.com/office/powerpoint/2010/main" val="80497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19612699"/>
                    </a:ext>
                  </a:extLst>
                </a:gridCol>
                <a:gridCol w="493776">
                  <a:extLst>
                    <a:ext uri="{9D8B030D-6E8A-4147-A177-3AD203B41FA5}">
                      <a16:colId xmlns:a16="http://schemas.microsoft.com/office/drawing/2014/main" val="3558946432"/>
                    </a:ext>
                  </a:extLst>
                </a:gridCol>
                <a:gridCol w="493776">
                  <a:extLst>
                    <a:ext uri="{9D8B030D-6E8A-4147-A177-3AD203B41FA5}">
                      <a16:colId xmlns:a16="http://schemas.microsoft.com/office/drawing/2014/main" val="1721791324"/>
                    </a:ext>
                  </a:extLst>
                </a:gridCol>
                <a:gridCol w="493776">
                  <a:extLst>
                    <a:ext uri="{9D8B030D-6E8A-4147-A177-3AD203B41FA5}">
                      <a16:colId xmlns:a16="http://schemas.microsoft.com/office/drawing/2014/main" val="2126805020"/>
                    </a:ext>
                  </a:extLst>
                </a:gridCol>
                <a:gridCol w="493776">
                  <a:extLst>
                    <a:ext uri="{9D8B030D-6E8A-4147-A177-3AD203B41FA5}">
                      <a16:colId xmlns:a16="http://schemas.microsoft.com/office/drawing/2014/main" val="2977163038"/>
                    </a:ext>
                  </a:extLst>
                </a:gridCol>
                <a:gridCol w="493776">
                  <a:extLst>
                    <a:ext uri="{9D8B030D-6E8A-4147-A177-3AD203B41FA5}">
                      <a16:colId xmlns:a16="http://schemas.microsoft.com/office/drawing/2014/main" val="3722636522"/>
                    </a:ext>
                  </a:extLst>
                </a:gridCol>
                <a:gridCol w="493776">
                  <a:extLst>
                    <a:ext uri="{9D8B030D-6E8A-4147-A177-3AD203B41FA5}">
                      <a16:colId xmlns:a16="http://schemas.microsoft.com/office/drawing/2014/main" val="3960975762"/>
                    </a:ext>
                  </a:extLst>
                </a:gridCol>
                <a:gridCol w="493776">
                  <a:extLst>
                    <a:ext uri="{9D8B030D-6E8A-4147-A177-3AD203B41FA5}">
                      <a16:colId xmlns:a16="http://schemas.microsoft.com/office/drawing/2014/main" val="1989906359"/>
                    </a:ext>
                  </a:extLst>
                </a:gridCol>
                <a:gridCol w="493776">
                  <a:extLst>
                    <a:ext uri="{9D8B030D-6E8A-4147-A177-3AD203B41FA5}">
                      <a16:colId xmlns:a16="http://schemas.microsoft.com/office/drawing/2014/main" val="738107268"/>
                    </a:ext>
                  </a:extLst>
                </a:gridCol>
                <a:gridCol w="493776">
                  <a:extLst>
                    <a:ext uri="{9D8B030D-6E8A-4147-A177-3AD203B41FA5}">
                      <a16:colId xmlns:a16="http://schemas.microsoft.com/office/drawing/2014/main" val="3735709579"/>
                    </a:ext>
                  </a:extLst>
                </a:gridCol>
                <a:gridCol w="493776">
                  <a:extLst>
                    <a:ext uri="{9D8B030D-6E8A-4147-A177-3AD203B41FA5}">
                      <a16:colId xmlns:a16="http://schemas.microsoft.com/office/drawing/2014/main" val="1118400104"/>
                    </a:ext>
                  </a:extLst>
                </a:gridCol>
                <a:gridCol w="493776">
                  <a:extLst>
                    <a:ext uri="{9D8B030D-6E8A-4147-A177-3AD203B41FA5}">
                      <a16:colId xmlns:a16="http://schemas.microsoft.com/office/drawing/2014/main" val="1648333075"/>
                    </a:ext>
                  </a:extLst>
                </a:gridCol>
                <a:gridCol w="493776">
                  <a:extLst>
                    <a:ext uri="{9D8B030D-6E8A-4147-A177-3AD203B41FA5}">
                      <a16:colId xmlns:a16="http://schemas.microsoft.com/office/drawing/2014/main" val="4155440346"/>
                    </a:ext>
                  </a:extLst>
                </a:gridCol>
                <a:gridCol w="493776">
                  <a:extLst>
                    <a:ext uri="{9D8B030D-6E8A-4147-A177-3AD203B41FA5}">
                      <a16:colId xmlns:a16="http://schemas.microsoft.com/office/drawing/2014/main" val="406212872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918815136"/>
                  </a:ext>
                </a:extLst>
              </a:tr>
              <a:tr h="370840">
                <a:tc>
                  <a:txBody>
                    <a:bodyPr/>
                    <a:lstStyle/>
                    <a:p>
                      <a:r>
                        <a:rPr lang="en-US" sz="1000"/>
                        <a:t>@FirstInsHI</a:t>
                      </a:r>
                    </a:p>
                  </a:txBody>
                  <a:tcPr/>
                </a:tc>
                <a:tc>
                  <a:txBody>
                    <a:bodyPr/>
                    <a:lstStyle/>
                    <a:p>
                      <a:r>
                        <a:rPr lang="en-US" sz="1000"/>
                        <a:t>1234</a:t>
                      </a:r>
                    </a:p>
                  </a:txBody>
                  <a:tcPr/>
                </a:tc>
                <a:tc>
                  <a:txBody>
                    <a:bodyPr/>
                    <a:lstStyle/>
                    <a:p>
                      <a:r>
                        <a:rPr lang="en-US" sz="1000"/>
                        <a:t>10</a:t>
                      </a:r>
                    </a:p>
                  </a:txBody>
                  <a:tcPr/>
                </a:tc>
                <a:tc>
                  <a:txBody>
                    <a:bodyPr/>
                    <a:lstStyle/>
                    <a:p>
                      <a:r>
                        <a:rPr lang="en-US" sz="1000"/>
                        <a:t>28</a:t>
                      </a:r>
                    </a:p>
                  </a:txBody>
                  <a:tcPr/>
                </a:tc>
                <a:tc>
                  <a:txBody>
                    <a:bodyPr/>
                    <a:lstStyle/>
                    <a:p>
                      <a:r>
                        <a:rPr lang="en-US" sz="1000"/>
                        <a:t>22</a:t>
                      </a:r>
                    </a:p>
                  </a:txBody>
                  <a:tcPr/>
                </a:tc>
                <a:tc>
                  <a:txBody>
                    <a:bodyPr/>
                    <a:lstStyle/>
                    <a:p>
                      <a:r>
                        <a:rPr lang="en-US" sz="1000"/>
                        <a:t>1</a:t>
                      </a:r>
                    </a:p>
                  </a:txBody>
                  <a:tcPr/>
                </a:tc>
                <a:tc>
                  <a:txBody>
                    <a:bodyPr/>
                    <a:lstStyle/>
                    <a:p>
                      <a:r>
                        <a:rPr lang="en-US" sz="1000"/>
                        <a:t>5</a:t>
                      </a:r>
                    </a:p>
                  </a:txBody>
                  <a:tcPr/>
                </a:tc>
                <a:tc>
                  <a:txBody>
                    <a:bodyPr/>
                    <a:lstStyle/>
                    <a:p>
                      <a:r>
                        <a:rPr lang="en-US" sz="1000"/>
                        <a:t>18</a:t>
                      </a:r>
                    </a:p>
                  </a:txBody>
                  <a:tcPr/>
                </a:tc>
                <a:tc>
                  <a:txBody>
                    <a:bodyPr/>
                    <a:lstStyle/>
                    <a:p>
                      <a:r>
                        <a:rPr lang="en-US" sz="1000"/>
                        <a:t>14</a:t>
                      </a:r>
                    </a:p>
                  </a:txBody>
                  <a:tcPr/>
                </a:tc>
                <a:tc>
                  <a:txBody>
                    <a:bodyPr/>
                    <a:lstStyle/>
                    <a:p>
                      <a:r>
                        <a:rPr lang="en-US" sz="1000"/>
                        <a:t>36</a:t>
                      </a:r>
                    </a:p>
                  </a:txBody>
                  <a:tcPr/>
                </a:tc>
                <a:tc>
                  <a:txBody>
                    <a:bodyPr/>
                    <a:lstStyle/>
                    <a:p>
                      <a:r>
                        <a:rPr lang="en-US" sz="1000"/>
                        <a:t>3</a:t>
                      </a:r>
                    </a:p>
                  </a:txBody>
                  <a:tcPr/>
                </a:tc>
                <a:tc>
                  <a:txBody>
                    <a:bodyPr/>
                    <a:lstStyle/>
                    <a:p>
                      <a:r>
                        <a:rPr lang="en-US" sz="1000"/>
                        <a:t>7</a:t>
                      </a:r>
                    </a:p>
                  </a:txBody>
                  <a:tcPr/>
                </a:tc>
                <a:tc>
                  <a:txBody>
                    <a:bodyPr/>
                    <a:lstStyle/>
                    <a:p>
                      <a:r>
                        <a:rPr lang="en-US" sz="1000"/>
                        <a:t>0.1960%</a:t>
                      </a:r>
                    </a:p>
                  </a:txBody>
                  <a:tcPr/>
                </a:tc>
                <a:tc>
                  <a:txBody>
                    <a:bodyPr/>
                    <a:lstStyle/>
                    <a:p>
                      <a:r>
                        <a:rPr lang="en-US" sz="1000"/>
                        <a:t>0.0%</a:t>
                      </a:r>
                    </a:p>
                  </a:txBody>
                  <a:tcPr/>
                </a:tc>
                <a:extLst>
                  <a:ext uri="{0D108BD9-81ED-4DB2-BD59-A6C34878D82A}">
                    <a16:rowId xmlns:a16="http://schemas.microsoft.com/office/drawing/2014/main" val="4148739129"/>
                  </a:ext>
                </a:extLst>
              </a:tr>
            </a:tbl>
          </a:graphicData>
        </a:graphic>
      </p:graphicFrame>
      <p:sp>
        <p:nvSpPr>
          <p:cNvPr id="4" name="Text Placeholder 3">
            <a:extLst>
              <a:ext uri="{FF2B5EF4-FFF2-40B4-BE49-F238E27FC236}">
                <a16:creationId xmlns:a16="http://schemas.microsoft.com/office/drawing/2014/main" id="{9D7FA8C3-CC9A-4CA5-ABBE-B37F694D0B78}"/>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2853842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6CCD0-75D8-4152-905B-59BF49788E87}"/>
              </a:ext>
            </a:extLst>
          </p:cNvPr>
          <p:cNvSpPr>
            <a:spLocks noGrp="1"/>
          </p:cNvSpPr>
          <p:nvPr>
            <p:ph type="title"/>
          </p:nvPr>
        </p:nvSpPr>
        <p:spPr/>
        <p:txBody>
          <a:bodyPr/>
          <a:lstStyle/>
          <a:p>
            <a:r>
              <a:rPr lang="en-US"/>
              <a:t>Twitter Followers Change</a:t>
            </a:r>
          </a:p>
        </p:txBody>
      </p:sp>
      <p:graphicFrame>
        <p:nvGraphicFramePr>
          <p:cNvPr id="6" name="Chart Placeholder 5">
            <a:extLst>
              <a:ext uri="{FF2B5EF4-FFF2-40B4-BE49-F238E27FC236}">
                <a16:creationId xmlns:a16="http://schemas.microsoft.com/office/drawing/2014/main" id="{83403F15-8313-47F5-8967-A646AA751830}"/>
              </a:ext>
            </a:extLst>
          </p:cNvPr>
          <p:cNvGraphicFramePr>
            <a:graphicFrameLocks noGrp="1"/>
          </p:cNvGraphicFramePr>
          <p:nvPr>
            <p:ph type="chart" sz="quarter" idx="13"/>
            <p:extLst>
              <p:ext uri="{D42A27DB-BD31-4B8C-83A1-F6EECF244321}">
                <p14:modId xmlns:p14="http://schemas.microsoft.com/office/powerpoint/2010/main" val="1760587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242921-319A-40A5-8DB7-731CAE22A58F}"/>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08DE8785-DE04-4442-BC49-87DD1DA1D7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23335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E9B19-E837-48FA-8A23-53B15B4B4EFE}"/>
              </a:ext>
            </a:extLst>
          </p:cNvPr>
          <p:cNvSpPr>
            <a:spLocks noGrp="1"/>
          </p:cNvSpPr>
          <p:nvPr>
            <p:ph type="title"/>
          </p:nvPr>
        </p:nvSpPr>
        <p:spPr/>
        <p:txBody>
          <a:bodyPr/>
          <a:lstStyle/>
          <a:p>
            <a:r>
              <a:rPr lang="en-US"/>
              <a:t>Average Interactions Per Tweet</a:t>
            </a:r>
          </a:p>
        </p:txBody>
      </p:sp>
      <p:graphicFrame>
        <p:nvGraphicFramePr>
          <p:cNvPr id="6" name="Chart Placeholder 5">
            <a:extLst>
              <a:ext uri="{FF2B5EF4-FFF2-40B4-BE49-F238E27FC236}">
                <a16:creationId xmlns:a16="http://schemas.microsoft.com/office/drawing/2014/main" id="{4A3946CF-6350-42C4-A51B-5F7110294D0C}"/>
              </a:ext>
            </a:extLst>
          </p:cNvPr>
          <p:cNvGraphicFramePr>
            <a:graphicFrameLocks noGrp="1"/>
          </p:cNvGraphicFramePr>
          <p:nvPr>
            <p:ph type="chart" sz="quarter" idx="13"/>
            <p:extLst>
              <p:ext uri="{D42A27DB-BD31-4B8C-83A1-F6EECF244321}">
                <p14:modId xmlns:p14="http://schemas.microsoft.com/office/powerpoint/2010/main" val="39220564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64A920-1D87-4B22-88DF-7773D2A07AD6}"/>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AE24E8D7-E7A8-4F99-966A-F9C4445253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78064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5FC2A-32DE-4BA0-864D-544BBF3B8B51}"/>
              </a:ext>
            </a:extLst>
          </p:cNvPr>
          <p:cNvSpPr>
            <a:spLocks noGrp="1"/>
          </p:cNvSpPr>
          <p:nvPr>
            <p:ph type="title"/>
          </p:nvPr>
        </p:nvSpPr>
        <p:spPr/>
        <p:txBody>
          <a:bodyPr/>
          <a:lstStyle/>
          <a:p>
            <a:r>
              <a:rPr lang="en-US"/>
              <a:t>Twitter Own and Retweeted Tweets Table</a:t>
            </a:r>
          </a:p>
        </p:txBody>
      </p:sp>
      <p:graphicFrame>
        <p:nvGraphicFramePr>
          <p:cNvPr id="5" name="Table Placeholder 4">
            <a:extLst>
              <a:ext uri="{FF2B5EF4-FFF2-40B4-BE49-F238E27FC236}">
                <a16:creationId xmlns:a16="http://schemas.microsoft.com/office/drawing/2014/main" id="{A538821A-7F7B-4C10-AEDE-17A6B3C2DDC2}"/>
              </a:ext>
            </a:extLst>
          </p:cNvPr>
          <p:cNvGraphicFramePr>
            <a:graphicFrameLocks noGrp="1"/>
          </p:cNvGraphicFramePr>
          <p:nvPr>
            <p:ph type="tbl" sz="quarter" idx="13"/>
            <p:extLst>
              <p:ext uri="{D42A27DB-BD31-4B8C-83A1-F6EECF244321}">
                <p14:modId xmlns:p14="http://schemas.microsoft.com/office/powerpoint/2010/main" val="2136165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94816280"/>
                    </a:ext>
                  </a:extLst>
                </a:gridCol>
                <a:gridCol w="822960">
                  <a:extLst>
                    <a:ext uri="{9D8B030D-6E8A-4147-A177-3AD203B41FA5}">
                      <a16:colId xmlns:a16="http://schemas.microsoft.com/office/drawing/2014/main" val="1983778309"/>
                    </a:ext>
                  </a:extLst>
                </a:gridCol>
                <a:gridCol w="822960">
                  <a:extLst>
                    <a:ext uri="{9D8B030D-6E8A-4147-A177-3AD203B41FA5}">
                      <a16:colId xmlns:a16="http://schemas.microsoft.com/office/drawing/2014/main" val="2556371276"/>
                    </a:ext>
                  </a:extLst>
                </a:gridCol>
                <a:gridCol w="822960">
                  <a:extLst>
                    <a:ext uri="{9D8B030D-6E8A-4147-A177-3AD203B41FA5}">
                      <a16:colId xmlns:a16="http://schemas.microsoft.com/office/drawing/2014/main" val="3443636752"/>
                    </a:ext>
                  </a:extLst>
                </a:gridCol>
                <a:gridCol w="822960">
                  <a:extLst>
                    <a:ext uri="{9D8B030D-6E8A-4147-A177-3AD203B41FA5}">
                      <a16:colId xmlns:a16="http://schemas.microsoft.com/office/drawing/2014/main" val="2107298835"/>
                    </a:ext>
                  </a:extLst>
                </a:gridCol>
                <a:gridCol w="822960">
                  <a:extLst>
                    <a:ext uri="{9D8B030D-6E8A-4147-A177-3AD203B41FA5}">
                      <a16:colId xmlns:a16="http://schemas.microsoft.com/office/drawing/2014/main" val="2441022560"/>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4213368662"/>
                  </a:ext>
                </a:extLst>
              </a:tr>
              <a:tr h="370840">
                <a:tc>
                  <a:txBody>
                    <a:bodyPr/>
                    <a:lstStyle/>
                    <a:p>
                      <a:r>
                        <a:rPr lang="en-US" sz="1000" b="1"/>
                        <a:t>@FirstInsHI - 2017-10-20 14:32:45</a:t>
                      </a:r>
                      <a:r>
                        <a:rPr lang="en-US" sz="1000"/>
                        <a:t>
Congratulations to our very own Sabrena Souza, who has been awarded Hawaii's "CPCU of the Year"! @cpcusociety Hawaii Chapter #cpcu https://t.co/jk9AUc7RB6</a:t>
                      </a:r>
                    </a:p>
                  </a:txBody>
                  <a:tcPr/>
                </a:tc>
                <a:tc>
                  <a:txBody>
                    <a:bodyPr/>
                    <a:lstStyle/>
                    <a:p>
                      <a:r>
                        <a:rPr lang="en-US" sz="1000"/>
                        <a:t>No</a:t>
                      </a:r>
                    </a:p>
                  </a:txBody>
                  <a:tcPr/>
                </a:tc>
                <a:tc>
                  <a:txBody>
                    <a:bodyPr/>
                    <a:lstStyle/>
                    <a:p>
                      <a:r>
                        <a:rPr lang="en-US" sz="1000"/>
                        <a:t>1</a:t>
                      </a:r>
                    </a:p>
                  </a:txBody>
                  <a:tcPr/>
                </a:tc>
                <a:tc>
                  <a:txBody>
                    <a:bodyPr/>
                    <a:lstStyle/>
                    <a:p>
                      <a:r>
                        <a:rPr lang="en-US" sz="1000"/>
                        <a:t>8</a:t>
                      </a:r>
                    </a:p>
                  </a:txBody>
                  <a:tcPr/>
                </a:tc>
                <a:tc>
                  <a:txBody>
                    <a:bodyPr/>
                    <a:lstStyle/>
                    <a:p>
                      <a:r>
                        <a:rPr lang="en-US" sz="1000"/>
                        <a:t>1</a:t>
                      </a:r>
                    </a:p>
                  </a:txBody>
                  <a:tcPr/>
                </a:tc>
                <a:tc>
                  <a:txBody>
                    <a:bodyPr/>
                    <a:lstStyle/>
                    <a:p>
                      <a:r>
                        <a:rPr lang="en-US" sz="1000"/>
                        <a:t>0.8123%</a:t>
                      </a:r>
                    </a:p>
                  </a:txBody>
                  <a:tcPr/>
                </a:tc>
                <a:extLst>
                  <a:ext uri="{0D108BD9-81ED-4DB2-BD59-A6C34878D82A}">
                    <a16:rowId xmlns:a16="http://schemas.microsoft.com/office/drawing/2014/main" val="1937797974"/>
                  </a:ext>
                </a:extLst>
              </a:tr>
              <a:tr h="370840">
                <a:tc>
                  <a:txBody>
                    <a:bodyPr/>
                    <a:lstStyle/>
                    <a:p>
                      <a:r>
                        <a:rPr lang="en-US" sz="1000" b="1"/>
                        <a:t>@FirstInsHI - 2017-10-04 14:46:13</a:t>
                      </a:r>
                      <a:r>
                        <a:rPr lang="en-US" sz="1000"/>
                        <a:t>
The 7th Annual @HIFoodWineFest kicks of on #Oahu next month! What event are you looking forward to the most?  https://t.co/smD6zHWqKp https://t.co/aApB6gA0xq</a:t>
                      </a:r>
                    </a:p>
                  </a:txBody>
                  <a:tcPr/>
                </a:tc>
                <a:tc>
                  <a:txBody>
                    <a:bodyPr/>
                    <a:lstStyle/>
                    <a:p>
                      <a:r>
                        <a:rPr lang="en-US" sz="1000"/>
                        <a:t>No</a:t>
                      </a:r>
                    </a:p>
                  </a:txBody>
                  <a:tcPr/>
                </a:tc>
                <a:tc>
                  <a:txBody>
                    <a:bodyPr/>
                    <a:lstStyle/>
                    <a:p>
                      <a:r>
                        <a:rPr lang="en-US" sz="1000"/>
                        <a:t>6</a:t>
                      </a:r>
                    </a:p>
                  </a:txBody>
                  <a:tcPr/>
                </a:tc>
                <a:tc>
                  <a:txBody>
                    <a:bodyPr/>
                    <a:lstStyle/>
                    <a:p>
                      <a:r>
                        <a:rPr lang="en-US" sz="1000"/>
                        <a:t>1</a:t>
                      </a:r>
                    </a:p>
                  </a:txBody>
                  <a:tcPr/>
                </a:tc>
                <a:tc>
                  <a:txBody>
                    <a:bodyPr/>
                    <a:lstStyle/>
                    <a:p>
                      <a:r>
                        <a:rPr lang="en-US" sz="1000"/>
                        <a:t>0</a:t>
                      </a:r>
                    </a:p>
                  </a:txBody>
                  <a:tcPr/>
                </a:tc>
                <a:tc>
                  <a:txBody>
                    <a:bodyPr/>
                    <a:lstStyle/>
                    <a:p>
                      <a:r>
                        <a:rPr lang="en-US" sz="1000"/>
                        <a:t>0.5700%</a:t>
                      </a:r>
                    </a:p>
                  </a:txBody>
                  <a:tcPr/>
                </a:tc>
                <a:extLst>
                  <a:ext uri="{0D108BD9-81ED-4DB2-BD59-A6C34878D82A}">
                    <a16:rowId xmlns:a16="http://schemas.microsoft.com/office/drawing/2014/main" val="1032956774"/>
                  </a:ext>
                </a:extLst>
              </a:tr>
              <a:tr h="370840">
                <a:tc>
                  <a:txBody>
                    <a:bodyPr/>
                    <a:lstStyle/>
                    <a:p>
                      <a:r>
                        <a:rPr lang="en-US" sz="1000" b="1"/>
                        <a:t>@FirstInsHI - 2017-10-03 12:39:52</a:t>
                      </a:r>
                      <a:r>
                        <a:rPr lang="en-US" sz="1000"/>
                        <a:t>
Our wellness program earned us Silver level recognition in the @American_Heart Workplace Health Achievement Index!  https://t.co/NV6ETipwXA https://t.co/1Qjj5G2uJc</a:t>
                      </a:r>
                    </a:p>
                  </a:txBody>
                  <a:tcPr/>
                </a:tc>
                <a:tc>
                  <a:txBody>
                    <a:bodyPr/>
                    <a:lstStyle/>
                    <a:p>
                      <a:r>
                        <a:rPr lang="en-US" sz="1000"/>
                        <a:t>No</a:t>
                      </a:r>
                    </a:p>
                  </a:txBody>
                  <a:tcPr/>
                </a:tc>
                <a:tc>
                  <a:txBody>
                    <a:bodyPr/>
                    <a:lstStyle/>
                    <a:p>
                      <a:r>
                        <a:rPr lang="en-US" sz="1000"/>
                        <a:t>1</a:t>
                      </a:r>
                    </a:p>
                  </a:txBody>
                  <a:tcPr/>
                </a:tc>
                <a:tc>
                  <a:txBody>
                    <a:bodyPr/>
                    <a:lstStyle/>
                    <a:p>
                      <a:r>
                        <a:rPr lang="en-US" sz="1000"/>
                        <a:t>4</a:t>
                      </a:r>
                    </a:p>
                  </a:txBody>
                  <a:tcPr/>
                </a:tc>
                <a:tc>
                  <a:txBody>
                    <a:bodyPr/>
                    <a:lstStyle/>
                    <a:p>
                      <a:r>
                        <a:rPr lang="en-US" sz="1000"/>
                        <a:t>0</a:t>
                      </a:r>
                    </a:p>
                  </a:txBody>
                  <a:tcPr/>
                </a:tc>
                <a:tc>
                  <a:txBody>
                    <a:bodyPr/>
                    <a:lstStyle/>
                    <a:p>
                      <a:r>
                        <a:rPr lang="en-US" sz="1000"/>
                        <a:t>0.4078%</a:t>
                      </a:r>
                    </a:p>
                  </a:txBody>
                  <a:tcPr/>
                </a:tc>
                <a:extLst>
                  <a:ext uri="{0D108BD9-81ED-4DB2-BD59-A6C34878D82A}">
                    <a16:rowId xmlns:a16="http://schemas.microsoft.com/office/drawing/2014/main" val="264909463"/>
                  </a:ext>
                </a:extLst>
              </a:tr>
            </a:tbl>
          </a:graphicData>
        </a:graphic>
      </p:graphicFrame>
      <p:sp>
        <p:nvSpPr>
          <p:cNvPr id="4" name="Text Placeholder 3">
            <a:extLst>
              <a:ext uri="{FF2B5EF4-FFF2-40B4-BE49-F238E27FC236}">
                <a16:creationId xmlns:a16="http://schemas.microsoft.com/office/drawing/2014/main" id="{38A8198D-D6BF-466A-968A-280C17EE3B79}"/>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7756370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AED97-8A72-4710-9528-F6F89ABB3518}"/>
              </a:ext>
            </a:extLst>
          </p:cNvPr>
          <p:cNvSpPr>
            <a:spLocks noGrp="1"/>
          </p:cNvSpPr>
          <p:nvPr>
            <p:ph type="title"/>
          </p:nvPr>
        </p:nvSpPr>
        <p:spPr/>
        <p:txBody>
          <a:bodyPr/>
          <a:lstStyle/>
          <a:p>
            <a:r>
              <a:rPr lang="en-US"/>
              <a:t>LinkedIn Key Metrics Table</a:t>
            </a:r>
          </a:p>
        </p:txBody>
      </p:sp>
      <p:graphicFrame>
        <p:nvGraphicFramePr>
          <p:cNvPr id="5" name="Table Placeholder 4">
            <a:extLst>
              <a:ext uri="{FF2B5EF4-FFF2-40B4-BE49-F238E27FC236}">
                <a16:creationId xmlns:a16="http://schemas.microsoft.com/office/drawing/2014/main" id="{E7224704-6730-4DDE-91B2-6141F389194E}"/>
              </a:ext>
            </a:extLst>
          </p:cNvPr>
          <p:cNvGraphicFramePr>
            <a:graphicFrameLocks noGrp="1"/>
          </p:cNvGraphicFramePr>
          <p:nvPr>
            <p:ph type="tbl" sz="quarter" idx="13"/>
            <p:extLst>
              <p:ext uri="{D42A27DB-BD31-4B8C-83A1-F6EECF244321}">
                <p14:modId xmlns:p14="http://schemas.microsoft.com/office/powerpoint/2010/main" val="1513163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08100206"/>
                    </a:ext>
                  </a:extLst>
                </a:gridCol>
                <a:gridCol w="1069848">
                  <a:extLst>
                    <a:ext uri="{9D8B030D-6E8A-4147-A177-3AD203B41FA5}">
                      <a16:colId xmlns:a16="http://schemas.microsoft.com/office/drawing/2014/main" val="3334771019"/>
                    </a:ext>
                  </a:extLst>
                </a:gridCol>
                <a:gridCol w="1069848">
                  <a:extLst>
                    <a:ext uri="{9D8B030D-6E8A-4147-A177-3AD203B41FA5}">
                      <a16:colId xmlns:a16="http://schemas.microsoft.com/office/drawing/2014/main" val="1686596196"/>
                    </a:ext>
                  </a:extLst>
                </a:gridCol>
                <a:gridCol w="1069848">
                  <a:extLst>
                    <a:ext uri="{9D8B030D-6E8A-4147-A177-3AD203B41FA5}">
                      <a16:colId xmlns:a16="http://schemas.microsoft.com/office/drawing/2014/main" val="3167202051"/>
                    </a:ext>
                  </a:extLst>
                </a:gridCol>
                <a:gridCol w="1069848">
                  <a:extLst>
                    <a:ext uri="{9D8B030D-6E8A-4147-A177-3AD203B41FA5}">
                      <a16:colId xmlns:a16="http://schemas.microsoft.com/office/drawing/2014/main" val="1499303229"/>
                    </a:ext>
                  </a:extLst>
                </a:gridCol>
                <a:gridCol w="1069848">
                  <a:extLst>
                    <a:ext uri="{9D8B030D-6E8A-4147-A177-3AD203B41FA5}">
                      <a16:colId xmlns:a16="http://schemas.microsoft.com/office/drawing/2014/main" val="1341624716"/>
                    </a:ext>
                  </a:extLst>
                </a:gridCol>
                <a:gridCol w="1069848">
                  <a:extLst>
                    <a:ext uri="{9D8B030D-6E8A-4147-A177-3AD203B41FA5}">
                      <a16:colId xmlns:a16="http://schemas.microsoft.com/office/drawing/2014/main" val="100081016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913959451"/>
                  </a:ext>
                </a:extLst>
              </a:tr>
              <a:tr h="370840">
                <a:tc>
                  <a:txBody>
                    <a:bodyPr/>
                    <a:lstStyle/>
                    <a:p>
                      <a:r>
                        <a:rPr lang="en-US" sz="1000"/>
                        <a:t>First Insurance Company of Hawaii</a:t>
                      </a:r>
                    </a:p>
                  </a:txBody>
                  <a:tcPr/>
                </a:tc>
                <a:tc>
                  <a:txBody>
                    <a:bodyPr/>
                    <a:lstStyle/>
                    <a:p>
                      <a:r>
                        <a:rPr lang="en-US" sz="1000"/>
                        <a:t>875</a:t>
                      </a:r>
                    </a:p>
                  </a:txBody>
                  <a:tcPr/>
                </a:tc>
                <a:tc>
                  <a:txBody>
                    <a:bodyPr/>
                    <a:lstStyle/>
                    <a:p>
                      <a:r>
                        <a:rPr lang="en-US" sz="1000"/>
                        <a:t>12</a:t>
                      </a:r>
                    </a:p>
                  </a:txBody>
                  <a:tcPr/>
                </a:tc>
                <a:tc>
                  <a:txBody>
                    <a:bodyPr/>
                    <a:lstStyle/>
                    <a:p>
                      <a:r>
                        <a:rPr lang="en-US" sz="1000"/>
                        <a:t>5</a:t>
                      </a:r>
                    </a:p>
                  </a:txBody>
                  <a:tcPr/>
                </a:tc>
                <a:tc>
                  <a:txBody>
                    <a:bodyPr/>
                    <a:lstStyle/>
                    <a:p>
                      <a:r>
                        <a:rPr lang="en-US" sz="1000"/>
                        <a:t>129</a:t>
                      </a:r>
                    </a:p>
                  </a:txBody>
                  <a:tcPr/>
                </a:tc>
                <a:tc>
                  <a:txBody>
                    <a:bodyPr/>
                    <a:lstStyle/>
                    <a:p>
                      <a:r>
                        <a:rPr lang="en-US" sz="1000"/>
                        <a:t>5</a:t>
                      </a:r>
                    </a:p>
                  </a:txBody>
                  <a:tcPr/>
                </a:tc>
                <a:tc>
                  <a:txBody>
                    <a:bodyPr/>
                    <a:lstStyle/>
                    <a:p>
                      <a:r>
                        <a:rPr lang="en-US" sz="1000"/>
                        <a:t>3.0840%</a:t>
                      </a:r>
                    </a:p>
                  </a:txBody>
                  <a:tcPr/>
                </a:tc>
                <a:extLst>
                  <a:ext uri="{0D108BD9-81ED-4DB2-BD59-A6C34878D82A}">
                    <a16:rowId xmlns:a16="http://schemas.microsoft.com/office/drawing/2014/main" val="885909858"/>
                  </a:ext>
                </a:extLst>
              </a:tr>
            </a:tbl>
          </a:graphicData>
        </a:graphic>
      </p:graphicFrame>
      <p:sp>
        <p:nvSpPr>
          <p:cNvPr id="4" name="Text Placeholder 3">
            <a:extLst>
              <a:ext uri="{FF2B5EF4-FFF2-40B4-BE49-F238E27FC236}">
                <a16:creationId xmlns:a16="http://schemas.microsoft.com/office/drawing/2014/main" id="{1F57AB0B-F6A3-4E64-AF12-499EAF647FC5}"/>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9924665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7C0A6-2685-445F-A6D9-722DB85BB4A9}"/>
              </a:ext>
            </a:extLst>
          </p:cNvPr>
          <p:cNvSpPr>
            <a:spLocks noGrp="1"/>
          </p:cNvSpPr>
          <p:nvPr>
            <p:ph type="title"/>
          </p:nvPr>
        </p:nvSpPr>
        <p:spPr/>
        <p:txBody>
          <a:bodyPr/>
          <a:lstStyle/>
          <a:p>
            <a:r>
              <a:rPr lang="en-US"/>
              <a:t>LinkedIn Followers Change</a:t>
            </a:r>
          </a:p>
        </p:txBody>
      </p:sp>
      <p:graphicFrame>
        <p:nvGraphicFramePr>
          <p:cNvPr id="6" name="Chart Placeholder 5">
            <a:extLst>
              <a:ext uri="{FF2B5EF4-FFF2-40B4-BE49-F238E27FC236}">
                <a16:creationId xmlns:a16="http://schemas.microsoft.com/office/drawing/2014/main" id="{324CB907-287C-494E-84F4-FA3602F4BF8D}"/>
              </a:ext>
            </a:extLst>
          </p:cNvPr>
          <p:cNvGraphicFramePr>
            <a:graphicFrameLocks noGrp="1"/>
          </p:cNvGraphicFramePr>
          <p:nvPr>
            <p:ph type="chart" sz="quarter" idx="13"/>
            <p:extLst>
              <p:ext uri="{D42A27DB-BD31-4B8C-83A1-F6EECF244321}">
                <p14:modId xmlns:p14="http://schemas.microsoft.com/office/powerpoint/2010/main" val="3413851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281B28-B34D-4A6D-9F3E-6E4D106FFE0C}"/>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7D0BF697-CF5A-4526-A4BB-E672EFF108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1865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269F5-1451-45C2-8152-B631DA23F079}"/>
              </a:ext>
            </a:extLst>
          </p:cNvPr>
          <p:cNvSpPr>
            <a:spLocks noGrp="1"/>
          </p:cNvSpPr>
          <p:nvPr>
            <p:ph type="title"/>
          </p:nvPr>
        </p:nvSpPr>
        <p:spPr/>
        <p:txBody>
          <a:bodyPr/>
          <a:lstStyle/>
          <a:p>
            <a:r>
              <a:rPr lang="en-US"/>
              <a:t>Average Interactions Per LinkedIn Update</a:t>
            </a:r>
          </a:p>
        </p:txBody>
      </p:sp>
      <p:graphicFrame>
        <p:nvGraphicFramePr>
          <p:cNvPr id="6" name="Chart Placeholder 5">
            <a:extLst>
              <a:ext uri="{FF2B5EF4-FFF2-40B4-BE49-F238E27FC236}">
                <a16:creationId xmlns:a16="http://schemas.microsoft.com/office/drawing/2014/main" id="{3A00E930-DA33-4789-8BDA-0B171C8AC500}"/>
              </a:ext>
            </a:extLst>
          </p:cNvPr>
          <p:cNvGraphicFramePr>
            <a:graphicFrameLocks noGrp="1"/>
          </p:cNvGraphicFramePr>
          <p:nvPr>
            <p:ph type="chart" sz="quarter" idx="13"/>
            <p:extLst>
              <p:ext uri="{D42A27DB-BD31-4B8C-83A1-F6EECF244321}">
                <p14:modId xmlns:p14="http://schemas.microsoft.com/office/powerpoint/2010/main" val="31737952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9AB402-853D-48EB-87AB-E8ABB84BE334}"/>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3AA39FD7-8616-4FB2-B363-135A800561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87764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303D0-3B96-4171-ADB5-6450F7506668}"/>
              </a:ext>
            </a:extLst>
          </p:cNvPr>
          <p:cNvSpPr>
            <a:spLocks noGrp="1"/>
          </p:cNvSpPr>
          <p:nvPr>
            <p:ph type="title"/>
          </p:nvPr>
        </p:nvSpPr>
        <p:spPr/>
        <p:txBody>
          <a:bodyPr/>
          <a:lstStyle/>
          <a:p>
            <a:r>
              <a:rPr lang="en-US"/>
              <a:t>LinkedIn Updates Table</a:t>
            </a:r>
          </a:p>
        </p:txBody>
      </p:sp>
      <p:graphicFrame>
        <p:nvGraphicFramePr>
          <p:cNvPr id="5" name="Table Placeholder 4">
            <a:extLst>
              <a:ext uri="{FF2B5EF4-FFF2-40B4-BE49-F238E27FC236}">
                <a16:creationId xmlns:a16="http://schemas.microsoft.com/office/drawing/2014/main" id="{A742C20C-8EFC-4777-8357-C36C1DA08EDB}"/>
              </a:ext>
            </a:extLst>
          </p:cNvPr>
          <p:cNvGraphicFramePr>
            <a:graphicFrameLocks noGrp="1"/>
          </p:cNvGraphicFramePr>
          <p:nvPr>
            <p:ph type="tbl" sz="quarter" idx="13"/>
            <p:extLst>
              <p:ext uri="{D42A27DB-BD31-4B8C-83A1-F6EECF244321}">
                <p14:modId xmlns:p14="http://schemas.microsoft.com/office/powerpoint/2010/main" val="363043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755025051"/>
                    </a:ext>
                  </a:extLst>
                </a:gridCol>
                <a:gridCol w="987552">
                  <a:extLst>
                    <a:ext uri="{9D8B030D-6E8A-4147-A177-3AD203B41FA5}">
                      <a16:colId xmlns:a16="http://schemas.microsoft.com/office/drawing/2014/main" val="3029712670"/>
                    </a:ext>
                  </a:extLst>
                </a:gridCol>
                <a:gridCol w="987552">
                  <a:extLst>
                    <a:ext uri="{9D8B030D-6E8A-4147-A177-3AD203B41FA5}">
                      <a16:colId xmlns:a16="http://schemas.microsoft.com/office/drawing/2014/main" val="4237811198"/>
                    </a:ext>
                  </a:extLst>
                </a:gridCol>
                <a:gridCol w="987552">
                  <a:extLst>
                    <a:ext uri="{9D8B030D-6E8A-4147-A177-3AD203B41FA5}">
                      <a16:colId xmlns:a16="http://schemas.microsoft.com/office/drawing/2014/main" val="2595252239"/>
                    </a:ext>
                  </a:extLst>
                </a:gridCol>
                <a:gridCol w="987552">
                  <a:extLst>
                    <a:ext uri="{9D8B030D-6E8A-4147-A177-3AD203B41FA5}">
                      <a16:colId xmlns:a16="http://schemas.microsoft.com/office/drawing/2014/main" val="861621744"/>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4280985316"/>
                  </a:ext>
                </a:extLst>
              </a:tr>
              <a:tr h="370840">
                <a:tc>
                  <a:txBody>
                    <a:bodyPr/>
                    <a:lstStyle/>
                    <a:p>
                      <a:r>
                        <a:rPr lang="en-US" sz="1000" b="1"/>
                        <a:t>First Insurance Company of Hawaii - 2017-10-19 14:29:00</a:t>
                      </a:r>
                      <a:r>
                        <a:rPr lang="en-US" sz="1000"/>
                        <a:t>
Congratulations to our newly conferred CPCUs, and to Sabrena Souza of our ITS department, who was awarded "CPCU of the Year" at the HIIA/CPCU All Industry Day event on Tuesday.</a:t>
                      </a:r>
                    </a:p>
                  </a:txBody>
                  <a:tcPr/>
                </a:tc>
                <a:tc>
                  <a:txBody>
                    <a:bodyPr/>
                    <a:lstStyle/>
                    <a:p>
                      <a:r>
                        <a:rPr lang="en-US" sz="1000"/>
                        <a:t>33</a:t>
                      </a:r>
                    </a:p>
                  </a:txBody>
                  <a:tcPr/>
                </a:tc>
                <a:tc>
                  <a:txBody>
                    <a:bodyPr/>
                    <a:lstStyle/>
                    <a:p>
                      <a:r>
                        <a:rPr lang="en-US" sz="1000"/>
                        <a:t>5</a:t>
                      </a:r>
                    </a:p>
                  </a:txBody>
                  <a:tcPr/>
                </a:tc>
                <a:tc>
                  <a:txBody>
                    <a:bodyPr/>
                    <a:lstStyle/>
                    <a:p>
                      <a:r>
                        <a:rPr lang="en-US" sz="1000"/>
                        <a:t>4.3628%</a:t>
                      </a:r>
                    </a:p>
                  </a:txBody>
                  <a:tcPr/>
                </a:tc>
                <a:tc>
                  <a:txBody>
                    <a:bodyPr/>
                    <a:lstStyle/>
                    <a:p>
                      <a:r>
                        <a:rPr lang="en-US" sz="1000"/>
                        <a:t>Photo</a:t>
                      </a:r>
                    </a:p>
                  </a:txBody>
                  <a:tcPr/>
                </a:tc>
                <a:extLst>
                  <a:ext uri="{0D108BD9-81ED-4DB2-BD59-A6C34878D82A}">
                    <a16:rowId xmlns:a16="http://schemas.microsoft.com/office/drawing/2014/main" val="4165790219"/>
                  </a:ext>
                </a:extLst>
              </a:tr>
              <a:tr h="370840">
                <a:tc>
                  <a:txBody>
                    <a:bodyPr/>
                    <a:lstStyle/>
                    <a:p>
                      <a:r>
                        <a:rPr lang="en-US" sz="1000" b="1"/>
                        <a:t>First Insurance Company of Hawaii - 2017-10-27 20:15:26</a:t>
                      </a:r>
                      <a:r>
                        <a:rPr lang="en-US" sz="1000"/>
                        <a:t>
We love UH students! This week our HR team visited the Business Executive Society of Tomorrow (BEST Club) to provide an interview workshop.</a:t>
                      </a:r>
                    </a:p>
                  </a:txBody>
                  <a:tcPr/>
                </a:tc>
                <a:tc>
                  <a:txBody>
                    <a:bodyPr/>
                    <a:lstStyle/>
                    <a:p>
                      <a:r>
                        <a:rPr lang="en-US" sz="1000"/>
                        <a:t>36</a:t>
                      </a:r>
                    </a:p>
                  </a:txBody>
                  <a:tcPr/>
                </a:tc>
                <a:tc>
                  <a:txBody>
                    <a:bodyPr/>
                    <a:lstStyle/>
                    <a:p>
                      <a:r>
                        <a:rPr lang="en-US" sz="1000"/>
                        <a:t>0</a:t>
                      </a:r>
                    </a:p>
                  </a:txBody>
                  <a:tcPr/>
                </a:tc>
                <a:tc>
                  <a:txBody>
                    <a:bodyPr/>
                    <a:lstStyle/>
                    <a:p>
                      <a:r>
                        <a:rPr lang="en-US" sz="1000"/>
                        <a:t>4.1332%</a:t>
                      </a:r>
                    </a:p>
                  </a:txBody>
                  <a:tcPr/>
                </a:tc>
                <a:tc>
                  <a:txBody>
                    <a:bodyPr/>
                    <a:lstStyle/>
                    <a:p>
                      <a:r>
                        <a:rPr lang="en-US" sz="1000"/>
                        <a:t>Photo</a:t>
                      </a:r>
                    </a:p>
                  </a:txBody>
                  <a:tcPr/>
                </a:tc>
                <a:extLst>
                  <a:ext uri="{0D108BD9-81ED-4DB2-BD59-A6C34878D82A}">
                    <a16:rowId xmlns:a16="http://schemas.microsoft.com/office/drawing/2014/main" val="1998141158"/>
                  </a:ext>
                </a:extLst>
              </a:tr>
              <a:tr h="370840">
                <a:tc>
                  <a:txBody>
                    <a:bodyPr/>
                    <a:lstStyle/>
                    <a:p>
                      <a:r>
                        <a:rPr lang="en-US" sz="1000" b="1"/>
                        <a:t>First Insurance Company of Hawaii - 2017-10-06 14:21:12</a:t>
                      </a:r>
                      <a:r>
                        <a:rPr lang="en-US" sz="1000"/>
                        <a:t>
Our 2nd annual Claims Mixer event at the Bankers Club was a chance for our Claims department to mix and mingle with our valued agency partners.</a:t>
                      </a:r>
                    </a:p>
                  </a:txBody>
                  <a:tcPr/>
                </a:tc>
                <a:tc>
                  <a:txBody>
                    <a:bodyPr/>
                    <a:lstStyle/>
                    <a:p>
                      <a:r>
                        <a:rPr lang="en-US" sz="1000"/>
                        <a:t>25</a:t>
                      </a:r>
                    </a:p>
                  </a:txBody>
                  <a:tcPr/>
                </a:tc>
                <a:tc>
                  <a:txBody>
                    <a:bodyPr/>
                    <a:lstStyle/>
                    <a:p>
                      <a:r>
                        <a:rPr lang="en-US" sz="1000"/>
                        <a:t>0</a:t>
                      </a:r>
                    </a:p>
                  </a:txBody>
                  <a:tcPr/>
                </a:tc>
                <a:tc>
                  <a:txBody>
                    <a:bodyPr/>
                    <a:lstStyle/>
                    <a:p>
                      <a:r>
                        <a:rPr lang="en-US" sz="1000"/>
                        <a:t>2.8902%</a:t>
                      </a:r>
                    </a:p>
                  </a:txBody>
                  <a:tcPr/>
                </a:tc>
                <a:tc>
                  <a:txBody>
                    <a:bodyPr/>
                    <a:lstStyle/>
                    <a:p>
                      <a:r>
                        <a:rPr lang="en-US" sz="1000"/>
                        <a:t>Photo</a:t>
                      </a:r>
                    </a:p>
                  </a:txBody>
                  <a:tcPr/>
                </a:tc>
                <a:extLst>
                  <a:ext uri="{0D108BD9-81ED-4DB2-BD59-A6C34878D82A}">
                    <a16:rowId xmlns:a16="http://schemas.microsoft.com/office/drawing/2014/main" val="2611617240"/>
                  </a:ext>
                </a:extLst>
              </a:tr>
            </a:tbl>
          </a:graphicData>
        </a:graphic>
      </p:graphicFrame>
      <p:sp>
        <p:nvSpPr>
          <p:cNvPr id="4" name="Text Placeholder 3">
            <a:extLst>
              <a:ext uri="{FF2B5EF4-FFF2-40B4-BE49-F238E27FC236}">
                <a16:creationId xmlns:a16="http://schemas.microsoft.com/office/drawing/2014/main" id="{5A94010E-4E17-4CAF-B693-C14383870DFC}"/>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6914366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34709-5FC5-4260-9626-8D0367567568}"/>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FFA39839-1AE5-4A64-9F63-14A494C459D6}"/>
              </a:ext>
            </a:extLst>
          </p:cNvPr>
          <p:cNvGraphicFramePr>
            <a:graphicFrameLocks noGrp="1"/>
          </p:cNvGraphicFramePr>
          <p:nvPr>
            <p:ph type="tbl" sz="quarter" idx="13"/>
            <p:extLst>
              <p:ext uri="{D42A27DB-BD31-4B8C-83A1-F6EECF244321}">
                <p14:modId xmlns:p14="http://schemas.microsoft.com/office/powerpoint/2010/main" val="2735663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55391601"/>
                    </a:ext>
                  </a:extLst>
                </a:gridCol>
                <a:gridCol w="699516">
                  <a:extLst>
                    <a:ext uri="{9D8B030D-6E8A-4147-A177-3AD203B41FA5}">
                      <a16:colId xmlns:a16="http://schemas.microsoft.com/office/drawing/2014/main" val="1614446913"/>
                    </a:ext>
                  </a:extLst>
                </a:gridCol>
                <a:gridCol w="699516">
                  <a:extLst>
                    <a:ext uri="{9D8B030D-6E8A-4147-A177-3AD203B41FA5}">
                      <a16:colId xmlns:a16="http://schemas.microsoft.com/office/drawing/2014/main" val="1696669662"/>
                    </a:ext>
                  </a:extLst>
                </a:gridCol>
                <a:gridCol w="658368">
                  <a:extLst>
                    <a:ext uri="{9D8B030D-6E8A-4147-A177-3AD203B41FA5}">
                      <a16:colId xmlns:a16="http://schemas.microsoft.com/office/drawing/2014/main" val="4095118484"/>
                    </a:ext>
                  </a:extLst>
                </a:gridCol>
                <a:gridCol w="658368">
                  <a:extLst>
                    <a:ext uri="{9D8B030D-6E8A-4147-A177-3AD203B41FA5}">
                      <a16:colId xmlns:a16="http://schemas.microsoft.com/office/drawing/2014/main" val="4071742064"/>
                    </a:ext>
                  </a:extLst>
                </a:gridCol>
                <a:gridCol w="658368">
                  <a:extLst>
                    <a:ext uri="{9D8B030D-6E8A-4147-A177-3AD203B41FA5}">
                      <a16:colId xmlns:a16="http://schemas.microsoft.com/office/drawing/2014/main" val="1788624368"/>
                    </a:ext>
                  </a:extLst>
                </a:gridCol>
                <a:gridCol w="699516">
                  <a:extLst>
                    <a:ext uri="{9D8B030D-6E8A-4147-A177-3AD203B41FA5}">
                      <a16:colId xmlns:a16="http://schemas.microsoft.com/office/drawing/2014/main" val="1646723193"/>
                    </a:ext>
                  </a:extLst>
                </a:gridCol>
                <a:gridCol w="699516">
                  <a:extLst>
                    <a:ext uri="{9D8B030D-6E8A-4147-A177-3AD203B41FA5}">
                      <a16:colId xmlns:a16="http://schemas.microsoft.com/office/drawing/2014/main" val="2865278309"/>
                    </a:ext>
                  </a:extLst>
                </a:gridCol>
                <a:gridCol w="699516">
                  <a:extLst>
                    <a:ext uri="{9D8B030D-6E8A-4147-A177-3AD203B41FA5}">
                      <a16:colId xmlns:a16="http://schemas.microsoft.com/office/drawing/2014/main" val="1858154151"/>
                    </a:ext>
                  </a:extLst>
                </a:gridCol>
                <a:gridCol w="658368">
                  <a:extLst>
                    <a:ext uri="{9D8B030D-6E8A-4147-A177-3AD203B41FA5}">
                      <a16:colId xmlns:a16="http://schemas.microsoft.com/office/drawing/2014/main" val="374422839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978310910"/>
                  </a:ext>
                </a:extLst>
              </a:tr>
              <a:tr h="370840">
                <a:tc>
                  <a:txBody>
                    <a:bodyPr/>
                    <a:lstStyle/>
                    <a:p>
                      <a:r>
                        <a:rPr lang="en-US" sz="1000"/>
                        <a:t>firstinshi (First Insurance Co. of Hawaii)</a:t>
                      </a:r>
                    </a:p>
                  </a:txBody>
                  <a:tcPr/>
                </a:tc>
                <a:tc>
                  <a:txBody>
                    <a:bodyPr/>
                    <a:lstStyle/>
                    <a:p>
                      <a:r>
                        <a:rPr lang="en-US" sz="1000"/>
                        <a:t>2346</a:t>
                      </a:r>
                    </a:p>
                  </a:txBody>
                  <a:tcPr/>
                </a:tc>
                <a:tc>
                  <a:txBody>
                    <a:bodyPr/>
                    <a:lstStyle/>
                    <a:p>
                      <a:r>
                        <a:rPr lang="en-US" sz="1000"/>
                        <a:t>4</a:t>
                      </a:r>
                    </a:p>
                  </a:txBody>
                  <a:tcPr/>
                </a:tc>
                <a:tc>
                  <a:txBody>
                    <a:bodyPr/>
                    <a:lstStyle/>
                    <a:p>
                      <a:r>
                        <a:rPr lang="en-US" sz="1000"/>
                        <a:t>21</a:t>
                      </a:r>
                    </a:p>
                  </a:txBody>
                  <a:tcPr/>
                </a:tc>
                <a:tc>
                  <a:txBody>
                    <a:bodyPr/>
                    <a:lstStyle/>
                    <a:p>
                      <a:r>
                        <a:rPr lang="en-US" sz="1000"/>
                        <a:t>2</a:t>
                      </a:r>
                    </a:p>
                  </a:txBody>
                  <a:tcPr/>
                </a:tc>
                <a:tc>
                  <a:txBody>
                    <a:bodyPr/>
                    <a:lstStyle/>
                    <a:p>
                      <a:r>
                        <a:rPr lang="en-US" sz="1000"/>
                        <a:t>0</a:t>
                      </a:r>
                    </a:p>
                  </a:txBody>
                  <a:tcPr/>
                </a:tc>
                <a:tc>
                  <a:txBody>
                    <a:bodyPr/>
                    <a:lstStyle/>
                    <a:p>
                      <a:r>
                        <a:rPr lang="en-US" sz="1000"/>
                        <a:t>23</a:t>
                      </a:r>
                    </a:p>
                  </a:txBody>
                  <a:tcPr/>
                </a:tc>
                <a:tc>
                  <a:txBody>
                    <a:bodyPr/>
                    <a:lstStyle/>
                    <a:p>
                      <a:r>
                        <a:rPr lang="en-US" sz="1000"/>
                        <a:t>777</a:t>
                      </a:r>
                    </a:p>
                  </a:txBody>
                  <a:tcPr/>
                </a:tc>
                <a:tc>
                  <a:txBody>
                    <a:bodyPr/>
                    <a:lstStyle/>
                    <a:p>
                      <a:r>
                        <a:rPr lang="en-US" sz="1000"/>
                        <a:t>6</a:t>
                      </a:r>
                    </a:p>
                  </a:txBody>
                  <a:tcPr/>
                </a:tc>
                <a:tc>
                  <a:txBody>
                    <a:bodyPr/>
                    <a:lstStyle/>
                    <a:p>
                      <a:r>
                        <a:rPr lang="en-US" sz="1000"/>
                        <a:t>1.4524%</a:t>
                      </a:r>
                    </a:p>
                  </a:txBody>
                  <a:tcPr/>
                </a:tc>
                <a:extLst>
                  <a:ext uri="{0D108BD9-81ED-4DB2-BD59-A6C34878D82A}">
                    <a16:rowId xmlns:a16="http://schemas.microsoft.com/office/drawing/2014/main" val="2543049924"/>
                  </a:ext>
                </a:extLst>
              </a:tr>
            </a:tbl>
          </a:graphicData>
        </a:graphic>
      </p:graphicFrame>
      <p:sp>
        <p:nvSpPr>
          <p:cNvPr id="4" name="Text Placeholder 3">
            <a:extLst>
              <a:ext uri="{FF2B5EF4-FFF2-40B4-BE49-F238E27FC236}">
                <a16:creationId xmlns:a16="http://schemas.microsoft.com/office/drawing/2014/main" id="{E337C753-3A4C-4682-98CB-06F44F2C67A0}"/>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2241956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9A23D-F022-4B03-B702-311BCDE35258}"/>
              </a:ext>
            </a:extLst>
          </p:cNvPr>
          <p:cNvSpPr>
            <a:spLocks noGrp="1"/>
          </p:cNvSpPr>
          <p:nvPr>
            <p:ph type="title"/>
          </p:nvPr>
        </p:nvSpPr>
        <p:spPr/>
        <p:txBody>
          <a:bodyPr/>
          <a:lstStyle/>
          <a:p>
            <a:r>
              <a:rPr lang="en-US"/>
              <a:t>Instagram Followers Change</a:t>
            </a:r>
          </a:p>
        </p:txBody>
      </p:sp>
      <p:graphicFrame>
        <p:nvGraphicFramePr>
          <p:cNvPr id="6" name="Chart Placeholder 5">
            <a:extLst>
              <a:ext uri="{FF2B5EF4-FFF2-40B4-BE49-F238E27FC236}">
                <a16:creationId xmlns:a16="http://schemas.microsoft.com/office/drawing/2014/main" id="{BD62C36D-710E-475D-8EE8-01A19CC215C1}"/>
              </a:ext>
            </a:extLst>
          </p:cNvPr>
          <p:cNvGraphicFramePr>
            <a:graphicFrameLocks noGrp="1"/>
          </p:cNvGraphicFramePr>
          <p:nvPr>
            <p:ph type="chart" sz="quarter" idx="13"/>
            <p:extLst>
              <p:ext uri="{D42A27DB-BD31-4B8C-83A1-F6EECF244321}">
                <p14:modId xmlns:p14="http://schemas.microsoft.com/office/powerpoint/2010/main" val="40637771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9BDEAC-A66D-4C62-9E8C-0AC10DCB6D2B}"/>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6A35A793-9625-4DB1-9820-52AA2B93F8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38231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594F6-A423-41CF-9E22-CAD1527A9847}"/>
              </a:ext>
            </a:extLst>
          </p:cNvPr>
          <p:cNvSpPr>
            <a:spLocks noGrp="1"/>
          </p:cNvSpPr>
          <p:nvPr>
            <p:ph type="title"/>
          </p:nvPr>
        </p:nvSpPr>
        <p:spPr/>
        <p:txBody>
          <a:bodyPr/>
          <a:lstStyle/>
          <a:p>
            <a:r>
              <a:rPr lang="en-US"/>
              <a:t>Average Interactions Per Instagram Post</a:t>
            </a:r>
          </a:p>
        </p:txBody>
      </p:sp>
      <p:graphicFrame>
        <p:nvGraphicFramePr>
          <p:cNvPr id="6" name="Chart Placeholder 5">
            <a:extLst>
              <a:ext uri="{FF2B5EF4-FFF2-40B4-BE49-F238E27FC236}">
                <a16:creationId xmlns:a16="http://schemas.microsoft.com/office/drawing/2014/main" id="{EA209187-5441-43E2-9CA4-6E80A4B5B209}"/>
              </a:ext>
            </a:extLst>
          </p:cNvPr>
          <p:cNvGraphicFramePr>
            <a:graphicFrameLocks noGrp="1"/>
          </p:cNvGraphicFramePr>
          <p:nvPr>
            <p:ph type="chart" sz="quarter" idx="13"/>
            <p:extLst>
              <p:ext uri="{D42A27DB-BD31-4B8C-83A1-F6EECF244321}">
                <p14:modId xmlns:p14="http://schemas.microsoft.com/office/powerpoint/2010/main" val="14100011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678BF7-E777-4F64-AA23-376EB9D71CAF}"/>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C49A9508-47E8-4A2E-A98F-8031E1F469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77825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6E3BA-4895-4B39-80B7-B1131C5C5AC0}"/>
              </a:ext>
            </a:extLst>
          </p:cNvPr>
          <p:cNvSpPr>
            <a:spLocks noGrp="1"/>
          </p:cNvSpPr>
          <p:nvPr>
            <p:ph type="title"/>
          </p:nvPr>
        </p:nvSpPr>
        <p:spPr/>
        <p:txBody>
          <a:bodyPr/>
          <a:lstStyle/>
          <a:p>
            <a:r>
              <a:rPr lang="en-US"/>
              <a:t>Top Instagram Posts Table</a:t>
            </a:r>
          </a:p>
        </p:txBody>
      </p:sp>
      <p:graphicFrame>
        <p:nvGraphicFramePr>
          <p:cNvPr id="5" name="Table Placeholder 4">
            <a:extLst>
              <a:ext uri="{FF2B5EF4-FFF2-40B4-BE49-F238E27FC236}">
                <a16:creationId xmlns:a16="http://schemas.microsoft.com/office/drawing/2014/main" id="{F101F18D-6EFC-4B3F-80C9-9D2F052770F4}"/>
              </a:ext>
            </a:extLst>
          </p:cNvPr>
          <p:cNvGraphicFramePr>
            <a:graphicFrameLocks noGrp="1"/>
          </p:cNvGraphicFramePr>
          <p:nvPr>
            <p:ph type="tbl" sz="quarter" idx="13"/>
            <p:extLst>
              <p:ext uri="{D42A27DB-BD31-4B8C-83A1-F6EECF244321}">
                <p14:modId xmlns:p14="http://schemas.microsoft.com/office/powerpoint/2010/main" val="2233736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51676176"/>
                    </a:ext>
                  </a:extLst>
                </a:gridCol>
                <a:gridCol w="987552">
                  <a:extLst>
                    <a:ext uri="{9D8B030D-6E8A-4147-A177-3AD203B41FA5}">
                      <a16:colId xmlns:a16="http://schemas.microsoft.com/office/drawing/2014/main" val="3492880607"/>
                    </a:ext>
                  </a:extLst>
                </a:gridCol>
                <a:gridCol w="987552">
                  <a:extLst>
                    <a:ext uri="{9D8B030D-6E8A-4147-A177-3AD203B41FA5}">
                      <a16:colId xmlns:a16="http://schemas.microsoft.com/office/drawing/2014/main" val="4048558647"/>
                    </a:ext>
                  </a:extLst>
                </a:gridCol>
                <a:gridCol w="987552">
                  <a:extLst>
                    <a:ext uri="{9D8B030D-6E8A-4147-A177-3AD203B41FA5}">
                      <a16:colId xmlns:a16="http://schemas.microsoft.com/office/drawing/2014/main" val="4096551146"/>
                    </a:ext>
                  </a:extLst>
                </a:gridCol>
                <a:gridCol w="987552">
                  <a:extLst>
                    <a:ext uri="{9D8B030D-6E8A-4147-A177-3AD203B41FA5}">
                      <a16:colId xmlns:a16="http://schemas.microsoft.com/office/drawing/2014/main" val="4021994643"/>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4012115132"/>
                  </a:ext>
                </a:extLst>
              </a:tr>
              <a:tr h="370840">
                <a:tc>
                  <a:txBody>
                    <a:bodyPr/>
                    <a:lstStyle/>
                    <a:p>
                      <a:r>
                        <a:rPr lang="en-US" sz="1000" b="1"/>
                        <a:t>firstinshi (First Insurance Co. of Hawaii) - 2017-10-06 13:41:14</a:t>
                      </a:r>
                      <a:r>
                        <a:rPr lang="en-US" sz="1000"/>
                        <a:t>
Wishing everyone a happy #AlohaFriday with this #sunset shot by P. Chang of our Claims department. #tgif #hawaii</a:t>
                      </a:r>
                    </a:p>
                  </a:txBody>
                  <a:tcPr/>
                </a:tc>
                <a:tc>
                  <a:txBody>
                    <a:bodyPr/>
                    <a:lstStyle/>
                    <a:p>
                      <a:r>
                        <a:rPr lang="en-US" sz="1000"/>
                        <a:t>55</a:t>
                      </a:r>
                    </a:p>
                  </a:txBody>
                  <a:tcPr/>
                </a:tc>
                <a:tc>
                  <a:txBody>
                    <a:bodyPr/>
                    <a:lstStyle/>
                    <a:p>
                      <a:r>
                        <a:rPr lang="en-US" sz="1000"/>
                        <a:t>0</a:t>
                      </a:r>
                    </a:p>
                  </a:txBody>
                  <a:tcPr/>
                </a:tc>
                <a:tc>
                  <a:txBody>
                    <a:bodyPr/>
                    <a:lstStyle/>
                    <a:p>
                      <a:r>
                        <a:rPr lang="en-US" sz="1000"/>
                        <a:t>2.3565%</a:t>
                      </a:r>
                    </a:p>
                  </a:txBody>
                  <a:tcPr/>
                </a:tc>
                <a:tc>
                  <a:txBody>
                    <a:bodyPr/>
                    <a:lstStyle/>
                    <a:p>
                      <a:r>
                        <a:rPr lang="en-US" sz="1000"/>
                        <a:t>Image</a:t>
                      </a:r>
                    </a:p>
                  </a:txBody>
                  <a:tcPr/>
                </a:tc>
                <a:extLst>
                  <a:ext uri="{0D108BD9-81ED-4DB2-BD59-A6C34878D82A}">
                    <a16:rowId xmlns:a16="http://schemas.microsoft.com/office/drawing/2014/main" val="3183601754"/>
                  </a:ext>
                </a:extLst>
              </a:tr>
              <a:tr h="370840">
                <a:tc>
                  <a:txBody>
                    <a:bodyPr/>
                    <a:lstStyle/>
                    <a:p>
                      <a:r>
                        <a:rPr lang="en-US" sz="1000" b="1"/>
                        <a:t>firstinshi (First Insurance Co. of Hawaii) - 2017-10-13 13:25:05</a:t>
                      </a:r>
                      <a:r>
                        <a:rPr lang="en-US" sz="1000"/>
                        <a:t>
Photo by L. Kishimoto of our Commercial Underwriting department reminds us #luckywelivehawaii 
#oahu #alohafriday #tgif</a:t>
                      </a:r>
                    </a:p>
                  </a:txBody>
                  <a:tcPr/>
                </a:tc>
                <a:tc>
                  <a:txBody>
                    <a:bodyPr/>
                    <a:lstStyle/>
                    <a:p>
                      <a:r>
                        <a:rPr lang="en-US" sz="1000"/>
                        <a:t>52</a:t>
                      </a:r>
                    </a:p>
                  </a:txBody>
                  <a:tcPr/>
                </a:tc>
                <a:tc>
                  <a:txBody>
                    <a:bodyPr/>
                    <a:lstStyle/>
                    <a:p>
                      <a:r>
                        <a:rPr lang="en-US" sz="1000"/>
                        <a:t>0</a:t>
                      </a:r>
                    </a:p>
                  </a:txBody>
                  <a:tcPr/>
                </a:tc>
                <a:tc>
                  <a:txBody>
                    <a:bodyPr/>
                    <a:lstStyle/>
                    <a:p>
                      <a:r>
                        <a:rPr lang="en-US" sz="1000"/>
                        <a:t>2.2213%</a:t>
                      </a:r>
                    </a:p>
                  </a:txBody>
                  <a:tcPr/>
                </a:tc>
                <a:tc>
                  <a:txBody>
                    <a:bodyPr/>
                    <a:lstStyle/>
                    <a:p>
                      <a:r>
                        <a:rPr lang="en-US" sz="1000"/>
                        <a:t>Image</a:t>
                      </a:r>
                    </a:p>
                  </a:txBody>
                  <a:tcPr/>
                </a:tc>
                <a:extLst>
                  <a:ext uri="{0D108BD9-81ED-4DB2-BD59-A6C34878D82A}">
                    <a16:rowId xmlns:a16="http://schemas.microsoft.com/office/drawing/2014/main" val="3399556263"/>
                  </a:ext>
                </a:extLst>
              </a:tr>
              <a:tr h="370840">
                <a:tc>
                  <a:txBody>
                    <a:bodyPr/>
                    <a:lstStyle/>
                    <a:p>
                      <a:r>
                        <a:rPr lang="en-US" sz="1000" b="1"/>
                        <a:t>firstinshi (First Insurance Co. of Hawaii) - 2017-10-11 13:27:47</a:t>
                      </a:r>
                      <a:r>
                        <a:rPr lang="en-US" sz="1000"/>
                        <a:t>
First Insurance and @shidlercollege BEST Club volunteers worked together this past Saturday on the @redcrosshawaii "Sound the Alarm" campaign to stop home fire deaths. Four teams were dispatched to a condo near Punahou to install smoke alarms, replace batteries in existing alarms and help families develop fire escape plans. #soundthealarm</a:t>
                      </a:r>
                    </a:p>
                  </a:txBody>
                  <a:tcPr/>
                </a:tc>
                <a:tc>
                  <a:txBody>
                    <a:bodyPr/>
                    <a:lstStyle/>
                    <a:p>
                      <a:r>
                        <a:rPr lang="en-US" sz="1000"/>
                        <a:t>47</a:t>
                      </a:r>
                    </a:p>
                  </a:txBody>
                  <a:tcPr/>
                </a:tc>
                <a:tc>
                  <a:txBody>
                    <a:bodyPr/>
                    <a:lstStyle/>
                    <a:p>
                      <a:r>
                        <a:rPr lang="en-US" sz="1000"/>
                        <a:t>2</a:t>
                      </a:r>
                    </a:p>
                  </a:txBody>
                  <a:tcPr/>
                </a:tc>
                <a:tc>
                  <a:txBody>
                    <a:bodyPr/>
                    <a:lstStyle/>
                    <a:p>
                      <a:r>
                        <a:rPr lang="en-US" sz="1000"/>
                        <a:t>2.0931%</a:t>
                      </a:r>
                    </a:p>
                  </a:txBody>
                  <a:tcPr/>
                </a:tc>
                <a:tc>
                  <a:txBody>
                    <a:bodyPr/>
                    <a:lstStyle/>
                    <a:p>
                      <a:r>
                        <a:rPr lang="en-US" sz="1000"/>
                        <a:t>Image</a:t>
                      </a:r>
                    </a:p>
                  </a:txBody>
                  <a:tcPr/>
                </a:tc>
                <a:extLst>
                  <a:ext uri="{0D108BD9-81ED-4DB2-BD59-A6C34878D82A}">
                    <a16:rowId xmlns:a16="http://schemas.microsoft.com/office/drawing/2014/main" val="2578090859"/>
                  </a:ext>
                </a:extLst>
              </a:tr>
              <a:tr h="370840">
                <a:tc>
                  <a:txBody>
                    <a:bodyPr/>
                    <a:lstStyle/>
                    <a:p>
                      <a:r>
                        <a:rPr lang="en-US" sz="1000" b="1"/>
                        <a:t>firstinshi (First Insurance Co. of Hawaii) - 2017-10-24 14:03:39</a:t>
                      </a:r>
                      <a:r>
                        <a:rPr lang="en-US" sz="1000"/>
                        <a:t>
4.5 million dog bites occur in the U.S. each year. Don’t let your dog join the crowd. Here are some #dogparenting tips for raising a well-behaved dog:
Start young
Don't just punish your dog - show your dog what you want it to do
Be consistent
Teach your dog basic commands
Set your dog up for success - don't let your dog run free in public spaces. Even an exuberant pooch can seem threatening for small animals and children.
#pettips #dogs #dogtraining #obediencetraining</a:t>
                      </a:r>
                    </a:p>
                  </a:txBody>
                  <a:tcPr/>
                </a:tc>
                <a:tc>
                  <a:txBody>
                    <a:bodyPr/>
                    <a:lstStyle/>
                    <a:p>
                      <a:r>
                        <a:rPr lang="en-US" sz="1000"/>
                        <a:t>48</a:t>
                      </a:r>
                    </a:p>
                  </a:txBody>
                  <a:tcPr/>
                </a:tc>
                <a:tc>
                  <a:txBody>
                    <a:bodyPr/>
                    <a:lstStyle/>
                    <a:p>
                      <a:r>
                        <a:rPr lang="en-US" sz="1000"/>
                        <a:t>0</a:t>
                      </a:r>
                    </a:p>
                  </a:txBody>
                  <a:tcPr/>
                </a:tc>
                <a:tc>
                  <a:txBody>
                    <a:bodyPr/>
                    <a:lstStyle/>
                    <a:p>
                      <a:r>
                        <a:rPr lang="en-US" sz="1000"/>
                        <a:t>2.0452%</a:t>
                      </a:r>
                    </a:p>
                  </a:txBody>
                  <a:tcPr/>
                </a:tc>
                <a:tc>
                  <a:txBody>
                    <a:bodyPr/>
                    <a:lstStyle/>
                    <a:p>
                      <a:r>
                        <a:rPr lang="en-US" sz="1000"/>
                        <a:t>Image</a:t>
                      </a:r>
                    </a:p>
                  </a:txBody>
                  <a:tcPr/>
                </a:tc>
                <a:extLst>
                  <a:ext uri="{0D108BD9-81ED-4DB2-BD59-A6C34878D82A}">
                    <a16:rowId xmlns:a16="http://schemas.microsoft.com/office/drawing/2014/main" val="1180413054"/>
                  </a:ext>
                </a:extLst>
              </a:tr>
              <a:tr h="370840">
                <a:tc>
                  <a:txBody>
                    <a:bodyPr/>
                    <a:lstStyle/>
                    <a:p>
                      <a:r>
                        <a:rPr lang="en-US" sz="1000" b="1"/>
                        <a:t>firstinshi (First Insurance Co. of Hawaii) - 2017-10-21 15:42:33</a:t>
                      </a:r>
                      <a:r>
                        <a:rPr lang="en-US" sz="1000"/>
                        <a:t>
Pink everywhere at today's @makingstrideshawaii event! #makingstrides #makingstridesagainstbreastcancer</a:t>
                      </a:r>
                    </a:p>
                  </a:txBody>
                  <a:tcPr/>
                </a:tc>
                <a:tc>
                  <a:txBody>
                    <a:bodyPr/>
                    <a:lstStyle/>
                    <a:p>
                      <a:r>
                        <a:rPr lang="en-US" sz="1000"/>
                        <a:t>43</a:t>
                      </a:r>
                    </a:p>
                  </a:txBody>
                  <a:tcPr/>
                </a:tc>
                <a:tc>
                  <a:txBody>
                    <a:bodyPr/>
                    <a:lstStyle/>
                    <a:p>
                      <a:r>
                        <a:rPr lang="en-US" sz="1000"/>
                        <a:t>1</a:t>
                      </a:r>
                    </a:p>
                  </a:txBody>
                  <a:tcPr/>
                </a:tc>
                <a:tc>
                  <a:txBody>
                    <a:bodyPr/>
                    <a:lstStyle/>
                    <a:p>
                      <a:r>
                        <a:rPr lang="en-US" sz="1000"/>
                        <a:t>1.8763%</a:t>
                      </a:r>
                    </a:p>
                  </a:txBody>
                  <a:tcPr/>
                </a:tc>
                <a:tc>
                  <a:txBody>
                    <a:bodyPr/>
                    <a:lstStyle/>
                    <a:p>
                      <a:r>
                        <a:rPr lang="en-US" sz="1000"/>
                        <a:t>Image</a:t>
                      </a:r>
                    </a:p>
                  </a:txBody>
                  <a:tcPr/>
                </a:tc>
                <a:extLst>
                  <a:ext uri="{0D108BD9-81ED-4DB2-BD59-A6C34878D82A}">
                    <a16:rowId xmlns:a16="http://schemas.microsoft.com/office/drawing/2014/main" val="941699110"/>
                  </a:ext>
                </a:extLst>
              </a:tr>
            </a:tbl>
          </a:graphicData>
        </a:graphic>
      </p:graphicFrame>
      <p:sp>
        <p:nvSpPr>
          <p:cNvPr id="4" name="Text Placeholder 3">
            <a:extLst>
              <a:ext uri="{FF2B5EF4-FFF2-40B4-BE49-F238E27FC236}">
                <a16:creationId xmlns:a16="http://schemas.microsoft.com/office/drawing/2014/main" id="{F427562E-6F77-4976-821D-59CFE621F5CF}"/>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38176839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518</Words>
  <Application>Microsoft Office PowerPoint</Application>
  <PresentationFormat>On-screen Show (4:3)</PresentationFormat>
  <Paragraphs>236</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FICOH Social Media</vt:lpstr>
      <vt:lpstr>Overall Audience</vt:lpstr>
      <vt:lpstr>Facebook Key Metrics Table</vt:lpstr>
      <vt:lpstr>Facebook Fans Change</vt:lpstr>
      <vt:lpstr>Average Interactions Per Facebook Post</vt:lpstr>
      <vt:lpstr>Facebook Impressions</vt:lpstr>
      <vt:lpstr>Facebook Own Posts Table</vt:lpstr>
      <vt:lpstr>Twitter Key Metrics Table</vt:lpstr>
      <vt:lpstr>Twitter Followers Change</vt:lpstr>
      <vt:lpstr>Average Interactions Per Tweet</vt:lpstr>
      <vt:lpstr>Twitter Own and Retweeted Tweets Table</vt:lpstr>
      <vt:lpstr>LinkedIn Key Metrics Table</vt:lpstr>
      <vt:lpstr>LinkedIn Followers Change</vt:lpstr>
      <vt:lpstr>Average Interactions Per LinkedIn Update</vt:lpstr>
      <vt:lpstr>LinkedIn Updates Table</vt:lpstr>
      <vt:lpstr>Instagram Key Metrics Table</vt:lpstr>
      <vt:lpstr>Instagram Followers Change</vt:lpstr>
      <vt:lpstr>Average Interactions Per Instagram Post</vt:lpstr>
      <vt:lpstr>Top Instagram Posts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Administrator</dc:creator>
  <cp:lastModifiedBy>Administrator</cp:lastModifiedBy>
  <cp:revision>1</cp:revision>
  <dcterms:created xsi:type="dcterms:W3CDTF">2017-11-08T14:42:44Z</dcterms:created>
  <dcterms:modified xsi:type="dcterms:W3CDTF">2017-11-08T14:43:06Z</dcterms:modified>
</cp:coreProperties>
</file>