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42979</c:v>
                </c:pt>
              </c:numCache>
            </c:numRef>
          </c:cat>
          <c:val>
            <c:numRef>
              <c:f>Sheet1!$B$2</c:f>
              <c:numCache>
                <c:formatCode>General</c:formatCode>
                <c:ptCount val="1"/>
                <c:pt idx="0">
                  <c:v>1533</c:v>
                </c:pt>
              </c:numCache>
            </c:numRef>
          </c:val>
          <c:extLst>
            <c:ext xmlns:c16="http://schemas.microsoft.com/office/drawing/2014/chart" uri="{C3380CC4-5D6E-409C-BE32-E72D297353CC}">
              <c16:uniqueId val="{00000000-581F-47C3-AF91-03F2C4FE6529}"/>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42979</c:v>
                </c:pt>
              </c:numCache>
            </c:numRef>
          </c:cat>
          <c:val>
            <c:numRef>
              <c:f>Sheet1!$C$2</c:f>
              <c:numCache>
                <c:formatCode>General</c:formatCode>
                <c:ptCount val="1"/>
                <c:pt idx="0">
                  <c:v>1224</c:v>
                </c:pt>
              </c:numCache>
            </c:numRef>
          </c:val>
          <c:extLst>
            <c:ext xmlns:c16="http://schemas.microsoft.com/office/drawing/2014/chart" uri="{C3380CC4-5D6E-409C-BE32-E72D297353CC}">
              <c16:uniqueId val="{00000001-581F-47C3-AF91-03F2C4FE6529}"/>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42979</c:v>
                </c:pt>
              </c:numCache>
            </c:numRef>
          </c:cat>
          <c:val>
            <c:numRef>
              <c:f>Sheet1!$D$2</c:f>
              <c:numCache>
                <c:formatCode>General</c:formatCode>
                <c:ptCount val="1"/>
                <c:pt idx="0">
                  <c:v>0</c:v>
                </c:pt>
              </c:numCache>
            </c:numRef>
          </c:val>
          <c:extLst>
            <c:ext xmlns:c16="http://schemas.microsoft.com/office/drawing/2014/chart" uri="{C3380CC4-5D6E-409C-BE32-E72D297353CC}">
              <c16:uniqueId val="{00000002-581F-47C3-AF91-03F2C4FE6529}"/>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42979</c:v>
                </c:pt>
              </c:numCache>
            </c:numRef>
          </c:cat>
          <c:val>
            <c:numRef>
              <c:f>Sheet1!$E$2</c:f>
              <c:numCache>
                <c:formatCode>General</c:formatCode>
                <c:ptCount val="1"/>
                <c:pt idx="0">
                  <c:v>0</c:v>
                </c:pt>
              </c:numCache>
            </c:numRef>
          </c:val>
          <c:extLst>
            <c:ext xmlns:c16="http://schemas.microsoft.com/office/drawing/2014/chart" uri="{C3380CC4-5D6E-409C-BE32-E72D297353CC}">
              <c16:uniqueId val="{00000003-581F-47C3-AF91-03F2C4FE6529}"/>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42979</c:v>
                </c:pt>
              </c:numCache>
            </c:numRef>
          </c:cat>
          <c:val>
            <c:numRef>
              <c:f>Sheet1!$F$2</c:f>
              <c:numCache>
                <c:formatCode>General</c:formatCode>
                <c:ptCount val="1"/>
                <c:pt idx="0">
                  <c:v>863</c:v>
                </c:pt>
              </c:numCache>
            </c:numRef>
          </c:val>
          <c:extLst>
            <c:ext xmlns:c16="http://schemas.microsoft.com/office/drawing/2014/chart" uri="{C3380CC4-5D6E-409C-BE32-E72D297353CC}">
              <c16:uniqueId val="{00000004-581F-47C3-AF91-03F2C4FE6529}"/>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42979</c:v>
                </c:pt>
              </c:numCache>
            </c:numRef>
          </c:cat>
          <c:val>
            <c:numRef>
              <c:f>Sheet1!$G$2</c:f>
              <c:numCache>
                <c:formatCode>General</c:formatCode>
                <c:ptCount val="1"/>
                <c:pt idx="0">
                  <c:v>2342</c:v>
                </c:pt>
              </c:numCache>
            </c:numRef>
          </c:val>
          <c:extLst>
            <c:ext xmlns:c16="http://schemas.microsoft.com/office/drawing/2014/chart" uri="{C3380CC4-5D6E-409C-BE32-E72D297353CC}">
              <c16:uniqueId val="{00000005-581F-47C3-AF91-03F2C4FE6529}"/>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42979</c:v>
                </c:pt>
              </c:numCache>
            </c:numRef>
          </c:cat>
          <c:val>
            <c:numRef>
              <c:f>Sheet1!$H$2</c:f>
              <c:numCache>
                <c:formatCode>General</c:formatCode>
                <c:ptCount val="1"/>
                <c:pt idx="0">
                  <c:v>0</c:v>
                </c:pt>
              </c:numCache>
            </c:numRef>
          </c:val>
          <c:extLst>
            <c:ext xmlns:c16="http://schemas.microsoft.com/office/drawing/2014/chart" uri="{C3380CC4-5D6E-409C-BE32-E72D297353CC}">
              <c16:uniqueId val="{00000006-581F-47C3-AF91-03F2C4FE6529}"/>
            </c:ext>
          </c:extLst>
        </c:ser>
        <c:dLbls>
          <c:showLegendKey val="0"/>
          <c:showVal val="0"/>
          <c:showCatName val="0"/>
          <c:showSerName val="0"/>
          <c:showPercent val="0"/>
          <c:showBubbleSize val="0"/>
        </c:dLbls>
        <c:gapWidth val="219"/>
        <c:overlap val="-27"/>
        <c:axId val="240367984"/>
        <c:axId val="234751144"/>
      </c:barChart>
      <c:dateAx>
        <c:axId val="24036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751144"/>
        <c:crosses val="autoZero"/>
        <c:auto val="1"/>
        <c:lblOffset val="100"/>
        <c:baseTimeUnit val="days"/>
      </c:dateAx>
      <c:valAx>
        <c:axId val="23475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6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3</c:v>
                </c:pt>
                <c:pt idx="3">
                  <c:v>51</c:v>
                </c:pt>
                <c:pt idx="4">
                  <c:v>46</c:v>
                </c:pt>
                <c:pt idx="5">
                  <c:v>80</c:v>
                </c:pt>
                <c:pt idx="6">
                  <c:v>11</c:v>
                </c:pt>
                <c:pt idx="7">
                  <c:v>24</c:v>
                </c:pt>
                <c:pt idx="8">
                  <c:v>-2</c:v>
                </c:pt>
                <c:pt idx="9">
                  <c:v>15</c:v>
                </c:pt>
              </c:numCache>
            </c:numRef>
          </c:val>
          <c:extLst>
            <c:ext xmlns:c16="http://schemas.microsoft.com/office/drawing/2014/chart" uri="{C3380CC4-5D6E-409C-BE32-E72D297353CC}">
              <c16:uniqueId val="{00000000-72C1-4E1D-93DB-8D915FA11340}"/>
            </c:ext>
          </c:extLst>
        </c:ser>
        <c:dLbls>
          <c:showLegendKey val="0"/>
          <c:showVal val="0"/>
          <c:showCatName val="0"/>
          <c:showSerName val="0"/>
          <c:showPercent val="0"/>
          <c:showBubbleSize val="0"/>
        </c:dLbls>
        <c:gapWidth val="219"/>
        <c:overlap val="-27"/>
        <c:axId val="239925688"/>
        <c:axId val="239928312"/>
      </c:barChart>
      <c:dateAx>
        <c:axId val="239925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928312"/>
        <c:crosses val="autoZero"/>
        <c:auto val="1"/>
        <c:lblOffset val="100"/>
        <c:baseTimeUnit val="months"/>
      </c:dateAx>
      <c:valAx>
        <c:axId val="23992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92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25</c:v>
                </c:pt>
                <c:pt idx="3">
                  <c:v>10</c:v>
                </c:pt>
                <c:pt idx="4">
                  <c:v>26</c:v>
                </c:pt>
                <c:pt idx="5">
                  <c:v>18</c:v>
                </c:pt>
                <c:pt idx="6">
                  <c:v>22</c:v>
                </c:pt>
                <c:pt idx="7">
                  <c:v>29</c:v>
                </c:pt>
                <c:pt idx="8">
                  <c:v>25</c:v>
                </c:pt>
                <c:pt idx="9">
                  <c:v>22</c:v>
                </c:pt>
                <c:pt idx="10">
                  <c:v>0</c:v>
                </c:pt>
                <c:pt idx="11">
                  <c:v>0</c:v>
                </c:pt>
              </c:numCache>
            </c:numRef>
          </c:val>
          <c:extLst>
            <c:ext xmlns:c16="http://schemas.microsoft.com/office/drawing/2014/chart" uri="{C3380CC4-5D6E-409C-BE32-E72D297353CC}">
              <c16:uniqueId val="{00000000-B166-4546-A73F-C4CAD8532972}"/>
            </c:ext>
          </c:extLst>
        </c:ser>
        <c:dLbls>
          <c:showLegendKey val="0"/>
          <c:showVal val="0"/>
          <c:showCatName val="0"/>
          <c:showSerName val="0"/>
          <c:showPercent val="0"/>
          <c:showBubbleSize val="0"/>
        </c:dLbls>
        <c:gapWidth val="219"/>
        <c:overlap val="-27"/>
        <c:axId val="288676784"/>
        <c:axId val="288673504"/>
      </c:barChart>
      <c:dateAx>
        <c:axId val="288676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73504"/>
        <c:crosses val="autoZero"/>
        <c:auto val="1"/>
        <c:lblOffset val="100"/>
        <c:baseTimeUnit val="months"/>
      </c:dateAx>
      <c:valAx>
        <c:axId val="28867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7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33541</c:v>
                </c:pt>
                <c:pt idx="3">
                  <c:v>69541</c:v>
                </c:pt>
                <c:pt idx="4">
                  <c:v>361702</c:v>
                </c:pt>
                <c:pt idx="5">
                  <c:v>40264</c:v>
                </c:pt>
                <c:pt idx="6">
                  <c:v>419903</c:v>
                </c:pt>
                <c:pt idx="7">
                  <c:v>240186</c:v>
                </c:pt>
                <c:pt idx="8">
                  <c:v>17789</c:v>
                </c:pt>
                <c:pt idx="9">
                  <c:v>313638</c:v>
                </c:pt>
              </c:numCache>
            </c:numRef>
          </c:val>
          <c:extLst>
            <c:ext xmlns:c16="http://schemas.microsoft.com/office/drawing/2014/chart" uri="{C3380CC4-5D6E-409C-BE32-E72D297353CC}">
              <c16:uniqueId val="{00000000-2E60-4F43-A667-BEB8ED358F1F}"/>
            </c:ext>
          </c:extLst>
        </c:ser>
        <c:dLbls>
          <c:showLegendKey val="0"/>
          <c:showVal val="0"/>
          <c:showCatName val="0"/>
          <c:showSerName val="0"/>
          <c:showPercent val="0"/>
          <c:showBubbleSize val="0"/>
        </c:dLbls>
        <c:gapWidth val="219"/>
        <c:overlap val="-27"/>
        <c:axId val="288949304"/>
        <c:axId val="288948648"/>
      </c:barChart>
      <c:dateAx>
        <c:axId val="28894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48648"/>
        <c:crosses val="autoZero"/>
        <c:auto val="1"/>
        <c:lblOffset val="100"/>
        <c:baseTimeUnit val="months"/>
      </c:dateAx>
      <c:valAx>
        <c:axId val="28894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4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7</c:v>
                </c:pt>
                <c:pt idx="3">
                  <c:v>8</c:v>
                </c:pt>
                <c:pt idx="4">
                  <c:v>4</c:v>
                </c:pt>
                <c:pt idx="5">
                  <c:v>6</c:v>
                </c:pt>
                <c:pt idx="6">
                  <c:v>6</c:v>
                </c:pt>
                <c:pt idx="7">
                  <c:v>6</c:v>
                </c:pt>
                <c:pt idx="8">
                  <c:v>4</c:v>
                </c:pt>
                <c:pt idx="9">
                  <c:v>7</c:v>
                </c:pt>
              </c:numCache>
            </c:numRef>
          </c:val>
          <c:extLst>
            <c:ext xmlns:c16="http://schemas.microsoft.com/office/drawing/2014/chart" uri="{C3380CC4-5D6E-409C-BE32-E72D297353CC}">
              <c16:uniqueId val="{00000000-1995-4168-9D35-27C8DAAC658A}"/>
            </c:ext>
          </c:extLst>
        </c:ser>
        <c:dLbls>
          <c:showLegendKey val="0"/>
          <c:showVal val="0"/>
          <c:showCatName val="0"/>
          <c:showSerName val="0"/>
          <c:showPercent val="0"/>
          <c:showBubbleSize val="0"/>
        </c:dLbls>
        <c:gapWidth val="219"/>
        <c:overlap val="-27"/>
        <c:axId val="293820304"/>
        <c:axId val="293823256"/>
      </c:barChart>
      <c:dateAx>
        <c:axId val="29382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23256"/>
        <c:crosses val="autoZero"/>
        <c:auto val="1"/>
        <c:lblOffset val="100"/>
        <c:baseTimeUnit val="months"/>
      </c:dateAx>
      <c:valAx>
        <c:axId val="29382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2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1</c:v>
                </c:pt>
                <c:pt idx="3">
                  <c:v>0</c:v>
                </c:pt>
                <c:pt idx="4">
                  <c:v>1</c:v>
                </c:pt>
                <c:pt idx="5">
                  <c:v>0</c:v>
                </c:pt>
                <c:pt idx="6">
                  <c:v>1</c:v>
                </c:pt>
                <c:pt idx="7">
                  <c:v>0</c:v>
                </c:pt>
                <c:pt idx="8">
                  <c:v>1</c:v>
                </c:pt>
                <c:pt idx="9">
                  <c:v>1</c:v>
                </c:pt>
                <c:pt idx="10">
                  <c:v>0</c:v>
                </c:pt>
                <c:pt idx="11">
                  <c:v>0</c:v>
                </c:pt>
              </c:numCache>
            </c:numRef>
          </c:val>
          <c:extLst>
            <c:ext xmlns:c16="http://schemas.microsoft.com/office/drawing/2014/chart" uri="{C3380CC4-5D6E-409C-BE32-E72D297353CC}">
              <c16:uniqueId val="{00000000-441F-4045-A2E5-7859B1314356}"/>
            </c:ext>
          </c:extLst>
        </c:ser>
        <c:dLbls>
          <c:showLegendKey val="0"/>
          <c:showVal val="0"/>
          <c:showCatName val="0"/>
          <c:showSerName val="0"/>
          <c:showPercent val="0"/>
          <c:showBubbleSize val="0"/>
        </c:dLbls>
        <c:gapWidth val="219"/>
        <c:overlap val="-27"/>
        <c:axId val="293830144"/>
        <c:axId val="293828176"/>
      </c:barChart>
      <c:dateAx>
        <c:axId val="29383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28176"/>
        <c:crosses val="autoZero"/>
        <c:auto val="1"/>
        <c:lblOffset val="100"/>
        <c:baseTimeUnit val="months"/>
      </c:dateAx>
      <c:valAx>
        <c:axId val="29382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3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11</c:v>
                </c:pt>
                <c:pt idx="3">
                  <c:v>12</c:v>
                </c:pt>
                <c:pt idx="4">
                  <c:v>2</c:v>
                </c:pt>
                <c:pt idx="5">
                  <c:v>22</c:v>
                </c:pt>
                <c:pt idx="6">
                  <c:v>19</c:v>
                </c:pt>
                <c:pt idx="7">
                  <c:v>11</c:v>
                </c:pt>
                <c:pt idx="8">
                  <c:v>9</c:v>
                </c:pt>
                <c:pt idx="9">
                  <c:v>8</c:v>
                </c:pt>
              </c:numCache>
            </c:numRef>
          </c:val>
          <c:extLst>
            <c:ext xmlns:c16="http://schemas.microsoft.com/office/drawing/2014/chart" uri="{C3380CC4-5D6E-409C-BE32-E72D297353CC}">
              <c16:uniqueId val="{00000000-D87F-40D6-B734-A0871B7E6ABD}"/>
            </c:ext>
          </c:extLst>
        </c:ser>
        <c:dLbls>
          <c:showLegendKey val="0"/>
          <c:showVal val="0"/>
          <c:showCatName val="0"/>
          <c:showSerName val="0"/>
          <c:showPercent val="0"/>
          <c:showBubbleSize val="0"/>
        </c:dLbls>
        <c:gapWidth val="219"/>
        <c:overlap val="-27"/>
        <c:axId val="296582080"/>
        <c:axId val="296588312"/>
      </c:barChart>
      <c:dateAx>
        <c:axId val="29658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88312"/>
        <c:crosses val="autoZero"/>
        <c:auto val="1"/>
        <c:lblOffset val="100"/>
        <c:baseTimeUnit val="months"/>
      </c:dateAx>
      <c:valAx>
        <c:axId val="29658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8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30</c:v>
                </c:pt>
                <c:pt idx="3">
                  <c:v>31</c:v>
                </c:pt>
                <c:pt idx="4">
                  <c:v>26</c:v>
                </c:pt>
                <c:pt idx="5">
                  <c:v>25</c:v>
                </c:pt>
                <c:pt idx="6">
                  <c:v>26</c:v>
                </c:pt>
                <c:pt idx="7">
                  <c:v>31</c:v>
                </c:pt>
                <c:pt idx="8">
                  <c:v>23</c:v>
                </c:pt>
                <c:pt idx="9">
                  <c:v>18</c:v>
                </c:pt>
                <c:pt idx="10">
                  <c:v>0</c:v>
                </c:pt>
                <c:pt idx="11">
                  <c:v>0</c:v>
                </c:pt>
              </c:numCache>
            </c:numRef>
          </c:val>
          <c:extLst>
            <c:ext xmlns:c16="http://schemas.microsoft.com/office/drawing/2014/chart" uri="{C3380CC4-5D6E-409C-BE32-E72D297353CC}">
              <c16:uniqueId val="{00000000-E15E-4358-AC37-6CB4975AB4B2}"/>
            </c:ext>
          </c:extLst>
        </c:ser>
        <c:dLbls>
          <c:showLegendKey val="0"/>
          <c:showVal val="0"/>
          <c:showCatName val="0"/>
          <c:showSerName val="0"/>
          <c:showPercent val="0"/>
          <c:showBubbleSize val="0"/>
        </c:dLbls>
        <c:gapWidth val="219"/>
        <c:overlap val="-27"/>
        <c:axId val="296592904"/>
        <c:axId val="296596512"/>
      </c:barChart>
      <c:dateAx>
        <c:axId val="29659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96512"/>
        <c:crosses val="autoZero"/>
        <c:auto val="1"/>
        <c:lblOffset val="100"/>
        <c:baseTimeUnit val="months"/>
      </c:dateAx>
      <c:valAx>
        <c:axId val="29659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9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12</c:v>
                </c:pt>
                <c:pt idx="3">
                  <c:v>8</c:v>
                </c:pt>
                <c:pt idx="4">
                  <c:v>22</c:v>
                </c:pt>
                <c:pt idx="5">
                  <c:v>11</c:v>
                </c:pt>
                <c:pt idx="6">
                  <c:v>-6</c:v>
                </c:pt>
                <c:pt idx="7">
                  <c:v>-5</c:v>
                </c:pt>
                <c:pt idx="8">
                  <c:v>18</c:v>
                </c:pt>
                <c:pt idx="9">
                  <c:v>-2</c:v>
                </c:pt>
              </c:numCache>
            </c:numRef>
          </c:val>
          <c:extLst>
            <c:ext xmlns:c16="http://schemas.microsoft.com/office/drawing/2014/chart" uri="{C3380CC4-5D6E-409C-BE32-E72D297353CC}">
              <c16:uniqueId val="{00000000-601C-4D03-8A00-41687F92A914}"/>
            </c:ext>
          </c:extLst>
        </c:ser>
        <c:dLbls>
          <c:showLegendKey val="0"/>
          <c:showVal val="0"/>
          <c:showCatName val="0"/>
          <c:showSerName val="0"/>
          <c:showPercent val="0"/>
          <c:showBubbleSize val="0"/>
        </c:dLbls>
        <c:gapWidth val="219"/>
        <c:overlap val="-27"/>
        <c:axId val="297892808"/>
        <c:axId val="297893136"/>
      </c:barChart>
      <c:dateAx>
        <c:axId val="29789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93136"/>
        <c:crosses val="autoZero"/>
        <c:auto val="1"/>
        <c:lblOffset val="100"/>
        <c:baseTimeUnit val="months"/>
      </c:dateAx>
      <c:valAx>
        <c:axId val="29789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9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40</c:v>
                </c:pt>
                <c:pt idx="2">
                  <c:v>39</c:v>
                </c:pt>
                <c:pt idx="3">
                  <c:v>35</c:v>
                </c:pt>
                <c:pt idx="4">
                  <c:v>38</c:v>
                </c:pt>
                <c:pt idx="5">
                  <c:v>44</c:v>
                </c:pt>
                <c:pt idx="6">
                  <c:v>36</c:v>
                </c:pt>
                <c:pt idx="7">
                  <c:v>37</c:v>
                </c:pt>
                <c:pt idx="8">
                  <c:v>30</c:v>
                </c:pt>
                <c:pt idx="9">
                  <c:v>34</c:v>
                </c:pt>
                <c:pt idx="10">
                  <c:v>0</c:v>
                </c:pt>
                <c:pt idx="11">
                  <c:v>0</c:v>
                </c:pt>
              </c:numCache>
            </c:numRef>
          </c:val>
          <c:extLst>
            <c:ext xmlns:c16="http://schemas.microsoft.com/office/drawing/2014/chart" uri="{C3380CC4-5D6E-409C-BE32-E72D297353CC}">
              <c16:uniqueId val="{00000000-4F5E-4F18-898D-FCD920DC2189}"/>
            </c:ext>
          </c:extLst>
        </c:ser>
        <c:dLbls>
          <c:showLegendKey val="0"/>
          <c:showVal val="0"/>
          <c:showCatName val="0"/>
          <c:showSerName val="0"/>
          <c:showPercent val="0"/>
          <c:showBubbleSize val="0"/>
        </c:dLbls>
        <c:gapWidth val="219"/>
        <c:overlap val="-27"/>
        <c:axId val="301393728"/>
        <c:axId val="301389792"/>
      </c:barChart>
      <c:dateAx>
        <c:axId val="30139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89792"/>
        <c:crosses val="autoZero"/>
        <c:auto val="1"/>
        <c:lblOffset val="100"/>
        <c:baseTimeUnit val="months"/>
      </c:dateAx>
      <c:valAx>
        <c:axId val="3013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9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43E6C-9BE9-48F7-9601-A09998E57D8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7C04ED00-7E8B-48AF-8344-DC6B1ECC2B4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77570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D8A61-B40B-43AE-9B7A-7D38DB02ABAE}"/>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2F0CE492-0AB3-4903-9474-6C72A0E64131}"/>
              </a:ext>
            </a:extLst>
          </p:cNvPr>
          <p:cNvGraphicFramePr>
            <a:graphicFrameLocks noGrp="1"/>
          </p:cNvGraphicFramePr>
          <p:nvPr>
            <p:ph type="chart" sz="quarter" idx="13"/>
            <p:extLst>
              <p:ext uri="{D42A27DB-BD31-4B8C-83A1-F6EECF244321}">
                <p14:modId xmlns:p14="http://schemas.microsoft.com/office/powerpoint/2010/main" val="3539154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8C3F5-7AE0-4807-BAD3-6750F43AE5D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108381A-9518-4C5B-9F5D-8443C1071D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387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DA1D7-2496-4434-9674-03EFD80EEB2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08F7F8D-DDFE-470F-AA3D-B98C7795F736}"/>
              </a:ext>
            </a:extLst>
          </p:cNvPr>
          <p:cNvGraphicFramePr>
            <a:graphicFrameLocks noGrp="1"/>
          </p:cNvGraphicFramePr>
          <p:nvPr>
            <p:ph type="tbl" sz="quarter" idx="13"/>
            <p:extLst>
              <p:ext uri="{D42A27DB-BD31-4B8C-83A1-F6EECF244321}">
                <p14:modId xmlns:p14="http://schemas.microsoft.com/office/powerpoint/2010/main" val="2621773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08760433"/>
                    </a:ext>
                  </a:extLst>
                </a:gridCol>
                <a:gridCol w="740664">
                  <a:extLst>
                    <a:ext uri="{9D8B030D-6E8A-4147-A177-3AD203B41FA5}">
                      <a16:colId xmlns:a16="http://schemas.microsoft.com/office/drawing/2014/main" val="521499012"/>
                    </a:ext>
                  </a:extLst>
                </a:gridCol>
                <a:gridCol w="740664">
                  <a:extLst>
                    <a:ext uri="{9D8B030D-6E8A-4147-A177-3AD203B41FA5}">
                      <a16:colId xmlns:a16="http://schemas.microsoft.com/office/drawing/2014/main" val="3081664246"/>
                    </a:ext>
                  </a:extLst>
                </a:gridCol>
                <a:gridCol w="740664">
                  <a:extLst>
                    <a:ext uri="{9D8B030D-6E8A-4147-A177-3AD203B41FA5}">
                      <a16:colId xmlns:a16="http://schemas.microsoft.com/office/drawing/2014/main" val="2848658036"/>
                    </a:ext>
                  </a:extLst>
                </a:gridCol>
                <a:gridCol w="740664">
                  <a:extLst>
                    <a:ext uri="{9D8B030D-6E8A-4147-A177-3AD203B41FA5}">
                      <a16:colId xmlns:a16="http://schemas.microsoft.com/office/drawing/2014/main" val="1004660031"/>
                    </a:ext>
                  </a:extLst>
                </a:gridCol>
                <a:gridCol w="740664">
                  <a:extLst>
                    <a:ext uri="{9D8B030D-6E8A-4147-A177-3AD203B41FA5}">
                      <a16:colId xmlns:a16="http://schemas.microsoft.com/office/drawing/2014/main" val="3273173773"/>
                    </a:ext>
                  </a:extLst>
                </a:gridCol>
                <a:gridCol w="740664">
                  <a:extLst>
                    <a:ext uri="{9D8B030D-6E8A-4147-A177-3AD203B41FA5}">
                      <a16:colId xmlns:a16="http://schemas.microsoft.com/office/drawing/2014/main" val="2380183127"/>
                    </a:ext>
                  </a:extLst>
                </a:gridCol>
                <a:gridCol w="740664">
                  <a:extLst>
                    <a:ext uri="{9D8B030D-6E8A-4147-A177-3AD203B41FA5}">
                      <a16:colId xmlns:a16="http://schemas.microsoft.com/office/drawing/2014/main" val="1937211683"/>
                    </a:ext>
                  </a:extLst>
                </a:gridCol>
                <a:gridCol w="740664">
                  <a:extLst>
                    <a:ext uri="{9D8B030D-6E8A-4147-A177-3AD203B41FA5}">
                      <a16:colId xmlns:a16="http://schemas.microsoft.com/office/drawing/2014/main" val="2695639803"/>
                    </a:ext>
                  </a:extLst>
                </a:gridCol>
                <a:gridCol w="740664">
                  <a:extLst>
                    <a:ext uri="{9D8B030D-6E8A-4147-A177-3AD203B41FA5}">
                      <a16:colId xmlns:a16="http://schemas.microsoft.com/office/drawing/2014/main" val="40508980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0131782"/>
                  </a:ext>
                </a:extLst>
              </a:tr>
              <a:tr h="370840">
                <a:tc>
                  <a:txBody>
                    <a:bodyPr/>
                    <a:lstStyle/>
                    <a:p>
                      <a:r>
                        <a:rPr lang="en-US" sz="1000"/>
                        <a:t>First Insurance Company of Hawaii</a:t>
                      </a:r>
                    </a:p>
                  </a:txBody>
                  <a:tcPr/>
                </a:tc>
                <a:tc>
                  <a:txBody>
                    <a:bodyPr/>
                    <a:lstStyle/>
                    <a:p>
                      <a:r>
                        <a:rPr lang="en-US" sz="1000"/>
                        <a:t>1533</a:t>
                      </a:r>
                    </a:p>
                  </a:txBody>
                  <a:tcPr/>
                </a:tc>
                <a:tc>
                  <a:txBody>
                    <a:bodyPr/>
                    <a:lstStyle/>
                    <a:p>
                      <a:r>
                        <a:rPr lang="en-US" sz="1000"/>
                        <a:t>-2</a:t>
                      </a:r>
                    </a:p>
                  </a:txBody>
                  <a:tcPr/>
                </a:tc>
                <a:tc>
                  <a:txBody>
                    <a:bodyPr/>
                    <a:lstStyle/>
                    <a:p>
                      <a:r>
                        <a:rPr lang="en-US" sz="1000"/>
                        <a:t>18</a:t>
                      </a:r>
                    </a:p>
                  </a:txBody>
                  <a:tcPr/>
                </a:tc>
                <a:tc>
                  <a:txBody>
                    <a:bodyPr/>
                    <a:lstStyle/>
                    <a:p>
                      <a:r>
                        <a:rPr lang="en-US" sz="1000"/>
                        <a:t>438</a:t>
                      </a:r>
                    </a:p>
                  </a:txBody>
                  <a:tcPr/>
                </a:tc>
                <a:tc>
                  <a:txBody>
                    <a:bodyPr/>
                    <a:lstStyle/>
                    <a:p>
                      <a:r>
                        <a:rPr lang="en-US" sz="1000"/>
                        <a:t>12</a:t>
                      </a:r>
                    </a:p>
                  </a:txBody>
                  <a:tcPr/>
                </a:tc>
                <a:tc>
                  <a:txBody>
                    <a:bodyPr/>
                    <a:lstStyle/>
                    <a:p>
                      <a:r>
                        <a:rPr lang="en-US" sz="1000"/>
                        <a:t>23</a:t>
                      </a:r>
                    </a:p>
                  </a:txBody>
                  <a:tcPr/>
                </a:tc>
                <a:tc>
                  <a:txBody>
                    <a:bodyPr/>
                    <a:lstStyle/>
                    <a:p>
                      <a:r>
                        <a:rPr lang="en-US" sz="1000"/>
                        <a:t>0</a:t>
                      </a:r>
                    </a:p>
                  </a:txBody>
                  <a:tcPr/>
                </a:tc>
                <a:tc>
                  <a:txBody>
                    <a:bodyPr/>
                    <a:lstStyle/>
                    <a:p>
                      <a:r>
                        <a:rPr lang="en-US" sz="1000"/>
                        <a:t>1.7130%</a:t>
                      </a:r>
                    </a:p>
                  </a:txBody>
                  <a:tcPr/>
                </a:tc>
                <a:tc>
                  <a:txBody>
                    <a:bodyPr/>
                    <a:lstStyle/>
                    <a:p>
                      <a:r>
                        <a:rPr lang="en-US" sz="1000"/>
                        <a:t>0.0%</a:t>
                      </a:r>
                    </a:p>
                  </a:txBody>
                  <a:tcPr/>
                </a:tc>
                <a:extLst>
                  <a:ext uri="{0D108BD9-81ED-4DB2-BD59-A6C34878D82A}">
                    <a16:rowId xmlns:a16="http://schemas.microsoft.com/office/drawing/2014/main" val="277472861"/>
                  </a:ext>
                </a:extLst>
              </a:tr>
            </a:tbl>
          </a:graphicData>
        </a:graphic>
      </p:graphicFrame>
      <p:sp>
        <p:nvSpPr>
          <p:cNvPr id="4" name="Text Placeholder 3">
            <a:extLst>
              <a:ext uri="{FF2B5EF4-FFF2-40B4-BE49-F238E27FC236}">
                <a16:creationId xmlns:a16="http://schemas.microsoft.com/office/drawing/2014/main" id="{88F274BE-9173-4B09-8B92-9C6FEC2135E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94383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46E5C-27F9-426F-BB78-E7CB1A6801A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DD3E388-E7B0-467B-ACEC-1310E075CEB0}"/>
              </a:ext>
            </a:extLst>
          </p:cNvPr>
          <p:cNvGraphicFramePr>
            <a:graphicFrameLocks noGrp="1"/>
          </p:cNvGraphicFramePr>
          <p:nvPr>
            <p:ph type="chart" sz="quarter" idx="13"/>
            <p:extLst>
              <p:ext uri="{D42A27DB-BD31-4B8C-83A1-F6EECF244321}">
                <p14:modId xmlns:p14="http://schemas.microsoft.com/office/powerpoint/2010/main" val="3563337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344D3D-0D66-44B8-8556-AF3EF8DA20E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CBF3FBE-3FCF-467E-9EE6-ABB967129B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2376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D15E3-A295-4EFF-B11E-E11BF2580432}"/>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FCBF6391-4CCD-4577-A4EA-D8C84B4A9C39}"/>
              </a:ext>
            </a:extLst>
          </p:cNvPr>
          <p:cNvGraphicFramePr>
            <a:graphicFrameLocks noGrp="1"/>
          </p:cNvGraphicFramePr>
          <p:nvPr>
            <p:ph type="chart" sz="quarter" idx="13"/>
            <p:extLst>
              <p:ext uri="{D42A27DB-BD31-4B8C-83A1-F6EECF244321}">
                <p14:modId xmlns:p14="http://schemas.microsoft.com/office/powerpoint/2010/main" val="374335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26E4F0-1DC6-4110-AA27-176AB770EC7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B81FC42-AE19-4B03-AFB4-8576974F1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579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2E18E-AB82-4A6F-8EB9-AA3BA5B9B67E}"/>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5C31E445-A63D-447A-BCAE-E8BF0CA17E5C}"/>
              </a:ext>
            </a:extLst>
          </p:cNvPr>
          <p:cNvGraphicFramePr>
            <a:graphicFrameLocks noGrp="1"/>
          </p:cNvGraphicFramePr>
          <p:nvPr>
            <p:ph type="chart" sz="quarter" idx="13"/>
            <p:extLst>
              <p:ext uri="{D42A27DB-BD31-4B8C-83A1-F6EECF244321}">
                <p14:modId xmlns:p14="http://schemas.microsoft.com/office/powerpoint/2010/main" val="3051989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C583BA-18A1-439D-9B8C-CF149C5EFBF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30965B2-AE7C-4B23-AA49-EE4A2ACDF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6570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E4EAC-9EB9-4CB7-9298-B4A7A37C0E86}"/>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B2D46355-2BA6-4F79-B6CE-5DE94EEF8491}"/>
              </a:ext>
            </a:extLst>
          </p:cNvPr>
          <p:cNvGraphicFramePr>
            <a:graphicFrameLocks noGrp="1"/>
          </p:cNvGraphicFramePr>
          <p:nvPr>
            <p:ph type="tbl" sz="quarter" idx="13"/>
            <p:extLst>
              <p:ext uri="{D42A27DB-BD31-4B8C-83A1-F6EECF244321}">
                <p14:modId xmlns:p14="http://schemas.microsoft.com/office/powerpoint/2010/main" val="1869620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6636033"/>
                    </a:ext>
                  </a:extLst>
                </a:gridCol>
                <a:gridCol w="658368">
                  <a:extLst>
                    <a:ext uri="{9D8B030D-6E8A-4147-A177-3AD203B41FA5}">
                      <a16:colId xmlns:a16="http://schemas.microsoft.com/office/drawing/2014/main" val="33824438"/>
                    </a:ext>
                  </a:extLst>
                </a:gridCol>
                <a:gridCol w="658368">
                  <a:extLst>
                    <a:ext uri="{9D8B030D-6E8A-4147-A177-3AD203B41FA5}">
                      <a16:colId xmlns:a16="http://schemas.microsoft.com/office/drawing/2014/main" val="2397837606"/>
                    </a:ext>
                  </a:extLst>
                </a:gridCol>
                <a:gridCol w="658368">
                  <a:extLst>
                    <a:ext uri="{9D8B030D-6E8A-4147-A177-3AD203B41FA5}">
                      <a16:colId xmlns:a16="http://schemas.microsoft.com/office/drawing/2014/main" val="2752224954"/>
                    </a:ext>
                  </a:extLst>
                </a:gridCol>
                <a:gridCol w="658368">
                  <a:extLst>
                    <a:ext uri="{9D8B030D-6E8A-4147-A177-3AD203B41FA5}">
                      <a16:colId xmlns:a16="http://schemas.microsoft.com/office/drawing/2014/main" val="3105628338"/>
                    </a:ext>
                  </a:extLst>
                </a:gridCol>
                <a:gridCol w="658368">
                  <a:extLst>
                    <a:ext uri="{9D8B030D-6E8A-4147-A177-3AD203B41FA5}">
                      <a16:colId xmlns:a16="http://schemas.microsoft.com/office/drawing/2014/main" val="3872100959"/>
                    </a:ext>
                  </a:extLst>
                </a:gridCol>
                <a:gridCol w="658368">
                  <a:extLst>
                    <a:ext uri="{9D8B030D-6E8A-4147-A177-3AD203B41FA5}">
                      <a16:colId xmlns:a16="http://schemas.microsoft.com/office/drawing/2014/main" val="3472077066"/>
                    </a:ext>
                  </a:extLst>
                </a:gridCol>
                <a:gridCol w="658368">
                  <a:extLst>
                    <a:ext uri="{9D8B030D-6E8A-4147-A177-3AD203B41FA5}">
                      <a16:colId xmlns:a16="http://schemas.microsoft.com/office/drawing/2014/main" val="112621433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556844075"/>
                  </a:ext>
                </a:extLst>
              </a:tr>
              <a:tr h="370840">
                <a:tc>
                  <a:txBody>
                    <a:bodyPr/>
                    <a:lstStyle/>
                    <a:p>
                      <a:r>
                        <a:rPr lang="en-US" sz="1000" b="1"/>
                        <a:t>First Insurance Company of Hawaii - 2017-09-05 13:06:32</a:t>
                      </a:r>
                      <a:r>
                        <a:rPr lang="en-US" sz="1000"/>
                        <a:t>
Thinking of adopting a pet? Here are some #pettips from Hawaiian Humane Society: Plan to spend at least 1 hour on campus to get to know your potential new pet. Also, bring all members of the family to meet your potential new family member (including dogs) to make sure it's a good fit. Good news: Every Wednesday is half-price adoptions at the Hawaiian Humane Society! Meet Chibi, adopted kitty belonging to L. Lum of our IT department.</a:t>
                      </a:r>
                    </a:p>
                  </a:txBody>
                  <a:tcPr/>
                </a:tc>
                <a:tc>
                  <a:txBody>
                    <a:bodyPr/>
                    <a:lstStyle/>
                    <a:p>
                      <a:r>
                        <a:rPr lang="en-US" sz="1000"/>
                        <a:t>44</a:t>
                      </a:r>
                    </a:p>
                  </a:txBody>
                  <a:tcPr/>
                </a:tc>
                <a:tc>
                  <a:txBody>
                    <a:bodyPr/>
                    <a:lstStyle/>
                    <a:p>
                      <a:r>
                        <a:rPr lang="en-US" sz="1000"/>
                        <a:t>41</a:t>
                      </a:r>
                    </a:p>
                  </a:txBody>
                  <a:tcPr/>
                </a:tc>
                <a:tc>
                  <a:txBody>
                    <a:bodyPr/>
                    <a:lstStyle/>
                    <a:p>
                      <a:r>
                        <a:rPr lang="en-US" sz="1000"/>
                        <a:t>1</a:t>
                      </a:r>
                    </a:p>
                  </a:txBody>
                  <a:tcPr/>
                </a:tc>
                <a:tc>
                  <a:txBody>
                    <a:bodyPr/>
                    <a:lstStyle/>
                    <a:p>
                      <a:r>
                        <a:rPr lang="en-US" sz="1000"/>
                        <a:t>2</a:t>
                      </a:r>
                    </a:p>
                  </a:txBody>
                  <a:tcPr/>
                </a:tc>
                <a:tc>
                  <a:txBody>
                    <a:bodyPr/>
                    <a:lstStyle/>
                    <a:p>
                      <a:r>
                        <a:rPr lang="en-US" sz="1000"/>
                        <a:t>2.8683%</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928185"/>
                  </a:ext>
                </a:extLst>
              </a:tr>
              <a:tr h="370840">
                <a:tc>
                  <a:txBody>
                    <a:bodyPr/>
                    <a:lstStyle/>
                    <a:p>
                      <a:r>
                        <a:rPr lang="en-US" sz="1000" b="1"/>
                        <a:t>First Insurance Company of Hawaii - 2017-09-22 13:31:02</a:t>
                      </a:r>
                      <a:r>
                        <a:rPr lang="en-US" sz="1000"/>
                        <a:t>
This check presentation to Hawaii Red Cross includes our donations for Hurricane Harvey and Hurricane Irma relief efforts and the Red Cross's #SoundTheAlarm campaign. Mahalo to our employees for their generosity and to the Red Cross for all that they do.</a:t>
                      </a:r>
                    </a:p>
                  </a:txBody>
                  <a:tcPr/>
                </a:tc>
                <a:tc>
                  <a:txBody>
                    <a:bodyPr/>
                    <a:lstStyle/>
                    <a:p>
                      <a:r>
                        <a:rPr lang="en-US" sz="1000"/>
                        <a:t>42</a:t>
                      </a:r>
                    </a:p>
                  </a:txBody>
                  <a:tcPr/>
                </a:tc>
                <a:tc>
                  <a:txBody>
                    <a:bodyPr/>
                    <a:lstStyle/>
                    <a:p>
                      <a:r>
                        <a:rPr lang="en-US" sz="1000"/>
                        <a:t>40</a:t>
                      </a:r>
                    </a:p>
                  </a:txBody>
                  <a:tcPr/>
                </a:tc>
                <a:tc>
                  <a:txBody>
                    <a:bodyPr/>
                    <a:lstStyle/>
                    <a:p>
                      <a:r>
                        <a:rPr lang="en-US" sz="1000"/>
                        <a:t>0</a:t>
                      </a:r>
                    </a:p>
                  </a:txBody>
                  <a:tcPr/>
                </a:tc>
                <a:tc>
                  <a:txBody>
                    <a:bodyPr/>
                    <a:lstStyle/>
                    <a:p>
                      <a:r>
                        <a:rPr lang="en-US" sz="1000"/>
                        <a:t>2</a:t>
                      </a:r>
                    </a:p>
                  </a:txBody>
                  <a:tcPr/>
                </a:tc>
                <a:tc>
                  <a:txBody>
                    <a:bodyPr/>
                    <a:lstStyle/>
                    <a:p>
                      <a:r>
                        <a:rPr lang="en-US" sz="1000"/>
                        <a:t>2.7415%</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064025431"/>
                  </a:ext>
                </a:extLst>
              </a:tr>
              <a:tr h="370840">
                <a:tc>
                  <a:txBody>
                    <a:bodyPr/>
                    <a:lstStyle/>
                    <a:p>
                      <a:r>
                        <a:rPr lang="en-US" sz="1000" b="1"/>
                        <a:t>First Insurance Company of Hawaii - 2017-09-25 13:15:52</a:t>
                      </a:r>
                      <a:r>
                        <a:rPr lang="en-US" sz="1000"/>
                        <a:t>
Supporting St. Jude Children's Research Hospital in their efforts to defeat childhood cancer at the #stjude walk/run on Saturday</a:t>
                      </a:r>
                    </a:p>
                  </a:txBody>
                  <a:tcPr/>
                </a:tc>
                <a:tc>
                  <a:txBody>
                    <a:bodyPr/>
                    <a:lstStyle/>
                    <a:p>
                      <a:r>
                        <a:rPr lang="en-US" sz="1000"/>
                        <a:t>39</a:t>
                      </a:r>
                    </a:p>
                  </a:txBody>
                  <a:tcPr/>
                </a:tc>
                <a:tc>
                  <a:txBody>
                    <a:bodyPr/>
                    <a:lstStyle/>
                    <a:p>
                      <a:r>
                        <a:rPr lang="en-US" sz="1000"/>
                        <a:t>38</a:t>
                      </a:r>
                    </a:p>
                  </a:txBody>
                  <a:tcPr/>
                </a:tc>
                <a:tc>
                  <a:txBody>
                    <a:bodyPr/>
                    <a:lstStyle/>
                    <a:p>
                      <a:r>
                        <a:rPr lang="en-US" sz="1000"/>
                        <a:t>1</a:t>
                      </a:r>
                    </a:p>
                  </a:txBody>
                  <a:tcPr/>
                </a:tc>
                <a:tc>
                  <a:txBody>
                    <a:bodyPr/>
                    <a:lstStyle/>
                    <a:p>
                      <a:r>
                        <a:rPr lang="en-US" sz="1000"/>
                        <a:t>0</a:t>
                      </a:r>
                    </a:p>
                  </a:txBody>
                  <a:tcPr/>
                </a:tc>
                <a:tc>
                  <a:txBody>
                    <a:bodyPr/>
                    <a:lstStyle/>
                    <a:p>
                      <a:r>
                        <a:rPr lang="en-US" sz="1000"/>
                        <a:t>2.5457%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036073038"/>
                  </a:ext>
                </a:extLst>
              </a:tr>
            </a:tbl>
          </a:graphicData>
        </a:graphic>
      </p:graphicFrame>
      <p:sp>
        <p:nvSpPr>
          <p:cNvPr id="4" name="Text Placeholder 3">
            <a:extLst>
              <a:ext uri="{FF2B5EF4-FFF2-40B4-BE49-F238E27FC236}">
                <a16:creationId xmlns:a16="http://schemas.microsoft.com/office/drawing/2014/main" id="{A496DDD0-1496-4B07-A7B9-A555803484A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11140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A93-83C6-4CDB-8F74-9952D012A067}"/>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ECE78458-C45C-412F-A0AD-6C4E4BB7FDFB}"/>
              </a:ext>
            </a:extLst>
          </p:cNvPr>
          <p:cNvGraphicFramePr>
            <a:graphicFrameLocks noGrp="1"/>
          </p:cNvGraphicFramePr>
          <p:nvPr>
            <p:ph type="tbl" sz="quarter" idx="13"/>
            <p:extLst>
              <p:ext uri="{D42A27DB-BD31-4B8C-83A1-F6EECF244321}">
                <p14:modId xmlns:p14="http://schemas.microsoft.com/office/powerpoint/2010/main" val="3449301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28466587"/>
                    </a:ext>
                  </a:extLst>
                </a:gridCol>
                <a:gridCol w="493776">
                  <a:extLst>
                    <a:ext uri="{9D8B030D-6E8A-4147-A177-3AD203B41FA5}">
                      <a16:colId xmlns:a16="http://schemas.microsoft.com/office/drawing/2014/main" val="1510620089"/>
                    </a:ext>
                  </a:extLst>
                </a:gridCol>
                <a:gridCol w="493776">
                  <a:extLst>
                    <a:ext uri="{9D8B030D-6E8A-4147-A177-3AD203B41FA5}">
                      <a16:colId xmlns:a16="http://schemas.microsoft.com/office/drawing/2014/main" val="3651243362"/>
                    </a:ext>
                  </a:extLst>
                </a:gridCol>
                <a:gridCol w="493776">
                  <a:extLst>
                    <a:ext uri="{9D8B030D-6E8A-4147-A177-3AD203B41FA5}">
                      <a16:colId xmlns:a16="http://schemas.microsoft.com/office/drawing/2014/main" val="1999172088"/>
                    </a:ext>
                  </a:extLst>
                </a:gridCol>
                <a:gridCol w="493776">
                  <a:extLst>
                    <a:ext uri="{9D8B030D-6E8A-4147-A177-3AD203B41FA5}">
                      <a16:colId xmlns:a16="http://schemas.microsoft.com/office/drawing/2014/main" val="2641810436"/>
                    </a:ext>
                  </a:extLst>
                </a:gridCol>
                <a:gridCol w="493776">
                  <a:extLst>
                    <a:ext uri="{9D8B030D-6E8A-4147-A177-3AD203B41FA5}">
                      <a16:colId xmlns:a16="http://schemas.microsoft.com/office/drawing/2014/main" val="1719815899"/>
                    </a:ext>
                  </a:extLst>
                </a:gridCol>
                <a:gridCol w="493776">
                  <a:extLst>
                    <a:ext uri="{9D8B030D-6E8A-4147-A177-3AD203B41FA5}">
                      <a16:colId xmlns:a16="http://schemas.microsoft.com/office/drawing/2014/main" val="3956574122"/>
                    </a:ext>
                  </a:extLst>
                </a:gridCol>
                <a:gridCol w="493776">
                  <a:extLst>
                    <a:ext uri="{9D8B030D-6E8A-4147-A177-3AD203B41FA5}">
                      <a16:colId xmlns:a16="http://schemas.microsoft.com/office/drawing/2014/main" val="3269306653"/>
                    </a:ext>
                  </a:extLst>
                </a:gridCol>
                <a:gridCol w="493776">
                  <a:extLst>
                    <a:ext uri="{9D8B030D-6E8A-4147-A177-3AD203B41FA5}">
                      <a16:colId xmlns:a16="http://schemas.microsoft.com/office/drawing/2014/main" val="3047219949"/>
                    </a:ext>
                  </a:extLst>
                </a:gridCol>
                <a:gridCol w="493776">
                  <a:extLst>
                    <a:ext uri="{9D8B030D-6E8A-4147-A177-3AD203B41FA5}">
                      <a16:colId xmlns:a16="http://schemas.microsoft.com/office/drawing/2014/main" val="3273502087"/>
                    </a:ext>
                  </a:extLst>
                </a:gridCol>
                <a:gridCol w="493776">
                  <a:extLst>
                    <a:ext uri="{9D8B030D-6E8A-4147-A177-3AD203B41FA5}">
                      <a16:colId xmlns:a16="http://schemas.microsoft.com/office/drawing/2014/main" val="1707647278"/>
                    </a:ext>
                  </a:extLst>
                </a:gridCol>
                <a:gridCol w="493776">
                  <a:extLst>
                    <a:ext uri="{9D8B030D-6E8A-4147-A177-3AD203B41FA5}">
                      <a16:colId xmlns:a16="http://schemas.microsoft.com/office/drawing/2014/main" val="2327451386"/>
                    </a:ext>
                  </a:extLst>
                </a:gridCol>
                <a:gridCol w="493776">
                  <a:extLst>
                    <a:ext uri="{9D8B030D-6E8A-4147-A177-3AD203B41FA5}">
                      <a16:colId xmlns:a16="http://schemas.microsoft.com/office/drawing/2014/main" val="583501940"/>
                    </a:ext>
                  </a:extLst>
                </a:gridCol>
                <a:gridCol w="493776">
                  <a:extLst>
                    <a:ext uri="{9D8B030D-6E8A-4147-A177-3AD203B41FA5}">
                      <a16:colId xmlns:a16="http://schemas.microsoft.com/office/drawing/2014/main" val="34404977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29348689"/>
                  </a:ext>
                </a:extLst>
              </a:tr>
              <a:tr h="370840">
                <a:tc>
                  <a:txBody>
                    <a:bodyPr/>
                    <a:lstStyle/>
                    <a:p>
                      <a:r>
                        <a:rPr lang="en-US" sz="1000"/>
                        <a:t>@FirstInsHI</a:t>
                      </a:r>
                    </a:p>
                  </a:txBody>
                  <a:tcPr/>
                </a:tc>
                <a:tc>
                  <a:txBody>
                    <a:bodyPr/>
                    <a:lstStyle/>
                    <a:p>
                      <a:r>
                        <a:rPr lang="en-US" sz="1000"/>
                        <a:t>1224</a:t>
                      </a:r>
                    </a:p>
                  </a:txBody>
                  <a:tcPr/>
                </a:tc>
                <a:tc>
                  <a:txBody>
                    <a:bodyPr/>
                    <a:lstStyle/>
                    <a:p>
                      <a:r>
                        <a:rPr lang="en-US" sz="1000"/>
                        <a:t>4</a:t>
                      </a:r>
                    </a:p>
                  </a:txBody>
                  <a:tcPr/>
                </a:tc>
                <a:tc>
                  <a:txBody>
                    <a:bodyPr/>
                    <a:lstStyle/>
                    <a:p>
                      <a:r>
                        <a:rPr lang="en-US" sz="1000"/>
                        <a:t>24</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tc>
                  <a:txBody>
                    <a:bodyPr/>
                    <a:lstStyle/>
                    <a:p>
                      <a:r>
                        <a:rPr lang="en-US" sz="1000"/>
                        <a:t>26</a:t>
                      </a:r>
                    </a:p>
                  </a:txBody>
                  <a:tcPr/>
                </a:tc>
                <a:tc>
                  <a:txBody>
                    <a:bodyPr/>
                    <a:lstStyle/>
                    <a:p>
                      <a:r>
                        <a:rPr lang="en-US" sz="1000"/>
                        <a:t>1</a:t>
                      </a:r>
                    </a:p>
                  </a:txBody>
                  <a:tcPr/>
                </a:tc>
                <a:tc>
                  <a:txBody>
                    <a:bodyPr/>
                    <a:lstStyle/>
                    <a:p>
                      <a:r>
                        <a:rPr lang="en-US" sz="1000"/>
                        <a:t>4</a:t>
                      </a:r>
                    </a:p>
                  </a:txBody>
                  <a:tcPr/>
                </a:tc>
                <a:tc>
                  <a:txBody>
                    <a:bodyPr/>
                    <a:lstStyle/>
                    <a:p>
                      <a:r>
                        <a:rPr lang="en-US" sz="1000"/>
                        <a:t>0.1227%</a:t>
                      </a:r>
                    </a:p>
                  </a:txBody>
                  <a:tcPr/>
                </a:tc>
                <a:tc>
                  <a:txBody>
                    <a:bodyPr/>
                    <a:lstStyle/>
                    <a:p>
                      <a:r>
                        <a:rPr lang="en-US" sz="1000"/>
                        <a:t>0.0%</a:t>
                      </a:r>
                    </a:p>
                  </a:txBody>
                  <a:tcPr/>
                </a:tc>
                <a:extLst>
                  <a:ext uri="{0D108BD9-81ED-4DB2-BD59-A6C34878D82A}">
                    <a16:rowId xmlns:a16="http://schemas.microsoft.com/office/drawing/2014/main" val="1306456450"/>
                  </a:ext>
                </a:extLst>
              </a:tr>
            </a:tbl>
          </a:graphicData>
        </a:graphic>
      </p:graphicFrame>
      <p:sp>
        <p:nvSpPr>
          <p:cNvPr id="4" name="Text Placeholder 3">
            <a:extLst>
              <a:ext uri="{FF2B5EF4-FFF2-40B4-BE49-F238E27FC236}">
                <a16:creationId xmlns:a16="http://schemas.microsoft.com/office/drawing/2014/main" id="{AF849A59-9A37-49C5-BCCA-9736FE35BEA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749835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5A452-4458-4F44-81D9-329867707404}"/>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8A8AD2F1-6279-44F8-9383-F526742354AF}"/>
              </a:ext>
            </a:extLst>
          </p:cNvPr>
          <p:cNvGraphicFramePr>
            <a:graphicFrameLocks noGrp="1"/>
          </p:cNvGraphicFramePr>
          <p:nvPr>
            <p:ph type="chart" sz="quarter" idx="13"/>
            <p:extLst>
              <p:ext uri="{D42A27DB-BD31-4B8C-83A1-F6EECF244321}">
                <p14:modId xmlns:p14="http://schemas.microsoft.com/office/powerpoint/2010/main" val="2057912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C52431-67AA-42F7-9427-67C1B2EFF7C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2A42525-7783-453B-8A22-2D2DDD564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5138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8C93F-AEFA-4A47-9AC9-B9855B58CC92}"/>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80DFDE72-3C02-4D8D-9825-394B0ECECEF0}"/>
              </a:ext>
            </a:extLst>
          </p:cNvPr>
          <p:cNvGraphicFramePr>
            <a:graphicFrameLocks noGrp="1"/>
          </p:cNvGraphicFramePr>
          <p:nvPr>
            <p:ph type="chart" sz="quarter" idx="13"/>
            <p:extLst>
              <p:ext uri="{D42A27DB-BD31-4B8C-83A1-F6EECF244321}">
                <p14:modId xmlns:p14="http://schemas.microsoft.com/office/powerpoint/2010/main" val="137262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B21E65-545E-4A7F-9AD9-E810137ADB4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987257F4-F142-48A3-B9F7-B5A362BFEF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4194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EE40F-6FCD-4CEC-9D4C-11760C9B75DA}"/>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1F38BF30-E55B-4607-8F3A-39C343A5FC98}"/>
              </a:ext>
            </a:extLst>
          </p:cNvPr>
          <p:cNvGraphicFramePr>
            <a:graphicFrameLocks noGrp="1"/>
          </p:cNvGraphicFramePr>
          <p:nvPr>
            <p:ph type="tbl" sz="quarter" idx="13"/>
            <p:extLst>
              <p:ext uri="{D42A27DB-BD31-4B8C-83A1-F6EECF244321}">
                <p14:modId xmlns:p14="http://schemas.microsoft.com/office/powerpoint/2010/main" val="164285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1812279"/>
                    </a:ext>
                  </a:extLst>
                </a:gridCol>
                <a:gridCol w="822960">
                  <a:extLst>
                    <a:ext uri="{9D8B030D-6E8A-4147-A177-3AD203B41FA5}">
                      <a16:colId xmlns:a16="http://schemas.microsoft.com/office/drawing/2014/main" val="986091856"/>
                    </a:ext>
                  </a:extLst>
                </a:gridCol>
                <a:gridCol w="822960">
                  <a:extLst>
                    <a:ext uri="{9D8B030D-6E8A-4147-A177-3AD203B41FA5}">
                      <a16:colId xmlns:a16="http://schemas.microsoft.com/office/drawing/2014/main" val="1522730373"/>
                    </a:ext>
                  </a:extLst>
                </a:gridCol>
                <a:gridCol w="822960">
                  <a:extLst>
                    <a:ext uri="{9D8B030D-6E8A-4147-A177-3AD203B41FA5}">
                      <a16:colId xmlns:a16="http://schemas.microsoft.com/office/drawing/2014/main" val="903972951"/>
                    </a:ext>
                  </a:extLst>
                </a:gridCol>
                <a:gridCol w="822960">
                  <a:extLst>
                    <a:ext uri="{9D8B030D-6E8A-4147-A177-3AD203B41FA5}">
                      <a16:colId xmlns:a16="http://schemas.microsoft.com/office/drawing/2014/main" val="2452586311"/>
                    </a:ext>
                  </a:extLst>
                </a:gridCol>
                <a:gridCol w="822960">
                  <a:extLst>
                    <a:ext uri="{9D8B030D-6E8A-4147-A177-3AD203B41FA5}">
                      <a16:colId xmlns:a16="http://schemas.microsoft.com/office/drawing/2014/main" val="3942597156"/>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352312697"/>
                  </a:ext>
                </a:extLst>
              </a:tr>
              <a:tr h="370840">
                <a:tc>
                  <a:txBody>
                    <a:bodyPr/>
                    <a:lstStyle/>
                    <a:p>
                      <a:r>
                        <a:rPr lang="en-US" sz="1000" b="1"/>
                        <a:t>@FirstInsHI - 2017-09-27 14:01:36</a:t>
                      </a:r>
                      <a:r>
                        <a:rPr lang="en-US" sz="1000"/>
                        <a:t>
At the blessing of the @ShidlerCollege Corporate Interview Rooms, newly renovated &amp;amp; modernized by First Insurance https://t.co/JGdnYWir01 https://t.co/Hbz5W3fuBy</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1</a:t>
                      </a:r>
                    </a:p>
                  </a:txBody>
                  <a:tcPr/>
                </a:tc>
                <a:tc>
                  <a:txBody>
                    <a:bodyPr/>
                    <a:lstStyle/>
                    <a:p>
                      <a:r>
                        <a:rPr lang="en-US" sz="1000"/>
                        <a:t>0.8177%</a:t>
                      </a:r>
                    </a:p>
                  </a:txBody>
                  <a:tcPr/>
                </a:tc>
                <a:extLst>
                  <a:ext uri="{0D108BD9-81ED-4DB2-BD59-A6C34878D82A}">
                    <a16:rowId xmlns:a16="http://schemas.microsoft.com/office/drawing/2014/main" val="2375314287"/>
                  </a:ext>
                </a:extLst>
              </a:tr>
              <a:tr h="370840">
                <a:tc>
                  <a:txBody>
                    <a:bodyPr/>
                    <a:lstStyle/>
                    <a:p>
                      <a:r>
                        <a:rPr lang="en-US" sz="1000" b="1"/>
                        <a:t>@FirstInsHI - 2017-09-18 13:23:43</a:t>
                      </a:r>
                      <a:r>
                        <a:rPr lang="en-US" sz="1000"/>
                        <a:t>
The @AlohaFstvls 65th annual Waikiki Hoolaulea is happening this Sat, 9/23 and we're already counting down the days. #alohafestivals https://t.co/PWlhF8aMgq</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0.4898%</a:t>
                      </a:r>
                    </a:p>
                  </a:txBody>
                  <a:tcPr/>
                </a:tc>
                <a:extLst>
                  <a:ext uri="{0D108BD9-81ED-4DB2-BD59-A6C34878D82A}">
                    <a16:rowId xmlns:a16="http://schemas.microsoft.com/office/drawing/2014/main" val="2342783353"/>
                  </a:ext>
                </a:extLst>
              </a:tr>
              <a:tr h="370840">
                <a:tc>
                  <a:txBody>
                    <a:bodyPr/>
                    <a:lstStyle/>
                    <a:p>
                      <a:r>
                        <a:rPr lang="en-US" sz="1000" b="1"/>
                        <a:t>@FirstInsHI - 2017-09-26 13:36:23</a:t>
                      </a:r>
                      <a:r>
                        <a:rPr lang="en-US" sz="1000"/>
                        <a:t>
First Insurance volunteers helped the @HawaiiRedCross install nearly 100 smoke alarms in the Waikiki area this past Saturday #SoundtheAlarm https://t.co/eESbT5511H</a:t>
                      </a:r>
                    </a:p>
                  </a:txBody>
                  <a:tcPr/>
                </a:tc>
                <a:tc>
                  <a:txBody>
                    <a:bodyPr/>
                    <a:lstStyle/>
                    <a:p>
                      <a:r>
                        <a:rPr lang="en-US" sz="1000"/>
                        <a:t>No</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0.3271%</a:t>
                      </a:r>
                    </a:p>
                  </a:txBody>
                  <a:tcPr/>
                </a:tc>
                <a:extLst>
                  <a:ext uri="{0D108BD9-81ED-4DB2-BD59-A6C34878D82A}">
                    <a16:rowId xmlns:a16="http://schemas.microsoft.com/office/drawing/2014/main" val="4265590644"/>
                  </a:ext>
                </a:extLst>
              </a:tr>
            </a:tbl>
          </a:graphicData>
        </a:graphic>
      </p:graphicFrame>
      <p:sp>
        <p:nvSpPr>
          <p:cNvPr id="4" name="Text Placeholder 3">
            <a:extLst>
              <a:ext uri="{FF2B5EF4-FFF2-40B4-BE49-F238E27FC236}">
                <a16:creationId xmlns:a16="http://schemas.microsoft.com/office/drawing/2014/main" id="{280D1FCE-6CC0-495B-B084-D8F48EF6DCE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977981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8DE4B-D504-4AB9-9182-7FEEB98F9B5A}"/>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437068FD-A10A-4A4C-A36E-D6D722FFC65C}"/>
              </a:ext>
            </a:extLst>
          </p:cNvPr>
          <p:cNvGraphicFramePr>
            <a:graphicFrameLocks noGrp="1"/>
          </p:cNvGraphicFramePr>
          <p:nvPr>
            <p:ph type="tbl" sz="quarter" idx="13"/>
            <p:extLst>
              <p:ext uri="{D42A27DB-BD31-4B8C-83A1-F6EECF244321}">
                <p14:modId xmlns:p14="http://schemas.microsoft.com/office/powerpoint/2010/main" val="4247797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55139952"/>
                    </a:ext>
                  </a:extLst>
                </a:gridCol>
                <a:gridCol w="1069848">
                  <a:extLst>
                    <a:ext uri="{9D8B030D-6E8A-4147-A177-3AD203B41FA5}">
                      <a16:colId xmlns:a16="http://schemas.microsoft.com/office/drawing/2014/main" val="275097605"/>
                    </a:ext>
                  </a:extLst>
                </a:gridCol>
                <a:gridCol w="1069848">
                  <a:extLst>
                    <a:ext uri="{9D8B030D-6E8A-4147-A177-3AD203B41FA5}">
                      <a16:colId xmlns:a16="http://schemas.microsoft.com/office/drawing/2014/main" val="1152716660"/>
                    </a:ext>
                  </a:extLst>
                </a:gridCol>
                <a:gridCol w="1069848">
                  <a:extLst>
                    <a:ext uri="{9D8B030D-6E8A-4147-A177-3AD203B41FA5}">
                      <a16:colId xmlns:a16="http://schemas.microsoft.com/office/drawing/2014/main" val="1458714444"/>
                    </a:ext>
                  </a:extLst>
                </a:gridCol>
                <a:gridCol w="1069848">
                  <a:extLst>
                    <a:ext uri="{9D8B030D-6E8A-4147-A177-3AD203B41FA5}">
                      <a16:colId xmlns:a16="http://schemas.microsoft.com/office/drawing/2014/main" val="2937805543"/>
                    </a:ext>
                  </a:extLst>
                </a:gridCol>
                <a:gridCol w="1069848">
                  <a:extLst>
                    <a:ext uri="{9D8B030D-6E8A-4147-A177-3AD203B41FA5}">
                      <a16:colId xmlns:a16="http://schemas.microsoft.com/office/drawing/2014/main" val="3488184983"/>
                    </a:ext>
                  </a:extLst>
                </a:gridCol>
                <a:gridCol w="1069848">
                  <a:extLst>
                    <a:ext uri="{9D8B030D-6E8A-4147-A177-3AD203B41FA5}">
                      <a16:colId xmlns:a16="http://schemas.microsoft.com/office/drawing/2014/main" val="37106845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50335459"/>
                  </a:ext>
                </a:extLst>
              </a:tr>
              <a:tr h="370840">
                <a:tc>
                  <a:txBody>
                    <a:bodyPr/>
                    <a:lstStyle/>
                    <a:p>
                      <a:r>
                        <a:rPr lang="en-US" sz="1000"/>
                        <a:t>First Insurance Company of Hawaii</a:t>
                      </a:r>
                    </a:p>
                  </a:txBody>
                  <a:tcPr/>
                </a:tc>
                <a:tc>
                  <a:txBody>
                    <a:bodyPr/>
                    <a:lstStyle/>
                    <a:p>
                      <a:r>
                        <a:rPr lang="en-US" sz="1000"/>
                        <a:t>863</a:t>
                      </a:r>
                    </a:p>
                  </a:txBody>
                  <a:tcPr/>
                </a:tc>
                <a:tc>
                  <a:txBody>
                    <a:bodyPr/>
                    <a:lstStyle/>
                    <a:p>
                      <a:r>
                        <a:rPr lang="en-US" sz="1000"/>
                        <a:t>9</a:t>
                      </a:r>
                    </a:p>
                  </a:txBody>
                  <a:tcPr/>
                </a:tc>
                <a:tc>
                  <a:txBody>
                    <a:bodyPr/>
                    <a:lstStyle/>
                    <a:p>
                      <a:r>
                        <a:rPr lang="en-US" sz="1000"/>
                        <a:t>4</a:t>
                      </a:r>
                    </a:p>
                  </a:txBody>
                  <a:tcPr/>
                </a:tc>
                <a:tc>
                  <a:txBody>
                    <a:bodyPr/>
                    <a:lstStyle/>
                    <a:p>
                      <a:r>
                        <a:rPr lang="en-US" sz="1000"/>
                        <a:t>93</a:t>
                      </a:r>
                    </a:p>
                  </a:txBody>
                  <a:tcPr/>
                </a:tc>
                <a:tc>
                  <a:txBody>
                    <a:bodyPr/>
                    <a:lstStyle/>
                    <a:p>
                      <a:r>
                        <a:rPr lang="en-US" sz="1000"/>
                        <a:t>1</a:t>
                      </a:r>
                    </a:p>
                  </a:txBody>
                  <a:tcPr/>
                </a:tc>
                <a:tc>
                  <a:txBody>
                    <a:bodyPr/>
                    <a:lstStyle/>
                    <a:p>
                      <a:r>
                        <a:rPr lang="en-US" sz="1000"/>
                        <a:t>2.7389%</a:t>
                      </a:r>
                    </a:p>
                  </a:txBody>
                  <a:tcPr/>
                </a:tc>
                <a:extLst>
                  <a:ext uri="{0D108BD9-81ED-4DB2-BD59-A6C34878D82A}">
                    <a16:rowId xmlns:a16="http://schemas.microsoft.com/office/drawing/2014/main" val="1576858691"/>
                  </a:ext>
                </a:extLst>
              </a:tr>
            </a:tbl>
          </a:graphicData>
        </a:graphic>
      </p:graphicFrame>
      <p:sp>
        <p:nvSpPr>
          <p:cNvPr id="4" name="Text Placeholder 3">
            <a:extLst>
              <a:ext uri="{FF2B5EF4-FFF2-40B4-BE49-F238E27FC236}">
                <a16:creationId xmlns:a16="http://schemas.microsoft.com/office/drawing/2014/main" id="{F33B7B77-840E-40BA-BE78-E611527D166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25125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E3DF1-F281-49D2-9BDB-7C9036769C4E}"/>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A4AD77E8-FA97-4A38-92C1-AA7095DFF211}"/>
              </a:ext>
            </a:extLst>
          </p:cNvPr>
          <p:cNvGraphicFramePr>
            <a:graphicFrameLocks noGrp="1"/>
          </p:cNvGraphicFramePr>
          <p:nvPr>
            <p:ph type="chart" sz="quarter" idx="13"/>
            <p:extLst>
              <p:ext uri="{D42A27DB-BD31-4B8C-83A1-F6EECF244321}">
                <p14:modId xmlns:p14="http://schemas.microsoft.com/office/powerpoint/2010/main" val="475535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8F447-2B0A-4920-B447-9065F1254A0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B612779-EACC-44D6-BC57-E6E67EFD63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1906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9BA3D-5044-45BA-BB82-165DCF9491BE}"/>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6ADF8D07-19E6-472A-9AE5-C6CB6E4E8C25}"/>
              </a:ext>
            </a:extLst>
          </p:cNvPr>
          <p:cNvGraphicFramePr>
            <a:graphicFrameLocks noGrp="1"/>
          </p:cNvGraphicFramePr>
          <p:nvPr>
            <p:ph type="chart" sz="quarter" idx="13"/>
            <p:extLst>
              <p:ext uri="{D42A27DB-BD31-4B8C-83A1-F6EECF244321}">
                <p14:modId xmlns:p14="http://schemas.microsoft.com/office/powerpoint/2010/main" val="566706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624D76-8145-4070-8CFF-BEC81EF327D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DAAB34D-75D6-4898-9700-4868BA0D1C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4185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8E0CC-E4FF-444B-BAA9-85A11C19B603}"/>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699C5EE4-2F58-4C53-9156-516F474C6E2B}"/>
              </a:ext>
            </a:extLst>
          </p:cNvPr>
          <p:cNvGraphicFramePr>
            <a:graphicFrameLocks noGrp="1"/>
          </p:cNvGraphicFramePr>
          <p:nvPr>
            <p:ph type="tbl" sz="quarter" idx="13"/>
            <p:extLst>
              <p:ext uri="{D42A27DB-BD31-4B8C-83A1-F6EECF244321}">
                <p14:modId xmlns:p14="http://schemas.microsoft.com/office/powerpoint/2010/main" val="28460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06702913"/>
                    </a:ext>
                  </a:extLst>
                </a:gridCol>
                <a:gridCol w="987552">
                  <a:extLst>
                    <a:ext uri="{9D8B030D-6E8A-4147-A177-3AD203B41FA5}">
                      <a16:colId xmlns:a16="http://schemas.microsoft.com/office/drawing/2014/main" val="3721719440"/>
                    </a:ext>
                  </a:extLst>
                </a:gridCol>
                <a:gridCol w="987552">
                  <a:extLst>
                    <a:ext uri="{9D8B030D-6E8A-4147-A177-3AD203B41FA5}">
                      <a16:colId xmlns:a16="http://schemas.microsoft.com/office/drawing/2014/main" val="534811764"/>
                    </a:ext>
                  </a:extLst>
                </a:gridCol>
                <a:gridCol w="987552">
                  <a:extLst>
                    <a:ext uri="{9D8B030D-6E8A-4147-A177-3AD203B41FA5}">
                      <a16:colId xmlns:a16="http://schemas.microsoft.com/office/drawing/2014/main" val="3238917359"/>
                    </a:ext>
                  </a:extLst>
                </a:gridCol>
                <a:gridCol w="987552">
                  <a:extLst>
                    <a:ext uri="{9D8B030D-6E8A-4147-A177-3AD203B41FA5}">
                      <a16:colId xmlns:a16="http://schemas.microsoft.com/office/drawing/2014/main" val="4201248541"/>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289472848"/>
                  </a:ext>
                </a:extLst>
              </a:tr>
              <a:tr h="370840">
                <a:tc>
                  <a:txBody>
                    <a:bodyPr/>
                    <a:lstStyle/>
                    <a:p>
                      <a:r>
                        <a:rPr lang="en-US" sz="1000" b="1"/>
                        <a:t>First Insurance Company of Hawaii - 2017-09-27 12:47:32</a:t>
                      </a:r>
                      <a:r>
                        <a:rPr lang="en-US" sz="1000"/>
                        <a:t>
At Monday's blessing of the Shidler College Corporate Interview Rooms, renovated and modernized by First Insurance thanks to a $150,000 gift. "Every commitment we receive from the private sector helps us provide new resources and opportunities to our students," said dean Vance Roley.</a:t>
                      </a:r>
                    </a:p>
                  </a:txBody>
                  <a:tcPr/>
                </a:tc>
                <a:tc>
                  <a:txBody>
                    <a:bodyPr/>
                    <a:lstStyle/>
                    <a:p>
                      <a:r>
                        <a:rPr lang="en-US" sz="1000"/>
                        <a:t>30</a:t>
                      </a:r>
                    </a:p>
                  </a:txBody>
                  <a:tcPr/>
                </a:tc>
                <a:tc>
                  <a:txBody>
                    <a:bodyPr/>
                    <a:lstStyle/>
                    <a:p>
                      <a:r>
                        <a:rPr lang="en-US" sz="1000"/>
                        <a:t>0</a:t>
                      </a:r>
                    </a:p>
                  </a:txBody>
                  <a:tcPr/>
                </a:tc>
                <a:tc>
                  <a:txBody>
                    <a:bodyPr/>
                    <a:lstStyle/>
                    <a:p>
                      <a:r>
                        <a:rPr lang="en-US" sz="1000"/>
                        <a:t>3.4762%</a:t>
                      </a:r>
                    </a:p>
                  </a:txBody>
                  <a:tcPr/>
                </a:tc>
                <a:tc>
                  <a:txBody>
                    <a:bodyPr/>
                    <a:lstStyle/>
                    <a:p>
                      <a:r>
                        <a:rPr lang="en-US" sz="1000"/>
                        <a:t>Photo</a:t>
                      </a:r>
                    </a:p>
                  </a:txBody>
                  <a:tcPr/>
                </a:tc>
                <a:extLst>
                  <a:ext uri="{0D108BD9-81ED-4DB2-BD59-A6C34878D82A}">
                    <a16:rowId xmlns:a16="http://schemas.microsoft.com/office/drawing/2014/main" val="3931134246"/>
                  </a:ext>
                </a:extLst>
              </a:tr>
              <a:tr h="370840">
                <a:tc>
                  <a:txBody>
                    <a:bodyPr/>
                    <a:lstStyle/>
                    <a:p>
                      <a:r>
                        <a:rPr lang="en-US" sz="1000" b="1"/>
                        <a:t>First Insurance Company of Hawaii - 2017-09-13 22:32:00</a:t>
                      </a:r>
                      <a:r>
                        <a:rPr lang="en-US" sz="1000"/>
                        <a:t>
Looking to join a values-oriented company that looks beyond profit and empowers its people to provide the best possible service to their customers? Watch this video to learn more about our company and its associates. </a:t>
                      </a:r>
                    </a:p>
                  </a:txBody>
                  <a:tcPr/>
                </a:tc>
                <a:tc>
                  <a:txBody>
                    <a:bodyPr/>
                    <a:lstStyle/>
                    <a:p>
                      <a:r>
                        <a:rPr lang="en-US" sz="1000"/>
                        <a:t>25</a:t>
                      </a:r>
                    </a:p>
                  </a:txBody>
                  <a:tcPr/>
                </a:tc>
                <a:tc>
                  <a:txBody>
                    <a:bodyPr/>
                    <a:lstStyle/>
                    <a:p>
                      <a:r>
                        <a:rPr lang="en-US" sz="1000"/>
                        <a:t>1</a:t>
                      </a:r>
                    </a:p>
                  </a:txBody>
                  <a:tcPr/>
                </a:tc>
                <a:tc>
                  <a:txBody>
                    <a:bodyPr/>
                    <a:lstStyle/>
                    <a:p>
                      <a:r>
                        <a:rPr lang="en-US" sz="1000"/>
                        <a:t>3.0233%</a:t>
                      </a:r>
                    </a:p>
                  </a:txBody>
                  <a:tcPr/>
                </a:tc>
                <a:tc>
                  <a:txBody>
                    <a:bodyPr/>
                    <a:lstStyle/>
                    <a:p>
                      <a:r>
                        <a:rPr lang="en-US" sz="1000"/>
                        <a:t>Link</a:t>
                      </a:r>
                    </a:p>
                  </a:txBody>
                  <a:tcPr/>
                </a:tc>
                <a:extLst>
                  <a:ext uri="{0D108BD9-81ED-4DB2-BD59-A6C34878D82A}">
                    <a16:rowId xmlns:a16="http://schemas.microsoft.com/office/drawing/2014/main" val="1583225972"/>
                  </a:ext>
                </a:extLst>
              </a:tr>
              <a:tr h="370840">
                <a:tc>
                  <a:txBody>
                    <a:bodyPr/>
                    <a:lstStyle/>
                    <a:p>
                      <a:r>
                        <a:rPr lang="en-US" sz="1000" b="1"/>
                        <a:t>First Insurance Company of Hawaii - 2017-09-01 16:12:43</a:t>
                      </a:r>
                      <a:r>
                        <a:rPr lang="en-US" sz="1000"/>
                        <a:t>
Interesting and informative class on Wrap-Up Insurance conducted by Giju George of our sister company Tokio Marine HCC. Thanks, HCC, for sending Giju our way!</a:t>
                      </a:r>
                    </a:p>
                  </a:txBody>
                  <a:tcPr/>
                </a:tc>
                <a:tc>
                  <a:txBody>
                    <a:bodyPr/>
                    <a:lstStyle/>
                    <a:p>
                      <a:r>
                        <a:rPr lang="en-US" sz="1000"/>
                        <a:t>21</a:t>
                      </a:r>
                    </a:p>
                  </a:txBody>
                  <a:tcPr/>
                </a:tc>
                <a:tc>
                  <a:txBody>
                    <a:bodyPr/>
                    <a:lstStyle/>
                    <a:p>
                      <a:r>
                        <a:rPr lang="en-US" sz="1000"/>
                        <a:t>0</a:t>
                      </a:r>
                    </a:p>
                  </a:txBody>
                  <a:tcPr/>
                </a:tc>
                <a:tc>
                  <a:txBody>
                    <a:bodyPr/>
                    <a:lstStyle/>
                    <a:p>
                      <a:r>
                        <a:rPr lang="en-US" sz="1000"/>
                        <a:t>2.4590%</a:t>
                      </a:r>
                    </a:p>
                  </a:txBody>
                  <a:tcPr/>
                </a:tc>
                <a:tc>
                  <a:txBody>
                    <a:bodyPr/>
                    <a:lstStyle/>
                    <a:p>
                      <a:r>
                        <a:rPr lang="en-US" sz="1000"/>
                        <a:t>Photo</a:t>
                      </a:r>
                    </a:p>
                  </a:txBody>
                  <a:tcPr/>
                </a:tc>
                <a:extLst>
                  <a:ext uri="{0D108BD9-81ED-4DB2-BD59-A6C34878D82A}">
                    <a16:rowId xmlns:a16="http://schemas.microsoft.com/office/drawing/2014/main" val="3683730354"/>
                  </a:ext>
                </a:extLst>
              </a:tr>
            </a:tbl>
          </a:graphicData>
        </a:graphic>
      </p:graphicFrame>
      <p:sp>
        <p:nvSpPr>
          <p:cNvPr id="4" name="Text Placeholder 3">
            <a:extLst>
              <a:ext uri="{FF2B5EF4-FFF2-40B4-BE49-F238E27FC236}">
                <a16:creationId xmlns:a16="http://schemas.microsoft.com/office/drawing/2014/main" id="{E13B5D99-A8A2-445C-98FC-39A18F8EB1D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699815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C00F3-D6FB-4432-8B7D-C250E084E9F2}"/>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A722F70B-DF71-4246-847F-AC66E4EB26E1}"/>
              </a:ext>
            </a:extLst>
          </p:cNvPr>
          <p:cNvGraphicFramePr>
            <a:graphicFrameLocks noGrp="1"/>
          </p:cNvGraphicFramePr>
          <p:nvPr>
            <p:ph type="tbl" sz="quarter" idx="13"/>
            <p:extLst>
              <p:ext uri="{D42A27DB-BD31-4B8C-83A1-F6EECF244321}">
                <p14:modId xmlns:p14="http://schemas.microsoft.com/office/powerpoint/2010/main" val="4048434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2685439"/>
                    </a:ext>
                  </a:extLst>
                </a:gridCol>
                <a:gridCol w="699516">
                  <a:extLst>
                    <a:ext uri="{9D8B030D-6E8A-4147-A177-3AD203B41FA5}">
                      <a16:colId xmlns:a16="http://schemas.microsoft.com/office/drawing/2014/main" val="3180394274"/>
                    </a:ext>
                  </a:extLst>
                </a:gridCol>
                <a:gridCol w="699516">
                  <a:extLst>
                    <a:ext uri="{9D8B030D-6E8A-4147-A177-3AD203B41FA5}">
                      <a16:colId xmlns:a16="http://schemas.microsoft.com/office/drawing/2014/main" val="3199492526"/>
                    </a:ext>
                  </a:extLst>
                </a:gridCol>
                <a:gridCol w="658368">
                  <a:extLst>
                    <a:ext uri="{9D8B030D-6E8A-4147-A177-3AD203B41FA5}">
                      <a16:colId xmlns:a16="http://schemas.microsoft.com/office/drawing/2014/main" val="1315929801"/>
                    </a:ext>
                  </a:extLst>
                </a:gridCol>
                <a:gridCol w="658368">
                  <a:extLst>
                    <a:ext uri="{9D8B030D-6E8A-4147-A177-3AD203B41FA5}">
                      <a16:colId xmlns:a16="http://schemas.microsoft.com/office/drawing/2014/main" val="2564011145"/>
                    </a:ext>
                  </a:extLst>
                </a:gridCol>
                <a:gridCol w="658368">
                  <a:extLst>
                    <a:ext uri="{9D8B030D-6E8A-4147-A177-3AD203B41FA5}">
                      <a16:colId xmlns:a16="http://schemas.microsoft.com/office/drawing/2014/main" val="2762997462"/>
                    </a:ext>
                  </a:extLst>
                </a:gridCol>
                <a:gridCol w="699516">
                  <a:extLst>
                    <a:ext uri="{9D8B030D-6E8A-4147-A177-3AD203B41FA5}">
                      <a16:colId xmlns:a16="http://schemas.microsoft.com/office/drawing/2014/main" val="1956429140"/>
                    </a:ext>
                  </a:extLst>
                </a:gridCol>
                <a:gridCol w="699516">
                  <a:extLst>
                    <a:ext uri="{9D8B030D-6E8A-4147-A177-3AD203B41FA5}">
                      <a16:colId xmlns:a16="http://schemas.microsoft.com/office/drawing/2014/main" val="4157419249"/>
                    </a:ext>
                  </a:extLst>
                </a:gridCol>
                <a:gridCol w="699516">
                  <a:extLst>
                    <a:ext uri="{9D8B030D-6E8A-4147-A177-3AD203B41FA5}">
                      <a16:colId xmlns:a16="http://schemas.microsoft.com/office/drawing/2014/main" val="1267209917"/>
                    </a:ext>
                  </a:extLst>
                </a:gridCol>
                <a:gridCol w="658368">
                  <a:extLst>
                    <a:ext uri="{9D8B030D-6E8A-4147-A177-3AD203B41FA5}">
                      <a16:colId xmlns:a16="http://schemas.microsoft.com/office/drawing/2014/main" val="18981026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43052063"/>
                  </a:ext>
                </a:extLst>
              </a:tr>
              <a:tr h="370840">
                <a:tc>
                  <a:txBody>
                    <a:bodyPr/>
                    <a:lstStyle/>
                    <a:p>
                      <a:r>
                        <a:rPr lang="en-US" sz="1000"/>
                        <a:t>firstinshi (First Insurance Co. of Hawaii)</a:t>
                      </a:r>
                    </a:p>
                  </a:txBody>
                  <a:tcPr/>
                </a:tc>
                <a:tc>
                  <a:txBody>
                    <a:bodyPr/>
                    <a:lstStyle/>
                    <a:p>
                      <a:r>
                        <a:rPr lang="en-US" sz="1000"/>
                        <a:t>2342</a:t>
                      </a:r>
                    </a:p>
                  </a:txBody>
                  <a:tcPr/>
                </a:tc>
                <a:tc>
                  <a:txBody>
                    <a:bodyPr/>
                    <a:lstStyle/>
                    <a:p>
                      <a:r>
                        <a:rPr lang="en-US" sz="1000"/>
                        <a:t>18</a:t>
                      </a:r>
                    </a:p>
                  </a:txBody>
                  <a:tcPr/>
                </a:tc>
                <a:tc>
                  <a:txBody>
                    <a:bodyPr/>
                    <a:lstStyle/>
                    <a:p>
                      <a:r>
                        <a:rPr lang="en-US" sz="1000"/>
                        <a:t>16</a:t>
                      </a:r>
                    </a:p>
                  </a:txBody>
                  <a:tcPr/>
                </a:tc>
                <a:tc>
                  <a:txBody>
                    <a:bodyPr/>
                    <a:lstStyle/>
                    <a:p>
                      <a:r>
                        <a:rPr lang="en-US" sz="1000"/>
                        <a:t>1</a:t>
                      </a:r>
                    </a:p>
                  </a:txBody>
                  <a:tcPr/>
                </a:tc>
                <a:tc>
                  <a:txBody>
                    <a:bodyPr/>
                    <a:lstStyle/>
                    <a:p>
                      <a:r>
                        <a:rPr lang="en-US" sz="1000"/>
                        <a:t>2</a:t>
                      </a:r>
                    </a:p>
                  </a:txBody>
                  <a:tcPr/>
                </a:tc>
                <a:tc>
                  <a:txBody>
                    <a:bodyPr/>
                    <a:lstStyle/>
                    <a:p>
                      <a:r>
                        <a:rPr lang="en-US" sz="1000"/>
                        <a:t>19</a:t>
                      </a:r>
                    </a:p>
                  </a:txBody>
                  <a:tcPr/>
                </a:tc>
                <a:tc>
                  <a:txBody>
                    <a:bodyPr/>
                    <a:lstStyle/>
                    <a:p>
                      <a:r>
                        <a:rPr lang="en-US" sz="1000"/>
                        <a:t>582</a:t>
                      </a:r>
                    </a:p>
                  </a:txBody>
                  <a:tcPr/>
                </a:tc>
                <a:tc>
                  <a:txBody>
                    <a:bodyPr/>
                    <a:lstStyle/>
                    <a:p>
                      <a:r>
                        <a:rPr lang="en-US" sz="1000"/>
                        <a:t>5</a:t>
                      </a:r>
                    </a:p>
                  </a:txBody>
                  <a:tcPr/>
                </a:tc>
                <a:tc>
                  <a:txBody>
                    <a:bodyPr/>
                    <a:lstStyle/>
                    <a:p>
                      <a:r>
                        <a:rPr lang="en-US" sz="1000"/>
                        <a:t>1.3242%</a:t>
                      </a:r>
                    </a:p>
                  </a:txBody>
                  <a:tcPr/>
                </a:tc>
                <a:extLst>
                  <a:ext uri="{0D108BD9-81ED-4DB2-BD59-A6C34878D82A}">
                    <a16:rowId xmlns:a16="http://schemas.microsoft.com/office/drawing/2014/main" val="1510438481"/>
                  </a:ext>
                </a:extLst>
              </a:tr>
            </a:tbl>
          </a:graphicData>
        </a:graphic>
      </p:graphicFrame>
      <p:sp>
        <p:nvSpPr>
          <p:cNvPr id="4" name="Text Placeholder 3">
            <a:extLst>
              <a:ext uri="{FF2B5EF4-FFF2-40B4-BE49-F238E27FC236}">
                <a16:creationId xmlns:a16="http://schemas.microsoft.com/office/drawing/2014/main" id="{4A33D6BD-2BC5-4FCE-BAB0-E9A54EE024D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90883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C0F7D-16EB-472E-AA39-9CF57A266D1D}"/>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E6AD4C7F-DFDE-49C3-812D-600E0FCF094A}"/>
              </a:ext>
            </a:extLst>
          </p:cNvPr>
          <p:cNvGraphicFramePr>
            <a:graphicFrameLocks noGrp="1"/>
          </p:cNvGraphicFramePr>
          <p:nvPr>
            <p:ph type="chart" sz="quarter" idx="13"/>
            <p:extLst>
              <p:ext uri="{D42A27DB-BD31-4B8C-83A1-F6EECF244321}">
                <p14:modId xmlns:p14="http://schemas.microsoft.com/office/powerpoint/2010/main" val="2908096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7B167F-CD4C-4489-9DF9-666CFABEB9B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D8E1455-4CB6-4359-81CB-81A748C36B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130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26861-8F73-4B11-A2AA-0254C371AB98}"/>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AA25C3C1-317A-48F2-A92F-4177A832953A}"/>
              </a:ext>
            </a:extLst>
          </p:cNvPr>
          <p:cNvGraphicFramePr>
            <a:graphicFrameLocks noGrp="1"/>
          </p:cNvGraphicFramePr>
          <p:nvPr>
            <p:ph type="chart" sz="quarter" idx="13"/>
            <p:extLst>
              <p:ext uri="{D42A27DB-BD31-4B8C-83A1-F6EECF244321}">
                <p14:modId xmlns:p14="http://schemas.microsoft.com/office/powerpoint/2010/main" val="2373617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874125-9577-4A63-B09E-B3457FAF86C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B724D2A-5F79-4E0E-9CB6-B650FA23EA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872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1695-33F4-4CB0-9D91-CF5FA2C6E9C1}"/>
              </a:ext>
            </a:extLst>
          </p:cNvPr>
          <p:cNvSpPr>
            <a:spLocks noGrp="1"/>
          </p:cNvSpPr>
          <p:nvPr>
            <p:ph type="title"/>
          </p:nvPr>
        </p:nvSpPr>
        <p:spPr/>
        <p:txBody>
          <a:bodyPr/>
          <a:lstStyle/>
          <a:p>
            <a:r>
              <a:rPr lang="en-US"/>
              <a:t>Top Instagram Posts Table</a:t>
            </a:r>
          </a:p>
        </p:txBody>
      </p:sp>
      <p:graphicFrame>
        <p:nvGraphicFramePr>
          <p:cNvPr id="5" name="Table Placeholder 4">
            <a:extLst>
              <a:ext uri="{FF2B5EF4-FFF2-40B4-BE49-F238E27FC236}">
                <a16:creationId xmlns:a16="http://schemas.microsoft.com/office/drawing/2014/main" id="{5937EAC0-B4A8-45DF-A346-903BAEBD7846}"/>
              </a:ext>
            </a:extLst>
          </p:cNvPr>
          <p:cNvGraphicFramePr>
            <a:graphicFrameLocks noGrp="1"/>
          </p:cNvGraphicFramePr>
          <p:nvPr>
            <p:ph type="tbl" sz="quarter" idx="13"/>
            <p:extLst>
              <p:ext uri="{D42A27DB-BD31-4B8C-83A1-F6EECF244321}">
                <p14:modId xmlns:p14="http://schemas.microsoft.com/office/powerpoint/2010/main" val="1197507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69451778"/>
                    </a:ext>
                  </a:extLst>
                </a:gridCol>
                <a:gridCol w="987552">
                  <a:extLst>
                    <a:ext uri="{9D8B030D-6E8A-4147-A177-3AD203B41FA5}">
                      <a16:colId xmlns:a16="http://schemas.microsoft.com/office/drawing/2014/main" val="538919130"/>
                    </a:ext>
                  </a:extLst>
                </a:gridCol>
                <a:gridCol w="987552">
                  <a:extLst>
                    <a:ext uri="{9D8B030D-6E8A-4147-A177-3AD203B41FA5}">
                      <a16:colId xmlns:a16="http://schemas.microsoft.com/office/drawing/2014/main" val="2248931796"/>
                    </a:ext>
                  </a:extLst>
                </a:gridCol>
                <a:gridCol w="987552">
                  <a:extLst>
                    <a:ext uri="{9D8B030D-6E8A-4147-A177-3AD203B41FA5}">
                      <a16:colId xmlns:a16="http://schemas.microsoft.com/office/drawing/2014/main" val="1589089534"/>
                    </a:ext>
                  </a:extLst>
                </a:gridCol>
                <a:gridCol w="987552">
                  <a:extLst>
                    <a:ext uri="{9D8B030D-6E8A-4147-A177-3AD203B41FA5}">
                      <a16:colId xmlns:a16="http://schemas.microsoft.com/office/drawing/2014/main" val="379269874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274003106"/>
                  </a:ext>
                </a:extLst>
              </a:tr>
              <a:tr h="370840">
                <a:tc>
                  <a:txBody>
                    <a:bodyPr/>
                    <a:lstStyle/>
                    <a:p>
                      <a:r>
                        <a:rPr lang="en-US" sz="1000" b="1"/>
                        <a:t>firstinshi (First Insurance Co. of Hawaii) - 2017-09-06 13:11:34</a:t>
                      </a:r>
                      <a:r>
                        <a:rPr lang="en-US" sz="1000"/>
                        <a:t>
We got the #humpday #blues ...
#wednesdayinhawaii #wednesdays #hellonewday</a:t>
                      </a:r>
                    </a:p>
                  </a:txBody>
                  <a:tcPr/>
                </a:tc>
                <a:tc>
                  <a:txBody>
                    <a:bodyPr/>
                    <a:lstStyle/>
                    <a:p>
                      <a:r>
                        <a:rPr lang="en-US" sz="1000"/>
                        <a:t>44</a:t>
                      </a:r>
                    </a:p>
                  </a:txBody>
                  <a:tcPr/>
                </a:tc>
                <a:tc>
                  <a:txBody>
                    <a:bodyPr/>
                    <a:lstStyle/>
                    <a:p>
                      <a:r>
                        <a:rPr lang="en-US" sz="1000"/>
                        <a:t>0</a:t>
                      </a:r>
                    </a:p>
                  </a:txBody>
                  <a:tcPr/>
                </a:tc>
                <a:tc>
                  <a:txBody>
                    <a:bodyPr/>
                    <a:lstStyle/>
                    <a:p>
                      <a:r>
                        <a:rPr lang="en-US" sz="1000"/>
                        <a:t>1.8884%</a:t>
                      </a:r>
                    </a:p>
                  </a:txBody>
                  <a:tcPr/>
                </a:tc>
                <a:tc>
                  <a:txBody>
                    <a:bodyPr/>
                    <a:lstStyle/>
                    <a:p>
                      <a:r>
                        <a:rPr lang="en-US" sz="1000"/>
                        <a:t>Image</a:t>
                      </a:r>
                    </a:p>
                  </a:txBody>
                  <a:tcPr/>
                </a:tc>
                <a:extLst>
                  <a:ext uri="{0D108BD9-81ED-4DB2-BD59-A6C34878D82A}">
                    <a16:rowId xmlns:a16="http://schemas.microsoft.com/office/drawing/2014/main" val="3128337420"/>
                  </a:ext>
                </a:extLst>
              </a:tr>
              <a:tr h="370840">
                <a:tc>
                  <a:txBody>
                    <a:bodyPr/>
                    <a:lstStyle/>
                    <a:p>
                      <a:r>
                        <a:rPr lang="en-US" sz="1000" b="1"/>
                        <a:t>firstinshi (First Insurance Co. of Hawaii) - 2017-09-11 13:08:54</a:t>
                      </a:r>
                      <a:r>
                        <a:rPr lang="en-US" sz="1000"/>
                        <a:t>
Happy Monday, everyone. Hope you had a great weekend. We spent part of our weekend here at #YokohamaBay. What did you do to unwind and have fun?</a:t>
                      </a:r>
                    </a:p>
                  </a:txBody>
                  <a:tcPr/>
                </a:tc>
                <a:tc>
                  <a:txBody>
                    <a:bodyPr/>
                    <a:lstStyle/>
                    <a:p>
                      <a:r>
                        <a:rPr lang="en-US" sz="1000"/>
                        <a:t>43</a:t>
                      </a:r>
                    </a:p>
                  </a:txBody>
                  <a:tcPr/>
                </a:tc>
                <a:tc>
                  <a:txBody>
                    <a:bodyPr/>
                    <a:lstStyle/>
                    <a:p>
                      <a:r>
                        <a:rPr lang="en-US" sz="1000"/>
                        <a:t>0</a:t>
                      </a:r>
                    </a:p>
                  </a:txBody>
                  <a:tcPr/>
                </a:tc>
                <a:tc>
                  <a:txBody>
                    <a:bodyPr/>
                    <a:lstStyle/>
                    <a:p>
                      <a:r>
                        <a:rPr lang="en-US" sz="1000"/>
                        <a:t>1.8415%</a:t>
                      </a:r>
                    </a:p>
                  </a:txBody>
                  <a:tcPr/>
                </a:tc>
                <a:tc>
                  <a:txBody>
                    <a:bodyPr/>
                    <a:lstStyle/>
                    <a:p>
                      <a:r>
                        <a:rPr lang="en-US" sz="1000"/>
                        <a:t>Image</a:t>
                      </a:r>
                    </a:p>
                  </a:txBody>
                  <a:tcPr/>
                </a:tc>
                <a:extLst>
                  <a:ext uri="{0D108BD9-81ED-4DB2-BD59-A6C34878D82A}">
                    <a16:rowId xmlns:a16="http://schemas.microsoft.com/office/drawing/2014/main" val="480794618"/>
                  </a:ext>
                </a:extLst>
              </a:tr>
              <a:tr h="370840">
                <a:tc>
                  <a:txBody>
                    <a:bodyPr/>
                    <a:lstStyle/>
                    <a:p>
                      <a:r>
                        <a:rPr lang="en-US" sz="1000" b="1"/>
                        <a:t>firstinshi (First Insurance Co. of Hawaii) - 2017-09-07 13:18:32</a:t>
                      </a:r>
                      <a:r>
                        <a:rPr lang="en-US" sz="1000"/>
                        <a:t>
Sending our aloha and hoping for safety for all those in Hurricane Irma's path.</a:t>
                      </a:r>
                    </a:p>
                  </a:txBody>
                  <a:tcPr/>
                </a:tc>
                <a:tc>
                  <a:txBody>
                    <a:bodyPr/>
                    <a:lstStyle/>
                    <a:p>
                      <a:r>
                        <a:rPr lang="en-US" sz="1000"/>
                        <a:t>41</a:t>
                      </a:r>
                    </a:p>
                  </a:txBody>
                  <a:tcPr/>
                </a:tc>
                <a:tc>
                  <a:txBody>
                    <a:bodyPr/>
                    <a:lstStyle/>
                    <a:p>
                      <a:r>
                        <a:rPr lang="en-US" sz="1000"/>
                        <a:t>0</a:t>
                      </a:r>
                    </a:p>
                  </a:txBody>
                  <a:tcPr/>
                </a:tc>
                <a:tc>
                  <a:txBody>
                    <a:bodyPr/>
                    <a:lstStyle/>
                    <a:p>
                      <a:r>
                        <a:rPr lang="en-US" sz="1000"/>
                        <a:t>1.7581%</a:t>
                      </a:r>
                    </a:p>
                  </a:txBody>
                  <a:tcPr/>
                </a:tc>
                <a:tc>
                  <a:txBody>
                    <a:bodyPr/>
                    <a:lstStyle/>
                    <a:p>
                      <a:r>
                        <a:rPr lang="en-US" sz="1000"/>
                        <a:t>Image</a:t>
                      </a:r>
                    </a:p>
                  </a:txBody>
                  <a:tcPr/>
                </a:tc>
                <a:extLst>
                  <a:ext uri="{0D108BD9-81ED-4DB2-BD59-A6C34878D82A}">
                    <a16:rowId xmlns:a16="http://schemas.microsoft.com/office/drawing/2014/main" val="1509882868"/>
                  </a:ext>
                </a:extLst>
              </a:tr>
              <a:tr h="370840">
                <a:tc>
                  <a:txBody>
                    <a:bodyPr/>
                    <a:lstStyle/>
                    <a:p>
                      <a:r>
                        <a:rPr lang="en-US" sz="1000" b="1"/>
                        <a:t>firstinshi (First Insurance Co. of Hawaii) - 2017-09-14 18:57:47</a:t>
                      </a:r>
                      <a:r>
                        <a:rPr lang="en-US" sz="1000"/>
                        <a:t>
What North Shore beach do you love to escape to on weekends? One of our favorites is #laniakea #beach. #oahu #northshore #almostfriday</a:t>
                      </a:r>
                    </a:p>
                  </a:txBody>
                  <a:tcPr/>
                </a:tc>
                <a:tc>
                  <a:txBody>
                    <a:bodyPr/>
                    <a:lstStyle/>
                    <a:p>
                      <a:r>
                        <a:rPr lang="en-US" sz="1000"/>
                        <a:t>40</a:t>
                      </a:r>
                    </a:p>
                  </a:txBody>
                  <a:tcPr/>
                </a:tc>
                <a:tc>
                  <a:txBody>
                    <a:bodyPr/>
                    <a:lstStyle/>
                    <a:p>
                      <a:r>
                        <a:rPr lang="en-US" sz="1000"/>
                        <a:t>1</a:t>
                      </a:r>
                    </a:p>
                  </a:txBody>
                  <a:tcPr/>
                </a:tc>
                <a:tc>
                  <a:txBody>
                    <a:bodyPr/>
                    <a:lstStyle/>
                    <a:p>
                      <a:r>
                        <a:rPr lang="en-US" sz="1000"/>
                        <a:t>1.7551%</a:t>
                      </a:r>
                    </a:p>
                  </a:txBody>
                  <a:tcPr/>
                </a:tc>
                <a:tc>
                  <a:txBody>
                    <a:bodyPr/>
                    <a:lstStyle/>
                    <a:p>
                      <a:r>
                        <a:rPr lang="en-US" sz="1000"/>
                        <a:t>Image</a:t>
                      </a:r>
                    </a:p>
                  </a:txBody>
                  <a:tcPr/>
                </a:tc>
                <a:extLst>
                  <a:ext uri="{0D108BD9-81ED-4DB2-BD59-A6C34878D82A}">
                    <a16:rowId xmlns:a16="http://schemas.microsoft.com/office/drawing/2014/main" val="3413790251"/>
                  </a:ext>
                </a:extLst>
              </a:tr>
              <a:tr h="370840">
                <a:tc>
                  <a:txBody>
                    <a:bodyPr/>
                    <a:lstStyle/>
                    <a:p>
                      <a:r>
                        <a:rPr lang="en-US" sz="1000" b="1"/>
                        <a:t>firstinshi (First Insurance Co. of Hawaii) - 2017-09-29 15:09:35</a:t>
                      </a:r>
                      <a:r>
                        <a:rPr lang="en-US" sz="1000"/>
                        <a:t>
We were #blessed with a beautiful #sunset during our Claims Mixer at the Bankers Club. Happy Friday, everyone! #hawaiisunset #tgif</a:t>
                      </a:r>
                    </a:p>
                  </a:txBody>
                  <a:tcPr/>
                </a:tc>
                <a:tc>
                  <a:txBody>
                    <a:bodyPr/>
                    <a:lstStyle/>
                    <a:p>
                      <a:r>
                        <a:rPr lang="en-US" sz="1000"/>
                        <a:t>40</a:t>
                      </a:r>
                    </a:p>
                  </a:txBody>
                  <a:tcPr/>
                </a:tc>
                <a:tc>
                  <a:txBody>
                    <a:bodyPr/>
                    <a:lstStyle/>
                    <a:p>
                      <a:r>
                        <a:rPr lang="en-US" sz="1000"/>
                        <a:t>0</a:t>
                      </a:r>
                    </a:p>
                  </a:txBody>
                  <a:tcPr/>
                </a:tc>
                <a:tc>
                  <a:txBody>
                    <a:bodyPr/>
                    <a:lstStyle/>
                    <a:p>
                      <a:r>
                        <a:rPr lang="en-US" sz="1000"/>
                        <a:t>1.7079%</a:t>
                      </a:r>
                    </a:p>
                  </a:txBody>
                  <a:tcPr/>
                </a:tc>
                <a:tc>
                  <a:txBody>
                    <a:bodyPr/>
                    <a:lstStyle/>
                    <a:p>
                      <a:r>
                        <a:rPr lang="en-US" sz="1000"/>
                        <a:t>Image</a:t>
                      </a:r>
                    </a:p>
                  </a:txBody>
                  <a:tcPr/>
                </a:tc>
                <a:extLst>
                  <a:ext uri="{0D108BD9-81ED-4DB2-BD59-A6C34878D82A}">
                    <a16:rowId xmlns:a16="http://schemas.microsoft.com/office/drawing/2014/main" val="365666358"/>
                  </a:ext>
                </a:extLst>
              </a:tr>
            </a:tbl>
          </a:graphicData>
        </a:graphic>
      </p:graphicFrame>
      <p:sp>
        <p:nvSpPr>
          <p:cNvPr id="4" name="Text Placeholder 3">
            <a:extLst>
              <a:ext uri="{FF2B5EF4-FFF2-40B4-BE49-F238E27FC236}">
                <a16:creationId xmlns:a16="http://schemas.microsoft.com/office/drawing/2014/main" id="{59C9F05A-4AC7-4AD2-92FF-674EA1137BB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640410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519</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2017-10-18T14:37:30Z</dcterms:created>
  <dcterms:modified xsi:type="dcterms:W3CDTF">2017-10-18T14:37:54Z</dcterms:modified>
</cp:coreProperties>
</file>