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7A-4104-A0B1-003BEB0470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7A-4104-A0B1-003BEB0470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7A-4104-A0B1-003BEB0470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7A-4104-A0B1-003BEB0470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7A-4104-A0B1-003BEB0470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7A-4104-A0B1-003BEB0470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7A-4104-A0B1-003BEB047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344536"/>
        <c:axId val="243346176"/>
      </c:barChart>
      <c:dateAx>
        <c:axId val="24334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46176"/>
        <c:crosses val="autoZero"/>
        <c:auto val="1"/>
        <c:lblOffset val="100"/>
        <c:baseTimeUnit val="days"/>
      </c:dateAx>
      <c:valAx>
        <c:axId val="24334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4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7C-46F1-809B-4D2C5E62E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852688"/>
        <c:axId val="243851048"/>
      </c:barChart>
      <c:dateAx>
        <c:axId val="24385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51048"/>
        <c:crosses val="autoZero"/>
        <c:auto val="1"/>
        <c:lblOffset val="100"/>
        <c:baseTimeUnit val="months"/>
      </c:dateAx>
      <c:valAx>
        <c:axId val="24385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5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3-4DC2-9CC6-0D0538B64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81368"/>
        <c:axId val="294580384"/>
      </c:barChart>
      <c:dateAx>
        <c:axId val="29458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80384"/>
        <c:crosses val="autoZero"/>
        <c:auto val="1"/>
        <c:lblOffset val="100"/>
        <c:baseTimeUnit val="months"/>
      </c:dateAx>
      <c:valAx>
        <c:axId val="29458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8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1606</c:v>
                </c:pt>
                <c:pt idx="1">
                  <c:v>741</c:v>
                </c:pt>
                <c:pt idx="2">
                  <c:v>1611</c:v>
                </c:pt>
                <c:pt idx="3">
                  <c:v>1625</c:v>
                </c:pt>
                <c:pt idx="4">
                  <c:v>1781</c:v>
                </c:pt>
                <c:pt idx="5">
                  <c:v>3719</c:v>
                </c:pt>
                <c:pt idx="6">
                  <c:v>1589</c:v>
                </c:pt>
                <c:pt idx="7">
                  <c:v>1956</c:v>
                </c:pt>
                <c:pt idx="8">
                  <c:v>4933</c:v>
                </c:pt>
                <c:pt idx="9">
                  <c:v>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A-49EC-B555-CDDF5D0AB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77432"/>
        <c:axId val="294577760"/>
      </c:barChart>
      <c:dateAx>
        <c:axId val="29457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77760"/>
        <c:crosses val="autoZero"/>
        <c:auto val="1"/>
        <c:lblOffset val="100"/>
        <c:baseTimeUnit val="months"/>
      </c:dateAx>
      <c:valAx>
        <c:axId val="29457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7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7</c:v>
                </c:pt>
                <c:pt idx="8">
                  <c:v>6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5-4EF5-A212-000D9CD22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60824"/>
        <c:axId val="298657544"/>
      </c:barChart>
      <c:dateAx>
        <c:axId val="29866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57544"/>
        <c:crosses val="autoZero"/>
        <c:auto val="1"/>
        <c:lblOffset val="100"/>
        <c:baseTimeUnit val="months"/>
      </c:dateAx>
      <c:valAx>
        <c:axId val="2986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44-4D06-B993-C60D1CF80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65416"/>
        <c:axId val="298667056"/>
      </c:barChart>
      <c:dateAx>
        <c:axId val="298665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7056"/>
        <c:crosses val="autoZero"/>
        <c:auto val="1"/>
        <c:lblOffset val="100"/>
        <c:baseTimeUnit val="months"/>
      </c:dateAx>
      <c:valAx>
        <c:axId val="2986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24</c:v>
                </c:pt>
                <c:pt idx="4">
                  <c:v>71</c:v>
                </c:pt>
                <c:pt idx="5">
                  <c:v>57</c:v>
                </c:pt>
                <c:pt idx="6">
                  <c:v>25</c:v>
                </c:pt>
                <c:pt idx="7">
                  <c:v>61</c:v>
                </c:pt>
                <c:pt idx="8">
                  <c:v>44</c:v>
                </c:pt>
                <c:pt idx="9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9-4E5C-8960-3E27F08E9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424320"/>
        <c:axId val="304426944"/>
      </c:barChart>
      <c:dateAx>
        <c:axId val="30442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6944"/>
        <c:crosses val="autoZero"/>
        <c:auto val="1"/>
        <c:lblOffset val="100"/>
        <c:baseTimeUnit val="months"/>
      </c:dateAx>
      <c:valAx>
        <c:axId val="30442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19</c:v>
                </c:pt>
                <c:pt idx="3">
                  <c:v>13</c:v>
                </c:pt>
                <c:pt idx="4">
                  <c:v>17</c:v>
                </c:pt>
                <c:pt idx="5">
                  <c:v>26</c:v>
                </c:pt>
                <c:pt idx="6">
                  <c:v>21</c:v>
                </c:pt>
                <c:pt idx="7">
                  <c:v>27</c:v>
                </c:pt>
                <c:pt idx="8">
                  <c:v>23</c:v>
                </c:pt>
                <c:pt idx="9">
                  <c:v>15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A-4BC5-8858-ACF17185B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425632"/>
        <c:axId val="304422680"/>
      </c:barChart>
      <c:dateAx>
        <c:axId val="30442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2680"/>
        <c:crosses val="autoZero"/>
        <c:auto val="1"/>
        <c:lblOffset val="100"/>
        <c:baseTimeUnit val="months"/>
      </c:dateAx>
      <c:valAx>
        <c:axId val="30442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4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2E583-92E5-4B66-B4CD-74BE6C6CE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B13E1-B160-432A-8D84-98AB41D1D9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65532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33E7C-A4A6-479F-822D-410B0B1A0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FC839-9797-4C19-B30B-227C87AE3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4393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55CC3-B847-40E6-A1F3-54000ABA8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2EBFC-A0BC-4F5B-AAB3-3CFCEB49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4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C861-D526-469C-AE5F-44EDAAEE5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B2EE6-64EB-4713-9A79-034D170EE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305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8621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444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3996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0060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4396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5794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3985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8605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1477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6445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6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067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24950-E752-453F-AACC-008AFC256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5828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0ED10-1CE3-4F30-AB4B-85FE50B1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71A75-1285-47A9-89F9-B709F402A0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24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CB194-B7C5-4AB6-8158-46013B5E7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0D3E1-724B-4C0A-AB4A-13AC3508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4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24882-FB20-4F4D-8B58-F9361C6B3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A7668-1BC8-4B6A-9C6C-1AEDDEFB1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244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81271-25EC-4324-8E23-C8EDE5B58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4534-803A-47C3-AEEB-60C291E2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4C54-1427-46CC-98B7-79C934BC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CCB9A-C477-4BBC-A0ED-7B7A3E02D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608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9DE74-02A1-45E1-9EAC-C09C0E14E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B430E-C3D4-41CF-A4CB-39F6FE1E3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947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0147-869F-4387-BCAE-C4D34E1A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F777D-F6D9-46FA-AE92-68DB5EF7B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46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7150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055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1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481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661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45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0766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34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01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- 2017-09-29 17:25:07</a:t>
                      </a:r>
                      <a:r>
                        <a:rPr lang="en-US" sz="1000"/>
                        <a:t>
TMA's Pasadena office was honored to host Mr. Tsuyoshi Nagano, Tokio Marine Group CEO on Tuesday, where he encouraged a lively discussion on what it means to be a  "Good Company." Thank you, Mr. Nagano for your visit and wise insight.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5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- 2017-09-05 15:06:44</a:t>
                      </a:r>
                      <a:r>
                        <a:rPr lang="en-US" sz="1000"/>
                        <a:t>
Tokio Marine Group Companies Donate $250,000 for Hurricane Harvey Relief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4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- 2017-09-03 18:20:05</a:t>
                      </a:r>
                      <a:r>
                        <a:rPr lang="en-US" sz="1000"/>
                        <a:t>
In September TMA supports  local charity organizations. Please consider joining us by donating time and/or money to one of these worthy organizations.  Our Atlanta and Nashville offices are supporting Kids' Chance,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04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0BC5D-DC99-44A0-BB10-3FE864D32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35229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4101-FFF2-4866-B426-1BC1CAB95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86486-CB30-4AF1-9EFA-B9859FDED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85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49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13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426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792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920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558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448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607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97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0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372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895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33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567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363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4829E-1DD0-4A20-A092-08F76A31A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16921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12D9-5ED5-4395-95D5-66A12240B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40F0C0-D76C-4C68-B3D8-3EC37526DD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585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C6E02-E276-48E8-B8C3-83D290FC5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EF17C-A430-4E53-8603-A3E7EFF5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9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761BC-4E45-4E9D-9850-B1803CC66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020C9-0EDB-450F-8905-0B8B141731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260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29825-596E-4D1C-9BA6-DDCC576DD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9432-1CC6-4510-8DE7-EF94DBF65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129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0F33-38B0-4225-8BDF-34DED31E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CBCFB-DFC1-417C-9787-7FED4072E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168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4446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534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946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89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16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969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0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- 2017-09-05 15:19:06</a:t>
                      </a:r>
                      <a:r>
                        <a:rPr lang="en-US" sz="1000"/>
                        <a:t>
Tokio Marine Group Companies Donate $250,000 for Hurricane Harvey Relief https://t.co/M6e3LpL6RR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5.5556%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3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- 2017-09-19 13:06:56</a:t>
                      </a:r>
                      <a:r>
                        <a:rPr lang="en-US" sz="1000"/>
                        <a:t>
TMA made the list of Best Places to Work in Insurance for a second year in a row! https://t.co/3ha6RDPYWH https://t.co/IvjthkPxlb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- 2017-09-21 20:59:18</a:t>
                      </a:r>
                      <a:r>
                        <a:rPr lang="en-US" sz="1000"/>
                        <a:t>
Join one of the Best Places to Work in Insurance! Check out this opportunity! https://t.co/aWMlj5yI6W https://t.co/Exoa3kHEOe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080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B6B0C-2D5E-4EFC-9188-38CE06DB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42197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CBC44-2F0E-49F4-8F7E-3146A5BC5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5C534-6D7F-4118-97BD-425E272FF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3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596183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554052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89552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70530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38599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46083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3036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59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21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C0BD1-254E-4196-8994-FB4C99439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26699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4C862-EC07-4A88-8173-180D75FD9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CA7D1-3D6E-4049-8F54-3C6209C8D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0575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4EEBD-F8AB-4D23-B987-C81B28DB9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C7724-5FA6-4FC0-ABF8-C849A30B4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70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0BCA-F0ED-494E-9F63-FB40DA9F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BD23D6-5384-40D9-B422-69E56FC5B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8291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4A247-35F6-4EA0-807A-96B2F6CA7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241C5-B508-47EB-9F49-0DE951D2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58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54296-EA49-4866-AA85-61F70186F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989D9-56F6-44FC-B2C4-AB96574B98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788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18332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8195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4325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2662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0291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7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- 2017-09-22 18:40:37</a:t>
                      </a:r>
                      <a:r>
                        <a:rPr lang="en-US" sz="1000"/>
                        <a:t>
Celebrating TMA employees for making us a Best Places to Work in Insurance for a second year in a row!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1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- 2017-09-19 14:21:39</a:t>
                      </a:r>
                      <a:r>
                        <a:rPr lang="en-US" sz="1000"/>
                        <a:t>
TMA made the list of Best Places to Work in Insurance for a second year in a row!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7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- 2017-09-20 23:34:30</a:t>
                      </a:r>
                      <a:r>
                        <a:rPr lang="en-US" sz="1000"/>
                        <a:t>
Anshin in Action: On Saturday, 9/16, our Pasadena employees and guests participated in International Coastal Cleanup 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3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675EB-D5CD-4F5F-866A-FBCCE8EE9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81307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176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TMA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2017-10-12T20:49:53Z</dcterms:created>
  <dcterms:modified xsi:type="dcterms:W3CDTF">2017-10-12T20:50:17Z</dcterms:modified>
</cp:coreProperties>
</file>