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42979</c:v>
                </c:pt>
              </c:numCache>
            </c:numRef>
          </c:cat>
          <c:val>
            <c:numRef>
              <c:f>Sheet1!$B$2</c:f>
              <c:numCache>
                <c:formatCode>General</c:formatCode>
                <c:ptCount val="1"/>
                <c:pt idx="0">
                  <c:v>0</c:v>
                </c:pt>
              </c:numCache>
            </c:numRef>
          </c:val>
          <c:extLst>
            <c:ext xmlns:c16="http://schemas.microsoft.com/office/drawing/2014/chart" uri="{C3380CC4-5D6E-409C-BE32-E72D297353CC}">
              <c16:uniqueId val="{00000000-AD4C-48A7-8078-4C7A3BEDA169}"/>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42979</c:v>
                </c:pt>
              </c:numCache>
            </c:numRef>
          </c:cat>
          <c:val>
            <c:numRef>
              <c:f>Sheet1!$C$2</c:f>
              <c:numCache>
                <c:formatCode>General</c:formatCode>
                <c:ptCount val="1"/>
                <c:pt idx="0">
                  <c:v>105</c:v>
                </c:pt>
              </c:numCache>
            </c:numRef>
          </c:val>
          <c:extLst>
            <c:ext xmlns:c16="http://schemas.microsoft.com/office/drawing/2014/chart" uri="{C3380CC4-5D6E-409C-BE32-E72D297353CC}">
              <c16:uniqueId val="{00000001-AD4C-48A7-8078-4C7A3BEDA169}"/>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42979</c:v>
                </c:pt>
              </c:numCache>
            </c:numRef>
          </c:cat>
          <c:val>
            <c:numRef>
              <c:f>Sheet1!$D$2</c:f>
              <c:numCache>
                <c:formatCode>General</c:formatCode>
                <c:ptCount val="1"/>
                <c:pt idx="0">
                  <c:v>0</c:v>
                </c:pt>
              </c:numCache>
            </c:numRef>
          </c:val>
          <c:extLst>
            <c:ext xmlns:c16="http://schemas.microsoft.com/office/drawing/2014/chart" uri="{C3380CC4-5D6E-409C-BE32-E72D297353CC}">
              <c16:uniqueId val="{00000002-AD4C-48A7-8078-4C7A3BEDA169}"/>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42979</c:v>
                </c:pt>
              </c:numCache>
            </c:numRef>
          </c:cat>
          <c:val>
            <c:numRef>
              <c:f>Sheet1!$E$2</c:f>
              <c:numCache>
                <c:formatCode>General</c:formatCode>
                <c:ptCount val="1"/>
                <c:pt idx="0">
                  <c:v>0</c:v>
                </c:pt>
              </c:numCache>
            </c:numRef>
          </c:val>
          <c:extLst>
            <c:ext xmlns:c16="http://schemas.microsoft.com/office/drawing/2014/chart" uri="{C3380CC4-5D6E-409C-BE32-E72D297353CC}">
              <c16:uniqueId val="{00000003-AD4C-48A7-8078-4C7A3BEDA169}"/>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42979</c:v>
                </c:pt>
              </c:numCache>
            </c:numRef>
          </c:cat>
          <c:val>
            <c:numRef>
              <c:f>Sheet1!$F$2</c:f>
              <c:numCache>
                <c:formatCode>General</c:formatCode>
                <c:ptCount val="1"/>
                <c:pt idx="0">
                  <c:v>2733</c:v>
                </c:pt>
              </c:numCache>
            </c:numRef>
          </c:val>
          <c:extLst>
            <c:ext xmlns:c16="http://schemas.microsoft.com/office/drawing/2014/chart" uri="{C3380CC4-5D6E-409C-BE32-E72D297353CC}">
              <c16:uniqueId val="{00000004-AD4C-48A7-8078-4C7A3BEDA169}"/>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42979</c:v>
                </c:pt>
              </c:numCache>
            </c:numRef>
          </c:cat>
          <c:val>
            <c:numRef>
              <c:f>Sheet1!$G$2</c:f>
              <c:numCache>
                <c:formatCode>General</c:formatCode>
                <c:ptCount val="1"/>
                <c:pt idx="0">
                  <c:v>204</c:v>
                </c:pt>
              </c:numCache>
            </c:numRef>
          </c:val>
          <c:extLst>
            <c:ext xmlns:c16="http://schemas.microsoft.com/office/drawing/2014/chart" uri="{C3380CC4-5D6E-409C-BE32-E72D297353CC}">
              <c16:uniqueId val="{00000005-AD4C-48A7-8078-4C7A3BEDA169}"/>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42979</c:v>
                </c:pt>
              </c:numCache>
            </c:numRef>
          </c:cat>
          <c:val>
            <c:numRef>
              <c:f>Sheet1!$H$2</c:f>
              <c:numCache>
                <c:formatCode>General</c:formatCode>
                <c:ptCount val="1"/>
                <c:pt idx="0">
                  <c:v>0</c:v>
                </c:pt>
              </c:numCache>
            </c:numRef>
          </c:val>
          <c:extLst>
            <c:ext xmlns:c16="http://schemas.microsoft.com/office/drawing/2014/chart" uri="{C3380CC4-5D6E-409C-BE32-E72D297353CC}">
              <c16:uniqueId val="{00000006-AD4C-48A7-8078-4C7A3BEDA169}"/>
            </c:ext>
          </c:extLst>
        </c:ser>
        <c:dLbls>
          <c:showLegendKey val="0"/>
          <c:showVal val="0"/>
          <c:showCatName val="0"/>
          <c:showSerName val="0"/>
          <c:showPercent val="0"/>
          <c:showBubbleSize val="0"/>
        </c:dLbls>
        <c:gapWidth val="219"/>
        <c:overlap val="-27"/>
        <c:axId val="246850800"/>
        <c:axId val="246851128"/>
      </c:barChart>
      <c:dateAx>
        <c:axId val="24685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51128"/>
        <c:crosses val="autoZero"/>
        <c:auto val="1"/>
        <c:lblOffset val="100"/>
        <c:baseTimeUnit val="days"/>
      </c:dateAx>
      <c:valAx>
        <c:axId val="24685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5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c:v>
                </c:pt>
                <c:pt idx="4">
                  <c:v>9</c:v>
                </c:pt>
                <c:pt idx="5">
                  <c:v>0</c:v>
                </c:pt>
                <c:pt idx="6">
                  <c:v>2</c:v>
                </c:pt>
                <c:pt idx="7">
                  <c:v>7</c:v>
                </c:pt>
                <c:pt idx="8">
                  <c:v>2</c:v>
                </c:pt>
                <c:pt idx="9">
                  <c:v>0</c:v>
                </c:pt>
              </c:numCache>
            </c:numRef>
          </c:val>
          <c:extLst>
            <c:ext xmlns:c16="http://schemas.microsoft.com/office/drawing/2014/chart" uri="{C3380CC4-5D6E-409C-BE32-E72D297353CC}">
              <c16:uniqueId val="{00000000-0F66-45A1-B420-81A597E86A79}"/>
            </c:ext>
          </c:extLst>
        </c:ser>
        <c:dLbls>
          <c:showLegendKey val="0"/>
          <c:showVal val="0"/>
          <c:showCatName val="0"/>
          <c:showSerName val="0"/>
          <c:showPercent val="0"/>
          <c:showBubbleSize val="0"/>
        </c:dLbls>
        <c:gapWidth val="219"/>
        <c:overlap val="-27"/>
        <c:axId val="298136984"/>
        <c:axId val="298137312"/>
      </c:barChart>
      <c:dateAx>
        <c:axId val="29813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37312"/>
        <c:crosses val="autoZero"/>
        <c:auto val="1"/>
        <c:lblOffset val="100"/>
        <c:baseTimeUnit val="months"/>
      </c:dateAx>
      <c:valAx>
        <c:axId val="29813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3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1</c:v>
                </c:pt>
                <c:pt idx="3">
                  <c:v>1</c:v>
                </c:pt>
                <c:pt idx="4">
                  <c:v>1</c:v>
                </c:pt>
                <c:pt idx="5">
                  <c:v>0</c:v>
                </c:pt>
                <c:pt idx="6">
                  <c:v>1</c:v>
                </c:pt>
                <c:pt idx="7">
                  <c:v>1</c:v>
                </c:pt>
                <c:pt idx="8">
                  <c:v>2</c:v>
                </c:pt>
                <c:pt idx="9">
                  <c:v>0</c:v>
                </c:pt>
                <c:pt idx="10">
                  <c:v>0</c:v>
                </c:pt>
                <c:pt idx="11">
                  <c:v>0</c:v>
                </c:pt>
              </c:numCache>
            </c:numRef>
          </c:val>
          <c:extLst>
            <c:ext xmlns:c16="http://schemas.microsoft.com/office/drawing/2014/chart" uri="{C3380CC4-5D6E-409C-BE32-E72D297353CC}">
              <c16:uniqueId val="{00000000-65BD-4985-BFC8-5BAA4BA350B3}"/>
            </c:ext>
          </c:extLst>
        </c:ser>
        <c:dLbls>
          <c:showLegendKey val="0"/>
          <c:showVal val="0"/>
          <c:showCatName val="0"/>
          <c:showSerName val="0"/>
          <c:showPercent val="0"/>
          <c:showBubbleSize val="0"/>
        </c:dLbls>
        <c:gapWidth val="219"/>
        <c:overlap val="-27"/>
        <c:axId val="299977096"/>
        <c:axId val="299978408"/>
      </c:barChart>
      <c:dateAx>
        <c:axId val="29997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78408"/>
        <c:crosses val="autoZero"/>
        <c:auto val="1"/>
        <c:lblOffset val="100"/>
        <c:baseTimeUnit val="months"/>
      </c:dateAx>
      <c:valAx>
        <c:axId val="29997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97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20</c:v>
                </c:pt>
                <c:pt idx="4">
                  <c:v>33</c:v>
                </c:pt>
                <c:pt idx="5">
                  <c:v>26</c:v>
                </c:pt>
                <c:pt idx="6">
                  <c:v>9</c:v>
                </c:pt>
                <c:pt idx="7">
                  <c:v>24</c:v>
                </c:pt>
                <c:pt idx="8">
                  <c:v>26</c:v>
                </c:pt>
                <c:pt idx="9">
                  <c:v>7</c:v>
                </c:pt>
              </c:numCache>
            </c:numRef>
          </c:val>
          <c:extLst>
            <c:ext xmlns:c16="http://schemas.microsoft.com/office/drawing/2014/chart" uri="{C3380CC4-5D6E-409C-BE32-E72D297353CC}">
              <c16:uniqueId val="{00000000-42AD-4D34-8812-2AF84EE7A856}"/>
            </c:ext>
          </c:extLst>
        </c:ser>
        <c:dLbls>
          <c:showLegendKey val="0"/>
          <c:showVal val="0"/>
          <c:showCatName val="0"/>
          <c:showSerName val="0"/>
          <c:showPercent val="0"/>
          <c:showBubbleSize val="0"/>
        </c:dLbls>
        <c:gapWidth val="219"/>
        <c:overlap val="-27"/>
        <c:axId val="301895992"/>
        <c:axId val="301893368"/>
      </c:barChart>
      <c:dateAx>
        <c:axId val="30189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93368"/>
        <c:crosses val="autoZero"/>
        <c:auto val="1"/>
        <c:lblOffset val="100"/>
        <c:baseTimeUnit val="months"/>
      </c:dateAx>
      <c:valAx>
        <c:axId val="30189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9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22</c:v>
                </c:pt>
                <c:pt idx="1">
                  <c:v>28</c:v>
                </c:pt>
                <c:pt idx="2">
                  <c:v>35</c:v>
                </c:pt>
                <c:pt idx="3">
                  <c:v>36</c:v>
                </c:pt>
                <c:pt idx="4">
                  <c:v>23</c:v>
                </c:pt>
                <c:pt idx="5">
                  <c:v>40</c:v>
                </c:pt>
                <c:pt idx="6">
                  <c:v>26</c:v>
                </c:pt>
                <c:pt idx="7">
                  <c:v>36</c:v>
                </c:pt>
                <c:pt idx="8">
                  <c:v>33</c:v>
                </c:pt>
                <c:pt idx="9">
                  <c:v>0</c:v>
                </c:pt>
                <c:pt idx="10">
                  <c:v>0</c:v>
                </c:pt>
                <c:pt idx="11">
                  <c:v>0</c:v>
                </c:pt>
              </c:numCache>
            </c:numRef>
          </c:val>
          <c:extLst>
            <c:ext xmlns:c16="http://schemas.microsoft.com/office/drawing/2014/chart" uri="{C3380CC4-5D6E-409C-BE32-E72D297353CC}">
              <c16:uniqueId val="{00000000-FEED-4FEE-982C-98A650CC634F}"/>
            </c:ext>
          </c:extLst>
        </c:ser>
        <c:dLbls>
          <c:showLegendKey val="0"/>
          <c:showVal val="0"/>
          <c:showCatName val="0"/>
          <c:showSerName val="0"/>
          <c:showPercent val="0"/>
          <c:showBubbleSize val="0"/>
        </c:dLbls>
        <c:gapWidth val="219"/>
        <c:overlap val="-27"/>
        <c:axId val="302479480"/>
        <c:axId val="302480464"/>
      </c:barChart>
      <c:dateAx>
        <c:axId val="302479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80464"/>
        <c:crosses val="autoZero"/>
        <c:auto val="1"/>
        <c:lblOffset val="100"/>
        <c:baseTimeUnit val="months"/>
      </c:dateAx>
      <c:valAx>
        <c:axId val="30248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7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36</c:v>
                </c:pt>
                <c:pt idx="4">
                  <c:v>18</c:v>
                </c:pt>
                <c:pt idx="5">
                  <c:v>21</c:v>
                </c:pt>
                <c:pt idx="6">
                  <c:v>5</c:v>
                </c:pt>
                <c:pt idx="7">
                  <c:v>5</c:v>
                </c:pt>
                <c:pt idx="8">
                  <c:v>18</c:v>
                </c:pt>
                <c:pt idx="9">
                  <c:v>-3</c:v>
                </c:pt>
              </c:numCache>
            </c:numRef>
          </c:val>
          <c:extLst>
            <c:ext xmlns:c16="http://schemas.microsoft.com/office/drawing/2014/chart" uri="{C3380CC4-5D6E-409C-BE32-E72D297353CC}">
              <c16:uniqueId val="{00000000-9892-4E0B-A60A-0C7DD5B62155}"/>
            </c:ext>
          </c:extLst>
        </c:ser>
        <c:dLbls>
          <c:showLegendKey val="0"/>
          <c:showVal val="0"/>
          <c:showCatName val="0"/>
          <c:showSerName val="0"/>
          <c:showPercent val="0"/>
          <c:showBubbleSize val="0"/>
        </c:dLbls>
        <c:gapWidth val="219"/>
        <c:overlap val="-27"/>
        <c:axId val="305151544"/>
        <c:axId val="305153184"/>
      </c:barChart>
      <c:dateAx>
        <c:axId val="30515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53184"/>
        <c:crosses val="autoZero"/>
        <c:auto val="1"/>
        <c:lblOffset val="100"/>
        <c:baseTimeUnit val="months"/>
      </c:dateAx>
      <c:valAx>
        <c:axId val="30515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5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c:v>
                </c:pt>
                <c:pt idx="1">
                  <c:v>12</c:v>
                </c:pt>
                <c:pt idx="2">
                  <c:v>14</c:v>
                </c:pt>
                <c:pt idx="3">
                  <c:v>23</c:v>
                </c:pt>
                <c:pt idx="4">
                  <c:v>28</c:v>
                </c:pt>
                <c:pt idx="5">
                  <c:v>27</c:v>
                </c:pt>
                <c:pt idx="6">
                  <c:v>28</c:v>
                </c:pt>
                <c:pt idx="7">
                  <c:v>27</c:v>
                </c:pt>
                <c:pt idx="8">
                  <c:v>26</c:v>
                </c:pt>
                <c:pt idx="9">
                  <c:v>20</c:v>
                </c:pt>
                <c:pt idx="10">
                  <c:v>0</c:v>
                </c:pt>
                <c:pt idx="11">
                  <c:v>0</c:v>
                </c:pt>
              </c:numCache>
            </c:numRef>
          </c:val>
          <c:extLst>
            <c:ext xmlns:c16="http://schemas.microsoft.com/office/drawing/2014/chart" uri="{C3380CC4-5D6E-409C-BE32-E72D297353CC}">
              <c16:uniqueId val="{00000000-4D34-415C-9D6E-5C2F21EACD49}"/>
            </c:ext>
          </c:extLst>
        </c:ser>
        <c:dLbls>
          <c:showLegendKey val="0"/>
          <c:showVal val="0"/>
          <c:showCatName val="0"/>
          <c:showSerName val="0"/>
          <c:showPercent val="0"/>
          <c:showBubbleSize val="0"/>
        </c:dLbls>
        <c:gapWidth val="219"/>
        <c:overlap val="-27"/>
        <c:axId val="305142032"/>
        <c:axId val="305143016"/>
      </c:barChart>
      <c:dateAx>
        <c:axId val="30514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43016"/>
        <c:crosses val="autoZero"/>
        <c:auto val="1"/>
        <c:lblOffset val="100"/>
        <c:baseTimeUnit val="months"/>
      </c:dateAx>
      <c:valAx>
        <c:axId val="30514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4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Sheet1!$A$2:$A$10</c:f>
              <c:numCache>
                <c:formatCode>m/d/yyyy</c:formatCode>
                <c:ptCount val="9"/>
                <c:pt idx="0">
                  <c:v>42736</c:v>
                </c:pt>
                <c:pt idx="1">
                  <c:v>42767</c:v>
                </c:pt>
                <c:pt idx="2">
                  <c:v>42795</c:v>
                </c:pt>
                <c:pt idx="3">
                  <c:v>42826</c:v>
                </c:pt>
                <c:pt idx="4">
                  <c:v>42856</c:v>
                </c:pt>
                <c:pt idx="5">
                  <c:v>42887</c:v>
                </c:pt>
                <c:pt idx="6">
                  <c:v>42917</c:v>
                </c:pt>
                <c:pt idx="7">
                  <c:v>42948</c:v>
                </c:pt>
                <c:pt idx="8">
                  <c:v>42979</c:v>
                </c:pt>
              </c:numCache>
            </c:numRef>
          </c:cat>
          <c:val>
            <c:numRef>
              <c:f>Sheet1!$B$2:$B$10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0-2BCC-40FA-82BF-76147E0D205F}"/>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Sheet1!$A$2:$A$10</c:f>
              <c:numCache>
                <c:formatCode>m/d/yyyy</c:formatCode>
                <c:ptCount val="9"/>
                <c:pt idx="0">
                  <c:v>42736</c:v>
                </c:pt>
                <c:pt idx="1">
                  <c:v>42767</c:v>
                </c:pt>
                <c:pt idx="2">
                  <c:v>42795</c:v>
                </c:pt>
                <c:pt idx="3">
                  <c:v>42826</c:v>
                </c:pt>
                <c:pt idx="4">
                  <c:v>42856</c:v>
                </c:pt>
                <c:pt idx="5">
                  <c:v>42887</c:v>
                </c:pt>
                <c:pt idx="6">
                  <c:v>42917</c:v>
                </c:pt>
                <c:pt idx="7">
                  <c:v>42948</c:v>
                </c:pt>
                <c:pt idx="8">
                  <c:v>42979</c:v>
                </c:pt>
              </c:numCache>
            </c:numRef>
          </c:cat>
          <c:val>
            <c:numRef>
              <c:f>Sheet1!$C$2:$C$10</c:f>
              <c:numCache>
                <c:formatCode>General</c:formatCode>
                <c:ptCount val="9"/>
                <c:pt idx="0">
                  <c:v>11</c:v>
                </c:pt>
                <c:pt idx="1">
                  <c:v>15</c:v>
                </c:pt>
                <c:pt idx="2">
                  <c:v>22</c:v>
                </c:pt>
                <c:pt idx="3">
                  <c:v>19</c:v>
                </c:pt>
                <c:pt idx="4">
                  <c:v>18</c:v>
                </c:pt>
                <c:pt idx="5">
                  <c:v>18</c:v>
                </c:pt>
                <c:pt idx="6">
                  <c:v>14</c:v>
                </c:pt>
                <c:pt idx="7">
                  <c:v>12</c:v>
                </c:pt>
                <c:pt idx="8">
                  <c:v>16</c:v>
                </c:pt>
              </c:numCache>
            </c:numRef>
          </c:val>
          <c:smooth val="0"/>
          <c:extLst>
            <c:ext xmlns:c16="http://schemas.microsoft.com/office/drawing/2014/chart" uri="{C3380CC4-5D6E-409C-BE32-E72D297353CC}">
              <c16:uniqueId val="{00000001-2BCC-40FA-82BF-76147E0D205F}"/>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Sheet1!$A$2:$A$10</c:f>
              <c:numCache>
                <c:formatCode>m/d/yyyy</c:formatCode>
                <c:ptCount val="9"/>
                <c:pt idx="0">
                  <c:v>42736</c:v>
                </c:pt>
                <c:pt idx="1">
                  <c:v>42767</c:v>
                </c:pt>
                <c:pt idx="2">
                  <c:v>42795</c:v>
                </c:pt>
                <c:pt idx="3">
                  <c:v>42826</c:v>
                </c:pt>
                <c:pt idx="4">
                  <c:v>42856</c:v>
                </c:pt>
                <c:pt idx="5">
                  <c:v>42887</c:v>
                </c:pt>
                <c:pt idx="6">
                  <c:v>42917</c:v>
                </c:pt>
                <c:pt idx="7">
                  <c:v>42948</c:v>
                </c:pt>
                <c:pt idx="8">
                  <c:v>42979</c:v>
                </c:pt>
              </c:numCache>
            </c:numRef>
          </c:cat>
          <c:val>
            <c:numRef>
              <c:f>Sheet1!$D$2:$D$10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2-2BCC-40FA-82BF-76147E0D205F}"/>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Sheet1!$A$2:$A$10</c:f>
              <c:numCache>
                <c:formatCode>m/d/yyyy</c:formatCode>
                <c:ptCount val="9"/>
                <c:pt idx="0">
                  <c:v>42736</c:v>
                </c:pt>
                <c:pt idx="1">
                  <c:v>42767</c:v>
                </c:pt>
                <c:pt idx="2">
                  <c:v>42795</c:v>
                </c:pt>
                <c:pt idx="3">
                  <c:v>42826</c:v>
                </c:pt>
                <c:pt idx="4">
                  <c:v>42856</c:v>
                </c:pt>
                <c:pt idx="5">
                  <c:v>42887</c:v>
                </c:pt>
                <c:pt idx="6">
                  <c:v>42917</c:v>
                </c:pt>
                <c:pt idx="7">
                  <c:v>42948</c:v>
                </c:pt>
                <c:pt idx="8">
                  <c:v>42979</c:v>
                </c:pt>
              </c:numCache>
            </c:numRef>
          </c:cat>
          <c:val>
            <c:numRef>
              <c:f>Sheet1!$E$2:$E$10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3-2BCC-40FA-82BF-76147E0D205F}"/>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Sheet1!$A$2:$A$10</c:f>
              <c:numCache>
                <c:formatCode>m/d/yyyy</c:formatCode>
                <c:ptCount val="9"/>
                <c:pt idx="0">
                  <c:v>42736</c:v>
                </c:pt>
                <c:pt idx="1">
                  <c:v>42767</c:v>
                </c:pt>
                <c:pt idx="2">
                  <c:v>42795</c:v>
                </c:pt>
                <c:pt idx="3">
                  <c:v>42826</c:v>
                </c:pt>
                <c:pt idx="4">
                  <c:v>42856</c:v>
                </c:pt>
                <c:pt idx="5">
                  <c:v>42887</c:v>
                </c:pt>
                <c:pt idx="6">
                  <c:v>42917</c:v>
                </c:pt>
                <c:pt idx="7">
                  <c:v>42948</c:v>
                </c:pt>
                <c:pt idx="8">
                  <c:v>42979</c:v>
                </c:pt>
              </c:numCache>
            </c:numRef>
          </c:cat>
          <c:val>
            <c:numRef>
              <c:f>Sheet1!$F$2:$F$10</c:f>
              <c:numCache>
                <c:formatCode>General</c:formatCode>
                <c:ptCount val="9"/>
                <c:pt idx="0">
                  <c:v>4</c:v>
                </c:pt>
                <c:pt idx="1">
                  <c:v>5</c:v>
                </c:pt>
                <c:pt idx="2">
                  <c:v>6</c:v>
                </c:pt>
                <c:pt idx="3">
                  <c:v>9</c:v>
                </c:pt>
                <c:pt idx="4">
                  <c:v>11</c:v>
                </c:pt>
                <c:pt idx="5">
                  <c:v>10</c:v>
                </c:pt>
                <c:pt idx="6">
                  <c:v>10</c:v>
                </c:pt>
                <c:pt idx="7">
                  <c:v>10</c:v>
                </c:pt>
                <c:pt idx="8">
                  <c:v>13</c:v>
                </c:pt>
              </c:numCache>
            </c:numRef>
          </c:val>
          <c:smooth val="0"/>
          <c:extLst>
            <c:ext xmlns:c16="http://schemas.microsoft.com/office/drawing/2014/chart" uri="{C3380CC4-5D6E-409C-BE32-E72D297353CC}">
              <c16:uniqueId val="{00000004-2BCC-40FA-82BF-76147E0D205F}"/>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Sheet1!$A$2:$A$10</c:f>
              <c:numCache>
                <c:formatCode>m/d/yyyy</c:formatCode>
                <c:ptCount val="9"/>
                <c:pt idx="0">
                  <c:v>42736</c:v>
                </c:pt>
                <c:pt idx="1">
                  <c:v>42767</c:v>
                </c:pt>
                <c:pt idx="2">
                  <c:v>42795</c:v>
                </c:pt>
                <c:pt idx="3">
                  <c:v>42826</c:v>
                </c:pt>
                <c:pt idx="4">
                  <c:v>42856</c:v>
                </c:pt>
                <c:pt idx="5">
                  <c:v>42887</c:v>
                </c:pt>
                <c:pt idx="6">
                  <c:v>42917</c:v>
                </c:pt>
                <c:pt idx="7">
                  <c:v>42948</c:v>
                </c:pt>
                <c:pt idx="8">
                  <c:v>42979</c:v>
                </c:pt>
              </c:numCache>
            </c:numRef>
          </c:cat>
          <c:val>
            <c:numRef>
              <c:f>Sheet1!$G$2:$G$10</c:f>
              <c:numCache>
                <c:formatCode>General</c:formatCode>
                <c:ptCount val="9"/>
                <c:pt idx="0">
                  <c:v>13</c:v>
                </c:pt>
                <c:pt idx="1">
                  <c:v>20</c:v>
                </c:pt>
                <c:pt idx="2">
                  <c:v>16</c:v>
                </c:pt>
                <c:pt idx="3">
                  <c:v>26</c:v>
                </c:pt>
                <c:pt idx="4">
                  <c:v>15</c:v>
                </c:pt>
                <c:pt idx="5">
                  <c:v>17</c:v>
                </c:pt>
                <c:pt idx="6">
                  <c:v>16</c:v>
                </c:pt>
                <c:pt idx="7">
                  <c:v>10</c:v>
                </c:pt>
                <c:pt idx="8">
                  <c:v>19</c:v>
                </c:pt>
              </c:numCache>
            </c:numRef>
          </c:val>
          <c:smooth val="0"/>
          <c:extLst>
            <c:ext xmlns:c16="http://schemas.microsoft.com/office/drawing/2014/chart" uri="{C3380CC4-5D6E-409C-BE32-E72D297353CC}">
              <c16:uniqueId val="{00000005-2BCC-40FA-82BF-76147E0D205F}"/>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Sheet1!$A$2:$A$10</c:f>
              <c:numCache>
                <c:formatCode>m/d/yyyy</c:formatCode>
                <c:ptCount val="9"/>
                <c:pt idx="0">
                  <c:v>42736</c:v>
                </c:pt>
                <c:pt idx="1">
                  <c:v>42767</c:v>
                </c:pt>
                <c:pt idx="2">
                  <c:v>42795</c:v>
                </c:pt>
                <c:pt idx="3">
                  <c:v>42826</c:v>
                </c:pt>
                <c:pt idx="4">
                  <c:v>42856</c:v>
                </c:pt>
                <c:pt idx="5">
                  <c:v>42887</c:v>
                </c:pt>
                <c:pt idx="6">
                  <c:v>42917</c:v>
                </c:pt>
                <c:pt idx="7">
                  <c:v>42948</c:v>
                </c:pt>
                <c:pt idx="8">
                  <c:v>42979</c:v>
                </c:pt>
              </c:numCache>
            </c:numRef>
          </c:cat>
          <c:val>
            <c:numRef>
              <c:f>Sheet1!$H$2:$H$10</c:f>
              <c:numCache>
                <c:formatCode>General</c:formatCode>
                <c:ptCount val="9"/>
                <c:pt idx="0">
                  <c:v>0</c:v>
                </c:pt>
                <c:pt idx="1">
                  <c:v>0</c:v>
                </c:pt>
                <c:pt idx="2">
                  <c:v>0</c:v>
                </c:pt>
                <c:pt idx="3">
                  <c:v>0</c:v>
                </c:pt>
                <c:pt idx="4">
                  <c:v>0</c:v>
                </c:pt>
                <c:pt idx="5">
                  <c:v>0</c:v>
                </c:pt>
                <c:pt idx="6">
                  <c:v>0</c:v>
                </c:pt>
                <c:pt idx="7">
                  <c:v>0</c:v>
                </c:pt>
                <c:pt idx="8">
                  <c:v>0</c:v>
                </c:pt>
              </c:numCache>
            </c:numRef>
          </c:val>
          <c:smooth val="0"/>
          <c:extLst>
            <c:ext xmlns:c16="http://schemas.microsoft.com/office/drawing/2014/chart" uri="{C3380CC4-5D6E-409C-BE32-E72D297353CC}">
              <c16:uniqueId val="{00000006-2BCC-40FA-82BF-76147E0D205F}"/>
            </c:ext>
          </c:extLst>
        </c:ser>
        <c:dLbls>
          <c:showLegendKey val="0"/>
          <c:showVal val="0"/>
          <c:showCatName val="0"/>
          <c:showSerName val="0"/>
          <c:showPercent val="0"/>
          <c:showBubbleSize val="0"/>
        </c:dLbls>
        <c:smooth val="0"/>
        <c:axId val="307102272"/>
        <c:axId val="307098336"/>
      </c:lineChart>
      <c:dateAx>
        <c:axId val="30710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98336"/>
        <c:crosses val="autoZero"/>
        <c:auto val="1"/>
        <c:lblOffset val="100"/>
        <c:baseTimeUnit val="months"/>
      </c:dateAx>
      <c:valAx>
        <c:axId val="30709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7B2F8-2228-48F2-9F32-2BD8FCA445C7}"/>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18EBA0C1-86CD-4839-BC9E-D88AACF4AF8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15963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17D1D-44C5-4D45-B27F-1E63AE4A0839}"/>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0E63887F-2141-4779-83B7-ABE21639A8B1}"/>
              </a:ext>
            </a:extLst>
          </p:cNvPr>
          <p:cNvGraphicFramePr>
            <a:graphicFrameLocks noGrp="1"/>
          </p:cNvGraphicFramePr>
          <p:nvPr>
            <p:ph type="chart" sz="quarter" idx="13"/>
            <p:extLst>
              <p:ext uri="{D42A27DB-BD31-4B8C-83A1-F6EECF244321}">
                <p14:modId xmlns:p14="http://schemas.microsoft.com/office/powerpoint/2010/main" val="2199043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DD6E4E-4EDB-467F-B649-C83EE2B2A0E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C12A415-57BB-4CD2-BA73-BB747AAA4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1342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E855D-D841-4E76-AAE4-9F9BB4FB6650}"/>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C02D26E5-7FC3-45D1-B543-3A79748D1483}"/>
              </a:ext>
            </a:extLst>
          </p:cNvPr>
          <p:cNvGraphicFramePr>
            <a:graphicFrameLocks noGrp="1"/>
          </p:cNvGraphicFramePr>
          <p:nvPr>
            <p:ph type="tbl" sz="quarter" idx="13"/>
            <p:extLst>
              <p:ext uri="{D42A27DB-BD31-4B8C-83A1-F6EECF244321}">
                <p14:modId xmlns:p14="http://schemas.microsoft.com/office/powerpoint/2010/main" val="200772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7016589"/>
                    </a:ext>
                  </a:extLst>
                </a:gridCol>
                <a:gridCol w="493776">
                  <a:extLst>
                    <a:ext uri="{9D8B030D-6E8A-4147-A177-3AD203B41FA5}">
                      <a16:colId xmlns:a16="http://schemas.microsoft.com/office/drawing/2014/main" val="3162915375"/>
                    </a:ext>
                  </a:extLst>
                </a:gridCol>
                <a:gridCol w="493776">
                  <a:extLst>
                    <a:ext uri="{9D8B030D-6E8A-4147-A177-3AD203B41FA5}">
                      <a16:colId xmlns:a16="http://schemas.microsoft.com/office/drawing/2014/main" val="2398138111"/>
                    </a:ext>
                  </a:extLst>
                </a:gridCol>
                <a:gridCol w="493776">
                  <a:extLst>
                    <a:ext uri="{9D8B030D-6E8A-4147-A177-3AD203B41FA5}">
                      <a16:colId xmlns:a16="http://schemas.microsoft.com/office/drawing/2014/main" val="2856782848"/>
                    </a:ext>
                  </a:extLst>
                </a:gridCol>
                <a:gridCol w="493776">
                  <a:extLst>
                    <a:ext uri="{9D8B030D-6E8A-4147-A177-3AD203B41FA5}">
                      <a16:colId xmlns:a16="http://schemas.microsoft.com/office/drawing/2014/main" val="755532458"/>
                    </a:ext>
                  </a:extLst>
                </a:gridCol>
                <a:gridCol w="493776">
                  <a:extLst>
                    <a:ext uri="{9D8B030D-6E8A-4147-A177-3AD203B41FA5}">
                      <a16:colId xmlns:a16="http://schemas.microsoft.com/office/drawing/2014/main" val="1265134026"/>
                    </a:ext>
                  </a:extLst>
                </a:gridCol>
                <a:gridCol w="493776">
                  <a:extLst>
                    <a:ext uri="{9D8B030D-6E8A-4147-A177-3AD203B41FA5}">
                      <a16:colId xmlns:a16="http://schemas.microsoft.com/office/drawing/2014/main" val="2403256651"/>
                    </a:ext>
                  </a:extLst>
                </a:gridCol>
                <a:gridCol w="493776">
                  <a:extLst>
                    <a:ext uri="{9D8B030D-6E8A-4147-A177-3AD203B41FA5}">
                      <a16:colId xmlns:a16="http://schemas.microsoft.com/office/drawing/2014/main" val="3183237589"/>
                    </a:ext>
                  </a:extLst>
                </a:gridCol>
                <a:gridCol w="493776">
                  <a:extLst>
                    <a:ext uri="{9D8B030D-6E8A-4147-A177-3AD203B41FA5}">
                      <a16:colId xmlns:a16="http://schemas.microsoft.com/office/drawing/2014/main" val="1190952334"/>
                    </a:ext>
                  </a:extLst>
                </a:gridCol>
                <a:gridCol w="493776">
                  <a:extLst>
                    <a:ext uri="{9D8B030D-6E8A-4147-A177-3AD203B41FA5}">
                      <a16:colId xmlns:a16="http://schemas.microsoft.com/office/drawing/2014/main" val="3515087010"/>
                    </a:ext>
                  </a:extLst>
                </a:gridCol>
                <a:gridCol w="493776">
                  <a:extLst>
                    <a:ext uri="{9D8B030D-6E8A-4147-A177-3AD203B41FA5}">
                      <a16:colId xmlns:a16="http://schemas.microsoft.com/office/drawing/2014/main" val="3117833325"/>
                    </a:ext>
                  </a:extLst>
                </a:gridCol>
                <a:gridCol w="493776">
                  <a:extLst>
                    <a:ext uri="{9D8B030D-6E8A-4147-A177-3AD203B41FA5}">
                      <a16:colId xmlns:a16="http://schemas.microsoft.com/office/drawing/2014/main" val="4134631859"/>
                    </a:ext>
                  </a:extLst>
                </a:gridCol>
                <a:gridCol w="493776">
                  <a:extLst>
                    <a:ext uri="{9D8B030D-6E8A-4147-A177-3AD203B41FA5}">
                      <a16:colId xmlns:a16="http://schemas.microsoft.com/office/drawing/2014/main" val="1753460302"/>
                    </a:ext>
                  </a:extLst>
                </a:gridCol>
                <a:gridCol w="493776">
                  <a:extLst>
                    <a:ext uri="{9D8B030D-6E8A-4147-A177-3AD203B41FA5}">
                      <a16:colId xmlns:a16="http://schemas.microsoft.com/office/drawing/2014/main" val="30661430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68479193"/>
                  </a:ext>
                </a:extLst>
              </a:tr>
              <a:tr h="370840">
                <a:tc>
                  <a:txBody>
                    <a:bodyPr/>
                    <a:lstStyle/>
                    <a:p>
                      <a:r>
                        <a:rPr lang="en-US" sz="1000"/>
                        <a:t>@TMNA_Services</a:t>
                      </a:r>
                    </a:p>
                  </a:txBody>
                  <a:tcPr/>
                </a:tc>
                <a:tc>
                  <a:txBody>
                    <a:bodyPr/>
                    <a:lstStyle/>
                    <a:p>
                      <a:r>
                        <a:rPr lang="en-US" sz="1000"/>
                        <a:t>105</a:t>
                      </a:r>
                    </a:p>
                  </a:txBody>
                  <a:tcPr/>
                </a:tc>
                <a:tc>
                  <a:txBody>
                    <a:bodyPr/>
                    <a:lstStyle/>
                    <a:p>
                      <a:r>
                        <a:rPr lang="en-US" sz="1000"/>
                        <a:t>2</a:t>
                      </a:r>
                    </a:p>
                  </a:txBody>
                  <a:tcPr/>
                </a:tc>
                <a:tc>
                  <a:txBody>
                    <a:bodyPr/>
                    <a:lstStyle/>
                    <a:p>
                      <a:r>
                        <a:rPr lang="en-US" sz="1000"/>
                        <a:t>19</a:t>
                      </a:r>
                    </a:p>
                  </a:txBody>
                  <a:tcPr/>
                </a:tc>
                <a:tc>
                  <a:txBody>
                    <a:bodyPr/>
                    <a:lstStyle/>
                    <a:p>
                      <a:r>
                        <a:rPr lang="en-US" sz="1000"/>
                        <a:t>16</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32</a:t>
                      </a:r>
                    </a:p>
                  </a:txBody>
                  <a:tcPr/>
                </a:tc>
                <a:tc>
                  <a:txBody>
                    <a:bodyPr/>
                    <a:lstStyle/>
                    <a:p>
                      <a:r>
                        <a:rPr lang="en-US" sz="1000"/>
                        <a:t>0</a:t>
                      </a:r>
                    </a:p>
                  </a:txBody>
                  <a:tcPr/>
                </a:tc>
                <a:tc>
                  <a:txBody>
                    <a:bodyPr/>
                    <a:lstStyle/>
                    <a:p>
                      <a:r>
                        <a:rPr lang="en-US" sz="1000"/>
                        <a:t>2</a:t>
                      </a:r>
                    </a:p>
                  </a:txBody>
                  <a:tcPr/>
                </a:tc>
                <a:tc>
                  <a:txBody>
                    <a:bodyPr/>
                    <a:lstStyle/>
                    <a:p>
                      <a:r>
                        <a:rPr lang="en-US" sz="1000"/>
                        <a:t>2.1034%</a:t>
                      </a:r>
                    </a:p>
                  </a:txBody>
                  <a:tcPr/>
                </a:tc>
                <a:tc>
                  <a:txBody>
                    <a:bodyPr/>
                    <a:lstStyle/>
                    <a:p>
                      <a:r>
                        <a:rPr lang="en-US" sz="1000"/>
                        <a:t>0.0%</a:t>
                      </a:r>
                    </a:p>
                  </a:txBody>
                  <a:tcPr/>
                </a:tc>
                <a:extLst>
                  <a:ext uri="{0D108BD9-81ED-4DB2-BD59-A6C34878D82A}">
                    <a16:rowId xmlns:a16="http://schemas.microsoft.com/office/drawing/2014/main" val="4152203617"/>
                  </a:ext>
                </a:extLst>
              </a:tr>
            </a:tbl>
          </a:graphicData>
        </a:graphic>
      </p:graphicFrame>
      <p:sp>
        <p:nvSpPr>
          <p:cNvPr id="4" name="Text Placeholder 3">
            <a:extLst>
              <a:ext uri="{FF2B5EF4-FFF2-40B4-BE49-F238E27FC236}">
                <a16:creationId xmlns:a16="http://schemas.microsoft.com/office/drawing/2014/main" id="{F1D0196C-8FC3-468C-B893-70B5AB72B33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2253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C903E-E8AE-48B4-AC6E-5F60F7AD8285}"/>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3D1D4221-2142-4BA1-87AD-625D1CE39F51}"/>
              </a:ext>
            </a:extLst>
          </p:cNvPr>
          <p:cNvGraphicFramePr>
            <a:graphicFrameLocks noGrp="1"/>
          </p:cNvGraphicFramePr>
          <p:nvPr>
            <p:ph type="chart" sz="quarter" idx="13"/>
            <p:extLst>
              <p:ext uri="{D42A27DB-BD31-4B8C-83A1-F6EECF244321}">
                <p14:modId xmlns:p14="http://schemas.microsoft.com/office/powerpoint/2010/main" val="170400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13B025-2EDF-4CCB-B9ED-7325D8B2701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C62891F-7CDD-4066-8E41-E333AB7415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732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6407-3B71-4F86-8070-74FAC99BD259}"/>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FAD248A9-CBF1-41D9-AEC3-FE417A4DB20B}"/>
              </a:ext>
            </a:extLst>
          </p:cNvPr>
          <p:cNvGraphicFramePr>
            <a:graphicFrameLocks noGrp="1"/>
          </p:cNvGraphicFramePr>
          <p:nvPr>
            <p:ph type="chart" sz="quarter" idx="13"/>
            <p:extLst>
              <p:ext uri="{D42A27DB-BD31-4B8C-83A1-F6EECF244321}">
                <p14:modId xmlns:p14="http://schemas.microsoft.com/office/powerpoint/2010/main" val="2020315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F8D5A9-A325-4F0C-BCC0-FC0347F1285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8CE4ADE-00DF-473D-ABDB-54DB65A19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7029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D96F-BB01-4EEC-BB5D-A4A8BC8E31B5}"/>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290246CD-A032-44E6-A6D7-F4C936E9FBBB}"/>
              </a:ext>
            </a:extLst>
          </p:cNvPr>
          <p:cNvGraphicFramePr>
            <a:graphicFrameLocks noGrp="1"/>
          </p:cNvGraphicFramePr>
          <p:nvPr>
            <p:ph type="tbl" sz="quarter" idx="13"/>
            <p:extLst>
              <p:ext uri="{D42A27DB-BD31-4B8C-83A1-F6EECF244321}">
                <p14:modId xmlns:p14="http://schemas.microsoft.com/office/powerpoint/2010/main" val="102799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02749657"/>
                    </a:ext>
                  </a:extLst>
                </a:gridCol>
                <a:gridCol w="822960">
                  <a:extLst>
                    <a:ext uri="{9D8B030D-6E8A-4147-A177-3AD203B41FA5}">
                      <a16:colId xmlns:a16="http://schemas.microsoft.com/office/drawing/2014/main" val="3808473069"/>
                    </a:ext>
                  </a:extLst>
                </a:gridCol>
                <a:gridCol w="822960">
                  <a:extLst>
                    <a:ext uri="{9D8B030D-6E8A-4147-A177-3AD203B41FA5}">
                      <a16:colId xmlns:a16="http://schemas.microsoft.com/office/drawing/2014/main" val="613103607"/>
                    </a:ext>
                  </a:extLst>
                </a:gridCol>
                <a:gridCol w="822960">
                  <a:extLst>
                    <a:ext uri="{9D8B030D-6E8A-4147-A177-3AD203B41FA5}">
                      <a16:colId xmlns:a16="http://schemas.microsoft.com/office/drawing/2014/main" val="4053550497"/>
                    </a:ext>
                  </a:extLst>
                </a:gridCol>
                <a:gridCol w="822960">
                  <a:extLst>
                    <a:ext uri="{9D8B030D-6E8A-4147-A177-3AD203B41FA5}">
                      <a16:colId xmlns:a16="http://schemas.microsoft.com/office/drawing/2014/main" val="4191068527"/>
                    </a:ext>
                  </a:extLst>
                </a:gridCol>
                <a:gridCol w="822960">
                  <a:extLst>
                    <a:ext uri="{9D8B030D-6E8A-4147-A177-3AD203B41FA5}">
                      <a16:colId xmlns:a16="http://schemas.microsoft.com/office/drawing/2014/main" val="3171109993"/>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194398122"/>
                  </a:ext>
                </a:extLst>
              </a:tr>
              <a:tr h="370840">
                <a:tc>
                  <a:txBody>
                    <a:bodyPr/>
                    <a:lstStyle/>
                    <a:p>
                      <a:r>
                        <a:rPr lang="en-US" sz="1000" b="1"/>
                        <a:t>@TMNA_Services - 2017-09-01 15:31:57</a:t>
                      </a:r>
                      <a:r>
                        <a:rPr lang="en-US" sz="1000"/>
                        <a:t>
RT @PHLYINS: There are many reasons #PHLY is a great place to work! Here's why Marciana Bradley, in our #CustomerService Dept, loves being…</a:t>
                      </a:r>
                    </a:p>
                  </a:txBody>
                  <a:tcPr/>
                </a:tc>
                <a:tc>
                  <a:txBody>
                    <a:bodyPr/>
                    <a:lstStyle/>
                    <a:p>
                      <a:r>
                        <a:rPr lang="en-US" sz="1000"/>
                        <a:t>Yes</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745496360"/>
                  </a:ext>
                </a:extLst>
              </a:tr>
              <a:tr h="370840">
                <a:tc>
                  <a:txBody>
                    <a:bodyPr/>
                    <a:lstStyle/>
                    <a:p>
                      <a:r>
                        <a:rPr lang="en-US" sz="1000" b="1"/>
                        <a:t>@TMNA_Services - 2017-09-25 17:04:35</a:t>
                      </a:r>
                      <a:r>
                        <a:rPr lang="en-US" sz="1000"/>
                        <a:t>
RT @PHLYINS: 150+ memebers of #TEAMPHLY helped raise $125K to benefit the #Cancer Center at CHOP leading up to the @ChildrensPhila #Parkway…</a:t>
                      </a:r>
                    </a:p>
                  </a:txBody>
                  <a:tcPr/>
                </a:tc>
                <a:tc>
                  <a:txBody>
                    <a:bodyPr/>
                    <a:lstStyle/>
                    <a:p>
                      <a:r>
                        <a:rPr lang="en-US" sz="1000"/>
                        <a:t>Yes</a:t>
                      </a:r>
                    </a:p>
                  </a:txBody>
                  <a:tcPr/>
                </a:tc>
                <a:tc>
                  <a:txBody>
                    <a:bodyPr/>
                    <a:lstStyle/>
                    <a:p>
                      <a:r>
                        <a:rPr lang="en-US" sz="1000"/>
                        <a:t>3</a:t>
                      </a:r>
                    </a:p>
                  </a:txBody>
                  <a:tcPr/>
                </a:tc>
                <a:tc>
                  <a:txBody>
                    <a:bodyPr/>
                    <a:lstStyle/>
                    <a:p>
                      <a:r>
                        <a:rPr lang="en-US" sz="1000"/>
                        <a:t>15</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16079770"/>
                  </a:ext>
                </a:extLst>
              </a:tr>
              <a:tr h="370840">
                <a:tc>
                  <a:txBody>
                    <a:bodyPr/>
                    <a:lstStyle/>
                    <a:p>
                      <a:r>
                        <a:rPr lang="en-US" sz="1000" b="1"/>
                        <a:t>@TMNA_Services - 2017-09-22 12:54:41</a:t>
                      </a:r>
                      <a:r>
                        <a:rPr lang="en-US" sz="1000"/>
                        <a:t>
RT @DanicaPascavage: #FBF to @TMNA_Services hosting a @TechGirlzorg workshop this summer and promoting diversity in tech. #givingback https…</a:t>
                      </a:r>
                    </a:p>
                  </a:txBody>
                  <a:tcPr/>
                </a:tc>
                <a:tc>
                  <a:txBody>
                    <a:bodyPr/>
                    <a:lstStyle/>
                    <a:p>
                      <a:r>
                        <a:rPr lang="en-US" sz="1000"/>
                        <a:t>Yes</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297407393"/>
                  </a:ext>
                </a:extLst>
              </a:tr>
            </a:tbl>
          </a:graphicData>
        </a:graphic>
      </p:graphicFrame>
      <p:sp>
        <p:nvSpPr>
          <p:cNvPr id="4" name="Text Placeholder 3">
            <a:extLst>
              <a:ext uri="{FF2B5EF4-FFF2-40B4-BE49-F238E27FC236}">
                <a16:creationId xmlns:a16="http://schemas.microsoft.com/office/drawing/2014/main" id="{438ADD52-76EA-4476-B46A-F726EE18241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52487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FA29-42A5-4DD5-866D-4D3F9A62D4DC}"/>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A84DD0E3-6B70-4274-B162-E0F11C9342E6}"/>
              </a:ext>
            </a:extLst>
          </p:cNvPr>
          <p:cNvGraphicFramePr>
            <a:graphicFrameLocks noGrp="1"/>
          </p:cNvGraphicFramePr>
          <p:nvPr>
            <p:ph type="tbl" sz="quarter" idx="13"/>
            <p:extLst>
              <p:ext uri="{D42A27DB-BD31-4B8C-83A1-F6EECF244321}">
                <p14:modId xmlns:p14="http://schemas.microsoft.com/office/powerpoint/2010/main" val="3139318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19286921"/>
                    </a:ext>
                  </a:extLst>
                </a:gridCol>
                <a:gridCol w="1069848">
                  <a:extLst>
                    <a:ext uri="{9D8B030D-6E8A-4147-A177-3AD203B41FA5}">
                      <a16:colId xmlns:a16="http://schemas.microsoft.com/office/drawing/2014/main" val="60591219"/>
                    </a:ext>
                  </a:extLst>
                </a:gridCol>
                <a:gridCol w="1069848">
                  <a:extLst>
                    <a:ext uri="{9D8B030D-6E8A-4147-A177-3AD203B41FA5}">
                      <a16:colId xmlns:a16="http://schemas.microsoft.com/office/drawing/2014/main" val="715003540"/>
                    </a:ext>
                  </a:extLst>
                </a:gridCol>
                <a:gridCol w="1069848">
                  <a:extLst>
                    <a:ext uri="{9D8B030D-6E8A-4147-A177-3AD203B41FA5}">
                      <a16:colId xmlns:a16="http://schemas.microsoft.com/office/drawing/2014/main" val="2094397146"/>
                    </a:ext>
                  </a:extLst>
                </a:gridCol>
                <a:gridCol w="1069848">
                  <a:extLst>
                    <a:ext uri="{9D8B030D-6E8A-4147-A177-3AD203B41FA5}">
                      <a16:colId xmlns:a16="http://schemas.microsoft.com/office/drawing/2014/main" val="3928557341"/>
                    </a:ext>
                  </a:extLst>
                </a:gridCol>
                <a:gridCol w="1069848">
                  <a:extLst>
                    <a:ext uri="{9D8B030D-6E8A-4147-A177-3AD203B41FA5}">
                      <a16:colId xmlns:a16="http://schemas.microsoft.com/office/drawing/2014/main" val="2421272240"/>
                    </a:ext>
                  </a:extLst>
                </a:gridCol>
                <a:gridCol w="1069848">
                  <a:extLst>
                    <a:ext uri="{9D8B030D-6E8A-4147-A177-3AD203B41FA5}">
                      <a16:colId xmlns:a16="http://schemas.microsoft.com/office/drawing/2014/main" val="20788555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21898340"/>
                  </a:ext>
                </a:extLst>
              </a:tr>
              <a:tr h="370840">
                <a:tc>
                  <a:txBody>
                    <a:bodyPr/>
                    <a:lstStyle/>
                    <a:p>
                      <a:r>
                        <a:rPr lang="en-US" sz="1000"/>
                        <a:t>TMNA Services, LLC. (TMNAS)</a:t>
                      </a:r>
                    </a:p>
                  </a:txBody>
                  <a:tcPr/>
                </a:tc>
                <a:tc>
                  <a:txBody>
                    <a:bodyPr/>
                    <a:lstStyle/>
                    <a:p>
                      <a:r>
                        <a:rPr lang="en-US" sz="1000"/>
                        <a:t>2733</a:t>
                      </a:r>
                    </a:p>
                  </a:txBody>
                  <a:tcPr/>
                </a:tc>
                <a:tc>
                  <a:txBody>
                    <a:bodyPr/>
                    <a:lstStyle/>
                    <a:p>
                      <a:r>
                        <a:rPr lang="en-US" sz="1000"/>
                        <a:t>26</a:t>
                      </a:r>
                    </a:p>
                  </a:txBody>
                  <a:tcPr/>
                </a:tc>
                <a:tc>
                  <a:txBody>
                    <a:bodyPr/>
                    <a:lstStyle/>
                    <a:p>
                      <a:r>
                        <a:rPr lang="en-US" sz="1000"/>
                        <a:t>13</a:t>
                      </a:r>
                    </a:p>
                  </a:txBody>
                  <a:tcPr/>
                </a:tc>
                <a:tc>
                  <a:txBody>
                    <a:bodyPr/>
                    <a:lstStyle/>
                    <a:p>
                      <a:r>
                        <a:rPr lang="en-US" sz="1000"/>
                        <a:t>426</a:t>
                      </a:r>
                    </a:p>
                  </a:txBody>
                  <a:tcPr/>
                </a:tc>
                <a:tc>
                  <a:txBody>
                    <a:bodyPr/>
                    <a:lstStyle/>
                    <a:p>
                      <a:r>
                        <a:rPr lang="en-US" sz="1000"/>
                        <a:t>5</a:t>
                      </a:r>
                    </a:p>
                  </a:txBody>
                  <a:tcPr/>
                </a:tc>
                <a:tc>
                  <a:txBody>
                    <a:bodyPr/>
                    <a:lstStyle/>
                    <a:p>
                      <a:r>
                        <a:rPr lang="en-US" sz="1000"/>
                        <a:t>1.2189%</a:t>
                      </a:r>
                    </a:p>
                  </a:txBody>
                  <a:tcPr/>
                </a:tc>
                <a:extLst>
                  <a:ext uri="{0D108BD9-81ED-4DB2-BD59-A6C34878D82A}">
                    <a16:rowId xmlns:a16="http://schemas.microsoft.com/office/drawing/2014/main" val="2754637827"/>
                  </a:ext>
                </a:extLst>
              </a:tr>
            </a:tbl>
          </a:graphicData>
        </a:graphic>
      </p:graphicFrame>
      <p:sp>
        <p:nvSpPr>
          <p:cNvPr id="4" name="Text Placeholder 3">
            <a:extLst>
              <a:ext uri="{FF2B5EF4-FFF2-40B4-BE49-F238E27FC236}">
                <a16:creationId xmlns:a16="http://schemas.microsoft.com/office/drawing/2014/main" id="{2E56B709-7C34-4309-90BE-9584BEAD5E9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21917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0AD68-D5A4-4D4F-A28E-1EF4E51C429C}"/>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08983BBF-0786-48FF-B696-54EC19FC85D2}"/>
              </a:ext>
            </a:extLst>
          </p:cNvPr>
          <p:cNvGraphicFramePr>
            <a:graphicFrameLocks noGrp="1"/>
          </p:cNvGraphicFramePr>
          <p:nvPr>
            <p:ph type="chart" sz="quarter" idx="13"/>
            <p:extLst>
              <p:ext uri="{D42A27DB-BD31-4B8C-83A1-F6EECF244321}">
                <p14:modId xmlns:p14="http://schemas.microsoft.com/office/powerpoint/2010/main" val="2349883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DF245F-E610-46F7-AA3B-05D52C57BA3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C13D302-6559-489D-91B9-9DCF645547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784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0B872-3644-48F3-8BBE-FC009B4D9DDA}"/>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04F01E47-3DD6-4858-8F40-516820BB203F}"/>
              </a:ext>
            </a:extLst>
          </p:cNvPr>
          <p:cNvGraphicFramePr>
            <a:graphicFrameLocks noGrp="1"/>
          </p:cNvGraphicFramePr>
          <p:nvPr>
            <p:ph type="chart" sz="quarter" idx="13"/>
            <p:extLst>
              <p:ext uri="{D42A27DB-BD31-4B8C-83A1-F6EECF244321}">
                <p14:modId xmlns:p14="http://schemas.microsoft.com/office/powerpoint/2010/main" val="2733305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8CC48B-6BBB-4E3B-9754-3053790D1FA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FDA12CC-C817-469D-AD96-2E1745B7B5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008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49CBF-24C3-4832-A352-9B3F864D26C5}"/>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960D623E-D69D-4C87-8B18-92236B5D1B6C}"/>
              </a:ext>
            </a:extLst>
          </p:cNvPr>
          <p:cNvGraphicFramePr>
            <a:graphicFrameLocks noGrp="1"/>
          </p:cNvGraphicFramePr>
          <p:nvPr>
            <p:ph type="tbl" sz="quarter" idx="13"/>
            <p:extLst>
              <p:ext uri="{D42A27DB-BD31-4B8C-83A1-F6EECF244321}">
                <p14:modId xmlns:p14="http://schemas.microsoft.com/office/powerpoint/2010/main" val="1132693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0309396"/>
                    </a:ext>
                  </a:extLst>
                </a:gridCol>
                <a:gridCol w="987552">
                  <a:extLst>
                    <a:ext uri="{9D8B030D-6E8A-4147-A177-3AD203B41FA5}">
                      <a16:colId xmlns:a16="http://schemas.microsoft.com/office/drawing/2014/main" val="3908372792"/>
                    </a:ext>
                  </a:extLst>
                </a:gridCol>
                <a:gridCol w="987552">
                  <a:extLst>
                    <a:ext uri="{9D8B030D-6E8A-4147-A177-3AD203B41FA5}">
                      <a16:colId xmlns:a16="http://schemas.microsoft.com/office/drawing/2014/main" val="3684668476"/>
                    </a:ext>
                  </a:extLst>
                </a:gridCol>
                <a:gridCol w="987552">
                  <a:extLst>
                    <a:ext uri="{9D8B030D-6E8A-4147-A177-3AD203B41FA5}">
                      <a16:colId xmlns:a16="http://schemas.microsoft.com/office/drawing/2014/main" val="723979261"/>
                    </a:ext>
                  </a:extLst>
                </a:gridCol>
                <a:gridCol w="987552">
                  <a:extLst>
                    <a:ext uri="{9D8B030D-6E8A-4147-A177-3AD203B41FA5}">
                      <a16:colId xmlns:a16="http://schemas.microsoft.com/office/drawing/2014/main" val="150805822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229357152"/>
                  </a:ext>
                </a:extLst>
              </a:tr>
              <a:tr h="370840">
                <a:tc>
                  <a:txBody>
                    <a:bodyPr/>
                    <a:lstStyle/>
                    <a:p>
                      <a:r>
                        <a:rPr lang="en-US" sz="1000" b="1"/>
                        <a:t>TMNA Services, LLC. (TMNAS) - 2017-09-20 16:02:32</a:t>
                      </a:r>
                      <a:r>
                        <a:rPr lang="en-US" sz="1000"/>
                        <a:t>
TMNAS is proud to be recognized as one of the Best Places to Work in PA for the 4th consecutive year! We would also like to congratulate our sister company Philadelphia Insurance Companies for being recognized as well.</a:t>
                      </a:r>
                    </a:p>
                  </a:txBody>
                  <a:tcPr/>
                </a:tc>
                <a:tc>
                  <a:txBody>
                    <a:bodyPr/>
                    <a:lstStyle/>
                    <a:p>
                      <a:r>
                        <a:rPr lang="en-US" sz="1000"/>
                        <a:t>59</a:t>
                      </a:r>
                    </a:p>
                  </a:txBody>
                  <a:tcPr/>
                </a:tc>
                <a:tc>
                  <a:txBody>
                    <a:bodyPr/>
                    <a:lstStyle/>
                    <a:p>
                      <a:r>
                        <a:rPr lang="en-US" sz="1000"/>
                        <a:t>2</a:t>
                      </a:r>
                    </a:p>
                  </a:txBody>
                  <a:tcPr/>
                </a:tc>
                <a:tc>
                  <a:txBody>
                    <a:bodyPr/>
                    <a:lstStyle/>
                    <a:p>
                      <a:r>
                        <a:rPr lang="en-US" sz="1000"/>
                        <a:t>2.2451%</a:t>
                      </a:r>
                    </a:p>
                  </a:txBody>
                  <a:tcPr/>
                </a:tc>
                <a:tc>
                  <a:txBody>
                    <a:bodyPr/>
                    <a:lstStyle/>
                    <a:p>
                      <a:r>
                        <a:rPr lang="en-US" sz="1000"/>
                        <a:t>Photo</a:t>
                      </a:r>
                    </a:p>
                  </a:txBody>
                  <a:tcPr/>
                </a:tc>
                <a:extLst>
                  <a:ext uri="{0D108BD9-81ED-4DB2-BD59-A6C34878D82A}">
                    <a16:rowId xmlns:a16="http://schemas.microsoft.com/office/drawing/2014/main" val="2103848591"/>
                  </a:ext>
                </a:extLst>
              </a:tr>
              <a:tr h="370840">
                <a:tc>
                  <a:txBody>
                    <a:bodyPr/>
                    <a:lstStyle/>
                    <a:p>
                      <a:r>
                        <a:rPr lang="en-US" sz="1000" b="1"/>
                        <a:t>TMNA Services, LLC. (TMNAS) - 2017-09-29 09:05:05</a:t>
                      </a:r>
                      <a:r>
                        <a:rPr lang="en-US" sz="1000"/>
                        <a:t>
Please help us welcome our newest employees! New hire orientation, third quarter. Thank you for joining our team! #careers #work #welcomeswag</a:t>
                      </a:r>
                    </a:p>
                  </a:txBody>
                  <a:tcPr/>
                </a:tc>
                <a:tc>
                  <a:txBody>
                    <a:bodyPr/>
                    <a:lstStyle/>
                    <a:p>
                      <a:r>
                        <a:rPr lang="en-US" sz="1000"/>
                        <a:t>43</a:t>
                      </a:r>
                    </a:p>
                  </a:txBody>
                  <a:tcPr/>
                </a:tc>
                <a:tc>
                  <a:txBody>
                    <a:bodyPr/>
                    <a:lstStyle/>
                    <a:p>
                      <a:r>
                        <a:rPr lang="en-US" sz="1000"/>
                        <a:t>0</a:t>
                      </a:r>
                    </a:p>
                  </a:txBody>
                  <a:tcPr/>
                </a:tc>
                <a:tc>
                  <a:txBody>
                    <a:bodyPr/>
                    <a:lstStyle/>
                    <a:p>
                      <a:r>
                        <a:rPr lang="en-US" sz="1000"/>
                        <a:t>1.5739%</a:t>
                      </a:r>
                    </a:p>
                  </a:txBody>
                  <a:tcPr/>
                </a:tc>
                <a:tc>
                  <a:txBody>
                    <a:bodyPr/>
                    <a:lstStyle/>
                    <a:p>
                      <a:r>
                        <a:rPr lang="en-US" sz="1000"/>
                        <a:t>Photo</a:t>
                      </a:r>
                    </a:p>
                  </a:txBody>
                  <a:tcPr/>
                </a:tc>
                <a:extLst>
                  <a:ext uri="{0D108BD9-81ED-4DB2-BD59-A6C34878D82A}">
                    <a16:rowId xmlns:a16="http://schemas.microsoft.com/office/drawing/2014/main" val="1152599792"/>
                  </a:ext>
                </a:extLst>
              </a:tr>
              <a:tr h="370840">
                <a:tc>
                  <a:txBody>
                    <a:bodyPr/>
                    <a:lstStyle/>
                    <a:p>
                      <a:r>
                        <a:rPr lang="en-US" sz="1000" b="1"/>
                        <a:t>TMNA Services, LLC. (TMNAS) - 2017-09-13 12:04:15</a:t>
                      </a:r>
                      <a:r>
                        <a:rPr lang="en-US" sz="1000"/>
                        <a:t>
TMNAS employees were invited to support the American Red Cross Hurricane Harvey relief efforts and were permitted to wear jeans to work for donating. Together, TMNAS employees raised $5,013! Additionally, TMNAS will be donating $10,000, bringing our total donation up to $15,013!</a:t>
                      </a:r>
                    </a:p>
                  </a:txBody>
                  <a:tcPr/>
                </a:tc>
                <a:tc>
                  <a:txBody>
                    <a:bodyPr/>
                    <a:lstStyle/>
                    <a:p>
                      <a:r>
                        <a:rPr lang="en-US" sz="1000"/>
                        <a:t>40</a:t>
                      </a:r>
                    </a:p>
                  </a:txBody>
                  <a:tcPr/>
                </a:tc>
                <a:tc>
                  <a:txBody>
                    <a:bodyPr/>
                    <a:lstStyle/>
                    <a:p>
                      <a:r>
                        <a:rPr lang="en-US" sz="1000"/>
                        <a:t>0</a:t>
                      </a:r>
                    </a:p>
                  </a:txBody>
                  <a:tcPr/>
                </a:tc>
                <a:tc>
                  <a:txBody>
                    <a:bodyPr/>
                    <a:lstStyle/>
                    <a:p>
                      <a:r>
                        <a:rPr lang="en-US" sz="1000"/>
                        <a:t>1.4755%</a:t>
                      </a:r>
                    </a:p>
                  </a:txBody>
                  <a:tcPr/>
                </a:tc>
                <a:tc>
                  <a:txBody>
                    <a:bodyPr/>
                    <a:lstStyle/>
                    <a:p>
                      <a:r>
                        <a:rPr lang="en-US" sz="1000"/>
                        <a:t>Photo</a:t>
                      </a:r>
                    </a:p>
                  </a:txBody>
                  <a:tcPr/>
                </a:tc>
                <a:extLst>
                  <a:ext uri="{0D108BD9-81ED-4DB2-BD59-A6C34878D82A}">
                    <a16:rowId xmlns:a16="http://schemas.microsoft.com/office/drawing/2014/main" val="1135758078"/>
                  </a:ext>
                </a:extLst>
              </a:tr>
            </a:tbl>
          </a:graphicData>
        </a:graphic>
      </p:graphicFrame>
      <p:sp>
        <p:nvSpPr>
          <p:cNvPr id="4" name="Text Placeholder 3">
            <a:extLst>
              <a:ext uri="{FF2B5EF4-FFF2-40B4-BE49-F238E27FC236}">
                <a16:creationId xmlns:a16="http://schemas.microsoft.com/office/drawing/2014/main" id="{B1D73A39-E7FB-4411-8BCD-A9EF30C5E1E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967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4BFBF-9A74-445D-9067-E99099173CAC}"/>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757E4E4F-B590-4096-A5A2-9A9EA4DCCFC4}"/>
              </a:ext>
            </a:extLst>
          </p:cNvPr>
          <p:cNvGraphicFramePr>
            <a:graphicFrameLocks noGrp="1"/>
          </p:cNvGraphicFramePr>
          <p:nvPr>
            <p:ph type="tbl" sz="quarter" idx="13"/>
            <p:extLst>
              <p:ext uri="{D42A27DB-BD31-4B8C-83A1-F6EECF244321}">
                <p14:modId xmlns:p14="http://schemas.microsoft.com/office/powerpoint/2010/main" val="2947633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3256699"/>
                    </a:ext>
                  </a:extLst>
                </a:gridCol>
                <a:gridCol w="699516">
                  <a:extLst>
                    <a:ext uri="{9D8B030D-6E8A-4147-A177-3AD203B41FA5}">
                      <a16:colId xmlns:a16="http://schemas.microsoft.com/office/drawing/2014/main" val="1442585941"/>
                    </a:ext>
                  </a:extLst>
                </a:gridCol>
                <a:gridCol w="699516">
                  <a:extLst>
                    <a:ext uri="{9D8B030D-6E8A-4147-A177-3AD203B41FA5}">
                      <a16:colId xmlns:a16="http://schemas.microsoft.com/office/drawing/2014/main" val="598331986"/>
                    </a:ext>
                  </a:extLst>
                </a:gridCol>
                <a:gridCol w="658368">
                  <a:extLst>
                    <a:ext uri="{9D8B030D-6E8A-4147-A177-3AD203B41FA5}">
                      <a16:colId xmlns:a16="http://schemas.microsoft.com/office/drawing/2014/main" val="112163693"/>
                    </a:ext>
                  </a:extLst>
                </a:gridCol>
                <a:gridCol w="658368">
                  <a:extLst>
                    <a:ext uri="{9D8B030D-6E8A-4147-A177-3AD203B41FA5}">
                      <a16:colId xmlns:a16="http://schemas.microsoft.com/office/drawing/2014/main" val="135097702"/>
                    </a:ext>
                  </a:extLst>
                </a:gridCol>
                <a:gridCol w="658368">
                  <a:extLst>
                    <a:ext uri="{9D8B030D-6E8A-4147-A177-3AD203B41FA5}">
                      <a16:colId xmlns:a16="http://schemas.microsoft.com/office/drawing/2014/main" val="1341382692"/>
                    </a:ext>
                  </a:extLst>
                </a:gridCol>
                <a:gridCol w="699516">
                  <a:extLst>
                    <a:ext uri="{9D8B030D-6E8A-4147-A177-3AD203B41FA5}">
                      <a16:colId xmlns:a16="http://schemas.microsoft.com/office/drawing/2014/main" val="3901334698"/>
                    </a:ext>
                  </a:extLst>
                </a:gridCol>
                <a:gridCol w="699516">
                  <a:extLst>
                    <a:ext uri="{9D8B030D-6E8A-4147-A177-3AD203B41FA5}">
                      <a16:colId xmlns:a16="http://schemas.microsoft.com/office/drawing/2014/main" val="450756181"/>
                    </a:ext>
                  </a:extLst>
                </a:gridCol>
                <a:gridCol w="699516">
                  <a:extLst>
                    <a:ext uri="{9D8B030D-6E8A-4147-A177-3AD203B41FA5}">
                      <a16:colId xmlns:a16="http://schemas.microsoft.com/office/drawing/2014/main" val="115503054"/>
                    </a:ext>
                  </a:extLst>
                </a:gridCol>
                <a:gridCol w="658368">
                  <a:extLst>
                    <a:ext uri="{9D8B030D-6E8A-4147-A177-3AD203B41FA5}">
                      <a16:colId xmlns:a16="http://schemas.microsoft.com/office/drawing/2014/main" val="27204961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47853479"/>
                  </a:ext>
                </a:extLst>
              </a:tr>
              <a:tr h="370840">
                <a:tc>
                  <a:txBody>
                    <a:bodyPr/>
                    <a:lstStyle/>
                    <a:p>
                      <a:r>
                        <a:rPr lang="en-US" sz="1000"/>
                        <a:t>tmna_services (TMNAS)</a:t>
                      </a:r>
                    </a:p>
                  </a:txBody>
                  <a:tcPr/>
                </a:tc>
                <a:tc>
                  <a:txBody>
                    <a:bodyPr/>
                    <a:lstStyle/>
                    <a:p>
                      <a:r>
                        <a:rPr lang="en-US" sz="1000"/>
                        <a:t>204</a:t>
                      </a:r>
                    </a:p>
                  </a:txBody>
                  <a:tcPr/>
                </a:tc>
                <a:tc>
                  <a:txBody>
                    <a:bodyPr/>
                    <a:lstStyle/>
                    <a:p>
                      <a:r>
                        <a:rPr lang="en-US" sz="1000"/>
                        <a:t>18</a:t>
                      </a:r>
                    </a:p>
                  </a:txBody>
                  <a:tcPr/>
                </a:tc>
                <a:tc>
                  <a:txBody>
                    <a:bodyPr/>
                    <a:lstStyle/>
                    <a:p>
                      <a:r>
                        <a:rPr lang="en-US" sz="1000"/>
                        <a:t>13</a:t>
                      </a:r>
                    </a:p>
                  </a:txBody>
                  <a:tcPr/>
                </a:tc>
                <a:tc>
                  <a:txBody>
                    <a:bodyPr/>
                    <a:lstStyle/>
                    <a:p>
                      <a:r>
                        <a:rPr lang="en-US" sz="1000"/>
                        <a:t>0</a:t>
                      </a:r>
                    </a:p>
                  </a:txBody>
                  <a:tcPr/>
                </a:tc>
                <a:tc>
                  <a:txBody>
                    <a:bodyPr/>
                    <a:lstStyle/>
                    <a:p>
                      <a:r>
                        <a:rPr lang="en-US" sz="1000"/>
                        <a:t>6</a:t>
                      </a:r>
                    </a:p>
                  </a:txBody>
                  <a:tcPr/>
                </a:tc>
                <a:tc>
                  <a:txBody>
                    <a:bodyPr/>
                    <a:lstStyle/>
                    <a:p>
                      <a:r>
                        <a:rPr lang="en-US" sz="1000"/>
                        <a:t>19</a:t>
                      </a:r>
                    </a:p>
                  </a:txBody>
                  <a:tcPr/>
                </a:tc>
                <a:tc>
                  <a:txBody>
                    <a:bodyPr/>
                    <a:lstStyle/>
                    <a:p>
                      <a:r>
                        <a:rPr lang="en-US" sz="1000"/>
                        <a:t>479</a:t>
                      </a:r>
                    </a:p>
                  </a:txBody>
                  <a:tcPr/>
                </a:tc>
                <a:tc>
                  <a:txBody>
                    <a:bodyPr/>
                    <a:lstStyle/>
                    <a:p>
                      <a:r>
                        <a:rPr lang="en-US" sz="1000"/>
                        <a:t>15</a:t>
                      </a:r>
                    </a:p>
                  </a:txBody>
                  <a:tcPr/>
                </a:tc>
                <a:tc>
                  <a:txBody>
                    <a:bodyPr/>
                    <a:lstStyle/>
                    <a:p>
                      <a:r>
                        <a:rPr lang="en-US" sz="1000"/>
                        <a:t>13.3333%</a:t>
                      </a:r>
                    </a:p>
                  </a:txBody>
                  <a:tcPr/>
                </a:tc>
                <a:extLst>
                  <a:ext uri="{0D108BD9-81ED-4DB2-BD59-A6C34878D82A}">
                    <a16:rowId xmlns:a16="http://schemas.microsoft.com/office/drawing/2014/main" val="1377852412"/>
                  </a:ext>
                </a:extLst>
              </a:tr>
            </a:tbl>
          </a:graphicData>
        </a:graphic>
      </p:graphicFrame>
      <p:sp>
        <p:nvSpPr>
          <p:cNvPr id="4" name="Text Placeholder 3">
            <a:extLst>
              <a:ext uri="{FF2B5EF4-FFF2-40B4-BE49-F238E27FC236}">
                <a16:creationId xmlns:a16="http://schemas.microsoft.com/office/drawing/2014/main" id="{D0D2AE25-6B14-4CF7-9F74-40B0C825403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01478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2C3D3-CB19-4C50-B316-1C6DE403A631}"/>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EEDC00B3-C176-4726-B230-53ADF7387940}"/>
              </a:ext>
            </a:extLst>
          </p:cNvPr>
          <p:cNvGraphicFramePr>
            <a:graphicFrameLocks noGrp="1"/>
          </p:cNvGraphicFramePr>
          <p:nvPr>
            <p:ph type="chart" sz="quarter" idx="13"/>
            <p:extLst>
              <p:ext uri="{D42A27DB-BD31-4B8C-83A1-F6EECF244321}">
                <p14:modId xmlns:p14="http://schemas.microsoft.com/office/powerpoint/2010/main" val="2946752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A62992-9A53-4582-AB98-6DE84FFCAB7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F8F8F43-8017-48A6-BEF1-1694E74B58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254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40B44-2A79-4D11-A32C-CA5D57D0DF36}"/>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9800CDAC-626E-4A74-88E9-4CF1C57F366F}"/>
              </a:ext>
            </a:extLst>
          </p:cNvPr>
          <p:cNvGraphicFramePr>
            <a:graphicFrameLocks noGrp="1"/>
          </p:cNvGraphicFramePr>
          <p:nvPr>
            <p:ph type="chart" sz="quarter" idx="13"/>
            <p:extLst>
              <p:ext uri="{D42A27DB-BD31-4B8C-83A1-F6EECF244321}">
                <p14:modId xmlns:p14="http://schemas.microsoft.com/office/powerpoint/2010/main" val="4002531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ADAAD2-A22F-40D9-91B7-764E21F779A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A7D8BA4-CF8F-4086-A40C-8B3E2686D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7498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6FD5-0B37-4411-8F4A-7D46A02B04CD}"/>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44F60575-AE04-4C7B-9CC1-028548A62D6A}"/>
              </a:ext>
            </a:extLst>
          </p:cNvPr>
          <p:cNvGraphicFramePr>
            <a:graphicFrameLocks noGrp="1"/>
          </p:cNvGraphicFramePr>
          <p:nvPr>
            <p:ph type="tbl" sz="quarter" idx="13"/>
            <p:extLst>
              <p:ext uri="{D42A27DB-BD31-4B8C-83A1-F6EECF244321}">
                <p14:modId xmlns:p14="http://schemas.microsoft.com/office/powerpoint/2010/main" val="133887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75999674"/>
                    </a:ext>
                  </a:extLst>
                </a:gridCol>
                <a:gridCol w="987552">
                  <a:extLst>
                    <a:ext uri="{9D8B030D-6E8A-4147-A177-3AD203B41FA5}">
                      <a16:colId xmlns:a16="http://schemas.microsoft.com/office/drawing/2014/main" val="1110702286"/>
                    </a:ext>
                  </a:extLst>
                </a:gridCol>
                <a:gridCol w="987552">
                  <a:extLst>
                    <a:ext uri="{9D8B030D-6E8A-4147-A177-3AD203B41FA5}">
                      <a16:colId xmlns:a16="http://schemas.microsoft.com/office/drawing/2014/main" val="353366188"/>
                    </a:ext>
                  </a:extLst>
                </a:gridCol>
                <a:gridCol w="987552">
                  <a:extLst>
                    <a:ext uri="{9D8B030D-6E8A-4147-A177-3AD203B41FA5}">
                      <a16:colId xmlns:a16="http://schemas.microsoft.com/office/drawing/2014/main" val="3029611066"/>
                    </a:ext>
                  </a:extLst>
                </a:gridCol>
                <a:gridCol w="987552">
                  <a:extLst>
                    <a:ext uri="{9D8B030D-6E8A-4147-A177-3AD203B41FA5}">
                      <a16:colId xmlns:a16="http://schemas.microsoft.com/office/drawing/2014/main" val="62362442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332667771"/>
                  </a:ext>
                </a:extLst>
              </a:tr>
              <a:tr h="370840">
                <a:tc>
                  <a:txBody>
                    <a:bodyPr/>
                    <a:lstStyle/>
                    <a:p>
                      <a:r>
                        <a:rPr lang="en-US" sz="1000" b="1"/>
                        <a:t>tmna_services (TMNAS) - 2017-09-12 10:43:47</a:t>
                      </a:r>
                      <a:r>
                        <a:rPr lang="en-US" sz="1000"/>
                        <a:t>
We're excited to meet @pennstate students today at #FallCareerDays! Come see what TMNAS is all about and enjoy some free #swag! Thank you @psucareer! #careergoals #pennstate #proud #professionals #weare</a:t>
                      </a:r>
                    </a:p>
                  </a:txBody>
                  <a:tcPr/>
                </a:tc>
                <a:tc>
                  <a:txBody>
                    <a:bodyPr/>
                    <a:lstStyle/>
                    <a:p>
                      <a:r>
                        <a:rPr lang="en-US" sz="1000"/>
                        <a:t>42</a:t>
                      </a:r>
                    </a:p>
                  </a:txBody>
                  <a:tcPr/>
                </a:tc>
                <a:tc>
                  <a:txBody>
                    <a:bodyPr/>
                    <a:lstStyle/>
                    <a:p>
                      <a:r>
                        <a:rPr lang="en-US" sz="1000"/>
                        <a:t>1</a:t>
                      </a:r>
                    </a:p>
                  </a:txBody>
                  <a:tcPr/>
                </a:tc>
                <a:tc>
                  <a:txBody>
                    <a:bodyPr/>
                    <a:lstStyle/>
                    <a:p>
                      <a:r>
                        <a:rPr lang="en-US" sz="1000"/>
                        <a:t>22.0513%</a:t>
                      </a:r>
                    </a:p>
                  </a:txBody>
                  <a:tcPr/>
                </a:tc>
                <a:tc>
                  <a:txBody>
                    <a:bodyPr/>
                    <a:lstStyle/>
                    <a:p>
                      <a:r>
                        <a:rPr lang="en-US" sz="1000"/>
                        <a:t>Image</a:t>
                      </a:r>
                    </a:p>
                  </a:txBody>
                  <a:tcPr/>
                </a:tc>
                <a:extLst>
                  <a:ext uri="{0D108BD9-81ED-4DB2-BD59-A6C34878D82A}">
                    <a16:rowId xmlns:a16="http://schemas.microsoft.com/office/drawing/2014/main" val="4227149997"/>
                  </a:ext>
                </a:extLst>
              </a:tr>
              <a:tr h="370840">
                <a:tc>
                  <a:txBody>
                    <a:bodyPr/>
                    <a:lstStyle/>
                    <a:p>
                      <a:r>
                        <a:rPr lang="en-US" sz="1000" b="1"/>
                        <a:t>tmna_services (TMNAS) - 2017-09-20 17:02:54</a:t>
                      </a:r>
                      <a:r>
                        <a:rPr lang="en-US" sz="1000"/>
                        <a:t>
TMNAS is proud to be recognized as one of the Best Places to Work in PA for the 4th consecutive year! We would also like to congratulate our sister company @phlyinsurance for being recognized as well. .
.
#cake #healthycake #bestplacestowork #PA #TMNAS #congratulations #thankyou #wednesday #BPTW2017 #2017</a:t>
                      </a:r>
                    </a:p>
                  </a:txBody>
                  <a:tcPr/>
                </a:tc>
                <a:tc>
                  <a:txBody>
                    <a:bodyPr/>
                    <a:lstStyle/>
                    <a:p>
                      <a:r>
                        <a:rPr lang="en-US" sz="1000"/>
                        <a:t>36</a:t>
                      </a:r>
                    </a:p>
                  </a:txBody>
                  <a:tcPr/>
                </a:tc>
                <a:tc>
                  <a:txBody>
                    <a:bodyPr/>
                    <a:lstStyle/>
                    <a:p>
                      <a:r>
                        <a:rPr lang="en-US" sz="1000"/>
                        <a:t>0</a:t>
                      </a:r>
                    </a:p>
                  </a:txBody>
                  <a:tcPr/>
                </a:tc>
                <a:tc>
                  <a:txBody>
                    <a:bodyPr/>
                    <a:lstStyle/>
                    <a:p>
                      <a:r>
                        <a:rPr lang="en-US" sz="1000"/>
                        <a:t>18.4615%</a:t>
                      </a:r>
                    </a:p>
                  </a:txBody>
                  <a:tcPr/>
                </a:tc>
                <a:tc>
                  <a:txBody>
                    <a:bodyPr/>
                    <a:lstStyle/>
                    <a:p>
                      <a:r>
                        <a:rPr lang="en-US" sz="1000"/>
                        <a:t>Image</a:t>
                      </a:r>
                    </a:p>
                  </a:txBody>
                  <a:tcPr/>
                </a:tc>
                <a:extLst>
                  <a:ext uri="{0D108BD9-81ED-4DB2-BD59-A6C34878D82A}">
                    <a16:rowId xmlns:a16="http://schemas.microsoft.com/office/drawing/2014/main" val="206696946"/>
                  </a:ext>
                </a:extLst>
              </a:tr>
              <a:tr h="370840">
                <a:tc>
                  <a:txBody>
                    <a:bodyPr/>
                    <a:lstStyle/>
                    <a:p>
                      <a:r>
                        <a:rPr lang="en-US" sz="1000" b="1"/>
                        <a:t>tmna_services (TMNAS) - 2017-09-11 19:15:00</a:t>
                      </a:r>
                      <a:r>
                        <a:rPr lang="en-US" sz="1000"/>
                        <a:t>
Calling all future Actuaries! Come see what TMNAS has to offer at the @pennstate Actuarial Science Career Fair! #smealcollegeofbusiness #psu #actuariestobe #actuary</a:t>
                      </a:r>
                    </a:p>
                  </a:txBody>
                  <a:tcPr/>
                </a:tc>
                <a:tc>
                  <a:txBody>
                    <a:bodyPr/>
                    <a:lstStyle/>
                    <a:p>
                      <a:r>
                        <a:rPr lang="en-US" sz="1000"/>
                        <a:t>35</a:t>
                      </a:r>
                    </a:p>
                  </a:txBody>
                  <a:tcPr/>
                </a:tc>
                <a:tc>
                  <a:txBody>
                    <a:bodyPr/>
                    <a:lstStyle/>
                    <a:p>
                      <a:r>
                        <a:rPr lang="en-US" sz="1000"/>
                        <a:t>0</a:t>
                      </a:r>
                    </a:p>
                  </a:txBody>
                  <a:tcPr/>
                </a:tc>
                <a:tc>
                  <a:txBody>
                    <a:bodyPr/>
                    <a:lstStyle/>
                    <a:p>
                      <a:r>
                        <a:rPr lang="en-US" sz="1000"/>
                        <a:t>18.4211%</a:t>
                      </a:r>
                    </a:p>
                  </a:txBody>
                  <a:tcPr/>
                </a:tc>
                <a:tc>
                  <a:txBody>
                    <a:bodyPr/>
                    <a:lstStyle/>
                    <a:p>
                      <a:r>
                        <a:rPr lang="en-US" sz="1000"/>
                        <a:t>Image</a:t>
                      </a:r>
                    </a:p>
                  </a:txBody>
                  <a:tcPr/>
                </a:tc>
                <a:extLst>
                  <a:ext uri="{0D108BD9-81ED-4DB2-BD59-A6C34878D82A}">
                    <a16:rowId xmlns:a16="http://schemas.microsoft.com/office/drawing/2014/main" val="268663386"/>
                  </a:ext>
                </a:extLst>
              </a:tr>
              <a:tr h="370840">
                <a:tc>
                  <a:txBody>
                    <a:bodyPr/>
                    <a:lstStyle/>
                    <a:p>
                      <a:r>
                        <a:rPr lang="en-US" sz="1000" b="1"/>
                        <a:t>tmna_services (TMNAS) - 2017-09-14 17:13:00</a:t>
                      </a:r>
                      <a:r>
                        <a:rPr lang="en-US" sz="1000"/>
                        <a:t>
Wow!! @philliephanatic 
Thank you @phillies for hosting a great Group Leader Appreciation Dinner last night. We are looking forward to the rest of the season! 
#phillies #baseball #sports #philliephanatic #dinner #thankyou #TMNAS #field</a:t>
                      </a:r>
                    </a:p>
                  </a:txBody>
                  <a:tcPr/>
                </a:tc>
                <a:tc>
                  <a:txBody>
                    <a:bodyPr/>
                    <a:lstStyle/>
                    <a:p>
                      <a:r>
                        <a:rPr lang="en-US" sz="1000"/>
                        <a:t>31</a:t>
                      </a:r>
                    </a:p>
                  </a:txBody>
                  <a:tcPr/>
                </a:tc>
                <a:tc>
                  <a:txBody>
                    <a:bodyPr/>
                    <a:lstStyle/>
                    <a:p>
                      <a:r>
                        <a:rPr lang="en-US" sz="1000"/>
                        <a:t>3</a:t>
                      </a:r>
                    </a:p>
                  </a:txBody>
                  <a:tcPr/>
                </a:tc>
                <a:tc>
                  <a:txBody>
                    <a:bodyPr/>
                    <a:lstStyle/>
                    <a:p>
                      <a:r>
                        <a:rPr lang="en-US" sz="1000"/>
                        <a:t>17.6166%</a:t>
                      </a:r>
                    </a:p>
                  </a:txBody>
                  <a:tcPr/>
                </a:tc>
                <a:tc>
                  <a:txBody>
                    <a:bodyPr/>
                    <a:lstStyle/>
                    <a:p>
                      <a:r>
                        <a:rPr lang="en-US" sz="1000"/>
                        <a:t>Video</a:t>
                      </a:r>
                    </a:p>
                  </a:txBody>
                  <a:tcPr/>
                </a:tc>
                <a:extLst>
                  <a:ext uri="{0D108BD9-81ED-4DB2-BD59-A6C34878D82A}">
                    <a16:rowId xmlns:a16="http://schemas.microsoft.com/office/drawing/2014/main" val="3586360082"/>
                  </a:ext>
                </a:extLst>
              </a:tr>
              <a:tr h="370840">
                <a:tc>
                  <a:txBody>
                    <a:bodyPr/>
                    <a:lstStyle/>
                    <a:p>
                      <a:r>
                        <a:rPr lang="en-US" sz="1000" b="1"/>
                        <a:t>tmna_services (TMNAS) - 2017-09-22 13:48:52</a:t>
                      </a:r>
                      <a:r>
                        <a:rPr lang="en-US" sz="1000"/>
                        <a:t>
Don't forget to stop by and learn about our technical job opportunities @templeuniv @csttemple . @racleejr .
#templeuniversity #jobs #fair #careers #IT #technology #leaders #college #Temple #owls</a:t>
                      </a:r>
                    </a:p>
                  </a:txBody>
                  <a:tcPr/>
                </a:tc>
                <a:tc>
                  <a:txBody>
                    <a:bodyPr/>
                    <a:lstStyle/>
                    <a:p>
                      <a:r>
                        <a:rPr lang="en-US" sz="1000"/>
                        <a:t>30</a:t>
                      </a:r>
                    </a:p>
                  </a:txBody>
                  <a:tcPr/>
                </a:tc>
                <a:tc>
                  <a:txBody>
                    <a:bodyPr/>
                    <a:lstStyle/>
                    <a:p>
                      <a:r>
                        <a:rPr lang="en-US" sz="1000"/>
                        <a:t>2</a:t>
                      </a:r>
                    </a:p>
                  </a:txBody>
                  <a:tcPr/>
                </a:tc>
                <a:tc>
                  <a:txBody>
                    <a:bodyPr/>
                    <a:lstStyle/>
                    <a:p>
                      <a:r>
                        <a:rPr lang="en-US" sz="1000"/>
                        <a:t>16.4948%</a:t>
                      </a:r>
                    </a:p>
                  </a:txBody>
                  <a:tcPr/>
                </a:tc>
                <a:tc>
                  <a:txBody>
                    <a:bodyPr/>
                    <a:lstStyle/>
                    <a:p>
                      <a:r>
                        <a:rPr lang="en-US" sz="1000"/>
                        <a:t>Video</a:t>
                      </a:r>
                    </a:p>
                  </a:txBody>
                  <a:tcPr/>
                </a:tc>
                <a:extLst>
                  <a:ext uri="{0D108BD9-81ED-4DB2-BD59-A6C34878D82A}">
                    <a16:rowId xmlns:a16="http://schemas.microsoft.com/office/drawing/2014/main" val="1581435535"/>
                  </a:ext>
                </a:extLst>
              </a:tr>
            </a:tbl>
          </a:graphicData>
        </a:graphic>
      </p:graphicFrame>
      <p:sp>
        <p:nvSpPr>
          <p:cNvPr id="4" name="Text Placeholder 3">
            <a:extLst>
              <a:ext uri="{FF2B5EF4-FFF2-40B4-BE49-F238E27FC236}">
                <a16:creationId xmlns:a16="http://schemas.microsoft.com/office/drawing/2014/main" id="{FA29E025-06C9-4C7F-BF93-0AF3575E464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99708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4237E-C8F8-4C5F-B4FB-6261CDB4D190}"/>
              </a:ext>
            </a:extLst>
          </p:cNvPr>
          <p:cNvSpPr>
            <a:spLocks noGrp="1"/>
          </p:cNvSpPr>
          <p:nvPr>
            <p:ph type="title"/>
          </p:nvPr>
        </p:nvSpPr>
        <p:spPr/>
        <p:txBody>
          <a:bodyPr/>
          <a:lstStyle/>
          <a:p>
            <a:r>
              <a:rPr lang="en-US"/>
              <a:t>Overall Overall Posted Content</a:t>
            </a:r>
          </a:p>
        </p:txBody>
      </p:sp>
      <p:graphicFrame>
        <p:nvGraphicFramePr>
          <p:cNvPr id="6" name="Chart Placeholder 5">
            <a:extLst>
              <a:ext uri="{FF2B5EF4-FFF2-40B4-BE49-F238E27FC236}">
                <a16:creationId xmlns:a16="http://schemas.microsoft.com/office/drawing/2014/main" id="{70BB1499-4C39-4F6B-94FA-D8841195A13C}"/>
              </a:ext>
            </a:extLst>
          </p:cNvPr>
          <p:cNvGraphicFramePr>
            <a:graphicFrameLocks noGrp="1"/>
          </p:cNvGraphicFramePr>
          <p:nvPr>
            <p:ph type="chart" sz="quarter" idx="13"/>
            <p:extLst>
              <p:ext uri="{D42A27DB-BD31-4B8C-83A1-F6EECF244321}">
                <p14:modId xmlns:p14="http://schemas.microsoft.com/office/powerpoint/2010/main" val="1308778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6888B6-7F82-432E-B0C7-574E6AFB7276}"/>
              </a:ext>
            </a:extLst>
          </p:cNvPr>
          <p:cNvSpPr>
            <a:spLocks noGrp="1"/>
          </p:cNvSpPr>
          <p:nvPr>
            <p:ph type="body" sz="quarter" idx="14"/>
          </p:nvPr>
        </p:nvSpPr>
        <p:spPr/>
        <p:txBody>
          <a:bodyPr/>
          <a:lstStyle/>
          <a:p>
            <a:r>
              <a:rPr lang="en-US"/>
              <a:t>01/01/2017 - 09/30/2017</a:t>
            </a:r>
          </a:p>
        </p:txBody>
      </p:sp>
      <p:sp>
        <p:nvSpPr>
          <p:cNvPr id="5" name="Footer Placeholder 4">
            <a:extLst>
              <a:ext uri="{FF2B5EF4-FFF2-40B4-BE49-F238E27FC236}">
                <a16:creationId xmlns:a16="http://schemas.microsoft.com/office/drawing/2014/main" id="{1A64B8D6-39BC-4845-A0AA-B1D3EBF744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17089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402</Words>
  <Application>Microsoft Office PowerPoint</Application>
  <PresentationFormat>On-screen Show (4:3)</PresentationFormat>
  <Paragraphs>174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TMNAS Social Media</vt:lpstr>
      <vt:lpstr>Overall Audience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lpstr>Overall Overall Posted Content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2017-10-04T18:52:18Z</dcterms:created>
  <dcterms:modified xsi:type="dcterms:W3CDTF">2017-10-04T18:52:40Z</dcterms:modified>
</cp:coreProperties>
</file>