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42979</c:v>
                </c:pt>
              </c:numCache>
            </c:numRef>
          </c:cat>
          <c:val>
            <c:numRef>
              <c:f>Sheet1!$B$2</c:f>
              <c:numCache>
                <c:formatCode>General</c:formatCode>
                <c:ptCount val="1"/>
                <c:pt idx="0">
                  <c:v>3259</c:v>
                </c:pt>
              </c:numCache>
            </c:numRef>
          </c:val>
          <c:extLst>
            <c:ext xmlns:c16="http://schemas.microsoft.com/office/drawing/2014/chart" uri="{C3380CC4-5D6E-409C-BE32-E72D297353CC}">
              <c16:uniqueId val="{00000000-3182-4034-B7F2-5184376BF62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42979</c:v>
                </c:pt>
              </c:numCache>
            </c:numRef>
          </c:cat>
          <c:val>
            <c:numRef>
              <c:f>Sheet1!$C$2</c:f>
              <c:numCache>
                <c:formatCode>General</c:formatCode>
                <c:ptCount val="1"/>
                <c:pt idx="0">
                  <c:v>2783</c:v>
                </c:pt>
              </c:numCache>
            </c:numRef>
          </c:val>
          <c:extLst>
            <c:ext xmlns:c16="http://schemas.microsoft.com/office/drawing/2014/chart" uri="{C3380CC4-5D6E-409C-BE32-E72D297353CC}">
              <c16:uniqueId val="{00000001-3182-4034-B7F2-5184376BF62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42979</c:v>
                </c:pt>
              </c:numCache>
            </c:numRef>
          </c:cat>
          <c:val>
            <c:numRef>
              <c:f>Sheet1!$D$2</c:f>
              <c:numCache>
                <c:formatCode>General</c:formatCode>
                <c:ptCount val="1"/>
                <c:pt idx="0">
                  <c:v>0</c:v>
                </c:pt>
              </c:numCache>
            </c:numRef>
          </c:val>
          <c:extLst>
            <c:ext xmlns:c16="http://schemas.microsoft.com/office/drawing/2014/chart" uri="{C3380CC4-5D6E-409C-BE32-E72D297353CC}">
              <c16:uniqueId val="{00000002-3182-4034-B7F2-5184376BF62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42979</c:v>
                </c:pt>
              </c:numCache>
            </c:numRef>
          </c:cat>
          <c:val>
            <c:numRef>
              <c:f>Sheet1!$E$2</c:f>
              <c:numCache>
                <c:formatCode>General</c:formatCode>
                <c:ptCount val="1"/>
                <c:pt idx="0">
                  <c:v>0</c:v>
                </c:pt>
              </c:numCache>
            </c:numRef>
          </c:val>
          <c:extLst>
            <c:ext xmlns:c16="http://schemas.microsoft.com/office/drawing/2014/chart" uri="{C3380CC4-5D6E-409C-BE32-E72D297353CC}">
              <c16:uniqueId val="{00000003-3182-4034-B7F2-5184376BF62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42979</c:v>
                </c:pt>
              </c:numCache>
            </c:numRef>
          </c:cat>
          <c:val>
            <c:numRef>
              <c:f>Sheet1!$F$2</c:f>
              <c:numCache>
                <c:formatCode>General</c:formatCode>
                <c:ptCount val="1"/>
                <c:pt idx="0">
                  <c:v>13030</c:v>
                </c:pt>
              </c:numCache>
            </c:numRef>
          </c:val>
          <c:extLst>
            <c:ext xmlns:c16="http://schemas.microsoft.com/office/drawing/2014/chart" uri="{C3380CC4-5D6E-409C-BE32-E72D297353CC}">
              <c16:uniqueId val="{00000004-3182-4034-B7F2-5184376BF62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42979</c:v>
                </c:pt>
              </c:numCache>
            </c:numRef>
          </c:cat>
          <c:val>
            <c:numRef>
              <c:f>Sheet1!$G$2</c:f>
              <c:numCache>
                <c:formatCode>General</c:formatCode>
                <c:ptCount val="1"/>
                <c:pt idx="0">
                  <c:v>664</c:v>
                </c:pt>
              </c:numCache>
            </c:numRef>
          </c:val>
          <c:extLst>
            <c:ext xmlns:c16="http://schemas.microsoft.com/office/drawing/2014/chart" uri="{C3380CC4-5D6E-409C-BE32-E72D297353CC}">
              <c16:uniqueId val="{00000005-3182-4034-B7F2-5184376BF62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42979</c:v>
                </c:pt>
              </c:numCache>
            </c:numRef>
          </c:cat>
          <c:val>
            <c:numRef>
              <c:f>Sheet1!$H$2</c:f>
              <c:numCache>
                <c:formatCode>General</c:formatCode>
                <c:ptCount val="1"/>
                <c:pt idx="0">
                  <c:v>0</c:v>
                </c:pt>
              </c:numCache>
            </c:numRef>
          </c:val>
          <c:extLst>
            <c:ext xmlns:c16="http://schemas.microsoft.com/office/drawing/2014/chart" uri="{C3380CC4-5D6E-409C-BE32-E72D297353CC}">
              <c16:uniqueId val="{00000006-3182-4034-B7F2-5184376BF621}"/>
            </c:ext>
          </c:extLst>
        </c:ser>
        <c:dLbls>
          <c:showLegendKey val="0"/>
          <c:showVal val="0"/>
          <c:showCatName val="0"/>
          <c:showSerName val="0"/>
          <c:showPercent val="0"/>
          <c:showBubbleSize val="0"/>
        </c:dLbls>
        <c:gapWidth val="219"/>
        <c:overlap val="-27"/>
        <c:axId val="235933744"/>
        <c:axId val="143774720"/>
      </c:barChart>
      <c:dateAx>
        <c:axId val="23593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774720"/>
        <c:crosses val="autoZero"/>
        <c:auto val="1"/>
        <c:lblOffset val="100"/>
        <c:baseTimeUnit val="days"/>
      </c:dateAx>
      <c:valAx>
        <c:axId val="14377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3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46</c:v>
                </c:pt>
                <c:pt idx="8">
                  <c:v>27</c:v>
                </c:pt>
                <c:pt idx="9">
                  <c:v>1</c:v>
                </c:pt>
              </c:numCache>
            </c:numRef>
          </c:val>
          <c:extLst>
            <c:ext xmlns:c16="http://schemas.microsoft.com/office/drawing/2014/chart" uri="{C3380CC4-5D6E-409C-BE32-E72D297353CC}">
              <c16:uniqueId val="{00000000-B919-4F95-9FAF-B0DBB433C28E}"/>
            </c:ext>
          </c:extLst>
        </c:ser>
        <c:dLbls>
          <c:showLegendKey val="0"/>
          <c:showVal val="0"/>
          <c:showCatName val="0"/>
          <c:showSerName val="0"/>
          <c:showPercent val="0"/>
          <c:showBubbleSize val="0"/>
        </c:dLbls>
        <c:gapWidth val="219"/>
        <c:overlap val="-27"/>
        <c:axId val="236912152"/>
        <c:axId val="235934400"/>
      </c:barChart>
      <c:dateAx>
        <c:axId val="23691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934400"/>
        <c:crosses val="autoZero"/>
        <c:auto val="1"/>
        <c:lblOffset val="100"/>
        <c:baseTimeUnit val="months"/>
      </c:dateAx>
      <c:valAx>
        <c:axId val="23593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91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25</c:v>
                </c:pt>
                <c:pt idx="8">
                  <c:v>22</c:v>
                </c:pt>
                <c:pt idx="9">
                  <c:v>16</c:v>
                </c:pt>
                <c:pt idx="10">
                  <c:v>0</c:v>
                </c:pt>
                <c:pt idx="11">
                  <c:v>0</c:v>
                </c:pt>
              </c:numCache>
            </c:numRef>
          </c:val>
          <c:extLst>
            <c:ext xmlns:c16="http://schemas.microsoft.com/office/drawing/2014/chart" uri="{C3380CC4-5D6E-409C-BE32-E72D297353CC}">
              <c16:uniqueId val="{00000000-C648-4D8F-8590-DD4911384572}"/>
            </c:ext>
          </c:extLst>
        </c:ser>
        <c:dLbls>
          <c:showLegendKey val="0"/>
          <c:showVal val="0"/>
          <c:showCatName val="0"/>
          <c:showSerName val="0"/>
          <c:showPercent val="0"/>
          <c:showBubbleSize val="0"/>
        </c:dLbls>
        <c:gapWidth val="219"/>
        <c:overlap val="-27"/>
        <c:axId val="288340680"/>
        <c:axId val="288336744"/>
      </c:barChart>
      <c:dateAx>
        <c:axId val="288340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36744"/>
        <c:crosses val="autoZero"/>
        <c:auto val="1"/>
        <c:lblOffset val="100"/>
        <c:baseTimeUnit val="months"/>
      </c:dateAx>
      <c:valAx>
        <c:axId val="28833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4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214240</c:v>
                </c:pt>
                <c:pt idx="3">
                  <c:v>163457</c:v>
                </c:pt>
                <c:pt idx="4">
                  <c:v>40647</c:v>
                </c:pt>
                <c:pt idx="5">
                  <c:v>55617</c:v>
                </c:pt>
                <c:pt idx="6">
                  <c:v>45944</c:v>
                </c:pt>
                <c:pt idx="7">
                  <c:v>84697</c:v>
                </c:pt>
                <c:pt idx="8">
                  <c:v>41806</c:v>
                </c:pt>
                <c:pt idx="9">
                  <c:v>193</c:v>
                </c:pt>
              </c:numCache>
            </c:numRef>
          </c:val>
          <c:extLst>
            <c:ext xmlns:c16="http://schemas.microsoft.com/office/drawing/2014/chart" uri="{C3380CC4-5D6E-409C-BE32-E72D297353CC}">
              <c16:uniqueId val="{00000000-A7DC-4B2C-BB02-CEC84CEE4146}"/>
            </c:ext>
          </c:extLst>
        </c:ser>
        <c:dLbls>
          <c:showLegendKey val="0"/>
          <c:showVal val="0"/>
          <c:showCatName val="0"/>
          <c:showSerName val="0"/>
          <c:showPercent val="0"/>
          <c:showBubbleSize val="0"/>
        </c:dLbls>
        <c:gapWidth val="219"/>
        <c:overlap val="-27"/>
        <c:axId val="238957360"/>
        <c:axId val="288705024"/>
      </c:barChart>
      <c:dateAx>
        <c:axId val="23895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05024"/>
        <c:crosses val="autoZero"/>
        <c:auto val="1"/>
        <c:lblOffset val="100"/>
        <c:baseTimeUnit val="months"/>
      </c:dateAx>
      <c:valAx>
        <c:axId val="28870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95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66</c:v>
                </c:pt>
                <c:pt idx="2">
                  <c:v>336</c:v>
                </c:pt>
                <c:pt idx="3">
                  <c:v>437</c:v>
                </c:pt>
                <c:pt idx="4">
                  <c:v>482</c:v>
                </c:pt>
                <c:pt idx="5">
                  <c:v>390</c:v>
                </c:pt>
                <c:pt idx="6">
                  <c:v>155</c:v>
                </c:pt>
              </c:numCache>
            </c:numRef>
          </c:val>
          <c:extLst>
            <c:ext xmlns:c16="http://schemas.microsoft.com/office/drawing/2014/chart" uri="{C3380CC4-5D6E-409C-BE32-E72D297353CC}">
              <c16:uniqueId val="{00000000-AB26-47B1-A100-34A739DA631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68</c:v>
                </c:pt>
                <c:pt idx="2">
                  <c:v>265</c:v>
                </c:pt>
                <c:pt idx="3">
                  <c:v>343</c:v>
                </c:pt>
                <c:pt idx="4">
                  <c:v>275</c:v>
                </c:pt>
                <c:pt idx="5">
                  <c:v>246</c:v>
                </c:pt>
                <c:pt idx="6">
                  <c:v>137</c:v>
                </c:pt>
              </c:numCache>
            </c:numRef>
          </c:val>
          <c:extLst>
            <c:ext xmlns:c16="http://schemas.microsoft.com/office/drawing/2014/chart" uri="{C3380CC4-5D6E-409C-BE32-E72D297353CC}">
              <c16:uniqueId val="{00000001-AB26-47B1-A100-34A739DA6311}"/>
            </c:ext>
          </c:extLst>
        </c:ser>
        <c:dLbls>
          <c:showLegendKey val="0"/>
          <c:showVal val="0"/>
          <c:showCatName val="0"/>
          <c:showSerName val="0"/>
          <c:showPercent val="0"/>
          <c:showBubbleSize val="0"/>
        </c:dLbls>
        <c:gapWidth val="219"/>
        <c:overlap val="-27"/>
        <c:axId val="289566640"/>
        <c:axId val="289567296"/>
      </c:barChart>
      <c:catAx>
        <c:axId val="28956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67296"/>
        <c:crosses val="autoZero"/>
        <c:auto val="1"/>
        <c:lblAlgn val="ctr"/>
        <c:lblOffset val="100"/>
        <c:noMultiLvlLbl val="0"/>
      </c:catAx>
      <c:valAx>
        <c:axId val="28956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6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54</c:v>
                </c:pt>
                <c:pt idx="8">
                  <c:v>30</c:v>
                </c:pt>
                <c:pt idx="9">
                  <c:v>1</c:v>
                </c:pt>
              </c:numCache>
            </c:numRef>
          </c:val>
          <c:extLst>
            <c:ext xmlns:c16="http://schemas.microsoft.com/office/drawing/2014/chart" uri="{C3380CC4-5D6E-409C-BE32-E72D297353CC}">
              <c16:uniqueId val="{00000000-2C6B-4908-A9F0-CA09CD0FC37E}"/>
            </c:ext>
          </c:extLst>
        </c:ser>
        <c:dLbls>
          <c:showLegendKey val="0"/>
          <c:showVal val="0"/>
          <c:showCatName val="0"/>
          <c:showSerName val="0"/>
          <c:showPercent val="0"/>
          <c:showBubbleSize val="0"/>
        </c:dLbls>
        <c:gapWidth val="219"/>
        <c:overlap val="-27"/>
        <c:axId val="293738640"/>
        <c:axId val="293741592"/>
      </c:barChart>
      <c:dateAx>
        <c:axId val="29373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41592"/>
        <c:crosses val="autoZero"/>
        <c:auto val="1"/>
        <c:lblOffset val="100"/>
        <c:baseTimeUnit val="months"/>
      </c:dateAx>
      <c:valAx>
        <c:axId val="29374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73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5</c:v>
                </c:pt>
                <c:pt idx="8">
                  <c:v>5</c:v>
                </c:pt>
                <c:pt idx="9">
                  <c:v>4</c:v>
                </c:pt>
                <c:pt idx="10">
                  <c:v>0</c:v>
                </c:pt>
                <c:pt idx="11">
                  <c:v>0</c:v>
                </c:pt>
              </c:numCache>
            </c:numRef>
          </c:val>
          <c:extLst>
            <c:ext xmlns:c16="http://schemas.microsoft.com/office/drawing/2014/chart" uri="{C3380CC4-5D6E-409C-BE32-E72D297353CC}">
              <c16:uniqueId val="{00000000-E6FE-4791-AC97-258EB60CFCDC}"/>
            </c:ext>
          </c:extLst>
        </c:ser>
        <c:dLbls>
          <c:showLegendKey val="0"/>
          <c:showVal val="0"/>
          <c:showCatName val="0"/>
          <c:showSerName val="0"/>
          <c:showPercent val="0"/>
          <c:showBubbleSize val="0"/>
        </c:dLbls>
        <c:gapWidth val="219"/>
        <c:overlap val="-27"/>
        <c:axId val="289562376"/>
        <c:axId val="289567952"/>
      </c:barChart>
      <c:dateAx>
        <c:axId val="28956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67952"/>
        <c:crosses val="autoZero"/>
        <c:auto val="1"/>
        <c:lblOffset val="100"/>
        <c:baseTimeUnit val="months"/>
      </c:dateAx>
      <c:valAx>
        <c:axId val="28956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6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26</c:v>
                </c:pt>
                <c:pt idx="8">
                  <c:v>32</c:v>
                </c:pt>
                <c:pt idx="9">
                  <c:v>2</c:v>
                </c:pt>
                <c:pt idx="10">
                  <c:v>0</c:v>
                </c:pt>
                <c:pt idx="11">
                  <c:v>0</c:v>
                </c:pt>
              </c:numCache>
            </c:numRef>
          </c:val>
          <c:extLst>
            <c:ext xmlns:c16="http://schemas.microsoft.com/office/drawing/2014/chart" uri="{C3380CC4-5D6E-409C-BE32-E72D297353CC}">
              <c16:uniqueId val="{00000000-7920-4CC3-B1E4-90DC4CD31166}"/>
            </c:ext>
          </c:extLst>
        </c:ser>
        <c:dLbls>
          <c:showLegendKey val="0"/>
          <c:showVal val="0"/>
          <c:showCatName val="0"/>
          <c:showSerName val="0"/>
          <c:showPercent val="0"/>
          <c:showBubbleSize val="0"/>
        </c:dLbls>
        <c:gapWidth val="219"/>
        <c:overlap val="-27"/>
        <c:axId val="289569264"/>
        <c:axId val="289572544"/>
      </c:barChart>
      <c:dateAx>
        <c:axId val="28956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72544"/>
        <c:crosses val="autoZero"/>
        <c:auto val="1"/>
        <c:lblOffset val="100"/>
        <c:baseTimeUnit val="months"/>
      </c:dateAx>
      <c:valAx>
        <c:axId val="28957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6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147</c:v>
                </c:pt>
                <c:pt idx="8">
                  <c:v>150</c:v>
                </c:pt>
                <c:pt idx="9">
                  <c:v>17</c:v>
                </c:pt>
              </c:numCache>
            </c:numRef>
          </c:val>
          <c:extLst>
            <c:ext xmlns:c16="http://schemas.microsoft.com/office/drawing/2014/chart" uri="{C3380CC4-5D6E-409C-BE32-E72D297353CC}">
              <c16:uniqueId val="{00000000-717A-4665-9060-658330093BCA}"/>
            </c:ext>
          </c:extLst>
        </c:ser>
        <c:dLbls>
          <c:showLegendKey val="0"/>
          <c:showVal val="0"/>
          <c:showCatName val="0"/>
          <c:showSerName val="0"/>
          <c:showPercent val="0"/>
          <c:showBubbleSize val="0"/>
        </c:dLbls>
        <c:gapWidth val="219"/>
        <c:overlap val="-27"/>
        <c:axId val="341415432"/>
        <c:axId val="341414120"/>
      </c:barChart>
      <c:dateAx>
        <c:axId val="34141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14120"/>
        <c:crosses val="autoZero"/>
        <c:auto val="1"/>
        <c:lblOffset val="100"/>
        <c:baseTimeUnit val="months"/>
      </c:dateAx>
      <c:valAx>
        <c:axId val="34141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1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92</c:v>
                </c:pt>
                <c:pt idx="2">
                  <c:v>79</c:v>
                </c:pt>
                <c:pt idx="3">
                  <c:v>71</c:v>
                </c:pt>
                <c:pt idx="4">
                  <c:v>60</c:v>
                </c:pt>
                <c:pt idx="5">
                  <c:v>65</c:v>
                </c:pt>
                <c:pt idx="6">
                  <c:v>68</c:v>
                </c:pt>
                <c:pt idx="7">
                  <c:v>64</c:v>
                </c:pt>
                <c:pt idx="8">
                  <c:v>66</c:v>
                </c:pt>
                <c:pt idx="9">
                  <c:v>30</c:v>
                </c:pt>
                <c:pt idx="10">
                  <c:v>0</c:v>
                </c:pt>
                <c:pt idx="11">
                  <c:v>0</c:v>
                </c:pt>
              </c:numCache>
            </c:numRef>
          </c:val>
          <c:extLst>
            <c:ext xmlns:c16="http://schemas.microsoft.com/office/drawing/2014/chart" uri="{C3380CC4-5D6E-409C-BE32-E72D297353CC}">
              <c16:uniqueId val="{00000000-AE28-48C1-BE1B-DE2030CD4016}"/>
            </c:ext>
          </c:extLst>
        </c:ser>
        <c:dLbls>
          <c:showLegendKey val="0"/>
          <c:showVal val="0"/>
          <c:showCatName val="0"/>
          <c:showSerName val="0"/>
          <c:showPercent val="0"/>
          <c:showBubbleSize val="0"/>
        </c:dLbls>
        <c:gapWidth val="219"/>
        <c:overlap val="-27"/>
        <c:axId val="341405264"/>
        <c:axId val="341402968"/>
      </c:barChart>
      <c:dateAx>
        <c:axId val="34140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02968"/>
        <c:crosses val="autoZero"/>
        <c:auto val="1"/>
        <c:lblOffset val="100"/>
        <c:baseTimeUnit val="months"/>
      </c:dateAx>
      <c:valAx>
        <c:axId val="34140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0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43</c:v>
                </c:pt>
                <c:pt idx="8">
                  <c:v>37</c:v>
                </c:pt>
                <c:pt idx="9">
                  <c:v>-3</c:v>
                </c:pt>
              </c:numCache>
            </c:numRef>
          </c:val>
          <c:extLst>
            <c:ext xmlns:c16="http://schemas.microsoft.com/office/drawing/2014/chart" uri="{C3380CC4-5D6E-409C-BE32-E72D297353CC}">
              <c16:uniqueId val="{00000000-4470-4E98-9012-EE2AF02CEFCF}"/>
            </c:ext>
          </c:extLst>
        </c:ser>
        <c:dLbls>
          <c:showLegendKey val="0"/>
          <c:showVal val="0"/>
          <c:showCatName val="0"/>
          <c:showSerName val="0"/>
          <c:showPercent val="0"/>
          <c:showBubbleSize val="0"/>
        </c:dLbls>
        <c:gapWidth val="219"/>
        <c:overlap val="-27"/>
        <c:axId val="343433128"/>
        <c:axId val="343440672"/>
      </c:barChart>
      <c:dateAx>
        <c:axId val="34343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40672"/>
        <c:crosses val="autoZero"/>
        <c:auto val="1"/>
        <c:lblOffset val="100"/>
        <c:baseTimeUnit val="months"/>
      </c:dateAx>
      <c:valAx>
        <c:axId val="34344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58</c:v>
                </c:pt>
                <c:pt idx="3">
                  <c:v>71</c:v>
                </c:pt>
                <c:pt idx="4">
                  <c:v>74</c:v>
                </c:pt>
                <c:pt idx="5">
                  <c:v>87</c:v>
                </c:pt>
                <c:pt idx="6">
                  <c:v>78</c:v>
                </c:pt>
                <c:pt idx="7">
                  <c:v>94</c:v>
                </c:pt>
                <c:pt idx="8">
                  <c:v>69</c:v>
                </c:pt>
                <c:pt idx="9">
                  <c:v>0</c:v>
                </c:pt>
                <c:pt idx="10">
                  <c:v>0</c:v>
                </c:pt>
                <c:pt idx="11">
                  <c:v>0</c:v>
                </c:pt>
              </c:numCache>
            </c:numRef>
          </c:val>
          <c:extLst>
            <c:ext xmlns:c16="http://schemas.microsoft.com/office/drawing/2014/chart" uri="{C3380CC4-5D6E-409C-BE32-E72D297353CC}">
              <c16:uniqueId val="{00000000-E164-4F9C-AD6A-0A0CB0991814}"/>
            </c:ext>
          </c:extLst>
        </c:ser>
        <c:dLbls>
          <c:showLegendKey val="0"/>
          <c:showVal val="0"/>
          <c:showCatName val="0"/>
          <c:showSerName val="0"/>
          <c:showPercent val="0"/>
          <c:showBubbleSize val="0"/>
        </c:dLbls>
        <c:gapWidth val="219"/>
        <c:overlap val="-27"/>
        <c:axId val="343434440"/>
        <c:axId val="343438048"/>
      </c:barChart>
      <c:dateAx>
        <c:axId val="34343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8048"/>
        <c:crosses val="autoZero"/>
        <c:auto val="1"/>
        <c:lblOffset val="100"/>
        <c:baseTimeUnit val="months"/>
      </c:dateAx>
      <c:valAx>
        <c:axId val="34343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3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EFD8-8CCC-474B-9F83-BA5B21E77CD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9278954-C3B8-4289-A8E6-A824D23163A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43582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EAAD9-881B-4A66-A942-05A67FFAF7D2}"/>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AB6C6F46-A43D-47B5-9B4E-9FC494880D63}"/>
              </a:ext>
            </a:extLst>
          </p:cNvPr>
          <p:cNvGraphicFramePr>
            <a:graphicFrameLocks noGrp="1"/>
          </p:cNvGraphicFramePr>
          <p:nvPr>
            <p:ph type="chart" sz="quarter" idx="13"/>
            <p:extLst>
              <p:ext uri="{D42A27DB-BD31-4B8C-83A1-F6EECF244321}">
                <p14:modId xmlns:p14="http://schemas.microsoft.com/office/powerpoint/2010/main" val="207509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CF473-96C1-4C56-9BDE-54B5DCA9B1D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7BE7BE2-FE69-47BB-92AF-76BA1AC864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542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93D8E-41EA-4D61-9584-7A4F3AF5629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80440C5-9B97-43A7-8DD3-DC5C2E79C166}"/>
              </a:ext>
            </a:extLst>
          </p:cNvPr>
          <p:cNvGraphicFramePr>
            <a:graphicFrameLocks noGrp="1"/>
          </p:cNvGraphicFramePr>
          <p:nvPr>
            <p:ph type="tbl" sz="quarter" idx="13"/>
            <p:extLst>
              <p:ext uri="{D42A27DB-BD31-4B8C-83A1-F6EECF244321}">
                <p14:modId xmlns:p14="http://schemas.microsoft.com/office/powerpoint/2010/main" val="156957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66674309"/>
                    </a:ext>
                  </a:extLst>
                </a:gridCol>
                <a:gridCol w="740664">
                  <a:extLst>
                    <a:ext uri="{9D8B030D-6E8A-4147-A177-3AD203B41FA5}">
                      <a16:colId xmlns:a16="http://schemas.microsoft.com/office/drawing/2014/main" val="2063635437"/>
                    </a:ext>
                  </a:extLst>
                </a:gridCol>
                <a:gridCol w="740664">
                  <a:extLst>
                    <a:ext uri="{9D8B030D-6E8A-4147-A177-3AD203B41FA5}">
                      <a16:colId xmlns:a16="http://schemas.microsoft.com/office/drawing/2014/main" val="253553613"/>
                    </a:ext>
                  </a:extLst>
                </a:gridCol>
                <a:gridCol w="740664">
                  <a:extLst>
                    <a:ext uri="{9D8B030D-6E8A-4147-A177-3AD203B41FA5}">
                      <a16:colId xmlns:a16="http://schemas.microsoft.com/office/drawing/2014/main" val="585872790"/>
                    </a:ext>
                  </a:extLst>
                </a:gridCol>
                <a:gridCol w="740664">
                  <a:extLst>
                    <a:ext uri="{9D8B030D-6E8A-4147-A177-3AD203B41FA5}">
                      <a16:colId xmlns:a16="http://schemas.microsoft.com/office/drawing/2014/main" val="2822476799"/>
                    </a:ext>
                  </a:extLst>
                </a:gridCol>
                <a:gridCol w="740664">
                  <a:extLst>
                    <a:ext uri="{9D8B030D-6E8A-4147-A177-3AD203B41FA5}">
                      <a16:colId xmlns:a16="http://schemas.microsoft.com/office/drawing/2014/main" val="2732511631"/>
                    </a:ext>
                  </a:extLst>
                </a:gridCol>
                <a:gridCol w="740664">
                  <a:extLst>
                    <a:ext uri="{9D8B030D-6E8A-4147-A177-3AD203B41FA5}">
                      <a16:colId xmlns:a16="http://schemas.microsoft.com/office/drawing/2014/main" val="3632200498"/>
                    </a:ext>
                  </a:extLst>
                </a:gridCol>
                <a:gridCol w="740664">
                  <a:extLst>
                    <a:ext uri="{9D8B030D-6E8A-4147-A177-3AD203B41FA5}">
                      <a16:colId xmlns:a16="http://schemas.microsoft.com/office/drawing/2014/main" val="2307429193"/>
                    </a:ext>
                  </a:extLst>
                </a:gridCol>
                <a:gridCol w="740664">
                  <a:extLst>
                    <a:ext uri="{9D8B030D-6E8A-4147-A177-3AD203B41FA5}">
                      <a16:colId xmlns:a16="http://schemas.microsoft.com/office/drawing/2014/main" val="381590970"/>
                    </a:ext>
                  </a:extLst>
                </a:gridCol>
                <a:gridCol w="740664">
                  <a:extLst>
                    <a:ext uri="{9D8B030D-6E8A-4147-A177-3AD203B41FA5}">
                      <a16:colId xmlns:a16="http://schemas.microsoft.com/office/drawing/2014/main" val="32089015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46713491"/>
                  </a:ext>
                </a:extLst>
              </a:tr>
              <a:tr h="370840">
                <a:tc>
                  <a:txBody>
                    <a:bodyPr/>
                    <a:lstStyle/>
                    <a:p>
                      <a:r>
                        <a:rPr lang="en-US" sz="1000"/>
                        <a:t>Philadelphia Insurance Companies</a:t>
                      </a:r>
                    </a:p>
                  </a:txBody>
                  <a:tcPr/>
                </a:tc>
                <a:tc>
                  <a:txBody>
                    <a:bodyPr/>
                    <a:lstStyle/>
                    <a:p>
                      <a:r>
                        <a:rPr lang="en-US" sz="1000"/>
                        <a:t>3259</a:t>
                      </a:r>
                    </a:p>
                  </a:txBody>
                  <a:tcPr/>
                </a:tc>
                <a:tc>
                  <a:txBody>
                    <a:bodyPr/>
                    <a:lstStyle/>
                    <a:p>
                      <a:r>
                        <a:rPr lang="en-US" sz="1000"/>
                        <a:t>27</a:t>
                      </a:r>
                    </a:p>
                  </a:txBody>
                  <a:tcPr/>
                </a:tc>
                <a:tc>
                  <a:txBody>
                    <a:bodyPr/>
                    <a:lstStyle/>
                    <a:p>
                      <a:r>
                        <a:rPr lang="en-US" sz="1000"/>
                        <a:t>23</a:t>
                      </a:r>
                    </a:p>
                  </a:txBody>
                  <a:tcPr/>
                </a:tc>
                <a:tc>
                  <a:txBody>
                    <a:bodyPr/>
                    <a:lstStyle/>
                    <a:p>
                      <a:r>
                        <a:rPr lang="en-US" sz="1000"/>
                        <a:t>465</a:t>
                      </a:r>
                    </a:p>
                  </a:txBody>
                  <a:tcPr/>
                </a:tc>
                <a:tc>
                  <a:txBody>
                    <a:bodyPr/>
                    <a:lstStyle/>
                    <a:p>
                      <a:r>
                        <a:rPr lang="en-US" sz="1000"/>
                        <a:t>4</a:t>
                      </a:r>
                    </a:p>
                  </a:txBody>
                  <a:tcPr/>
                </a:tc>
                <a:tc>
                  <a:txBody>
                    <a:bodyPr/>
                    <a:lstStyle/>
                    <a:p>
                      <a:r>
                        <a:rPr lang="en-US" sz="1000"/>
                        <a:t>57</a:t>
                      </a:r>
                    </a:p>
                  </a:txBody>
                  <a:tcPr/>
                </a:tc>
                <a:tc>
                  <a:txBody>
                    <a:bodyPr/>
                    <a:lstStyle/>
                    <a:p>
                      <a:r>
                        <a:rPr lang="en-US" sz="1000"/>
                        <a:t>2</a:t>
                      </a:r>
                    </a:p>
                  </a:txBody>
                  <a:tcPr/>
                </a:tc>
                <a:tc>
                  <a:txBody>
                    <a:bodyPr/>
                    <a:lstStyle/>
                    <a:p>
                      <a:r>
                        <a:rPr lang="en-US" sz="1000"/>
                        <a:t>0.7048%</a:t>
                      </a:r>
                    </a:p>
                  </a:txBody>
                  <a:tcPr/>
                </a:tc>
                <a:tc>
                  <a:txBody>
                    <a:bodyPr/>
                    <a:lstStyle/>
                    <a:p>
                      <a:r>
                        <a:rPr lang="en-US" sz="1000"/>
                        <a:t>0.0%</a:t>
                      </a:r>
                    </a:p>
                  </a:txBody>
                  <a:tcPr/>
                </a:tc>
                <a:extLst>
                  <a:ext uri="{0D108BD9-81ED-4DB2-BD59-A6C34878D82A}">
                    <a16:rowId xmlns:a16="http://schemas.microsoft.com/office/drawing/2014/main" val="68680798"/>
                  </a:ext>
                </a:extLst>
              </a:tr>
            </a:tbl>
          </a:graphicData>
        </a:graphic>
      </p:graphicFrame>
      <p:sp>
        <p:nvSpPr>
          <p:cNvPr id="4" name="Text Placeholder 3">
            <a:extLst>
              <a:ext uri="{FF2B5EF4-FFF2-40B4-BE49-F238E27FC236}">
                <a16:creationId xmlns:a16="http://schemas.microsoft.com/office/drawing/2014/main" id="{408D2338-CC15-4358-B9EB-6B10C20B52C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30560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247F5-DF17-4A2A-80FA-F8105134C34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E9B781D-C8C5-47A1-B5A5-024FB3860F54}"/>
              </a:ext>
            </a:extLst>
          </p:cNvPr>
          <p:cNvGraphicFramePr>
            <a:graphicFrameLocks noGrp="1"/>
          </p:cNvGraphicFramePr>
          <p:nvPr>
            <p:ph type="chart" sz="quarter" idx="13"/>
            <p:extLst>
              <p:ext uri="{D42A27DB-BD31-4B8C-83A1-F6EECF244321}">
                <p14:modId xmlns:p14="http://schemas.microsoft.com/office/powerpoint/2010/main" val="2995821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FD768A-9C3E-4D78-AD5E-EE2517D13AA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FDAE336-BD42-47E1-9233-75871532B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992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4E671-FFF0-4FB5-A9F8-E6067C5689CF}"/>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B9C11A1A-FBA4-424F-96AC-1C1E440C3826}"/>
              </a:ext>
            </a:extLst>
          </p:cNvPr>
          <p:cNvGraphicFramePr>
            <a:graphicFrameLocks noGrp="1"/>
          </p:cNvGraphicFramePr>
          <p:nvPr>
            <p:ph type="chart" sz="quarter" idx="13"/>
            <p:extLst>
              <p:ext uri="{D42A27DB-BD31-4B8C-83A1-F6EECF244321}">
                <p14:modId xmlns:p14="http://schemas.microsoft.com/office/powerpoint/2010/main" val="1272295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21C279-F1A3-4341-B97B-12BB06E3C66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88BC00D-5BCF-46EE-8EC6-10073EE0FA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668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3B186-ED68-4146-8411-8B437110939B}"/>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D763CB2D-EBD5-46C0-A797-8D39C837DB88}"/>
              </a:ext>
            </a:extLst>
          </p:cNvPr>
          <p:cNvGraphicFramePr>
            <a:graphicFrameLocks noGrp="1"/>
          </p:cNvGraphicFramePr>
          <p:nvPr>
            <p:ph type="chart" sz="quarter" idx="13"/>
            <p:extLst>
              <p:ext uri="{D42A27DB-BD31-4B8C-83A1-F6EECF244321}">
                <p14:modId xmlns:p14="http://schemas.microsoft.com/office/powerpoint/2010/main" val="3544820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F89D7-1064-447B-8965-17B0483C432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DC884EC-3180-4CA1-B62D-127413AAD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064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03A82-158E-411C-86A3-59ACBCBAD486}"/>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19D275F8-9236-4860-A276-665F2623326F}"/>
              </a:ext>
            </a:extLst>
          </p:cNvPr>
          <p:cNvGraphicFramePr>
            <a:graphicFrameLocks noGrp="1"/>
          </p:cNvGraphicFramePr>
          <p:nvPr>
            <p:ph type="tbl" sz="quarter" idx="13"/>
            <p:extLst>
              <p:ext uri="{D42A27DB-BD31-4B8C-83A1-F6EECF244321}">
                <p14:modId xmlns:p14="http://schemas.microsoft.com/office/powerpoint/2010/main" val="322755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0088932"/>
                    </a:ext>
                  </a:extLst>
                </a:gridCol>
                <a:gridCol w="658368">
                  <a:extLst>
                    <a:ext uri="{9D8B030D-6E8A-4147-A177-3AD203B41FA5}">
                      <a16:colId xmlns:a16="http://schemas.microsoft.com/office/drawing/2014/main" val="3775233072"/>
                    </a:ext>
                  </a:extLst>
                </a:gridCol>
                <a:gridCol w="658368">
                  <a:extLst>
                    <a:ext uri="{9D8B030D-6E8A-4147-A177-3AD203B41FA5}">
                      <a16:colId xmlns:a16="http://schemas.microsoft.com/office/drawing/2014/main" val="3321164041"/>
                    </a:ext>
                  </a:extLst>
                </a:gridCol>
                <a:gridCol w="658368">
                  <a:extLst>
                    <a:ext uri="{9D8B030D-6E8A-4147-A177-3AD203B41FA5}">
                      <a16:colId xmlns:a16="http://schemas.microsoft.com/office/drawing/2014/main" val="2109347640"/>
                    </a:ext>
                  </a:extLst>
                </a:gridCol>
                <a:gridCol w="658368">
                  <a:extLst>
                    <a:ext uri="{9D8B030D-6E8A-4147-A177-3AD203B41FA5}">
                      <a16:colId xmlns:a16="http://schemas.microsoft.com/office/drawing/2014/main" val="2090258002"/>
                    </a:ext>
                  </a:extLst>
                </a:gridCol>
                <a:gridCol w="658368">
                  <a:extLst>
                    <a:ext uri="{9D8B030D-6E8A-4147-A177-3AD203B41FA5}">
                      <a16:colId xmlns:a16="http://schemas.microsoft.com/office/drawing/2014/main" val="4234695971"/>
                    </a:ext>
                  </a:extLst>
                </a:gridCol>
                <a:gridCol w="658368">
                  <a:extLst>
                    <a:ext uri="{9D8B030D-6E8A-4147-A177-3AD203B41FA5}">
                      <a16:colId xmlns:a16="http://schemas.microsoft.com/office/drawing/2014/main" val="3615426611"/>
                    </a:ext>
                  </a:extLst>
                </a:gridCol>
                <a:gridCol w="658368">
                  <a:extLst>
                    <a:ext uri="{9D8B030D-6E8A-4147-A177-3AD203B41FA5}">
                      <a16:colId xmlns:a16="http://schemas.microsoft.com/office/drawing/2014/main" val="249487404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048521815"/>
                  </a:ext>
                </a:extLst>
              </a:tr>
              <a:tr h="370840">
                <a:tc>
                  <a:txBody>
                    <a:bodyPr/>
                    <a:lstStyle/>
                    <a:p>
                      <a:r>
                        <a:rPr lang="en-US" sz="1000" b="1"/>
                        <a:t>Philadelphia Insurance Companies - 2017-09-25 12:41:47</a:t>
                      </a:r>
                      <a:r>
                        <a:rPr lang="en-US" sz="1000"/>
                        <a:t>
PHLY was proud to sponsor the Parkway Run &amp; Walk benefiting Children's Hospital of Philadelphia for the 14th consecutive year! 150 members of #TEAMPHLY joined thousands of other runners, walkers, and supporters yesterday on the Benjamin Franklin Parkway in Philadelphia to raise awareness and funds for pediatric cancer research. During the month of September, PHLY employees held a series of office-wide fundraising events leading up to the race and helped raise $125,000 to benefit the Cancer Center at CHOP!</a:t>
                      </a:r>
                    </a:p>
                  </a:txBody>
                  <a:tcPr/>
                </a:tc>
                <a:tc>
                  <a:txBody>
                    <a:bodyPr/>
                    <a:lstStyle/>
                    <a:p>
                      <a:r>
                        <a:rPr lang="en-US" sz="1000"/>
                        <a:t>83</a:t>
                      </a:r>
                    </a:p>
                  </a:txBody>
                  <a:tcPr/>
                </a:tc>
                <a:tc>
                  <a:txBody>
                    <a:bodyPr/>
                    <a:lstStyle/>
                    <a:p>
                      <a:r>
                        <a:rPr lang="en-US" sz="1000"/>
                        <a:t>78</a:t>
                      </a:r>
                    </a:p>
                  </a:txBody>
                  <a:tcPr/>
                </a:tc>
                <a:tc>
                  <a:txBody>
                    <a:bodyPr/>
                    <a:lstStyle/>
                    <a:p>
                      <a:r>
                        <a:rPr lang="en-US" sz="1000"/>
                        <a:t>0</a:t>
                      </a:r>
                    </a:p>
                  </a:txBody>
                  <a:tcPr/>
                </a:tc>
                <a:tc>
                  <a:txBody>
                    <a:bodyPr/>
                    <a:lstStyle/>
                    <a:p>
                      <a:r>
                        <a:rPr lang="en-US" sz="1000"/>
                        <a:t>5</a:t>
                      </a:r>
                    </a:p>
                  </a:txBody>
                  <a:tcPr/>
                </a:tc>
                <a:tc>
                  <a:txBody>
                    <a:bodyPr/>
                    <a:lstStyle/>
                    <a:p>
                      <a:r>
                        <a:rPr lang="en-US" sz="1000"/>
                        <a:t>2.5476%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55598039"/>
                  </a:ext>
                </a:extLst>
              </a:tr>
              <a:tr h="370840">
                <a:tc>
                  <a:txBody>
                    <a:bodyPr/>
                    <a:lstStyle/>
                    <a:p>
                      <a:r>
                        <a:rPr lang="en-US" sz="1000" b="1"/>
                        <a:t>Philadelphia Insurance Companies - 2017-09-28 17:23:00</a:t>
                      </a:r>
                      <a:r>
                        <a:rPr lang="en-US" sz="1000"/>
                        <a:t>
Earlier this week, PHLY welcomed new employees from across the country to the Home Office for our semi-annual New Hire Training. Over 70 participants attended various educational workshops, panel discussions, networking opportunities, and a PHLY product expo, all geared towards strengthening their skills while acclimating them to their new roles at PHLY.  Welcome to the team! #TEAMPHLY</a:t>
                      </a:r>
                    </a:p>
                  </a:txBody>
                  <a:tcPr/>
                </a:tc>
                <a:tc>
                  <a:txBody>
                    <a:bodyPr/>
                    <a:lstStyle/>
                    <a:p>
                      <a:r>
                        <a:rPr lang="en-US" sz="1000"/>
                        <a:t>43</a:t>
                      </a:r>
                    </a:p>
                  </a:txBody>
                  <a:tcPr/>
                </a:tc>
                <a:tc>
                  <a:txBody>
                    <a:bodyPr/>
                    <a:lstStyle/>
                    <a:p>
                      <a:r>
                        <a:rPr lang="en-US" sz="1000"/>
                        <a:t>42</a:t>
                      </a:r>
                    </a:p>
                  </a:txBody>
                  <a:tcPr/>
                </a:tc>
                <a:tc>
                  <a:txBody>
                    <a:bodyPr/>
                    <a:lstStyle/>
                    <a:p>
                      <a:r>
                        <a:rPr lang="en-US" sz="1000"/>
                        <a:t>1</a:t>
                      </a:r>
                    </a:p>
                  </a:txBody>
                  <a:tcPr/>
                </a:tc>
                <a:tc>
                  <a:txBody>
                    <a:bodyPr/>
                    <a:lstStyle/>
                    <a:p>
                      <a:r>
                        <a:rPr lang="en-US" sz="1000"/>
                        <a:t>0</a:t>
                      </a:r>
                    </a:p>
                  </a:txBody>
                  <a:tcPr/>
                </a:tc>
                <a:tc>
                  <a:txBody>
                    <a:bodyPr/>
                    <a:lstStyle/>
                    <a:p>
                      <a:r>
                        <a:rPr lang="en-US" sz="1000"/>
                        <a:t>1.3198%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20982341"/>
                  </a:ext>
                </a:extLst>
              </a:tr>
              <a:tr h="370840">
                <a:tc>
                  <a:txBody>
                    <a:bodyPr/>
                    <a:lstStyle/>
                    <a:p>
                      <a:r>
                        <a:rPr lang="en-US" sz="1000" b="1"/>
                        <a:t>Philadelphia Insurance Companies - 2017-09-19 09:05:12</a:t>
                      </a:r>
                      <a:r>
                        <a:rPr lang="en-US" sz="1000"/>
                        <a:t>
PHLY is proud to be recognized as one of the Best Places to Work in PA for the 9th year and one of the Best Places to Work in Insurance for the 8th year!</a:t>
                      </a:r>
                    </a:p>
                  </a:txBody>
                  <a:tcPr/>
                </a:tc>
                <a:tc>
                  <a:txBody>
                    <a:bodyPr/>
                    <a:lstStyle/>
                    <a:p>
                      <a:r>
                        <a:rPr lang="en-US" sz="1000"/>
                        <a:t>34</a:t>
                      </a:r>
                    </a:p>
                  </a:txBody>
                  <a:tcPr/>
                </a:tc>
                <a:tc>
                  <a:txBody>
                    <a:bodyPr/>
                    <a:lstStyle/>
                    <a:p>
                      <a:r>
                        <a:rPr lang="en-US" sz="1000"/>
                        <a:t>28</a:t>
                      </a:r>
                    </a:p>
                  </a:txBody>
                  <a:tcPr/>
                </a:tc>
                <a:tc>
                  <a:txBody>
                    <a:bodyPr/>
                    <a:lstStyle/>
                    <a:p>
                      <a:r>
                        <a:rPr lang="en-US" sz="1000"/>
                        <a:t>0</a:t>
                      </a:r>
                    </a:p>
                  </a:txBody>
                  <a:tcPr/>
                </a:tc>
                <a:tc>
                  <a:txBody>
                    <a:bodyPr/>
                    <a:lstStyle/>
                    <a:p>
                      <a:r>
                        <a:rPr lang="en-US" sz="1000"/>
                        <a:t>6</a:t>
                      </a:r>
                    </a:p>
                  </a:txBody>
                  <a:tcPr/>
                </a:tc>
                <a:tc>
                  <a:txBody>
                    <a:bodyPr/>
                    <a:lstStyle/>
                    <a:p>
                      <a:r>
                        <a:rPr lang="en-US" sz="1000"/>
                        <a:t>1.0484%</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24907844"/>
                  </a:ext>
                </a:extLst>
              </a:tr>
              <a:tr h="370840">
                <a:tc>
                  <a:txBody>
                    <a:bodyPr/>
                    <a:lstStyle/>
                    <a:p>
                      <a:r>
                        <a:rPr lang="en-US" sz="1000" b="1"/>
                        <a:t>Philadelphia Insurance Companies - 2017-09-06 12:27:46</a:t>
                      </a:r>
                      <a:r>
                        <a:rPr lang="en-US" sz="1000"/>
                        <a:t>
The U.S. National Hurricane Center is calling Hurricane Irma “potentially catastrophic.” With the storm posing a threat to Florida and areas of the Southeast this weekend, now is the time to take proactive measures. Check out our hurricane preparedness tips for businesses: https://goo.gl/Htj1zk</a:t>
                      </a:r>
                    </a:p>
                  </a:txBody>
                  <a:tcPr/>
                </a:tc>
                <a:tc>
                  <a:txBody>
                    <a:bodyPr/>
                    <a:lstStyle/>
                    <a:p>
                      <a:r>
                        <a:rPr lang="en-US" sz="1000"/>
                        <a:t>30</a:t>
                      </a:r>
                    </a:p>
                  </a:txBody>
                  <a:tcPr/>
                </a:tc>
                <a:tc>
                  <a:txBody>
                    <a:bodyPr/>
                    <a:lstStyle/>
                    <a:p>
                      <a:r>
                        <a:rPr lang="en-US" sz="1000"/>
                        <a:t>19</a:t>
                      </a:r>
                    </a:p>
                  </a:txBody>
                  <a:tcPr/>
                </a:tc>
                <a:tc>
                  <a:txBody>
                    <a:bodyPr/>
                    <a:lstStyle/>
                    <a:p>
                      <a:r>
                        <a:rPr lang="en-US" sz="1000"/>
                        <a:t>1</a:t>
                      </a:r>
                    </a:p>
                  </a:txBody>
                  <a:tcPr/>
                </a:tc>
                <a:tc>
                  <a:txBody>
                    <a:bodyPr/>
                    <a:lstStyle/>
                    <a:p>
                      <a:r>
                        <a:rPr lang="en-US" sz="1000"/>
                        <a:t>10</a:t>
                      </a:r>
                    </a:p>
                  </a:txBody>
                  <a:tcPr/>
                </a:tc>
                <a:tc>
                  <a:txBody>
                    <a:bodyPr/>
                    <a:lstStyle/>
                    <a:p>
                      <a:r>
                        <a:rPr lang="en-US" sz="1000"/>
                        <a:t>0.9268%</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428831282"/>
                  </a:ext>
                </a:extLst>
              </a:tr>
            </a:tbl>
          </a:graphicData>
        </a:graphic>
      </p:graphicFrame>
      <p:sp>
        <p:nvSpPr>
          <p:cNvPr id="4" name="Text Placeholder 3">
            <a:extLst>
              <a:ext uri="{FF2B5EF4-FFF2-40B4-BE49-F238E27FC236}">
                <a16:creationId xmlns:a16="http://schemas.microsoft.com/office/drawing/2014/main" id="{CE547509-BDF2-4BD7-BC92-AB84465BB43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48304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37F95-1E58-4C83-9C0E-0EF245E26A8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DAC48EB1-9A88-47F4-A86E-5DE6EED880F8}"/>
              </a:ext>
            </a:extLst>
          </p:cNvPr>
          <p:cNvGraphicFramePr>
            <a:graphicFrameLocks noGrp="1"/>
          </p:cNvGraphicFramePr>
          <p:nvPr>
            <p:ph type="chart" sz="quarter" idx="13"/>
            <p:extLst>
              <p:ext uri="{D42A27DB-BD31-4B8C-83A1-F6EECF244321}">
                <p14:modId xmlns:p14="http://schemas.microsoft.com/office/powerpoint/2010/main" val="2945488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ED821-31AE-455D-ADF2-9A8F392496B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96CF0BE-3A2F-4DAA-856A-272166063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884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79285-855D-4E0D-8678-03DE801C81CD}"/>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03D9A829-5312-470D-AD7C-B91031191901}"/>
              </a:ext>
            </a:extLst>
          </p:cNvPr>
          <p:cNvGraphicFramePr>
            <a:graphicFrameLocks noGrp="1"/>
          </p:cNvGraphicFramePr>
          <p:nvPr>
            <p:ph type="tbl" sz="quarter" idx="13"/>
            <p:extLst>
              <p:ext uri="{D42A27DB-BD31-4B8C-83A1-F6EECF244321}">
                <p14:modId xmlns:p14="http://schemas.microsoft.com/office/powerpoint/2010/main" val="1228477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43986431"/>
                    </a:ext>
                  </a:extLst>
                </a:gridCol>
                <a:gridCol w="493776">
                  <a:extLst>
                    <a:ext uri="{9D8B030D-6E8A-4147-A177-3AD203B41FA5}">
                      <a16:colId xmlns:a16="http://schemas.microsoft.com/office/drawing/2014/main" val="1049850080"/>
                    </a:ext>
                  </a:extLst>
                </a:gridCol>
                <a:gridCol w="493776">
                  <a:extLst>
                    <a:ext uri="{9D8B030D-6E8A-4147-A177-3AD203B41FA5}">
                      <a16:colId xmlns:a16="http://schemas.microsoft.com/office/drawing/2014/main" val="2802956996"/>
                    </a:ext>
                  </a:extLst>
                </a:gridCol>
                <a:gridCol w="493776">
                  <a:extLst>
                    <a:ext uri="{9D8B030D-6E8A-4147-A177-3AD203B41FA5}">
                      <a16:colId xmlns:a16="http://schemas.microsoft.com/office/drawing/2014/main" val="3495978828"/>
                    </a:ext>
                  </a:extLst>
                </a:gridCol>
                <a:gridCol w="493776">
                  <a:extLst>
                    <a:ext uri="{9D8B030D-6E8A-4147-A177-3AD203B41FA5}">
                      <a16:colId xmlns:a16="http://schemas.microsoft.com/office/drawing/2014/main" val="2903366424"/>
                    </a:ext>
                  </a:extLst>
                </a:gridCol>
                <a:gridCol w="493776">
                  <a:extLst>
                    <a:ext uri="{9D8B030D-6E8A-4147-A177-3AD203B41FA5}">
                      <a16:colId xmlns:a16="http://schemas.microsoft.com/office/drawing/2014/main" val="524227145"/>
                    </a:ext>
                  </a:extLst>
                </a:gridCol>
                <a:gridCol w="493776">
                  <a:extLst>
                    <a:ext uri="{9D8B030D-6E8A-4147-A177-3AD203B41FA5}">
                      <a16:colId xmlns:a16="http://schemas.microsoft.com/office/drawing/2014/main" val="2695711576"/>
                    </a:ext>
                  </a:extLst>
                </a:gridCol>
                <a:gridCol w="493776">
                  <a:extLst>
                    <a:ext uri="{9D8B030D-6E8A-4147-A177-3AD203B41FA5}">
                      <a16:colId xmlns:a16="http://schemas.microsoft.com/office/drawing/2014/main" val="1657878507"/>
                    </a:ext>
                  </a:extLst>
                </a:gridCol>
                <a:gridCol w="493776">
                  <a:extLst>
                    <a:ext uri="{9D8B030D-6E8A-4147-A177-3AD203B41FA5}">
                      <a16:colId xmlns:a16="http://schemas.microsoft.com/office/drawing/2014/main" val="3270295590"/>
                    </a:ext>
                  </a:extLst>
                </a:gridCol>
                <a:gridCol w="493776">
                  <a:extLst>
                    <a:ext uri="{9D8B030D-6E8A-4147-A177-3AD203B41FA5}">
                      <a16:colId xmlns:a16="http://schemas.microsoft.com/office/drawing/2014/main" val="1162997245"/>
                    </a:ext>
                  </a:extLst>
                </a:gridCol>
                <a:gridCol w="493776">
                  <a:extLst>
                    <a:ext uri="{9D8B030D-6E8A-4147-A177-3AD203B41FA5}">
                      <a16:colId xmlns:a16="http://schemas.microsoft.com/office/drawing/2014/main" val="3772193208"/>
                    </a:ext>
                  </a:extLst>
                </a:gridCol>
                <a:gridCol w="493776">
                  <a:extLst>
                    <a:ext uri="{9D8B030D-6E8A-4147-A177-3AD203B41FA5}">
                      <a16:colId xmlns:a16="http://schemas.microsoft.com/office/drawing/2014/main" val="3009168125"/>
                    </a:ext>
                  </a:extLst>
                </a:gridCol>
                <a:gridCol w="493776">
                  <a:extLst>
                    <a:ext uri="{9D8B030D-6E8A-4147-A177-3AD203B41FA5}">
                      <a16:colId xmlns:a16="http://schemas.microsoft.com/office/drawing/2014/main" val="170293635"/>
                    </a:ext>
                  </a:extLst>
                </a:gridCol>
                <a:gridCol w="493776">
                  <a:extLst>
                    <a:ext uri="{9D8B030D-6E8A-4147-A177-3AD203B41FA5}">
                      <a16:colId xmlns:a16="http://schemas.microsoft.com/office/drawing/2014/main" val="20265072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36849687"/>
                  </a:ext>
                </a:extLst>
              </a:tr>
              <a:tr h="370840">
                <a:tc>
                  <a:txBody>
                    <a:bodyPr/>
                    <a:lstStyle/>
                    <a:p>
                      <a:r>
                        <a:rPr lang="en-US" sz="1000"/>
                        <a:t>@PHLYINS</a:t>
                      </a:r>
                    </a:p>
                  </a:txBody>
                  <a:tcPr/>
                </a:tc>
                <a:tc>
                  <a:txBody>
                    <a:bodyPr/>
                    <a:lstStyle/>
                    <a:p>
                      <a:r>
                        <a:rPr lang="en-US" sz="1000"/>
                        <a:t>2783</a:t>
                      </a:r>
                    </a:p>
                  </a:txBody>
                  <a:tcPr/>
                </a:tc>
                <a:tc>
                  <a:txBody>
                    <a:bodyPr/>
                    <a:lstStyle/>
                    <a:p>
                      <a:r>
                        <a:rPr lang="en-US" sz="1000"/>
                        <a:t>30</a:t>
                      </a:r>
                    </a:p>
                  </a:txBody>
                  <a:tcPr/>
                </a:tc>
                <a:tc>
                  <a:txBody>
                    <a:bodyPr/>
                    <a:lstStyle/>
                    <a:p>
                      <a:r>
                        <a:rPr lang="en-US" sz="1000"/>
                        <a:t>35</a:t>
                      </a:r>
                    </a:p>
                  </a:txBody>
                  <a:tcPr/>
                </a:tc>
                <a:tc>
                  <a:txBody>
                    <a:bodyPr/>
                    <a:lstStyle/>
                    <a:p>
                      <a:r>
                        <a:rPr lang="en-US" sz="1000"/>
                        <a:t>27</a:t>
                      </a:r>
                    </a:p>
                  </a:txBody>
                  <a:tcPr/>
                </a:tc>
                <a:tc>
                  <a:txBody>
                    <a:bodyPr/>
                    <a:lstStyle/>
                    <a:p>
                      <a:r>
                        <a:rPr lang="en-US" sz="1000"/>
                        <a:t>4</a:t>
                      </a:r>
                    </a:p>
                  </a:txBody>
                  <a:tcPr/>
                </a:tc>
                <a:tc>
                  <a:txBody>
                    <a:bodyPr/>
                    <a:lstStyle/>
                    <a:p>
                      <a:r>
                        <a:rPr lang="en-US" sz="1000"/>
                        <a:t>4</a:t>
                      </a:r>
                    </a:p>
                  </a:txBody>
                  <a:tcPr/>
                </a:tc>
                <a:tc>
                  <a:txBody>
                    <a:bodyPr/>
                    <a:lstStyle/>
                    <a:p>
                      <a:r>
                        <a:rPr lang="en-US" sz="1000"/>
                        <a:t>30</a:t>
                      </a:r>
                    </a:p>
                  </a:txBody>
                  <a:tcPr/>
                </a:tc>
                <a:tc>
                  <a:txBody>
                    <a:bodyPr/>
                    <a:lstStyle/>
                    <a:p>
                      <a:r>
                        <a:rPr lang="en-US" sz="1000"/>
                        <a:t>29</a:t>
                      </a:r>
                    </a:p>
                  </a:txBody>
                  <a:tcPr/>
                </a:tc>
                <a:tc>
                  <a:txBody>
                    <a:bodyPr/>
                    <a:lstStyle/>
                    <a:p>
                      <a:r>
                        <a:rPr lang="en-US" sz="1000"/>
                        <a:t>114</a:t>
                      </a:r>
                    </a:p>
                  </a:txBody>
                  <a:tcPr/>
                </a:tc>
                <a:tc>
                  <a:txBody>
                    <a:bodyPr/>
                    <a:lstStyle/>
                    <a:p>
                      <a:r>
                        <a:rPr lang="en-US" sz="1000"/>
                        <a:t>1</a:t>
                      </a:r>
                    </a:p>
                  </a:txBody>
                  <a:tcPr/>
                </a:tc>
                <a:tc>
                  <a:txBody>
                    <a:bodyPr/>
                    <a:lstStyle/>
                    <a:p>
                      <a:r>
                        <a:rPr lang="en-US" sz="1000"/>
                        <a:t>32</a:t>
                      </a:r>
                    </a:p>
                  </a:txBody>
                  <a:tcPr/>
                </a:tc>
                <a:tc>
                  <a:txBody>
                    <a:bodyPr/>
                    <a:lstStyle/>
                    <a:p>
                      <a:r>
                        <a:rPr lang="en-US" sz="1000"/>
                        <a:t>0.1927%</a:t>
                      </a:r>
                    </a:p>
                  </a:txBody>
                  <a:tcPr/>
                </a:tc>
                <a:tc>
                  <a:txBody>
                    <a:bodyPr/>
                    <a:lstStyle/>
                    <a:p>
                      <a:r>
                        <a:rPr lang="en-US" sz="1000"/>
                        <a:t>50.0%</a:t>
                      </a:r>
                    </a:p>
                  </a:txBody>
                  <a:tcPr/>
                </a:tc>
                <a:extLst>
                  <a:ext uri="{0D108BD9-81ED-4DB2-BD59-A6C34878D82A}">
                    <a16:rowId xmlns:a16="http://schemas.microsoft.com/office/drawing/2014/main" val="3009235413"/>
                  </a:ext>
                </a:extLst>
              </a:tr>
            </a:tbl>
          </a:graphicData>
        </a:graphic>
      </p:graphicFrame>
      <p:sp>
        <p:nvSpPr>
          <p:cNvPr id="4" name="Text Placeholder 3">
            <a:extLst>
              <a:ext uri="{FF2B5EF4-FFF2-40B4-BE49-F238E27FC236}">
                <a16:creationId xmlns:a16="http://schemas.microsoft.com/office/drawing/2014/main" id="{F46F7E38-D493-412E-85E7-F08A413CA5F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01551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7774-138D-4FA3-8AB1-869049377CFA}"/>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57955884-5B09-42F6-BD91-FB8B35770912}"/>
              </a:ext>
            </a:extLst>
          </p:cNvPr>
          <p:cNvGraphicFramePr>
            <a:graphicFrameLocks noGrp="1"/>
          </p:cNvGraphicFramePr>
          <p:nvPr>
            <p:ph type="chart" sz="quarter" idx="13"/>
            <p:extLst>
              <p:ext uri="{D42A27DB-BD31-4B8C-83A1-F6EECF244321}">
                <p14:modId xmlns:p14="http://schemas.microsoft.com/office/powerpoint/2010/main" val="4017933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84CA2A-98D3-4F07-9D76-13AF45D32EB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2D84133-4B24-4544-A131-D50D853CF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60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C70B1-E644-4686-B90A-48E8CA2C65D5}"/>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77391B98-09C7-48BC-A9E2-1986F36CC5F0}"/>
              </a:ext>
            </a:extLst>
          </p:cNvPr>
          <p:cNvGraphicFramePr>
            <a:graphicFrameLocks noGrp="1"/>
          </p:cNvGraphicFramePr>
          <p:nvPr>
            <p:ph type="chart" sz="quarter" idx="13"/>
            <p:extLst>
              <p:ext uri="{D42A27DB-BD31-4B8C-83A1-F6EECF244321}">
                <p14:modId xmlns:p14="http://schemas.microsoft.com/office/powerpoint/2010/main" val="2545357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64CC1E-D209-4E4B-939F-6C748202558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CBD0BE9-3BEF-4703-B644-CEBC0D0CE3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936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9319-C2F9-4D66-B42A-78B3418EF4C6}"/>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67838762-E1CE-452B-BC58-31ED3A42E86E}"/>
              </a:ext>
            </a:extLst>
          </p:cNvPr>
          <p:cNvGraphicFramePr>
            <a:graphicFrameLocks noGrp="1"/>
          </p:cNvGraphicFramePr>
          <p:nvPr>
            <p:ph type="chart" sz="quarter" idx="13"/>
            <p:extLst>
              <p:ext uri="{D42A27DB-BD31-4B8C-83A1-F6EECF244321}">
                <p14:modId xmlns:p14="http://schemas.microsoft.com/office/powerpoint/2010/main" val="2981857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FB4659-5088-4365-9141-F19C2B269C5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E1FFC59-607B-494C-803C-905C9667E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1218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008A1-247B-4441-9672-FD4B7DFFF37B}"/>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4C3F5482-FB14-4950-9C1D-0D8C89EB9016}"/>
              </a:ext>
            </a:extLst>
          </p:cNvPr>
          <p:cNvGraphicFramePr>
            <a:graphicFrameLocks noGrp="1"/>
          </p:cNvGraphicFramePr>
          <p:nvPr>
            <p:ph type="tbl" sz="quarter" idx="13"/>
            <p:extLst>
              <p:ext uri="{D42A27DB-BD31-4B8C-83A1-F6EECF244321}">
                <p14:modId xmlns:p14="http://schemas.microsoft.com/office/powerpoint/2010/main" val="180287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17944950"/>
                    </a:ext>
                  </a:extLst>
                </a:gridCol>
                <a:gridCol w="1645920">
                  <a:extLst>
                    <a:ext uri="{9D8B030D-6E8A-4147-A177-3AD203B41FA5}">
                      <a16:colId xmlns:a16="http://schemas.microsoft.com/office/drawing/2014/main" val="1338173112"/>
                    </a:ext>
                  </a:extLst>
                </a:gridCol>
                <a:gridCol w="822960">
                  <a:extLst>
                    <a:ext uri="{9D8B030D-6E8A-4147-A177-3AD203B41FA5}">
                      <a16:colId xmlns:a16="http://schemas.microsoft.com/office/drawing/2014/main" val="4171482081"/>
                    </a:ext>
                  </a:extLst>
                </a:gridCol>
                <a:gridCol w="822960">
                  <a:extLst>
                    <a:ext uri="{9D8B030D-6E8A-4147-A177-3AD203B41FA5}">
                      <a16:colId xmlns:a16="http://schemas.microsoft.com/office/drawing/2014/main" val="1757849380"/>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2294732514"/>
                  </a:ext>
                </a:extLst>
              </a:tr>
              <a:tr h="370840">
                <a:tc>
                  <a:txBody>
                    <a:bodyPr/>
                    <a:lstStyle/>
                    <a:p>
                      <a:r>
                        <a:rPr lang="en-US" sz="1000" b="1"/>
                        <a:t>@PHLYINS</a:t>
                      </a:r>
                      <a:r>
                        <a:rPr lang="en-US" sz="1000"/>
                        <a:t> was mentioned by </a:t>
                      </a:r>
                      <a:r>
                        <a:rPr lang="en-US" sz="1000" b="1"/>
                        <a:t>@FloodPeterson - 2017-09-08 14:15:11</a:t>
                      </a:r>
                      <a:r>
                        <a:rPr lang="en-US" sz="1000"/>
                        <a:t>
#Grateful - @WyncoBBB, @Aetna, @CincinnatiIns, @CNA_Insurance, @HUMANeX, @EmployersCo, @Trustmark, &amp;amp; @PHLYINS.… https://t.co/fWSP5ECo8G</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809085219"/>
                  </a:ext>
                </a:extLst>
              </a:tr>
              <a:tr h="370840">
                <a:tc>
                  <a:txBody>
                    <a:bodyPr/>
                    <a:lstStyle/>
                    <a:p>
                      <a:r>
                        <a:rPr lang="en-US" sz="1000" b="1"/>
                        <a:t>@PHLYINS</a:t>
                      </a:r>
                      <a:r>
                        <a:rPr lang="en-US" sz="1000"/>
                        <a:t> was mentioned by </a:t>
                      </a:r>
                      <a:r>
                        <a:rPr lang="en-US" sz="1000" b="1"/>
                        <a:t>@TracyLCotton - 2017-09-12 13:45:02</a:t>
                      </a:r>
                      <a:r>
                        <a:rPr lang="en-US" sz="1000"/>
                        <a:t>
Did you know I can help with NC guides and outfitters insurance (hiking, walking , biking and more) @PHLYINS ? PM me for details.</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160010074"/>
                  </a:ext>
                </a:extLst>
              </a:tr>
              <a:tr h="370840">
                <a:tc>
                  <a:txBody>
                    <a:bodyPr/>
                    <a:lstStyle/>
                    <a:p>
                      <a:r>
                        <a:rPr lang="en-US" sz="1000" b="1"/>
                        <a:t>@PHLYINS</a:t>
                      </a:r>
                      <a:r>
                        <a:rPr lang="en-US" sz="1000"/>
                        <a:t> was mentioned by </a:t>
                      </a:r>
                      <a:r>
                        <a:rPr lang="en-US" sz="1000" b="1"/>
                        <a:t>@SeibertKeck - 2017-09-06 17:00:12</a:t>
                      </a:r>
                      <a:r>
                        <a:rPr lang="en-US" sz="1000"/>
                        <a:t>
Road Safety with Motorcycles: https://t.co/6EPWoK8kCt via - @phlyins https://t.co/BsPqPdsHVU</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61696953"/>
                  </a:ext>
                </a:extLst>
              </a:tr>
              <a:tr h="370840">
                <a:tc>
                  <a:txBody>
                    <a:bodyPr/>
                    <a:lstStyle/>
                    <a:p>
                      <a:r>
                        <a:rPr lang="en-US" sz="1000" b="1"/>
                        <a:t>@PHLYINS</a:t>
                      </a:r>
                      <a:r>
                        <a:rPr lang="en-US" sz="1000"/>
                        <a:t> was mentioned by </a:t>
                      </a:r>
                      <a:r>
                        <a:rPr lang="en-US" sz="1000" b="1"/>
                        <a:t>@ServiceSource1 - 2017-09-29 09:37:52</a:t>
                      </a:r>
                      <a:r>
                        <a:rPr lang="en-US" sz="1000"/>
                        <a:t>
TY to @PHLYINS ! They presented a $2,500 sponsorship for our Virginia Service Excellence Awards Oct 12 to recognize… https://t.co/8QOV7e0Hw6</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394538336"/>
                  </a:ext>
                </a:extLst>
              </a:tr>
              <a:tr h="370840">
                <a:tc>
                  <a:txBody>
                    <a:bodyPr/>
                    <a:lstStyle/>
                    <a:p>
                      <a:r>
                        <a:rPr lang="en-US" sz="1000" b="1"/>
                        <a:t>@PHLYINS</a:t>
                      </a:r>
                      <a:r>
                        <a:rPr lang="en-US" sz="1000"/>
                        <a:t> was mentioned by </a:t>
                      </a:r>
                      <a:r>
                        <a:rPr lang="en-US" sz="1000" b="1"/>
                        <a:t>@EzayoJobs - 2017-09-11 12:25:46</a:t>
                      </a:r>
                      <a:r>
                        <a:rPr lang="en-US" sz="1000"/>
                        <a:t>
#HR Manager Needed for @PHLYINS. Lead this #HR team and help revolutionize the #Healthcare industry. Apply Now!… https://t.co/XWRw57OXsd</a:t>
                      </a:r>
                    </a:p>
                  </a:txBody>
                  <a:tcPr/>
                </a:tc>
                <a:tc>
                  <a:txBody>
                    <a:bodyPr/>
                    <a:lstStyle/>
                    <a:p>
                      <a:r>
                        <a:rPr lang="en-US" sz="1000"/>
                        <a:t>n/a</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536691573"/>
                  </a:ext>
                </a:extLst>
              </a:tr>
            </a:tbl>
          </a:graphicData>
        </a:graphic>
      </p:graphicFrame>
      <p:sp>
        <p:nvSpPr>
          <p:cNvPr id="4" name="Text Placeholder 3">
            <a:extLst>
              <a:ext uri="{FF2B5EF4-FFF2-40B4-BE49-F238E27FC236}">
                <a16:creationId xmlns:a16="http://schemas.microsoft.com/office/drawing/2014/main" id="{A7931446-F839-448D-8E6F-94806025D5F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60168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AE531-9187-481A-9496-B21A0C4551C6}"/>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350F2F91-2C32-49A4-9F66-CF5C530599D0}"/>
              </a:ext>
            </a:extLst>
          </p:cNvPr>
          <p:cNvGraphicFramePr>
            <a:graphicFrameLocks noGrp="1"/>
          </p:cNvGraphicFramePr>
          <p:nvPr>
            <p:ph type="tbl" sz="quarter" idx="13"/>
            <p:extLst>
              <p:ext uri="{D42A27DB-BD31-4B8C-83A1-F6EECF244321}">
                <p14:modId xmlns:p14="http://schemas.microsoft.com/office/powerpoint/2010/main" val="12253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2054035"/>
                    </a:ext>
                  </a:extLst>
                </a:gridCol>
                <a:gridCol w="2468880">
                  <a:extLst>
                    <a:ext uri="{9D8B030D-6E8A-4147-A177-3AD203B41FA5}">
                      <a16:colId xmlns:a16="http://schemas.microsoft.com/office/drawing/2014/main" val="2245514927"/>
                    </a:ext>
                  </a:extLst>
                </a:gridCol>
                <a:gridCol w="2468880">
                  <a:extLst>
                    <a:ext uri="{9D8B030D-6E8A-4147-A177-3AD203B41FA5}">
                      <a16:colId xmlns:a16="http://schemas.microsoft.com/office/drawing/2014/main" val="62255921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59309026"/>
                  </a:ext>
                </a:extLst>
              </a:tr>
              <a:tr h="370840">
                <a:tc>
                  <a:txBody>
                    <a:bodyPr/>
                    <a:lstStyle/>
                    <a:p>
                      <a:r>
                        <a:rPr lang="en-US" sz="1000"/>
                        <a:t>@SilversSteve</a:t>
                      </a:r>
                    </a:p>
                  </a:txBody>
                  <a:tcPr/>
                </a:tc>
                <a:tc>
                  <a:txBody>
                    <a:bodyPr/>
                    <a:lstStyle/>
                    <a:p>
                      <a:r>
                        <a:rPr lang="en-US" sz="1000"/>
                        <a:t>@PHLYINS (88)</a:t>
                      </a:r>
                    </a:p>
                  </a:txBody>
                  <a:tcPr/>
                </a:tc>
                <a:tc>
                  <a:txBody>
                    <a:bodyPr/>
                    <a:lstStyle/>
                    <a:p>
                      <a:r>
                        <a:rPr lang="en-US" sz="1000"/>
                        <a:t>88</a:t>
                      </a:r>
                    </a:p>
                  </a:txBody>
                  <a:tcPr/>
                </a:tc>
                <a:extLst>
                  <a:ext uri="{0D108BD9-81ED-4DB2-BD59-A6C34878D82A}">
                    <a16:rowId xmlns:a16="http://schemas.microsoft.com/office/drawing/2014/main" val="1833081701"/>
                  </a:ext>
                </a:extLst>
              </a:tr>
              <a:tr h="370840">
                <a:tc>
                  <a:txBody>
                    <a:bodyPr/>
                    <a:lstStyle/>
                    <a:p>
                      <a:r>
                        <a:rPr lang="en-US" sz="1000"/>
                        <a:t>@ChristinaVerish</a:t>
                      </a:r>
                    </a:p>
                  </a:txBody>
                  <a:tcPr/>
                </a:tc>
                <a:tc>
                  <a:txBody>
                    <a:bodyPr/>
                    <a:lstStyle/>
                    <a:p>
                      <a:r>
                        <a:rPr lang="en-US" sz="1000"/>
                        <a:t>@PHLYINS (33)</a:t>
                      </a:r>
                    </a:p>
                  </a:txBody>
                  <a:tcPr/>
                </a:tc>
                <a:tc>
                  <a:txBody>
                    <a:bodyPr/>
                    <a:lstStyle/>
                    <a:p>
                      <a:r>
                        <a:rPr lang="en-US" sz="1000"/>
                        <a:t>33</a:t>
                      </a:r>
                    </a:p>
                  </a:txBody>
                  <a:tcPr/>
                </a:tc>
                <a:extLst>
                  <a:ext uri="{0D108BD9-81ED-4DB2-BD59-A6C34878D82A}">
                    <a16:rowId xmlns:a16="http://schemas.microsoft.com/office/drawing/2014/main" val="52407073"/>
                  </a:ext>
                </a:extLst>
              </a:tr>
              <a:tr h="370840">
                <a:tc>
                  <a:txBody>
                    <a:bodyPr/>
                    <a:lstStyle/>
                    <a:p>
                      <a:r>
                        <a:rPr lang="en-US" sz="1000"/>
                        <a:t>@Regore2</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1948508230"/>
                  </a:ext>
                </a:extLst>
              </a:tr>
              <a:tr h="370840">
                <a:tc>
                  <a:txBody>
                    <a:bodyPr/>
                    <a:lstStyle/>
                    <a:p>
                      <a:r>
                        <a:rPr lang="en-US" sz="1000"/>
                        <a:t>@City_Ave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3341477282"/>
                  </a:ext>
                </a:extLst>
              </a:tr>
              <a:tr h="370840">
                <a:tc>
                  <a:txBody>
                    <a:bodyPr/>
                    <a:lstStyle/>
                    <a:p>
                      <a:r>
                        <a:rPr lang="en-US" sz="1000"/>
                        <a:t>@TMNA_Services</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2070462603"/>
                  </a:ext>
                </a:extLst>
              </a:tr>
              <a:tr h="370840">
                <a:tc>
                  <a:txBody>
                    <a:bodyPr/>
                    <a:lstStyle/>
                    <a:p>
                      <a:r>
                        <a:rPr lang="en-US" sz="1000"/>
                        <a:t>@GreenFestPhilly</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2640910674"/>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816786737"/>
                  </a:ext>
                </a:extLst>
              </a:tr>
              <a:tr h="370840">
                <a:tc>
                  <a:txBody>
                    <a:bodyPr/>
                    <a:lstStyle/>
                    <a:p>
                      <a:r>
                        <a:rPr lang="en-US" sz="1000"/>
                        <a:t>@InsuranceBizUS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299481977"/>
                  </a:ext>
                </a:extLst>
              </a:tr>
              <a:tr h="370840">
                <a:tc>
                  <a:txBody>
                    <a:bodyPr/>
                    <a:lstStyle/>
                    <a:p>
                      <a:r>
                        <a:rPr lang="en-US" sz="1000"/>
                        <a:t>@HeatherDSt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832697850"/>
                  </a:ext>
                </a:extLst>
              </a:tr>
              <a:tr h="370840">
                <a:tc>
                  <a:txBody>
                    <a:bodyPr/>
                    <a:lstStyle/>
                    <a:p>
                      <a:r>
                        <a:rPr lang="en-US" sz="1000"/>
                        <a:t>@TTFWatershed</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4062722189"/>
                  </a:ext>
                </a:extLst>
              </a:tr>
            </a:tbl>
          </a:graphicData>
        </a:graphic>
      </p:graphicFrame>
      <p:sp>
        <p:nvSpPr>
          <p:cNvPr id="4" name="Text Placeholder 3">
            <a:extLst>
              <a:ext uri="{FF2B5EF4-FFF2-40B4-BE49-F238E27FC236}">
                <a16:creationId xmlns:a16="http://schemas.microsoft.com/office/drawing/2014/main" id="{92704812-7506-4F24-A499-C5F73A5072C0}"/>
              </a:ext>
            </a:extLst>
          </p:cNvPr>
          <p:cNvSpPr>
            <a:spLocks noGrp="1"/>
          </p:cNvSpPr>
          <p:nvPr>
            <p:ph type="body" sz="quarter" idx="14"/>
          </p:nvPr>
        </p:nvSpPr>
        <p:spPr/>
        <p:txBody>
          <a:bodyPr/>
          <a:lstStyle/>
          <a:p>
            <a:r>
              <a:rPr lang="en-US"/>
              <a:t>01/01/2017 - 09/30/2017</a:t>
            </a:r>
          </a:p>
        </p:txBody>
      </p:sp>
    </p:spTree>
    <p:extLst>
      <p:ext uri="{BB962C8B-B14F-4D97-AF65-F5344CB8AC3E}">
        <p14:creationId xmlns:p14="http://schemas.microsoft.com/office/powerpoint/2010/main" val="272994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C489A-9834-470F-8A97-ECF23B2F80D3}"/>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6D3F3684-5B3D-4258-B558-A80879F1F081}"/>
              </a:ext>
            </a:extLst>
          </p:cNvPr>
          <p:cNvGraphicFramePr>
            <a:graphicFrameLocks noGrp="1"/>
          </p:cNvGraphicFramePr>
          <p:nvPr>
            <p:ph type="tbl" sz="quarter" idx="13"/>
            <p:extLst>
              <p:ext uri="{D42A27DB-BD31-4B8C-83A1-F6EECF244321}">
                <p14:modId xmlns:p14="http://schemas.microsoft.com/office/powerpoint/2010/main" val="682460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0187916"/>
                    </a:ext>
                  </a:extLst>
                </a:gridCol>
                <a:gridCol w="822960">
                  <a:extLst>
                    <a:ext uri="{9D8B030D-6E8A-4147-A177-3AD203B41FA5}">
                      <a16:colId xmlns:a16="http://schemas.microsoft.com/office/drawing/2014/main" val="3084032203"/>
                    </a:ext>
                  </a:extLst>
                </a:gridCol>
                <a:gridCol w="822960">
                  <a:extLst>
                    <a:ext uri="{9D8B030D-6E8A-4147-A177-3AD203B41FA5}">
                      <a16:colId xmlns:a16="http://schemas.microsoft.com/office/drawing/2014/main" val="4027187304"/>
                    </a:ext>
                  </a:extLst>
                </a:gridCol>
                <a:gridCol w="822960">
                  <a:extLst>
                    <a:ext uri="{9D8B030D-6E8A-4147-A177-3AD203B41FA5}">
                      <a16:colId xmlns:a16="http://schemas.microsoft.com/office/drawing/2014/main" val="1928888079"/>
                    </a:ext>
                  </a:extLst>
                </a:gridCol>
                <a:gridCol w="822960">
                  <a:extLst>
                    <a:ext uri="{9D8B030D-6E8A-4147-A177-3AD203B41FA5}">
                      <a16:colId xmlns:a16="http://schemas.microsoft.com/office/drawing/2014/main" val="319437359"/>
                    </a:ext>
                  </a:extLst>
                </a:gridCol>
                <a:gridCol w="822960">
                  <a:extLst>
                    <a:ext uri="{9D8B030D-6E8A-4147-A177-3AD203B41FA5}">
                      <a16:colId xmlns:a16="http://schemas.microsoft.com/office/drawing/2014/main" val="100222692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773029712"/>
                  </a:ext>
                </a:extLst>
              </a:tr>
              <a:tr h="370840">
                <a:tc>
                  <a:txBody>
                    <a:bodyPr/>
                    <a:lstStyle/>
                    <a:p>
                      <a:r>
                        <a:rPr lang="en-US" sz="1000" b="1"/>
                        <a:t>@PHLYINS - 2017-09-25 12:53:22</a:t>
                      </a:r>
                      <a:r>
                        <a:rPr lang="en-US" sz="1000"/>
                        <a:t>
150+ memebers of #TEAMPHLY helped raise $125K to benefit the #Cancer Center at CHOP leading up to the @ChildrensPhila #ParkwayRun this year! https://t.co/rOSYJo3eIn</a:t>
                      </a:r>
                    </a:p>
                  </a:txBody>
                  <a:tcPr/>
                </a:tc>
                <a:tc>
                  <a:txBody>
                    <a:bodyPr/>
                    <a:lstStyle/>
                    <a:p>
                      <a:r>
                        <a:rPr lang="en-US" sz="1000"/>
                        <a:t>No</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0.6484%</a:t>
                      </a:r>
                    </a:p>
                  </a:txBody>
                  <a:tcPr/>
                </a:tc>
                <a:extLst>
                  <a:ext uri="{0D108BD9-81ED-4DB2-BD59-A6C34878D82A}">
                    <a16:rowId xmlns:a16="http://schemas.microsoft.com/office/drawing/2014/main" val="3769461136"/>
                  </a:ext>
                </a:extLst>
              </a:tr>
              <a:tr h="370840">
                <a:tc>
                  <a:txBody>
                    <a:bodyPr/>
                    <a:lstStyle/>
                    <a:p>
                      <a:r>
                        <a:rPr lang="en-US" sz="1000" b="1"/>
                        <a:t>@PHLYINS - 2017-09-20 17:39:23</a:t>
                      </a:r>
                      <a:r>
                        <a:rPr lang="en-US" sz="1000"/>
                        <a:t>
To raise money for @ChildrensPhila, #TEAMPHLY competed in a #dodgeball tournament at the Home Office! 🙌🏼 #fundraiser #ThinkPHLY https://t.co/wKyWcaqEWt</a:t>
                      </a:r>
                    </a:p>
                  </a:txBody>
                  <a:tcPr/>
                </a:tc>
                <a:tc>
                  <a:txBody>
                    <a:bodyPr/>
                    <a:lstStyle/>
                    <a:p>
                      <a:r>
                        <a:rPr lang="en-US" sz="1000"/>
                        <a:t>No</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0.4331%</a:t>
                      </a:r>
                    </a:p>
                  </a:txBody>
                  <a:tcPr/>
                </a:tc>
                <a:extLst>
                  <a:ext uri="{0D108BD9-81ED-4DB2-BD59-A6C34878D82A}">
                    <a16:rowId xmlns:a16="http://schemas.microsoft.com/office/drawing/2014/main" val="4048716610"/>
                  </a:ext>
                </a:extLst>
              </a:tr>
              <a:tr h="370840">
                <a:tc>
                  <a:txBody>
                    <a:bodyPr/>
                    <a:lstStyle/>
                    <a:p>
                      <a:r>
                        <a:rPr lang="en-US" sz="1000" b="1"/>
                        <a:t>@PHLYINS - 2017-09-19 09:10:10</a:t>
                      </a:r>
                      <a:r>
                        <a:rPr lang="en-US" sz="1000"/>
                        <a:t>
#PHLY is proud to be named one of the Best Places to Work in PA for the 9th year &amp;amp; Best Places to Work in Insurance for the 8th year! https://t.co/3Rn7YCs79j</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0.3609%</a:t>
                      </a:r>
                    </a:p>
                  </a:txBody>
                  <a:tcPr/>
                </a:tc>
                <a:extLst>
                  <a:ext uri="{0D108BD9-81ED-4DB2-BD59-A6C34878D82A}">
                    <a16:rowId xmlns:a16="http://schemas.microsoft.com/office/drawing/2014/main" val="369809776"/>
                  </a:ext>
                </a:extLst>
              </a:tr>
            </a:tbl>
          </a:graphicData>
        </a:graphic>
      </p:graphicFrame>
      <p:sp>
        <p:nvSpPr>
          <p:cNvPr id="4" name="Text Placeholder 3">
            <a:extLst>
              <a:ext uri="{FF2B5EF4-FFF2-40B4-BE49-F238E27FC236}">
                <a16:creationId xmlns:a16="http://schemas.microsoft.com/office/drawing/2014/main" id="{D72FF5B2-0024-46C7-81B5-304ED4DB400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52251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8E1A-D14C-4D04-AA9E-D1131E3DCECB}"/>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00B3B9D-8167-4D6B-A2DD-D9986B7919AC}"/>
              </a:ext>
            </a:extLst>
          </p:cNvPr>
          <p:cNvGraphicFramePr>
            <a:graphicFrameLocks noGrp="1"/>
          </p:cNvGraphicFramePr>
          <p:nvPr>
            <p:ph type="tbl" sz="quarter" idx="13"/>
            <p:extLst>
              <p:ext uri="{D42A27DB-BD31-4B8C-83A1-F6EECF244321}">
                <p14:modId xmlns:p14="http://schemas.microsoft.com/office/powerpoint/2010/main" val="386974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93558056"/>
                    </a:ext>
                  </a:extLst>
                </a:gridCol>
                <a:gridCol w="1069848">
                  <a:extLst>
                    <a:ext uri="{9D8B030D-6E8A-4147-A177-3AD203B41FA5}">
                      <a16:colId xmlns:a16="http://schemas.microsoft.com/office/drawing/2014/main" val="744150198"/>
                    </a:ext>
                  </a:extLst>
                </a:gridCol>
                <a:gridCol w="1069848">
                  <a:extLst>
                    <a:ext uri="{9D8B030D-6E8A-4147-A177-3AD203B41FA5}">
                      <a16:colId xmlns:a16="http://schemas.microsoft.com/office/drawing/2014/main" val="937714359"/>
                    </a:ext>
                  </a:extLst>
                </a:gridCol>
                <a:gridCol w="1069848">
                  <a:extLst>
                    <a:ext uri="{9D8B030D-6E8A-4147-A177-3AD203B41FA5}">
                      <a16:colId xmlns:a16="http://schemas.microsoft.com/office/drawing/2014/main" val="2472345203"/>
                    </a:ext>
                  </a:extLst>
                </a:gridCol>
                <a:gridCol w="1069848">
                  <a:extLst>
                    <a:ext uri="{9D8B030D-6E8A-4147-A177-3AD203B41FA5}">
                      <a16:colId xmlns:a16="http://schemas.microsoft.com/office/drawing/2014/main" val="2584553017"/>
                    </a:ext>
                  </a:extLst>
                </a:gridCol>
                <a:gridCol w="1069848">
                  <a:extLst>
                    <a:ext uri="{9D8B030D-6E8A-4147-A177-3AD203B41FA5}">
                      <a16:colId xmlns:a16="http://schemas.microsoft.com/office/drawing/2014/main" val="2018995109"/>
                    </a:ext>
                  </a:extLst>
                </a:gridCol>
                <a:gridCol w="1069848">
                  <a:extLst>
                    <a:ext uri="{9D8B030D-6E8A-4147-A177-3AD203B41FA5}">
                      <a16:colId xmlns:a16="http://schemas.microsoft.com/office/drawing/2014/main" val="3947538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10068443"/>
                  </a:ext>
                </a:extLst>
              </a:tr>
              <a:tr h="370840">
                <a:tc>
                  <a:txBody>
                    <a:bodyPr/>
                    <a:lstStyle/>
                    <a:p>
                      <a:r>
                        <a:rPr lang="en-US" sz="1000"/>
                        <a:t>Philadelphia Insurance Companies</a:t>
                      </a:r>
                    </a:p>
                  </a:txBody>
                  <a:tcPr/>
                </a:tc>
                <a:tc>
                  <a:txBody>
                    <a:bodyPr/>
                    <a:lstStyle/>
                    <a:p>
                      <a:r>
                        <a:rPr lang="en-US" sz="1000"/>
                        <a:t>13030</a:t>
                      </a:r>
                    </a:p>
                  </a:txBody>
                  <a:tcPr/>
                </a:tc>
                <a:tc>
                  <a:txBody>
                    <a:bodyPr/>
                    <a:lstStyle/>
                    <a:p>
                      <a:r>
                        <a:rPr lang="en-US" sz="1000"/>
                        <a:t>150</a:t>
                      </a:r>
                    </a:p>
                  </a:txBody>
                  <a:tcPr/>
                </a:tc>
                <a:tc>
                  <a:txBody>
                    <a:bodyPr/>
                    <a:lstStyle/>
                    <a:p>
                      <a:r>
                        <a:rPr lang="en-US" sz="1000"/>
                        <a:t>19</a:t>
                      </a:r>
                    </a:p>
                  </a:txBody>
                  <a:tcPr/>
                </a:tc>
                <a:tc>
                  <a:txBody>
                    <a:bodyPr/>
                    <a:lstStyle/>
                    <a:p>
                      <a:r>
                        <a:rPr lang="en-US" sz="1000"/>
                        <a:t>1264</a:t>
                      </a:r>
                    </a:p>
                  </a:txBody>
                  <a:tcPr/>
                </a:tc>
                <a:tc>
                  <a:txBody>
                    <a:bodyPr/>
                    <a:lstStyle/>
                    <a:p>
                      <a:r>
                        <a:rPr lang="en-US" sz="1000"/>
                        <a:t>0</a:t>
                      </a:r>
                    </a:p>
                  </a:txBody>
                  <a:tcPr/>
                </a:tc>
                <a:tc>
                  <a:txBody>
                    <a:bodyPr/>
                    <a:lstStyle/>
                    <a:p>
                      <a:r>
                        <a:rPr lang="en-US" sz="1000"/>
                        <a:t>0.5135%</a:t>
                      </a:r>
                    </a:p>
                  </a:txBody>
                  <a:tcPr/>
                </a:tc>
                <a:extLst>
                  <a:ext uri="{0D108BD9-81ED-4DB2-BD59-A6C34878D82A}">
                    <a16:rowId xmlns:a16="http://schemas.microsoft.com/office/drawing/2014/main" val="3667002329"/>
                  </a:ext>
                </a:extLst>
              </a:tr>
            </a:tbl>
          </a:graphicData>
        </a:graphic>
      </p:graphicFrame>
      <p:sp>
        <p:nvSpPr>
          <p:cNvPr id="4" name="Text Placeholder 3">
            <a:extLst>
              <a:ext uri="{FF2B5EF4-FFF2-40B4-BE49-F238E27FC236}">
                <a16:creationId xmlns:a16="http://schemas.microsoft.com/office/drawing/2014/main" id="{2A33D559-6820-4D6B-B861-98D5926800B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37863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119B5-0880-4400-A613-4B18440FD36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921B353F-5E70-4120-B668-F8CC70F716FA}"/>
              </a:ext>
            </a:extLst>
          </p:cNvPr>
          <p:cNvGraphicFramePr>
            <a:graphicFrameLocks noGrp="1"/>
          </p:cNvGraphicFramePr>
          <p:nvPr>
            <p:ph type="chart" sz="quarter" idx="13"/>
            <p:extLst>
              <p:ext uri="{D42A27DB-BD31-4B8C-83A1-F6EECF244321}">
                <p14:modId xmlns:p14="http://schemas.microsoft.com/office/powerpoint/2010/main" val="399662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041F72-9FBC-463F-A71F-F9A277BB4B3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A1E47FB-03E4-404C-8030-C29FD33041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407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A5875-8E75-4EDC-B29B-18CDB3D518B1}"/>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6048330C-DCCF-427B-8285-55CE448E5996}"/>
              </a:ext>
            </a:extLst>
          </p:cNvPr>
          <p:cNvGraphicFramePr>
            <a:graphicFrameLocks noGrp="1"/>
          </p:cNvGraphicFramePr>
          <p:nvPr>
            <p:ph type="chart" sz="quarter" idx="13"/>
            <p:extLst>
              <p:ext uri="{D42A27DB-BD31-4B8C-83A1-F6EECF244321}">
                <p14:modId xmlns:p14="http://schemas.microsoft.com/office/powerpoint/2010/main" val="263708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FAAF13-5A69-40BF-A2FE-3AC73A7C448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66162930-4A12-42D7-B8CE-9629BFA109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1473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6B038-98E0-4314-A318-E4979810B684}"/>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D5880C4F-BDE2-4129-9CF7-E0693E60A7E8}"/>
              </a:ext>
            </a:extLst>
          </p:cNvPr>
          <p:cNvGraphicFramePr>
            <a:graphicFrameLocks noGrp="1"/>
          </p:cNvGraphicFramePr>
          <p:nvPr>
            <p:ph type="tbl" sz="quarter" idx="13"/>
            <p:extLst>
              <p:ext uri="{D42A27DB-BD31-4B8C-83A1-F6EECF244321}">
                <p14:modId xmlns:p14="http://schemas.microsoft.com/office/powerpoint/2010/main" val="2058967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5407324"/>
                    </a:ext>
                  </a:extLst>
                </a:gridCol>
                <a:gridCol w="987552">
                  <a:extLst>
                    <a:ext uri="{9D8B030D-6E8A-4147-A177-3AD203B41FA5}">
                      <a16:colId xmlns:a16="http://schemas.microsoft.com/office/drawing/2014/main" val="1370254375"/>
                    </a:ext>
                  </a:extLst>
                </a:gridCol>
                <a:gridCol w="987552">
                  <a:extLst>
                    <a:ext uri="{9D8B030D-6E8A-4147-A177-3AD203B41FA5}">
                      <a16:colId xmlns:a16="http://schemas.microsoft.com/office/drawing/2014/main" val="862300783"/>
                    </a:ext>
                  </a:extLst>
                </a:gridCol>
                <a:gridCol w="987552">
                  <a:extLst>
                    <a:ext uri="{9D8B030D-6E8A-4147-A177-3AD203B41FA5}">
                      <a16:colId xmlns:a16="http://schemas.microsoft.com/office/drawing/2014/main" val="3207825874"/>
                    </a:ext>
                  </a:extLst>
                </a:gridCol>
                <a:gridCol w="987552">
                  <a:extLst>
                    <a:ext uri="{9D8B030D-6E8A-4147-A177-3AD203B41FA5}">
                      <a16:colId xmlns:a16="http://schemas.microsoft.com/office/drawing/2014/main" val="334886869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6883049"/>
                  </a:ext>
                </a:extLst>
              </a:tr>
              <a:tr h="370840">
                <a:tc>
                  <a:txBody>
                    <a:bodyPr/>
                    <a:lstStyle/>
                    <a:p>
                      <a:r>
                        <a:rPr lang="en-US" sz="1000" b="1"/>
                        <a:t>Philadelphia Insurance Companies - 2017-09-28 14:51:50</a:t>
                      </a:r>
                      <a:r>
                        <a:rPr lang="en-US" sz="1000"/>
                        <a:t>
Earlier this week, PHLY welcomed new employees from across the country to the Home Office for our semi-annual New Hire Training.  Over 70 participants attended various educational workshops, panel discussions, networking opportunities, and a PHLY product expo, all geared towards strengthening their skills while acclimating them to their new roles at PHLY.  Welcome to the team! #TEAMPHLY</a:t>
                      </a:r>
                    </a:p>
                  </a:txBody>
                  <a:tcPr/>
                </a:tc>
                <a:tc>
                  <a:txBody>
                    <a:bodyPr/>
                    <a:lstStyle/>
                    <a:p>
                      <a:r>
                        <a:rPr lang="en-US" sz="1000"/>
                        <a:t>132</a:t>
                      </a:r>
                    </a:p>
                  </a:txBody>
                  <a:tcPr/>
                </a:tc>
                <a:tc>
                  <a:txBody>
                    <a:bodyPr/>
                    <a:lstStyle/>
                    <a:p>
                      <a:r>
                        <a:rPr lang="en-US" sz="1000"/>
                        <a:t>0</a:t>
                      </a:r>
                    </a:p>
                  </a:txBody>
                  <a:tcPr/>
                </a:tc>
                <a:tc>
                  <a:txBody>
                    <a:bodyPr/>
                    <a:lstStyle/>
                    <a:p>
                      <a:r>
                        <a:rPr lang="en-US" sz="1000"/>
                        <a:t>1.0134%</a:t>
                      </a:r>
                    </a:p>
                  </a:txBody>
                  <a:tcPr/>
                </a:tc>
                <a:tc>
                  <a:txBody>
                    <a:bodyPr/>
                    <a:lstStyle/>
                    <a:p>
                      <a:r>
                        <a:rPr lang="en-US" sz="1000"/>
                        <a:t>Photo</a:t>
                      </a:r>
                    </a:p>
                  </a:txBody>
                  <a:tcPr/>
                </a:tc>
                <a:extLst>
                  <a:ext uri="{0D108BD9-81ED-4DB2-BD59-A6C34878D82A}">
                    <a16:rowId xmlns:a16="http://schemas.microsoft.com/office/drawing/2014/main" val="1552897493"/>
                  </a:ext>
                </a:extLst>
              </a:tr>
              <a:tr h="370840">
                <a:tc>
                  <a:txBody>
                    <a:bodyPr/>
                    <a:lstStyle/>
                    <a:p>
                      <a:r>
                        <a:rPr lang="en-US" sz="1000" b="1"/>
                        <a:t>Philadelphia Insurance Companies - 2017-09-25 12:55:17</a:t>
                      </a:r>
                      <a:r>
                        <a:rPr lang="en-US" sz="1000"/>
                        <a:t>
PHLY was proud to sponsor the Parkway Run &amp; Walk benefiting Children's Hospital of Philadelphia for the 14th consecutive year! 150 members of #TEAMPHLY joined thousands of other runners, walkers, and supporters yesterday on the Benjamin Franklin Parkway in Philadelphia to raise awareness and funds for pediatric cancer research. During the month of September, PHLY employees held a series of office-wide fundraising events leading up to the race and helped raise $125,000 to benefit the Cancer Center at CHOP!</a:t>
                      </a:r>
                    </a:p>
                  </a:txBody>
                  <a:tcPr/>
                </a:tc>
                <a:tc>
                  <a:txBody>
                    <a:bodyPr/>
                    <a:lstStyle/>
                    <a:p>
                      <a:r>
                        <a:rPr lang="en-US" sz="1000"/>
                        <a:t>114</a:t>
                      </a:r>
                    </a:p>
                  </a:txBody>
                  <a:tcPr/>
                </a:tc>
                <a:tc>
                  <a:txBody>
                    <a:bodyPr/>
                    <a:lstStyle/>
                    <a:p>
                      <a:r>
                        <a:rPr lang="en-US" sz="1000"/>
                        <a:t>0</a:t>
                      </a:r>
                    </a:p>
                  </a:txBody>
                  <a:tcPr/>
                </a:tc>
                <a:tc>
                  <a:txBody>
                    <a:bodyPr/>
                    <a:lstStyle/>
                    <a:p>
                      <a:r>
                        <a:rPr lang="en-US" sz="1000"/>
                        <a:t>0.8761%</a:t>
                      </a:r>
                    </a:p>
                  </a:txBody>
                  <a:tcPr/>
                </a:tc>
                <a:tc>
                  <a:txBody>
                    <a:bodyPr/>
                    <a:lstStyle/>
                    <a:p>
                      <a:r>
                        <a:rPr lang="en-US" sz="1000"/>
                        <a:t>Photo</a:t>
                      </a:r>
                    </a:p>
                  </a:txBody>
                  <a:tcPr/>
                </a:tc>
                <a:extLst>
                  <a:ext uri="{0D108BD9-81ED-4DB2-BD59-A6C34878D82A}">
                    <a16:rowId xmlns:a16="http://schemas.microsoft.com/office/drawing/2014/main" val="389728750"/>
                  </a:ext>
                </a:extLst>
              </a:tr>
              <a:tr h="370840">
                <a:tc>
                  <a:txBody>
                    <a:bodyPr/>
                    <a:lstStyle/>
                    <a:p>
                      <a:r>
                        <a:rPr lang="en-US" sz="1000" b="1"/>
                        <a:t>Philadelphia Insurance Companies - 2017-09-15 16:37:47</a:t>
                      </a:r>
                      <a:r>
                        <a:rPr lang="en-US" sz="1000"/>
                        <a:t>
#TEAMPHLY is proud to sponsor the Philadelphia Union! The Philadelphia Union's foundation provides opportunities for children in the areas of education, community, health, and recreation. To show our support, PHLY's Marketing Team joined the Philadelphia Union Foundation for a fun night out at their fifth annual Cocktails &amp; Cleats celebration.</a:t>
                      </a:r>
                    </a:p>
                  </a:txBody>
                  <a:tcPr/>
                </a:tc>
                <a:tc>
                  <a:txBody>
                    <a:bodyPr/>
                    <a:lstStyle/>
                    <a:p>
                      <a:r>
                        <a:rPr lang="en-US" sz="1000"/>
                        <a:t>111</a:t>
                      </a:r>
                    </a:p>
                  </a:txBody>
                  <a:tcPr/>
                </a:tc>
                <a:tc>
                  <a:txBody>
                    <a:bodyPr/>
                    <a:lstStyle/>
                    <a:p>
                      <a:r>
                        <a:rPr lang="en-US" sz="1000"/>
                        <a:t>0</a:t>
                      </a:r>
                    </a:p>
                  </a:txBody>
                  <a:tcPr/>
                </a:tc>
                <a:tc>
                  <a:txBody>
                    <a:bodyPr/>
                    <a:lstStyle/>
                    <a:p>
                      <a:r>
                        <a:rPr lang="en-US" sz="1000"/>
                        <a:t>0.8566%</a:t>
                      </a:r>
                    </a:p>
                  </a:txBody>
                  <a:tcPr/>
                </a:tc>
                <a:tc>
                  <a:txBody>
                    <a:bodyPr/>
                    <a:lstStyle/>
                    <a:p>
                      <a:r>
                        <a:rPr lang="en-US" sz="1000"/>
                        <a:t>Photo</a:t>
                      </a:r>
                    </a:p>
                  </a:txBody>
                  <a:tcPr/>
                </a:tc>
                <a:extLst>
                  <a:ext uri="{0D108BD9-81ED-4DB2-BD59-A6C34878D82A}">
                    <a16:rowId xmlns:a16="http://schemas.microsoft.com/office/drawing/2014/main" val="3984959178"/>
                  </a:ext>
                </a:extLst>
              </a:tr>
              <a:tr h="370840">
                <a:tc>
                  <a:txBody>
                    <a:bodyPr/>
                    <a:lstStyle/>
                    <a:p>
                      <a:r>
                        <a:rPr lang="en-US" sz="1000" b="1"/>
                        <a:t>Philadelphia Insurance Companies - 2017-09-11 11:52:06</a:t>
                      </a:r>
                      <a:r>
                        <a:rPr lang="en-US" sz="1000"/>
                        <a:t>
September 11, 2001 - we will never forget.</a:t>
                      </a:r>
                    </a:p>
                  </a:txBody>
                  <a:tcPr/>
                </a:tc>
                <a:tc>
                  <a:txBody>
                    <a:bodyPr/>
                    <a:lstStyle/>
                    <a:p>
                      <a:r>
                        <a:rPr lang="en-US" sz="1000"/>
                        <a:t>110</a:t>
                      </a:r>
                    </a:p>
                  </a:txBody>
                  <a:tcPr/>
                </a:tc>
                <a:tc>
                  <a:txBody>
                    <a:bodyPr/>
                    <a:lstStyle/>
                    <a:p>
                      <a:r>
                        <a:rPr lang="en-US" sz="1000"/>
                        <a:t>0</a:t>
                      </a:r>
                    </a:p>
                  </a:txBody>
                  <a:tcPr/>
                </a:tc>
                <a:tc>
                  <a:txBody>
                    <a:bodyPr/>
                    <a:lstStyle/>
                    <a:p>
                      <a:r>
                        <a:rPr lang="en-US" sz="1000"/>
                        <a:t>0.8510%</a:t>
                      </a:r>
                    </a:p>
                  </a:txBody>
                  <a:tcPr/>
                </a:tc>
                <a:tc>
                  <a:txBody>
                    <a:bodyPr/>
                    <a:lstStyle/>
                    <a:p>
                      <a:r>
                        <a:rPr lang="en-US" sz="1000"/>
                        <a:t>Photo</a:t>
                      </a:r>
                    </a:p>
                  </a:txBody>
                  <a:tcPr/>
                </a:tc>
                <a:extLst>
                  <a:ext uri="{0D108BD9-81ED-4DB2-BD59-A6C34878D82A}">
                    <a16:rowId xmlns:a16="http://schemas.microsoft.com/office/drawing/2014/main" val="3181726433"/>
                  </a:ext>
                </a:extLst>
              </a:tr>
              <a:tr h="370840">
                <a:tc>
                  <a:txBody>
                    <a:bodyPr/>
                    <a:lstStyle/>
                    <a:p>
                      <a:r>
                        <a:rPr lang="en-US" sz="1000" b="1"/>
                        <a:t>Philadelphia Insurance Companies - 2017-09-19 09:53:36</a:t>
                      </a:r>
                      <a:r>
                        <a:rPr lang="en-US" sz="1000"/>
                        <a:t>
PHLY is proud to be recognized as one of the Best Places to Work in PA for the 9th year and one of the Best Places to Work in Insurance for the 8th year!</a:t>
                      </a:r>
                    </a:p>
                  </a:txBody>
                  <a:tcPr/>
                </a:tc>
                <a:tc>
                  <a:txBody>
                    <a:bodyPr/>
                    <a:lstStyle/>
                    <a:p>
                      <a:r>
                        <a:rPr lang="en-US" sz="1000"/>
                        <a:t>86</a:t>
                      </a:r>
                    </a:p>
                  </a:txBody>
                  <a:tcPr/>
                </a:tc>
                <a:tc>
                  <a:txBody>
                    <a:bodyPr/>
                    <a:lstStyle/>
                    <a:p>
                      <a:r>
                        <a:rPr lang="en-US" sz="1000"/>
                        <a:t>0</a:t>
                      </a:r>
                    </a:p>
                  </a:txBody>
                  <a:tcPr/>
                </a:tc>
                <a:tc>
                  <a:txBody>
                    <a:bodyPr/>
                    <a:lstStyle/>
                    <a:p>
                      <a:r>
                        <a:rPr lang="en-US" sz="1000"/>
                        <a:t>0.6622%</a:t>
                      </a:r>
                    </a:p>
                  </a:txBody>
                  <a:tcPr/>
                </a:tc>
                <a:tc>
                  <a:txBody>
                    <a:bodyPr/>
                    <a:lstStyle/>
                    <a:p>
                      <a:r>
                        <a:rPr lang="en-US" sz="1000"/>
                        <a:t>Photo</a:t>
                      </a:r>
                    </a:p>
                  </a:txBody>
                  <a:tcPr/>
                </a:tc>
                <a:extLst>
                  <a:ext uri="{0D108BD9-81ED-4DB2-BD59-A6C34878D82A}">
                    <a16:rowId xmlns:a16="http://schemas.microsoft.com/office/drawing/2014/main" val="115715793"/>
                  </a:ext>
                </a:extLst>
              </a:tr>
            </a:tbl>
          </a:graphicData>
        </a:graphic>
      </p:graphicFrame>
      <p:sp>
        <p:nvSpPr>
          <p:cNvPr id="4" name="Text Placeholder 3">
            <a:extLst>
              <a:ext uri="{FF2B5EF4-FFF2-40B4-BE49-F238E27FC236}">
                <a16:creationId xmlns:a16="http://schemas.microsoft.com/office/drawing/2014/main" id="{A8AA0D4D-6236-4CB8-B5FA-95EC78AB64A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82847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4B60B-31F8-4346-914E-FC6EBD6E9C1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2AE50741-8CEE-49BF-BB2F-B78197A647A6}"/>
              </a:ext>
            </a:extLst>
          </p:cNvPr>
          <p:cNvGraphicFramePr>
            <a:graphicFrameLocks noGrp="1"/>
          </p:cNvGraphicFramePr>
          <p:nvPr>
            <p:ph type="tbl" sz="quarter" idx="13"/>
            <p:extLst>
              <p:ext uri="{D42A27DB-BD31-4B8C-83A1-F6EECF244321}">
                <p14:modId xmlns:p14="http://schemas.microsoft.com/office/powerpoint/2010/main" val="175917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8943037"/>
                    </a:ext>
                  </a:extLst>
                </a:gridCol>
                <a:gridCol w="699516">
                  <a:extLst>
                    <a:ext uri="{9D8B030D-6E8A-4147-A177-3AD203B41FA5}">
                      <a16:colId xmlns:a16="http://schemas.microsoft.com/office/drawing/2014/main" val="1146891124"/>
                    </a:ext>
                  </a:extLst>
                </a:gridCol>
                <a:gridCol w="699516">
                  <a:extLst>
                    <a:ext uri="{9D8B030D-6E8A-4147-A177-3AD203B41FA5}">
                      <a16:colId xmlns:a16="http://schemas.microsoft.com/office/drawing/2014/main" val="83158909"/>
                    </a:ext>
                  </a:extLst>
                </a:gridCol>
                <a:gridCol w="658368">
                  <a:extLst>
                    <a:ext uri="{9D8B030D-6E8A-4147-A177-3AD203B41FA5}">
                      <a16:colId xmlns:a16="http://schemas.microsoft.com/office/drawing/2014/main" val="2292039243"/>
                    </a:ext>
                  </a:extLst>
                </a:gridCol>
                <a:gridCol w="658368">
                  <a:extLst>
                    <a:ext uri="{9D8B030D-6E8A-4147-A177-3AD203B41FA5}">
                      <a16:colId xmlns:a16="http://schemas.microsoft.com/office/drawing/2014/main" val="295315026"/>
                    </a:ext>
                  </a:extLst>
                </a:gridCol>
                <a:gridCol w="658368">
                  <a:extLst>
                    <a:ext uri="{9D8B030D-6E8A-4147-A177-3AD203B41FA5}">
                      <a16:colId xmlns:a16="http://schemas.microsoft.com/office/drawing/2014/main" val="105296761"/>
                    </a:ext>
                  </a:extLst>
                </a:gridCol>
                <a:gridCol w="699516">
                  <a:extLst>
                    <a:ext uri="{9D8B030D-6E8A-4147-A177-3AD203B41FA5}">
                      <a16:colId xmlns:a16="http://schemas.microsoft.com/office/drawing/2014/main" val="1750844108"/>
                    </a:ext>
                  </a:extLst>
                </a:gridCol>
                <a:gridCol w="699516">
                  <a:extLst>
                    <a:ext uri="{9D8B030D-6E8A-4147-A177-3AD203B41FA5}">
                      <a16:colId xmlns:a16="http://schemas.microsoft.com/office/drawing/2014/main" val="2234455807"/>
                    </a:ext>
                  </a:extLst>
                </a:gridCol>
                <a:gridCol w="699516">
                  <a:extLst>
                    <a:ext uri="{9D8B030D-6E8A-4147-A177-3AD203B41FA5}">
                      <a16:colId xmlns:a16="http://schemas.microsoft.com/office/drawing/2014/main" val="2336185132"/>
                    </a:ext>
                  </a:extLst>
                </a:gridCol>
                <a:gridCol w="658368">
                  <a:extLst>
                    <a:ext uri="{9D8B030D-6E8A-4147-A177-3AD203B41FA5}">
                      <a16:colId xmlns:a16="http://schemas.microsoft.com/office/drawing/2014/main" val="39170553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29670616"/>
                  </a:ext>
                </a:extLst>
              </a:tr>
              <a:tr h="370840">
                <a:tc>
                  <a:txBody>
                    <a:bodyPr/>
                    <a:lstStyle/>
                    <a:p>
                      <a:r>
                        <a:rPr lang="en-US" sz="1000"/>
                        <a:t>phlyinsurance (Philadelphia Insurance Co.)</a:t>
                      </a:r>
                    </a:p>
                  </a:txBody>
                  <a:tcPr/>
                </a:tc>
                <a:tc>
                  <a:txBody>
                    <a:bodyPr/>
                    <a:lstStyle/>
                    <a:p>
                      <a:r>
                        <a:rPr lang="en-US" sz="1000"/>
                        <a:t>664</a:t>
                      </a:r>
                    </a:p>
                  </a:txBody>
                  <a:tcPr/>
                </a:tc>
                <a:tc>
                  <a:txBody>
                    <a:bodyPr/>
                    <a:lstStyle/>
                    <a:p>
                      <a:r>
                        <a:rPr lang="en-US" sz="1000"/>
                        <a:t>37</a:t>
                      </a:r>
                    </a:p>
                  </a:txBody>
                  <a:tcPr/>
                </a:tc>
                <a:tc>
                  <a:txBody>
                    <a:bodyPr/>
                    <a:lstStyle/>
                    <a:p>
                      <a:r>
                        <a:rPr lang="en-US" sz="1000"/>
                        <a:t>16</a:t>
                      </a:r>
                    </a:p>
                  </a:txBody>
                  <a:tcPr/>
                </a:tc>
                <a:tc>
                  <a:txBody>
                    <a:bodyPr/>
                    <a:lstStyle/>
                    <a:p>
                      <a:r>
                        <a:rPr lang="en-US" sz="1000"/>
                        <a:t>4</a:t>
                      </a:r>
                    </a:p>
                  </a:txBody>
                  <a:tcPr/>
                </a:tc>
                <a:tc>
                  <a:txBody>
                    <a:bodyPr/>
                    <a:lstStyle/>
                    <a:p>
                      <a:r>
                        <a:rPr lang="en-US" sz="1000"/>
                        <a:t>0</a:t>
                      </a:r>
                    </a:p>
                  </a:txBody>
                  <a:tcPr/>
                </a:tc>
                <a:tc>
                  <a:txBody>
                    <a:bodyPr/>
                    <a:lstStyle/>
                    <a:p>
                      <a:r>
                        <a:rPr lang="en-US" sz="1000"/>
                        <a:t>20</a:t>
                      </a:r>
                    </a:p>
                  </a:txBody>
                  <a:tcPr/>
                </a:tc>
                <a:tc>
                  <a:txBody>
                    <a:bodyPr/>
                    <a:lstStyle/>
                    <a:p>
                      <a:r>
                        <a:rPr lang="en-US" sz="1000"/>
                        <a:t>1088</a:t>
                      </a:r>
                    </a:p>
                  </a:txBody>
                  <a:tcPr/>
                </a:tc>
                <a:tc>
                  <a:txBody>
                    <a:bodyPr/>
                    <a:lstStyle/>
                    <a:p>
                      <a:r>
                        <a:rPr lang="en-US" sz="1000"/>
                        <a:t>24</a:t>
                      </a:r>
                    </a:p>
                  </a:txBody>
                  <a:tcPr/>
                </a:tc>
                <a:tc>
                  <a:txBody>
                    <a:bodyPr/>
                    <a:lstStyle/>
                    <a:p>
                      <a:r>
                        <a:rPr lang="en-US" sz="1000"/>
                        <a:t>8.6202%</a:t>
                      </a:r>
                    </a:p>
                  </a:txBody>
                  <a:tcPr/>
                </a:tc>
                <a:extLst>
                  <a:ext uri="{0D108BD9-81ED-4DB2-BD59-A6C34878D82A}">
                    <a16:rowId xmlns:a16="http://schemas.microsoft.com/office/drawing/2014/main" val="1720172582"/>
                  </a:ext>
                </a:extLst>
              </a:tr>
            </a:tbl>
          </a:graphicData>
        </a:graphic>
      </p:graphicFrame>
      <p:sp>
        <p:nvSpPr>
          <p:cNvPr id="4" name="Text Placeholder 3">
            <a:extLst>
              <a:ext uri="{FF2B5EF4-FFF2-40B4-BE49-F238E27FC236}">
                <a16:creationId xmlns:a16="http://schemas.microsoft.com/office/drawing/2014/main" id="{C8A8F8A9-D58A-4D19-A98E-0C5C6B00ADC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5749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80C72-11DF-4E69-A021-0FD7735BE45F}"/>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9697EE3C-9E39-42FD-AC5E-8C1E32187145}"/>
              </a:ext>
            </a:extLst>
          </p:cNvPr>
          <p:cNvGraphicFramePr>
            <a:graphicFrameLocks noGrp="1"/>
          </p:cNvGraphicFramePr>
          <p:nvPr>
            <p:ph type="chart" sz="quarter" idx="13"/>
            <p:extLst>
              <p:ext uri="{D42A27DB-BD31-4B8C-83A1-F6EECF244321}">
                <p14:modId xmlns:p14="http://schemas.microsoft.com/office/powerpoint/2010/main" val="374944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3EEEAE-0E74-4DEA-9CFA-35BBDE9D194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0C0ECD00-31E4-43AC-8FEA-DB85620A0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296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5007F-828B-4400-BAF1-0DA0F0653E18}"/>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F759B2E1-B739-48B6-B746-529C32FC1A82}"/>
              </a:ext>
            </a:extLst>
          </p:cNvPr>
          <p:cNvGraphicFramePr>
            <a:graphicFrameLocks noGrp="1"/>
          </p:cNvGraphicFramePr>
          <p:nvPr>
            <p:ph type="chart" sz="quarter" idx="13"/>
            <p:extLst>
              <p:ext uri="{D42A27DB-BD31-4B8C-83A1-F6EECF244321}">
                <p14:modId xmlns:p14="http://schemas.microsoft.com/office/powerpoint/2010/main" val="3104196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A430B0-36A5-429F-BF02-9735BBAD5888}"/>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F6456F1-191E-421F-A33C-35CA938067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5195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1DC6-B592-4E95-9953-E16A5CC05C15}"/>
              </a:ext>
            </a:extLst>
          </p:cNvPr>
          <p:cNvSpPr>
            <a:spLocks noGrp="1"/>
          </p:cNvSpPr>
          <p:nvPr>
            <p:ph type="title"/>
          </p:nvPr>
        </p:nvSpPr>
        <p:spPr/>
        <p:txBody>
          <a:bodyPr/>
          <a:lstStyle/>
          <a:p>
            <a:r>
              <a:rPr lang="en-US"/>
              <a:t>Instagram Posts Table</a:t>
            </a:r>
          </a:p>
        </p:txBody>
      </p:sp>
      <p:graphicFrame>
        <p:nvGraphicFramePr>
          <p:cNvPr id="5" name="Table Placeholder 4">
            <a:extLst>
              <a:ext uri="{FF2B5EF4-FFF2-40B4-BE49-F238E27FC236}">
                <a16:creationId xmlns:a16="http://schemas.microsoft.com/office/drawing/2014/main" id="{3A04A9CD-1E27-4714-B19C-C9C588FB1549}"/>
              </a:ext>
            </a:extLst>
          </p:cNvPr>
          <p:cNvGraphicFramePr>
            <a:graphicFrameLocks noGrp="1"/>
          </p:cNvGraphicFramePr>
          <p:nvPr>
            <p:ph type="tbl" sz="quarter" idx="13"/>
            <p:extLst>
              <p:ext uri="{D42A27DB-BD31-4B8C-83A1-F6EECF244321}">
                <p14:modId xmlns:p14="http://schemas.microsoft.com/office/powerpoint/2010/main" val="609271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53128879"/>
                    </a:ext>
                  </a:extLst>
                </a:gridCol>
                <a:gridCol w="987552">
                  <a:extLst>
                    <a:ext uri="{9D8B030D-6E8A-4147-A177-3AD203B41FA5}">
                      <a16:colId xmlns:a16="http://schemas.microsoft.com/office/drawing/2014/main" val="2199612047"/>
                    </a:ext>
                  </a:extLst>
                </a:gridCol>
                <a:gridCol w="987552">
                  <a:extLst>
                    <a:ext uri="{9D8B030D-6E8A-4147-A177-3AD203B41FA5}">
                      <a16:colId xmlns:a16="http://schemas.microsoft.com/office/drawing/2014/main" val="2996347905"/>
                    </a:ext>
                  </a:extLst>
                </a:gridCol>
                <a:gridCol w="987552">
                  <a:extLst>
                    <a:ext uri="{9D8B030D-6E8A-4147-A177-3AD203B41FA5}">
                      <a16:colId xmlns:a16="http://schemas.microsoft.com/office/drawing/2014/main" val="2599231526"/>
                    </a:ext>
                  </a:extLst>
                </a:gridCol>
                <a:gridCol w="987552">
                  <a:extLst>
                    <a:ext uri="{9D8B030D-6E8A-4147-A177-3AD203B41FA5}">
                      <a16:colId xmlns:a16="http://schemas.microsoft.com/office/drawing/2014/main" val="301564126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384398213"/>
                  </a:ext>
                </a:extLst>
              </a:tr>
              <a:tr h="370840">
                <a:tc>
                  <a:txBody>
                    <a:bodyPr/>
                    <a:lstStyle/>
                    <a:p>
                      <a:r>
                        <a:rPr lang="en-US" sz="1000" b="1"/>
                        <a:t>phlyinsurance (Philadelphia Insurance Co.) - 2017-09-25 12:50:10</a:t>
                      </a:r>
                      <a:r>
                        <a:rPr lang="en-US" sz="1000"/>
                        <a:t>
#PHLY was #proud to sponsor the #ParkwayRun &amp; Walk benefiting @childrensphila for the 14th consecutive year! 150 members of #TEAMPHLY joined thousands of other runners, walkers, and supporters yesterday on the #BenjaminFranklinParkway in #Philadelphia to raise awareness and funds for #pediatric #cancer research. During the month of September, PHLY employees held a series of office-wide #fundraising events leading up to the race and helped raise $125,000 to benefit the #Cancer Center at CHOP! 😊👍🏼 #ThinkPHLY #insurance #kids #cancersucks #donate #giveback #makeadifference</a:t>
                      </a:r>
                    </a:p>
                  </a:txBody>
                  <a:tcPr/>
                </a:tc>
                <a:tc>
                  <a:txBody>
                    <a:bodyPr/>
                    <a:lstStyle/>
                    <a:p>
                      <a:r>
                        <a:rPr lang="en-US" sz="1000"/>
                        <a:t>94</a:t>
                      </a:r>
                    </a:p>
                  </a:txBody>
                  <a:tcPr/>
                </a:tc>
                <a:tc>
                  <a:txBody>
                    <a:bodyPr/>
                    <a:lstStyle/>
                    <a:p>
                      <a:r>
                        <a:rPr lang="en-US" sz="1000"/>
                        <a:t>0</a:t>
                      </a:r>
                    </a:p>
                  </a:txBody>
                  <a:tcPr/>
                </a:tc>
                <a:tc>
                  <a:txBody>
                    <a:bodyPr/>
                    <a:lstStyle/>
                    <a:p>
                      <a:r>
                        <a:rPr lang="en-US" sz="1000"/>
                        <a:t>14.2857%</a:t>
                      </a:r>
                    </a:p>
                  </a:txBody>
                  <a:tcPr/>
                </a:tc>
                <a:tc>
                  <a:txBody>
                    <a:bodyPr/>
                    <a:lstStyle/>
                    <a:p>
                      <a:r>
                        <a:rPr lang="en-US" sz="1000"/>
                        <a:t>Carousel</a:t>
                      </a:r>
                    </a:p>
                  </a:txBody>
                  <a:tcPr/>
                </a:tc>
                <a:extLst>
                  <a:ext uri="{0D108BD9-81ED-4DB2-BD59-A6C34878D82A}">
                    <a16:rowId xmlns:a16="http://schemas.microsoft.com/office/drawing/2014/main" val="799472849"/>
                  </a:ext>
                </a:extLst>
              </a:tr>
              <a:tr h="370840">
                <a:tc>
                  <a:txBody>
                    <a:bodyPr/>
                    <a:lstStyle/>
                    <a:p>
                      <a:r>
                        <a:rPr lang="en-US" sz="1000" b="1"/>
                        <a:t>phlyinsurance (Philadelphia Insurance Co.) - 2017-09-05 17:13:14</a:t>
                      </a:r>
                      <a:r>
                        <a:rPr lang="en-US" sz="1000"/>
                        <a:t>
A group of employees from our Home Office spent a day #volunteering with @bestbuddiesphilly, a #nonprofit organization dedicated to assisting individuals with intellectual and developmental #disabilities. #TEAMPHLY enjoyed a day full of #fun events from face painting to bean bag tossing while helping out at #BestBuddies' Annual #Summer Social! ☀️🙌🏻 #ThinkPHLY #insurance #summerfun #philly #volunteer #giveback #community</a:t>
                      </a:r>
                    </a:p>
                  </a:txBody>
                  <a:tcPr/>
                </a:tc>
                <a:tc>
                  <a:txBody>
                    <a:bodyPr/>
                    <a:lstStyle/>
                    <a:p>
                      <a:r>
                        <a:rPr lang="en-US" sz="1000"/>
                        <a:t>71</a:t>
                      </a:r>
                    </a:p>
                  </a:txBody>
                  <a:tcPr/>
                </a:tc>
                <a:tc>
                  <a:txBody>
                    <a:bodyPr/>
                    <a:lstStyle/>
                    <a:p>
                      <a:r>
                        <a:rPr lang="en-US" sz="1000"/>
                        <a:t>4</a:t>
                      </a:r>
                    </a:p>
                  </a:txBody>
                  <a:tcPr/>
                </a:tc>
                <a:tc>
                  <a:txBody>
                    <a:bodyPr/>
                    <a:lstStyle/>
                    <a:p>
                      <a:r>
                        <a:rPr lang="en-US" sz="1000"/>
                        <a:t>11.8671%</a:t>
                      </a:r>
                    </a:p>
                  </a:txBody>
                  <a:tcPr/>
                </a:tc>
                <a:tc>
                  <a:txBody>
                    <a:bodyPr/>
                    <a:lstStyle/>
                    <a:p>
                      <a:r>
                        <a:rPr lang="en-US" sz="1000"/>
                        <a:t>Image</a:t>
                      </a:r>
                    </a:p>
                  </a:txBody>
                  <a:tcPr/>
                </a:tc>
                <a:extLst>
                  <a:ext uri="{0D108BD9-81ED-4DB2-BD59-A6C34878D82A}">
                    <a16:rowId xmlns:a16="http://schemas.microsoft.com/office/drawing/2014/main" val="4039555727"/>
                  </a:ext>
                </a:extLst>
              </a:tr>
              <a:tr h="370840">
                <a:tc>
                  <a:txBody>
                    <a:bodyPr/>
                    <a:lstStyle/>
                    <a:p>
                      <a:r>
                        <a:rPr lang="en-US" sz="1000" b="1"/>
                        <a:t>phlyinsurance (Philadelphia Insurance Co.) - 2017-09-20 17:13:43</a:t>
                      </a:r>
                      <a:r>
                        <a:rPr lang="en-US" sz="1000"/>
                        <a:t>
#PHLY holds a series of office-wide #fundraising events leading up to the Parkway Run &amp; Walk each September to raise money for #pediatric #cancer research and care at @childrensphila. As we wind down our final week of fundraising, #PHLY employees in the Home Office teamed up to compete in a #dodgeball #tournament. #TEAMPHLY ducked, dived, and dodged for a #goodcause on two back-to-back days! During the tournament, employees sold hot dogs and snacks at the concession stand, and Roses's Real Italian Ices joined us with assorted water ice. All game registration fees and additional money raised will benefit #CHOP. 👍🏼 Congratulations to Team Canci for winning the tournament! 🏆👏🏼 #ThinkPHLY #insurance #kids #cancersucks #donate #charity #giveback #philly</a:t>
                      </a:r>
                    </a:p>
                  </a:txBody>
                  <a:tcPr/>
                </a:tc>
                <a:tc>
                  <a:txBody>
                    <a:bodyPr/>
                    <a:lstStyle/>
                    <a:p>
                      <a:r>
                        <a:rPr lang="en-US" sz="1000"/>
                        <a:t>69</a:t>
                      </a:r>
                    </a:p>
                  </a:txBody>
                  <a:tcPr/>
                </a:tc>
                <a:tc>
                  <a:txBody>
                    <a:bodyPr/>
                    <a:lstStyle/>
                    <a:p>
                      <a:r>
                        <a:rPr lang="en-US" sz="1000"/>
                        <a:t>2</a:t>
                      </a:r>
                    </a:p>
                  </a:txBody>
                  <a:tcPr/>
                </a:tc>
                <a:tc>
                  <a:txBody>
                    <a:bodyPr/>
                    <a:lstStyle/>
                    <a:p>
                      <a:r>
                        <a:rPr lang="en-US" sz="1000"/>
                        <a:t>10.9231%</a:t>
                      </a:r>
                    </a:p>
                  </a:txBody>
                  <a:tcPr/>
                </a:tc>
                <a:tc>
                  <a:txBody>
                    <a:bodyPr/>
                    <a:lstStyle/>
                    <a:p>
                      <a:r>
                        <a:rPr lang="en-US" sz="1000"/>
                        <a:t>Carousel</a:t>
                      </a:r>
                    </a:p>
                  </a:txBody>
                  <a:tcPr/>
                </a:tc>
                <a:extLst>
                  <a:ext uri="{0D108BD9-81ED-4DB2-BD59-A6C34878D82A}">
                    <a16:rowId xmlns:a16="http://schemas.microsoft.com/office/drawing/2014/main" val="184810162"/>
                  </a:ext>
                </a:extLst>
              </a:tr>
            </a:tbl>
          </a:graphicData>
        </a:graphic>
      </p:graphicFrame>
      <p:sp>
        <p:nvSpPr>
          <p:cNvPr id="4" name="Text Placeholder 3">
            <a:extLst>
              <a:ext uri="{FF2B5EF4-FFF2-40B4-BE49-F238E27FC236}">
                <a16:creationId xmlns:a16="http://schemas.microsoft.com/office/drawing/2014/main" id="{CF740A6E-B82B-48BE-AD02-7FC289B80D1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096275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690</Words>
  <Application>Microsoft Office PowerPoint</Application>
  <PresentationFormat>On-screen Show (4:3)</PresentationFormat>
  <Paragraphs>311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2017-10-04T15:07:59Z</dcterms:created>
  <dcterms:modified xsi:type="dcterms:W3CDTF">2017-10-04T15:08:35Z</dcterms:modified>
</cp:coreProperties>
</file>