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42979</c:v>
                </c:pt>
              </c:numCache>
            </c:numRef>
          </c:cat>
          <c:val>
            <c:numRef>
              <c:f>Sheet1!$B$2</c:f>
              <c:numCache>
                <c:formatCode>General</c:formatCode>
                <c:ptCount val="1"/>
                <c:pt idx="0">
                  <c:v>3259</c:v>
                </c:pt>
              </c:numCache>
            </c:numRef>
          </c:val>
          <c:extLst>
            <c:ext xmlns:c16="http://schemas.microsoft.com/office/drawing/2014/chart" uri="{C3380CC4-5D6E-409C-BE32-E72D297353CC}">
              <c16:uniqueId val="{00000000-BFBC-41AB-B03F-1C26B53271F8}"/>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42979</c:v>
                </c:pt>
              </c:numCache>
            </c:numRef>
          </c:cat>
          <c:val>
            <c:numRef>
              <c:f>Sheet1!$C$2</c:f>
              <c:numCache>
                <c:formatCode>General</c:formatCode>
                <c:ptCount val="1"/>
                <c:pt idx="0">
                  <c:v>2783</c:v>
                </c:pt>
              </c:numCache>
            </c:numRef>
          </c:val>
          <c:extLst>
            <c:ext xmlns:c16="http://schemas.microsoft.com/office/drawing/2014/chart" uri="{C3380CC4-5D6E-409C-BE32-E72D297353CC}">
              <c16:uniqueId val="{00000001-BFBC-41AB-B03F-1C26B53271F8}"/>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42979</c:v>
                </c:pt>
              </c:numCache>
            </c:numRef>
          </c:cat>
          <c:val>
            <c:numRef>
              <c:f>Sheet1!$D$2</c:f>
              <c:numCache>
                <c:formatCode>General</c:formatCode>
                <c:ptCount val="1"/>
                <c:pt idx="0">
                  <c:v>0</c:v>
                </c:pt>
              </c:numCache>
            </c:numRef>
          </c:val>
          <c:extLst>
            <c:ext xmlns:c16="http://schemas.microsoft.com/office/drawing/2014/chart" uri="{C3380CC4-5D6E-409C-BE32-E72D297353CC}">
              <c16:uniqueId val="{00000002-BFBC-41AB-B03F-1C26B53271F8}"/>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42979</c:v>
                </c:pt>
              </c:numCache>
            </c:numRef>
          </c:cat>
          <c:val>
            <c:numRef>
              <c:f>Sheet1!$E$2</c:f>
              <c:numCache>
                <c:formatCode>General</c:formatCode>
                <c:ptCount val="1"/>
                <c:pt idx="0">
                  <c:v>0</c:v>
                </c:pt>
              </c:numCache>
            </c:numRef>
          </c:val>
          <c:extLst>
            <c:ext xmlns:c16="http://schemas.microsoft.com/office/drawing/2014/chart" uri="{C3380CC4-5D6E-409C-BE32-E72D297353CC}">
              <c16:uniqueId val="{00000003-BFBC-41AB-B03F-1C26B53271F8}"/>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42979</c:v>
                </c:pt>
              </c:numCache>
            </c:numRef>
          </c:cat>
          <c:val>
            <c:numRef>
              <c:f>Sheet1!$F$2</c:f>
              <c:numCache>
                <c:formatCode>General</c:formatCode>
                <c:ptCount val="1"/>
                <c:pt idx="0">
                  <c:v>13030</c:v>
                </c:pt>
              </c:numCache>
            </c:numRef>
          </c:val>
          <c:extLst>
            <c:ext xmlns:c16="http://schemas.microsoft.com/office/drawing/2014/chart" uri="{C3380CC4-5D6E-409C-BE32-E72D297353CC}">
              <c16:uniqueId val="{00000004-BFBC-41AB-B03F-1C26B53271F8}"/>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42979</c:v>
                </c:pt>
              </c:numCache>
            </c:numRef>
          </c:cat>
          <c:val>
            <c:numRef>
              <c:f>Sheet1!$G$2</c:f>
              <c:numCache>
                <c:formatCode>General</c:formatCode>
                <c:ptCount val="1"/>
                <c:pt idx="0">
                  <c:v>664</c:v>
                </c:pt>
              </c:numCache>
            </c:numRef>
          </c:val>
          <c:extLst>
            <c:ext xmlns:c16="http://schemas.microsoft.com/office/drawing/2014/chart" uri="{C3380CC4-5D6E-409C-BE32-E72D297353CC}">
              <c16:uniqueId val="{00000005-BFBC-41AB-B03F-1C26B53271F8}"/>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42979</c:v>
                </c:pt>
              </c:numCache>
            </c:numRef>
          </c:cat>
          <c:val>
            <c:numRef>
              <c:f>Sheet1!$H$2</c:f>
              <c:numCache>
                <c:formatCode>General</c:formatCode>
                <c:ptCount val="1"/>
                <c:pt idx="0">
                  <c:v>0</c:v>
                </c:pt>
              </c:numCache>
            </c:numRef>
          </c:val>
          <c:extLst>
            <c:ext xmlns:c16="http://schemas.microsoft.com/office/drawing/2014/chart" uri="{C3380CC4-5D6E-409C-BE32-E72D297353CC}">
              <c16:uniqueId val="{00000006-BFBC-41AB-B03F-1C26B53271F8}"/>
            </c:ext>
          </c:extLst>
        </c:ser>
        <c:dLbls>
          <c:showLegendKey val="0"/>
          <c:showVal val="0"/>
          <c:showCatName val="0"/>
          <c:showSerName val="0"/>
          <c:showPercent val="0"/>
          <c:showBubbleSize val="0"/>
        </c:dLbls>
        <c:gapWidth val="219"/>
        <c:overlap val="-27"/>
        <c:axId val="180658464"/>
        <c:axId val="180657808"/>
      </c:barChart>
      <c:dateAx>
        <c:axId val="180658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0657808"/>
        <c:crosses val="autoZero"/>
        <c:auto val="1"/>
        <c:lblOffset val="100"/>
        <c:baseTimeUnit val="days"/>
      </c:dateAx>
      <c:valAx>
        <c:axId val="180657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0658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66</c:v>
                </c:pt>
                <c:pt idx="1">
                  <c:v>21</c:v>
                </c:pt>
                <c:pt idx="2">
                  <c:v>25</c:v>
                </c:pt>
                <c:pt idx="3">
                  <c:v>38</c:v>
                </c:pt>
                <c:pt idx="4">
                  <c:v>37</c:v>
                </c:pt>
                <c:pt idx="5">
                  <c:v>38</c:v>
                </c:pt>
                <c:pt idx="6">
                  <c:v>21</c:v>
                </c:pt>
                <c:pt idx="7">
                  <c:v>46</c:v>
                </c:pt>
                <c:pt idx="8">
                  <c:v>27</c:v>
                </c:pt>
                <c:pt idx="9">
                  <c:v>1</c:v>
                </c:pt>
              </c:numCache>
            </c:numRef>
          </c:val>
          <c:extLst>
            <c:ext xmlns:c16="http://schemas.microsoft.com/office/drawing/2014/chart" uri="{C3380CC4-5D6E-409C-BE32-E72D297353CC}">
              <c16:uniqueId val="{00000000-660A-4E85-8C7A-103AB8208454}"/>
            </c:ext>
          </c:extLst>
        </c:ser>
        <c:dLbls>
          <c:showLegendKey val="0"/>
          <c:showVal val="0"/>
          <c:showCatName val="0"/>
          <c:showSerName val="0"/>
          <c:showPercent val="0"/>
          <c:showBubbleSize val="0"/>
        </c:dLbls>
        <c:gapWidth val="219"/>
        <c:overlap val="-27"/>
        <c:axId val="254084664"/>
        <c:axId val="301044784"/>
      </c:barChart>
      <c:dateAx>
        <c:axId val="254084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044784"/>
        <c:crosses val="autoZero"/>
        <c:auto val="1"/>
        <c:lblOffset val="100"/>
        <c:baseTimeUnit val="months"/>
      </c:dateAx>
      <c:valAx>
        <c:axId val="301044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084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26</c:v>
                </c:pt>
                <c:pt idx="1">
                  <c:v>20</c:v>
                </c:pt>
                <c:pt idx="2">
                  <c:v>20</c:v>
                </c:pt>
                <c:pt idx="3">
                  <c:v>29</c:v>
                </c:pt>
                <c:pt idx="4">
                  <c:v>19</c:v>
                </c:pt>
                <c:pt idx="5">
                  <c:v>24</c:v>
                </c:pt>
                <c:pt idx="6">
                  <c:v>25</c:v>
                </c:pt>
                <c:pt idx="7">
                  <c:v>25</c:v>
                </c:pt>
                <c:pt idx="8">
                  <c:v>22</c:v>
                </c:pt>
                <c:pt idx="9">
                  <c:v>16</c:v>
                </c:pt>
                <c:pt idx="10">
                  <c:v>0</c:v>
                </c:pt>
                <c:pt idx="11">
                  <c:v>0</c:v>
                </c:pt>
              </c:numCache>
            </c:numRef>
          </c:val>
          <c:extLst>
            <c:ext xmlns:c16="http://schemas.microsoft.com/office/drawing/2014/chart" uri="{C3380CC4-5D6E-409C-BE32-E72D297353CC}">
              <c16:uniqueId val="{00000000-640D-4F21-9563-E038880DA780}"/>
            </c:ext>
          </c:extLst>
        </c:ser>
        <c:dLbls>
          <c:showLegendKey val="0"/>
          <c:showVal val="0"/>
          <c:showCatName val="0"/>
          <c:showSerName val="0"/>
          <c:showPercent val="0"/>
          <c:showBubbleSize val="0"/>
        </c:dLbls>
        <c:gapWidth val="219"/>
        <c:overlap val="-27"/>
        <c:axId val="301044128"/>
        <c:axId val="301045768"/>
      </c:barChart>
      <c:dateAx>
        <c:axId val="301044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045768"/>
        <c:crosses val="autoZero"/>
        <c:auto val="1"/>
        <c:lblOffset val="100"/>
        <c:baseTimeUnit val="months"/>
      </c:dateAx>
      <c:valAx>
        <c:axId val="301045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044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203740</c:v>
                </c:pt>
                <c:pt idx="1">
                  <c:v>100247</c:v>
                </c:pt>
                <c:pt idx="2">
                  <c:v>214240</c:v>
                </c:pt>
                <c:pt idx="3">
                  <c:v>163457</c:v>
                </c:pt>
                <c:pt idx="4">
                  <c:v>40647</c:v>
                </c:pt>
                <c:pt idx="5">
                  <c:v>55617</c:v>
                </c:pt>
                <c:pt idx="6">
                  <c:v>45944</c:v>
                </c:pt>
                <c:pt idx="7">
                  <c:v>84697</c:v>
                </c:pt>
                <c:pt idx="8">
                  <c:v>41806</c:v>
                </c:pt>
                <c:pt idx="9">
                  <c:v>193</c:v>
                </c:pt>
              </c:numCache>
            </c:numRef>
          </c:val>
          <c:extLst>
            <c:ext xmlns:c16="http://schemas.microsoft.com/office/drawing/2014/chart" uri="{C3380CC4-5D6E-409C-BE32-E72D297353CC}">
              <c16:uniqueId val="{00000000-8350-4BCE-911C-E9620184E207}"/>
            </c:ext>
          </c:extLst>
        </c:ser>
        <c:dLbls>
          <c:showLegendKey val="0"/>
          <c:showVal val="0"/>
          <c:showCatName val="0"/>
          <c:showSerName val="0"/>
          <c:showPercent val="0"/>
          <c:showBubbleSize val="0"/>
        </c:dLbls>
        <c:gapWidth val="219"/>
        <c:overlap val="-27"/>
        <c:axId val="301871704"/>
        <c:axId val="301870064"/>
      </c:barChart>
      <c:dateAx>
        <c:axId val="301871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870064"/>
        <c:crosses val="autoZero"/>
        <c:auto val="1"/>
        <c:lblOffset val="100"/>
        <c:baseTimeUnit val="months"/>
      </c:dateAx>
      <c:valAx>
        <c:axId val="301870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871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5</c:v>
                </c:pt>
                <c:pt idx="1">
                  <c:v>66</c:v>
                </c:pt>
                <c:pt idx="2">
                  <c:v>336</c:v>
                </c:pt>
                <c:pt idx="3">
                  <c:v>437</c:v>
                </c:pt>
                <c:pt idx="4">
                  <c:v>482</c:v>
                </c:pt>
                <c:pt idx="5">
                  <c:v>390</c:v>
                </c:pt>
                <c:pt idx="6">
                  <c:v>155</c:v>
                </c:pt>
              </c:numCache>
            </c:numRef>
          </c:val>
          <c:extLst>
            <c:ext xmlns:c16="http://schemas.microsoft.com/office/drawing/2014/chart" uri="{C3380CC4-5D6E-409C-BE32-E72D297353CC}">
              <c16:uniqueId val="{00000000-59D2-4C3B-BFA9-88DBCC7893E3}"/>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c:v>
                </c:pt>
                <c:pt idx="1">
                  <c:v>68</c:v>
                </c:pt>
                <c:pt idx="2">
                  <c:v>265</c:v>
                </c:pt>
                <c:pt idx="3">
                  <c:v>343</c:v>
                </c:pt>
                <c:pt idx="4">
                  <c:v>275</c:v>
                </c:pt>
                <c:pt idx="5">
                  <c:v>246</c:v>
                </c:pt>
                <c:pt idx="6">
                  <c:v>137</c:v>
                </c:pt>
              </c:numCache>
            </c:numRef>
          </c:val>
          <c:extLst>
            <c:ext xmlns:c16="http://schemas.microsoft.com/office/drawing/2014/chart" uri="{C3380CC4-5D6E-409C-BE32-E72D297353CC}">
              <c16:uniqueId val="{00000001-59D2-4C3B-BFA9-88DBCC7893E3}"/>
            </c:ext>
          </c:extLst>
        </c:ser>
        <c:dLbls>
          <c:showLegendKey val="0"/>
          <c:showVal val="0"/>
          <c:showCatName val="0"/>
          <c:showSerName val="0"/>
          <c:showPercent val="0"/>
          <c:showBubbleSize val="0"/>
        </c:dLbls>
        <c:gapWidth val="219"/>
        <c:overlap val="-27"/>
        <c:axId val="305716520"/>
        <c:axId val="305717176"/>
      </c:barChart>
      <c:catAx>
        <c:axId val="305716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717176"/>
        <c:crosses val="autoZero"/>
        <c:auto val="1"/>
        <c:lblAlgn val="ctr"/>
        <c:lblOffset val="100"/>
        <c:noMultiLvlLbl val="0"/>
      </c:catAx>
      <c:valAx>
        <c:axId val="305717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716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62</c:v>
                </c:pt>
                <c:pt idx="1">
                  <c:v>46</c:v>
                </c:pt>
                <c:pt idx="2">
                  <c:v>26</c:v>
                </c:pt>
                <c:pt idx="3">
                  <c:v>39</c:v>
                </c:pt>
                <c:pt idx="4">
                  <c:v>26</c:v>
                </c:pt>
                <c:pt idx="5">
                  <c:v>42</c:v>
                </c:pt>
                <c:pt idx="6">
                  <c:v>26</c:v>
                </c:pt>
                <c:pt idx="7">
                  <c:v>54</c:v>
                </c:pt>
                <c:pt idx="8">
                  <c:v>30</c:v>
                </c:pt>
                <c:pt idx="9">
                  <c:v>1</c:v>
                </c:pt>
              </c:numCache>
            </c:numRef>
          </c:val>
          <c:extLst>
            <c:ext xmlns:c16="http://schemas.microsoft.com/office/drawing/2014/chart" uri="{C3380CC4-5D6E-409C-BE32-E72D297353CC}">
              <c16:uniqueId val="{00000000-1015-4060-BDF6-D428B4C43C07}"/>
            </c:ext>
          </c:extLst>
        </c:ser>
        <c:dLbls>
          <c:showLegendKey val="0"/>
          <c:showVal val="0"/>
          <c:showCatName val="0"/>
          <c:showSerName val="0"/>
          <c:showPercent val="0"/>
          <c:showBubbleSize val="0"/>
        </c:dLbls>
        <c:gapWidth val="219"/>
        <c:overlap val="-27"/>
        <c:axId val="305716192"/>
        <c:axId val="305714552"/>
      </c:barChart>
      <c:dateAx>
        <c:axId val="305716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714552"/>
        <c:crosses val="autoZero"/>
        <c:auto val="1"/>
        <c:lblOffset val="100"/>
        <c:baseTimeUnit val="months"/>
      </c:dateAx>
      <c:valAx>
        <c:axId val="305714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716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7</c:v>
                </c:pt>
                <c:pt idx="1">
                  <c:v>3</c:v>
                </c:pt>
                <c:pt idx="2">
                  <c:v>3</c:v>
                </c:pt>
                <c:pt idx="3">
                  <c:v>2</c:v>
                </c:pt>
                <c:pt idx="4">
                  <c:v>3</c:v>
                </c:pt>
                <c:pt idx="5">
                  <c:v>4</c:v>
                </c:pt>
                <c:pt idx="6">
                  <c:v>3</c:v>
                </c:pt>
                <c:pt idx="7">
                  <c:v>5</c:v>
                </c:pt>
                <c:pt idx="8">
                  <c:v>5</c:v>
                </c:pt>
                <c:pt idx="9">
                  <c:v>4</c:v>
                </c:pt>
                <c:pt idx="10">
                  <c:v>0</c:v>
                </c:pt>
                <c:pt idx="11">
                  <c:v>0</c:v>
                </c:pt>
              </c:numCache>
            </c:numRef>
          </c:val>
          <c:extLst>
            <c:ext xmlns:c16="http://schemas.microsoft.com/office/drawing/2014/chart" uri="{C3380CC4-5D6E-409C-BE32-E72D297353CC}">
              <c16:uniqueId val="{00000000-7D81-40D7-8C49-10528CDBC656}"/>
            </c:ext>
          </c:extLst>
        </c:ser>
        <c:dLbls>
          <c:showLegendKey val="0"/>
          <c:showVal val="0"/>
          <c:showCatName val="0"/>
          <c:showSerName val="0"/>
          <c:showPercent val="0"/>
          <c:showBubbleSize val="0"/>
        </c:dLbls>
        <c:gapWidth val="219"/>
        <c:overlap val="-27"/>
        <c:axId val="306882296"/>
        <c:axId val="306888528"/>
      </c:barChart>
      <c:dateAx>
        <c:axId val="306882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888528"/>
        <c:crosses val="autoZero"/>
        <c:auto val="1"/>
        <c:lblOffset val="100"/>
        <c:baseTimeUnit val="months"/>
      </c:dateAx>
      <c:valAx>
        <c:axId val="306888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882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12</c:v>
                </c:pt>
                <c:pt idx="1">
                  <c:v>23</c:v>
                </c:pt>
                <c:pt idx="2">
                  <c:v>28</c:v>
                </c:pt>
                <c:pt idx="3">
                  <c:v>32</c:v>
                </c:pt>
                <c:pt idx="4">
                  <c:v>20</c:v>
                </c:pt>
                <c:pt idx="5">
                  <c:v>21</c:v>
                </c:pt>
                <c:pt idx="6">
                  <c:v>16</c:v>
                </c:pt>
                <c:pt idx="7">
                  <c:v>26</c:v>
                </c:pt>
                <c:pt idx="8">
                  <c:v>32</c:v>
                </c:pt>
                <c:pt idx="9">
                  <c:v>2</c:v>
                </c:pt>
                <c:pt idx="10">
                  <c:v>0</c:v>
                </c:pt>
                <c:pt idx="11">
                  <c:v>0</c:v>
                </c:pt>
              </c:numCache>
            </c:numRef>
          </c:val>
          <c:extLst>
            <c:ext xmlns:c16="http://schemas.microsoft.com/office/drawing/2014/chart" uri="{C3380CC4-5D6E-409C-BE32-E72D297353CC}">
              <c16:uniqueId val="{00000000-3E2B-4D30-86BD-518319BE8D07}"/>
            </c:ext>
          </c:extLst>
        </c:ser>
        <c:dLbls>
          <c:showLegendKey val="0"/>
          <c:showVal val="0"/>
          <c:showCatName val="0"/>
          <c:showSerName val="0"/>
          <c:showPercent val="0"/>
          <c:showBubbleSize val="0"/>
        </c:dLbls>
        <c:gapWidth val="219"/>
        <c:overlap val="-27"/>
        <c:axId val="306880328"/>
        <c:axId val="306882952"/>
      </c:barChart>
      <c:dateAx>
        <c:axId val="306880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882952"/>
        <c:crosses val="autoZero"/>
        <c:auto val="1"/>
        <c:lblOffset val="100"/>
        <c:baseTimeUnit val="months"/>
      </c:dateAx>
      <c:valAx>
        <c:axId val="306882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880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148</c:v>
                </c:pt>
                <c:pt idx="1">
                  <c:v>165</c:v>
                </c:pt>
                <c:pt idx="2">
                  <c:v>147</c:v>
                </c:pt>
                <c:pt idx="3">
                  <c:v>173</c:v>
                </c:pt>
                <c:pt idx="4">
                  <c:v>164</c:v>
                </c:pt>
                <c:pt idx="5">
                  <c:v>175</c:v>
                </c:pt>
                <c:pt idx="6">
                  <c:v>157</c:v>
                </c:pt>
                <c:pt idx="7">
                  <c:v>147</c:v>
                </c:pt>
                <c:pt idx="8">
                  <c:v>150</c:v>
                </c:pt>
                <c:pt idx="9">
                  <c:v>17</c:v>
                </c:pt>
              </c:numCache>
            </c:numRef>
          </c:val>
          <c:extLst>
            <c:ext xmlns:c16="http://schemas.microsoft.com/office/drawing/2014/chart" uri="{C3380CC4-5D6E-409C-BE32-E72D297353CC}">
              <c16:uniqueId val="{00000000-7B8E-4471-B4EB-CEC034B0D013}"/>
            </c:ext>
          </c:extLst>
        </c:ser>
        <c:dLbls>
          <c:showLegendKey val="0"/>
          <c:showVal val="0"/>
          <c:showCatName val="0"/>
          <c:showSerName val="0"/>
          <c:showPercent val="0"/>
          <c:showBubbleSize val="0"/>
        </c:dLbls>
        <c:gapWidth val="219"/>
        <c:overlap val="-27"/>
        <c:axId val="314562784"/>
        <c:axId val="314563440"/>
      </c:barChart>
      <c:dateAx>
        <c:axId val="314562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563440"/>
        <c:crosses val="autoZero"/>
        <c:auto val="1"/>
        <c:lblOffset val="100"/>
        <c:baseTimeUnit val="months"/>
      </c:dateAx>
      <c:valAx>
        <c:axId val="314563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562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c:f>
              <c:numCache>
                <c:formatCode>m/d/yyyy</c:formatCode>
                <c:ptCount val="1"/>
                <c:pt idx="0">
                  <c:v>42948</c:v>
                </c:pt>
              </c:numCache>
            </c:numRef>
          </c:cat>
          <c:val>
            <c:numRef>
              <c:f>Sheet1!$B$2</c:f>
              <c:numCache>
                <c:formatCode>General</c:formatCode>
                <c:ptCount val="1"/>
                <c:pt idx="0">
                  <c:v>64</c:v>
                </c:pt>
              </c:numCache>
            </c:numRef>
          </c:val>
          <c:extLst>
            <c:ext xmlns:c16="http://schemas.microsoft.com/office/drawing/2014/chart" uri="{C3380CC4-5D6E-409C-BE32-E72D297353CC}">
              <c16:uniqueId val="{00000000-7D8B-47A9-B5CB-4D72384451E4}"/>
            </c:ext>
          </c:extLst>
        </c:ser>
        <c:dLbls>
          <c:showLegendKey val="0"/>
          <c:showVal val="0"/>
          <c:showCatName val="0"/>
          <c:showSerName val="0"/>
          <c:showPercent val="0"/>
          <c:showBubbleSize val="0"/>
        </c:dLbls>
        <c:gapWidth val="219"/>
        <c:overlap val="-27"/>
        <c:axId val="314558520"/>
        <c:axId val="314558848"/>
      </c:barChart>
      <c:dateAx>
        <c:axId val="314558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558848"/>
        <c:crosses val="autoZero"/>
        <c:auto val="1"/>
        <c:lblOffset val="100"/>
        <c:baseTimeUnit val="days"/>
      </c:dateAx>
      <c:valAx>
        <c:axId val="314558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558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 (Philadelphia Insurance Co.)</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41</c:v>
                </c:pt>
                <c:pt idx="1">
                  <c:v>29</c:v>
                </c:pt>
                <c:pt idx="2">
                  <c:v>45</c:v>
                </c:pt>
                <c:pt idx="3">
                  <c:v>33</c:v>
                </c:pt>
                <c:pt idx="4">
                  <c:v>15</c:v>
                </c:pt>
                <c:pt idx="5">
                  <c:v>56</c:v>
                </c:pt>
                <c:pt idx="6">
                  <c:v>28</c:v>
                </c:pt>
                <c:pt idx="7">
                  <c:v>43</c:v>
                </c:pt>
                <c:pt idx="8">
                  <c:v>37</c:v>
                </c:pt>
                <c:pt idx="9">
                  <c:v>-3</c:v>
                </c:pt>
              </c:numCache>
            </c:numRef>
          </c:val>
          <c:extLst>
            <c:ext xmlns:c16="http://schemas.microsoft.com/office/drawing/2014/chart" uri="{C3380CC4-5D6E-409C-BE32-E72D297353CC}">
              <c16:uniqueId val="{00000000-11C8-467E-BBCC-7B2533D33465}"/>
            </c:ext>
          </c:extLst>
        </c:ser>
        <c:dLbls>
          <c:showLegendKey val="0"/>
          <c:showVal val="0"/>
          <c:showCatName val="0"/>
          <c:showSerName val="0"/>
          <c:showPercent val="0"/>
          <c:showBubbleSize val="0"/>
        </c:dLbls>
        <c:gapWidth val="219"/>
        <c:overlap val="-27"/>
        <c:axId val="313405512"/>
        <c:axId val="313407808"/>
      </c:barChart>
      <c:dateAx>
        <c:axId val="313405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407808"/>
        <c:crosses val="autoZero"/>
        <c:auto val="1"/>
        <c:lblOffset val="100"/>
        <c:baseTimeUnit val="months"/>
      </c:dateAx>
      <c:valAx>
        <c:axId val="313407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405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 (Philadelphia Insurance Co.)</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62</c:v>
                </c:pt>
                <c:pt idx="1">
                  <c:v>50</c:v>
                </c:pt>
                <c:pt idx="2">
                  <c:v>58</c:v>
                </c:pt>
                <c:pt idx="3">
                  <c:v>71</c:v>
                </c:pt>
                <c:pt idx="4">
                  <c:v>74</c:v>
                </c:pt>
                <c:pt idx="5">
                  <c:v>87</c:v>
                </c:pt>
                <c:pt idx="6">
                  <c:v>78</c:v>
                </c:pt>
                <c:pt idx="7">
                  <c:v>94</c:v>
                </c:pt>
                <c:pt idx="8">
                  <c:v>69</c:v>
                </c:pt>
                <c:pt idx="9">
                  <c:v>0</c:v>
                </c:pt>
                <c:pt idx="10">
                  <c:v>0</c:v>
                </c:pt>
                <c:pt idx="11">
                  <c:v>0</c:v>
                </c:pt>
              </c:numCache>
            </c:numRef>
          </c:val>
          <c:extLst>
            <c:ext xmlns:c16="http://schemas.microsoft.com/office/drawing/2014/chart" uri="{C3380CC4-5D6E-409C-BE32-E72D297353CC}">
              <c16:uniqueId val="{00000000-2881-4E1E-81DB-7EE27065CB14}"/>
            </c:ext>
          </c:extLst>
        </c:ser>
        <c:dLbls>
          <c:showLegendKey val="0"/>
          <c:showVal val="0"/>
          <c:showCatName val="0"/>
          <c:showSerName val="0"/>
          <c:showPercent val="0"/>
          <c:showBubbleSize val="0"/>
        </c:dLbls>
        <c:gapWidth val="219"/>
        <c:overlap val="-27"/>
        <c:axId val="313423552"/>
        <c:axId val="313419616"/>
      </c:barChart>
      <c:dateAx>
        <c:axId val="313423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419616"/>
        <c:crosses val="autoZero"/>
        <c:auto val="1"/>
        <c:lblOffset val="100"/>
        <c:baseTimeUnit val="months"/>
      </c:dateAx>
      <c:valAx>
        <c:axId val="313419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423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954DF-81FE-4B63-A443-3D14E85E8FA1}"/>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4BD33C4B-4C7E-4A3D-8B97-33C9FB104D78}"/>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0996503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B6891-BABD-4361-A13E-BF818CC4BB7F}"/>
              </a:ext>
            </a:extLst>
          </p:cNvPr>
          <p:cNvSpPr>
            <a:spLocks noGrp="1"/>
          </p:cNvSpPr>
          <p:nvPr>
            <p:ph type="title"/>
          </p:nvPr>
        </p:nvSpPr>
        <p:spPr/>
        <p:txBody>
          <a:bodyPr/>
          <a:lstStyle/>
          <a:p>
            <a:r>
              <a:rPr lang="en-US"/>
              <a:t>Overall Audience</a:t>
            </a:r>
          </a:p>
        </p:txBody>
      </p:sp>
      <p:graphicFrame>
        <p:nvGraphicFramePr>
          <p:cNvPr id="6" name="Chart Placeholder 5">
            <a:extLst>
              <a:ext uri="{FF2B5EF4-FFF2-40B4-BE49-F238E27FC236}">
                <a16:creationId xmlns:a16="http://schemas.microsoft.com/office/drawing/2014/main" id="{028D32FA-7BB0-4999-B3AB-8FD2BE7027EB}"/>
              </a:ext>
            </a:extLst>
          </p:cNvPr>
          <p:cNvGraphicFramePr>
            <a:graphicFrameLocks noGrp="1"/>
          </p:cNvGraphicFramePr>
          <p:nvPr>
            <p:ph type="chart" sz="quarter" idx="13"/>
            <p:extLst>
              <p:ext uri="{D42A27DB-BD31-4B8C-83A1-F6EECF244321}">
                <p14:modId xmlns:p14="http://schemas.microsoft.com/office/powerpoint/2010/main" val="31508472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BF9369-A821-4596-B059-697444219E95}"/>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BB828B42-0186-4B4D-912A-5B8ECD47A7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86346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8FF1B-AF35-412B-B98F-BE0747C49313}"/>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F58DE565-A345-4D9F-A090-9E7F6E92545C}"/>
              </a:ext>
            </a:extLst>
          </p:cNvPr>
          <p:cNvGraphicFramePr>
            <a:graphicFrameLocks noGrp="1"/>
          </p:cNvGraphicFramePr>
          <p:nvPr>
            <p:ph type="tbl" sz="quarter" idx="13"/>
            <p:extLst>
              <p:ext uri="{D42A27DB-BD31-4B8C-83A1-F6EECF244321}">
                <p14:modId xmlns:p14="http://schemas.microsoft.com/office/powerpoint/2010/main" val="2813046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163488888"/>
                    </a:ext>
                  </a:extLst>
                </a:gridCol>
                <a:gridCol w="740664">
                  <a:extLst>
                    <a:ext uri="{9D8B030D-6E8A-4147-A177-3AD203B41FA5}">
                      <a16:colId xmlns:a16="http://schemas.microsoft.com/office/drawing/2014/main" val="2312161899"/>
                    </a:ext>
                  </a:extLst>
                </a:gridCol>
                <a:gridCol w="740664">
                  <a:extLst>
                    <a:ext uri="{9D8B030D-6E8A-4147-A177-3AD203B41FA5}">
                      <a16:colId xmlns:a16="http://schemas.microsoft.com/office/drawing/2014/main" val="3907029321"/>
                    </a:ext>
                  </a:extLst>
                </a:gridCol>
                <a:gridCol w="740664">
                  <a:extLst>
                    <a:ext uri="{9D8B030D-6E8A-4147-A177-3AD203B41FA5}">
                      <a16:colId xmlns:a16="http://schemas.microsoft.com/office/drawing/2014/main" val="130718211"/>
                    </a:ext>
                  </a:extLst>
                </a:gridCol>
                <a:gridCol w="740664">
                  <a:extLst>
                    <a:ext uri="{9D8B030D-6E8A-4147-A177-3AD203B41FA5}">
                      <a16:colId xmlns:a16="http://schemas.microsoft.com/office/drawing/2014/main" val="609403285"/>
                    </a:ext>
                  </a:extLst>
                </a:gridCol>
                <a:gridCol w="740664">
                  <a:extLst>
                    <a:ext uri="{9D8B030D-6E8A-4147-A177-3AD203B41FA5}">
                      <a16:colId xmlns:a16="http://schemas.microsoft.com/office/drawing/2014/main" val="1222484476"/>
                    </a:ext>
                  </a:extLst>
                </a:gridCol>
                <a:gridCol w="740664">
                  <a:extLst>
                    <a:ext uri="{9D8B030D-6E8A-4147-A177-3AD203B41FA5}">
                      <a16:colId xmlns:a16="http://schemas.microsoft.com/office/drawing/2014/main" val="1998039281"/>
                    </a:ext>
                  </a:extLst>
                </a:gridCol>
                <a:gridCol w="740664">
                  <a:extLst>
                    <a:ext uri="{9D8B030D-6E8A-4147-A177-3AD203B41FA5}">
                      <a16:colId xmlns:a16="http://schemas.microsoft.com/office/drawing/2014/main" val="1038885913"/>
                    </a:ext>
                  </a:extLst>
                </a:gridCol>
                <a:gridCol w="740664">
                  <a:extLst>
                    <a:ext uri="{9D8B030D-6E8A-4147-A177-3AD203B41FA5}">
                      <a16:colId xmlns:a16="http://schemas.microsoft.com/office/drawing/2014/main" val="1415994280"/>
                    </a:ext>
                  </a:extLst>
                </a:gridCol>
                <a:gridCol w="740664">
                  <a:extLst>
                    <a:ext uri="{9D8B030D-6E8A-4147-A177-3AD203B41FA5}">
                      <a16:colId xmlns:a16="http://schemas.microsoft.com/office/drawing/2014/main" val="321720745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38843122"/>
                  </a:ext>
                </a:extLst>
              </a:tr>
              <a:tr h="370840">
                <a:tc>
                  <a:txBody>
                    <a:bodyPr/>
                    <a:lstStyle/>
                    <a:p>
                      <a:r>
                        <a:rPr lang="en-US" sz="1000"/>
                        <a:t>Philadelphia Insurance Companies</a:t>
                      </a:r>
                    </a:p>
                  </a:txBody>
                  <a:tcPr/>
                </a:tc>
                <a:tc>
                  <a:txBody>
                    <a:bodyPr/>
                    <a:lstStyle/>
                    <a:p>
                      <a:r>
                        <a:rPr lang="en-US" sz="1000"/>
                        <a:t>3259</a:t>
                      </a:r>
                    </a:p>
                  </a:txBody>
                  <a:tcPr/>
                </a:tc>
                <a:tc>
                  <a:txBody>
                    <a:bodyPr/>
                    <a:lstStyle/>
                    <a:p>
                      <a:r>
                        <a:rPr lang="en-US" sz="1000"/>
                        <a:t>27</a:t>
                      </a:r>
                    </a:p>
                  </a:txBody>
                  <a:tcPr/>
                </a:tc>
                <a:tc>
                  <a:txBody>
                    <a:bodyPr/>
                    <a:lstStyle/>
                    <a:p>
                      <a:r>
                        <a:rPr lang="en-US" sz="1000"/>
                        <a:t>23</a:t>
                      </a:r>
                    </a:p>
                  </a:txBody>
                  <a:tcPr/>
                </a:tc>
                <a:tc>
                  <a:txBody>
                    <a:bodyPr/>
                    <a:lstStyle/>
                    <a:p>
                      <a:r>
                        <a:rPr lang="en-US" sz="1000"/>
                        <a:t>465</a:t>
                      </a:r>
                    </a:p>
                  </a:txBody>
                  <a:tcPr/>
                </a:tc>
                <a:tc>
                  <a:txBody>
                    <a:bodyPr/>
                    <a:lstStyle/>
                    <a:p>
                      <a:r>
                        <a:rPr lang="en-US" sz="1000"/>
                        <a:t>4</a:t>
                      </a:r>
                    </a:p>
                  </a:txBody>
                  <a:tcPr/>
                </a:tc>
                <a:tc>
                  <a:txBody>
                    <a:bodyPr/>
                    <a:lstStyle/>
                    <a:p>
                      <a:r>
                        <a:rPr lang="en-US" sz="1000"/>
                        <a:t>57</a:t>
                      </a:r>
                    </a:p>
                  </a:txBody>
                  <a:tcPr/>
                </a:tc>
                <a:tc>
                  <a:txBody>
                    <a:bodyPr/>
                    <a:lstStyle/>
                    <a:p>
                      <a:r>
                        <a:rPr lang="en-US" sz="1000"/>
                        <a:t>2</a:t>
                      </a:r>
                    </a:p>
                  </a:txBody>
                  <a:tcPr/>
                </a:tc>
                <a:tc>
                  <a:txBody>
                    <a:bodyPr/>
                    <a:lstStyle/>
                    <a:p>
                      <a:r>
                        <a:rPr lang="en-US" sz="1000"/>
                        <a:t>0.7048%</a:t>
                      </a:r>
                    </a:p>
                  </a:txBody>
                  <a:tcPr/>
                </a:tc>
                <a:tc>
                  <a:txBody>
                    <a:bodyPr/>
                    <a:lstStyle/>
                    <a:p>
                      <a:r>
                        <a:rPr lang="en-US" sz="1000"/>
                        <a:t>0.0%</a:t>
                      </a:r>
                    </a:p>
                  </a:txBody>
                  <a:tcPr/>
                </a:tc>
                <a:extLst>
                  <a:ext uri="{0D108BD9-81ED-4DB2-BD59-A6C34878D82A}">
                    <a16:rowId xmlns:a16="http://schemas.microsoft.com/office/drawing/2014/main" val="2712614016"/>
                  </a:ext>
                </a:extLst>
              </a:tr>
            </a:tbl>
          </a:graphicData>
        </a:graphic>
      </p:graphicFrame>
      <p:sp>
        <p:nvSpPr>
          <p:cNvPr id="4" name="Text Placeholder 3">
            <a:extLst>
              <a:ext uri="{FF2B5EF4-FFF2-40B4-BE49-F238E27FC236}">
                <a16:creationId xmlns:a16="http://schemas.microsoft.com/office/drawing/2014/main" id="{25343D68-CF4B-4C4C-80A2-D83911956AE6}"/>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2603095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FDFF6-E577-4B71-8E07-BF041DE802FF}"/>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44123430-3F8C-47D0-95F3-D0AD8074262D}"/>
              </a:ext>
            </a:extLst>
          </p:cNvPr>
          <p:cNvGraphicFramePr>
            <a:graphicFrameLocks noGrp="1"/>
          </p:cNvGraphicFramePr>
          <p:nvPr>
            <p:ph type="chart" sz="quarter" idx="13"/>
            <p:extLst>
              <p:ext uri="{D42A27DB-BD31-4B8C-83A1-F6EECF244321}">
                <p14:modId xmlns:p14="http://schemas.microsoft.com/office/powerpoint/2010/main" val="17042669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BC2A2B-FA34-4562-B50A-1E9886324976}"/>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D0325F1D-CE3E-4465-BF42-D8FECB37EA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4219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20F80-94DE-408B-B982-AA64FCACA0AC}"/>
              </a:ext>
            </a:extLst>
          </p:cNvPr>
          <p:cNvSpPr>
            <a:spLocks noGrp="1"/>
          </p:cNvSpPr>
          <p:nvPr>
            <p:ph type="title"/>
          </p:nvPr>
        </p:nvSpPr>
        <p:spPr/>
        <p:txBody>
          <a:bodyPr/>
          <a:lstStyle/>
          <a:p>
            <a:r>
              <a:rPr lang="en-US"/>
              <a:t>Average Interactions Per Facebook Post</a:t>
            </a:r>
          </a:p>
        </p:txBody>
      </p:sp>
      <p:graphicFrame>
        <p:nvGraphicFramePr>
          <p:cNvPr id="6" name="Chart Placeholder 5">
            <a:extLst>
              <a:ext uri="{FF2B5EF4-FFF2-40B4-BE49-F238E27FC236}">
                <a16:creationId xmlns:a16="http://schemas.microsoft.com/office/drawing/2014/main" id="{83CA2D0B-F5E4-4C2D-B16A-64C4BCDDB25C}"/>
              </a:ext>
            </a:extLst>
          </p:cNvPr>
          <p:cNvGraphicFramePr>
            <a:graphicFrameLocks noGrp="1"/>
          </p:cNvGraphicFramePr>
          <p:nvPr>
            <p:ph type="chart" sz="quarter" idx="13"/>
            <p:extLst>
              <p:ext uri="{D42A27DB-BD31-4B8C-83A1-F6EECF244321}">
                <p14:modId xmlns:p14="http://schemas.microsoft.com/office/powerpoint/2010/main" val="40205225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C367F9-20A9-4925-A1A8-54C9A373C9B4}"/>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1B0167D1-B2E5-46F4-AE04-8AF1172415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99416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D858B-0B99-490F-A8E7-3BA9F4F51CAC}"/>
              </a:ext>
            </a:extLst>
          </p:cNvPr>
          <p:cNvSpPr>
            <a:spLocks noGrp="1"/>
          </p:cNvSpPr>
          <p:nvPr>
            <p:ph type="title"/>
          </p:nvPr>
        </p:nvSpPr>
        <p:spPr/>
        <p:txBody>
          <a:bodyPr/>
          <a:lstStyle/>
          <a:p>
            <a:r>
              <a:rPr lang="en-US"/>
              <a:t>Facebook Impressions</a:t>
            </a:r>
          </a:p>
        </p:txBody>
      </p:sp>
      <p:graphicFrame>
        <p:nvGraphicFramePr>
          <p:cNvPr id="6" name="Chart Placeholder 5">
            <a:extLst>
              <a:ext uri="{FF2B5EF4-FFF2-40B4-BE49-F238E27FC236}">
                <a16:creationId xmlns:a16="http://schemas.microsoft.com/office/drawing/2014/main" id="{4FB02CE5-9713-4274-AEA1-D37818E02A46}"/>
              </a:ext>
            </a:extLst>
          </p:cNvPr>
          <p:cNvGraphicFramePr>
            <a:graphicFrameLocks noGrp="1"/>
          </p:cNvGraphicFramePr>
          <p:nvPr>
            <p:ph type="chart" sz="quarter" idx="13"/>
            <p:extLst>
              <p:ext uri="{D42A27DB-BD31-4B8C-83A1-F6EECF244321}">
                <p14:modId xmlns:p14="http://schemas.microsoft.com/office/powerpoint/2010/main" val="27428529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29FCDC-8C4D-4890-947E-C49F1D2B25E8}"/>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CB785985-F014-4D4B-8894-81C0F42E75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01473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38AF5-8BEF-457C-93B0-48C8D2239401}"/>
              </a:ext>
            </a:extLst>
          </p:cNvPr>
          <p:cNvSpPr>
            <a:spLocks noGrp="1"/>
          </p:cNvSpPr>
          <p:nvPr>
            <p:ph type="title"/>
          </p:nvPr>
        </p:nvSpPr>
        <p:spPr/>
        <p:txBody>
          <a:bodyPr/>
          <a:lstStyle/>
          <a:p>
            <a:r>
              <a:rPr lang="en-US"/>
              <a:t>Facebook Own Posts Table</a:t>
            </a:r>
          </a:p>
        </p:txBody>
      </p:sp>
      <p:graphicFrame>
        <p:nvGraphicFramePr>
          <p:cNvPr id="5" name="Table Placeholder 4">
            <a:extLst>
              <a:ext uri="{FF2B5EF4-FFF2-40B4-BE49-F238E27FC236}">
                <a16:creationId xmlns:a16="http://schemas.microsoft.com/office/drawing/2014/main" id="{7579A50B-BD76-4D5C-8180-E60C0029EB96}"/>
              </a:ext>
            </a:extLst>
          </p:cNvPr>
          <p:cNvGraphicFramePr>
            <a:graphicFrameLocks noGrp="1"/>
          </p:cNvGraphicFramePr>
          <p:nvPr>
            <p:ph type="tbl" sz="quarter" idx="13"/>
            <p:extLst>
              <p:ext uri="{D42A27DB-BD31-4B8C-83A1-F6EECF244321}">
                <p14:modId xmlns:p14="http://schemas.microsoft.com/office/powerpoint/2010/main" val="2442245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8842490"/>
                    </a:ext>
                  </a:extLst>
                </a:gridCol>
                <a:gridCol w="658368">
                  <a:extLst>
                    <a:ext uri="{9D8B030D-6E8A-4147-A177-3AD203B41FA5}">
                      <a16:colId xmlns:a16="http://schemas.microsoft.com/office/drawing/2014/main" val="609809503"/>
                    </a:ext>
                  </a:extLst>
                </a:gridCol>
                <a:gridCol w="658368">
                  <a:extLst>
                    <a:ext uri="{9D8B030D-6E8A-4147-A177-3AD203B41FA5}">
                      <a16:colId xmlns:a16="http://schemas.microsoft.com/office/drawing/2014/main" val="644056858"/>
                    </a:ext>
                  </a:extLst>
                </a:gridCol>
                <a:gridCol w="658368">
                  <a:extLst>
                    <a:ext uri="{9D8B030D-6E8A-4147-A177-3AD203B41FA5}">
                      <a16:colId xmlns:a16="http://schemas.microsoft.com/office/drawing/2014/main" val="2294045049"/>
                    </a:ext>
                  </a:extLst>
                </a:gridCol>
                <a:gridCol w="658368">
                  <a:extLst>
                    <a:ext uri="{9D8B030D-6E8A-4147-A177-3AD203B41FA5}">
                      <a16:colId xmlns:a16="http://schemas.microsoft.com/office/drawing/2014/main" val="2680214615"/>
                    </a:ext>
                  </a:extLst>
                </a:gridCol>
                <a:gridCol w="658368">
                  <a:extLst>
                    <a:ext uri="{9D8B030D-6E8A-4147-A177-3AD203B41FA5}">
                      <a16:colId xmlns:a16="http://schemas.microsoft.com/office/drawing/2014/main" val="1993492634"/>
                    </a:ext>
                  </a:extLst>
                </a:gridCol>
                <a:gridCol w="658368">
                  <a:extLst>
                    <a:ext uri="{9D8B030D-6E8A-4147-A177-3AD203B41FA5}">
                      <a16:colId xmlns:a16="http://schemas.microsoft.com/office/drawing/2014/main" val="1725566974"/>
                    </a:ext>
                  </a:extLst>
                </a:gridCol>
                <a:gridCol w="658368">
                  <a:extLst>
                    <a:ext uri="{9D8B030D-6E8A-4147-A177-3AD203B41FA5}">
                      <a16:colId xmlns:a16="http://schemas.microsoft.com/office/drawing/2014/main" val="3119327871"/>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2092644090"/>
                  </a:ext>
                </a:extLst>
              </a:tr>
              <a:tr h="370840">
                <a:tc>
                  <a:txBody>
                    <a:bodyPr/>
                    <a:lstStyle/>
                    <a:p>
                      <a:r>
                        <a:rPr lang="en-US" sz="1000" b="1"/>
                        <a:t>Philadelphia Insurance Companies - 2017-09-25 12:41:47</a:t>
                      </a:r>
                      <a:r>
                        <a:rPr lang="en-US" sz="1000"/>
                        <a:t>
PHLY was proud to sponsor the Parkway Run &amp; Walk benefiting Children's Hospital of Philadelphia for the 14th consecutive year! 150 members of #TEAMPHLY joined thousands of other runners, walkers, and supporters yesterday on the Benjamin Franklin Parkway in Philadelphia to raise awareness and funds for pediatric cancer research. During the month of September, PHLY employees held a series of office-wide fundraising events leading up to the race and helped raise $125,000 to benefit the Cancer Center at CHOP!</a:t>
                      </a:r>
                    </a:p>
                  </a:txBody>
                  <a:tcPr/>
                </a:tc>
                <a:tc>
                  <a:txBody>
                    <a:bodyPr/>
                    <a:lstStyle/>
                    <a:p>
                      <a:r>
                        <a:rPr lang="en-US" sz="1000"/>
                        <a:t>83</a:t>
                      </a:r>
                    </a:p>
                  </a:txBody>
                  <a:tcPr/>
                </a:tc>
                <a:tc>
                  <a:txBody>
                    <a:bodyPr/>
                    <a:lstStyle/>
                    <a:p>
                      <a:r>
                        <a:rPr lang="en-US" sz="1000"/>
                        <a:t>78</a:t>
                      </a:r>
                    </a:p>
                  </a:txBody>
                  <a:tcPr/>
                </a:tc>
                <a:tc>
                  <a:txBody>
                    <a:bodyPr/>
                    <a:lstStyle/>
                    <a:p>
                      <a:r>
                        <a:rPr lang="en-US" sz="1000"/>
                        <a:t>0</a:t>
                      </a:r>
                    </a:p>
                  </a:txBody>
                  <a:tcPr/>
                </a:tc>
                <a:tc>
                  <a:txBody>
                    <a:bodyPr/>
                    <a:lstStyle/>
                    <a:p>
                      <a:r>
                        <a:rPr lang="en-US" sz="1000"/>
                        <a:t>5</a:t>
                      </a:r>
                    </a:p>
                  </a:txBody>
                  <a:tcPr/>
                </a:tc>
                <a:tc>
                  <a:txBody>
                    <a:bodyPr/>
                    <a:lstStyle/>
                    <a:p>
                      <a:r>
                        <a:rPr lang="en-US" sz="1000"/>
                        <a:t>2.5476%</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485894432"/>
                  </a:ext>
                </a:extLst>
              </a:tr>
              <a:tr h="370840">
                <a:tc>
                  <a:txBody>
                    <a:bodyPr/>
                    <a:lstStyle/>
                    <a:p>
                      <a:r>
                        <a:rPr lang="en-US" sz="1000" b="1"/>
                        <a:t>Philadelphia Insurance Companies - 2017-09-28 17:23:00</a:t>
                      </a:r>
                      <a:r>
                        <a:rPr lang="en-US" sz="1000"/>
                        <a:t>
Earlier this week, PHLY welcomed new employees from across the country to the Home Office for our semi-annual New Hire Training. Over 70 participants attended various educational workshops, panel discussions, networking opportunities, and a PHLY product expo, all geared towards strengthening their skills while acclimating them to their new roles at PHLY.  Welcome to the team! #TEAMPHLY</a:t>
                      </a:r>
                    </a:p>
                  </a:txBody>
                  <a:tcPr/>
                </a:tc>
                <a:tc>
                  <a:txBody>
                    <a:bodyPr/>
                    <a:lstStyle/>
                    <a:p>
                      <a:r>
                        <a:rPr lang="en-US" sz="1000"/>
                        <a:t>43</a:t>
                      </a:r>
                    </a:p>
                  </a:txBody>
                  <a:tcPr/>
                </a:tc>
                <a:tc>
                  <a:txBody>
                    <a:bodyPr/>
                    <a:lstStyle/>
                    <a:p>
                      <a:r>
                        <a:rPr lang="en-US" sz="1000"/>
                        <a:t>42</a:t>
                      </a:r>
                    </a:p>
                  </a:txBody>
                  <a:tcPr/>
                </a:tc>
                <a:tc>
                  <a:txBody>
                    <a:bodyPr/>
                    <a:lstStyle/>
                    <a:p>
                      <a:r>
                        <a:rPr lang="en-US" sz="1000"/>
                        <a:t>1</a:t>
                      </a:r>
                    </a:p>
                  </a:txBody>
                  <a:tcPr/>
                </a:tc>
                <a:tc>
                  <a:txBody>
                    <a:bodyPr/>
                    <a:lstStyle/>
                    <a:p>
                      <a:r>
                        <a:rPr lang="en-US" sz="1000"/>
                        <a:t>0</a:t>
                      </a:r>
                    </a:p>
                  </a:txBody>
                  <a:tcPr/>
                </a:tc>
                <a:tc>
                  <a:txBody>
                    <a:bodyPr/>
                    <a:lstStyle/>
                    <a:p>
                      <a:r>
                        <a:rPr lang="en-US" sz="1000"/>
                        <a:t>1.3198%</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697538954"/>
                  </a:ext>
                </a:extLst>
              </a:tr>
              <a:tr h="370840">
                <a:tc>
                  <a:txBody>
                    <a:bodyPr/>
                    <a:lstStyle/>
                    <a:p>
                      <a:r>
                        <a:rPr lang="en-US" sz="1000" b="1"/>
                        <a:t>Philadelphia Insurance Companies - 2017-09-19 09:05:12</a:t>
                      </a:r>
                      <a:r>
                        <a:rPr lang="en-US" sz="1000"/>
                        <a:t>
PHLY is proud to be recognized as one of the Best Places to Work in PA for the 9th year and one of the Best Places to Work in Insurance for the 8th year!</a:t>
                      </a:r>
                    </a:p>
                  </a:txBody>
                  <a:tcPr/>
                </a:tc>
                <a:tc>
                  <a:txBody>
                    <a:bodyPr/>
                    <a:lstStyle/>
                    <a:p>
                      <a:r>
                        <a:rPr lang="en-US" sz="1000"/>
                        <a:t>34</a:t>
                      </a:r>
                    </a:p>
                  </a:txBody>
                  <a:tcPr/>
                </a:tc>
                <a:tc>
                  <a:txBody>
                    <a:bodyPr/>
                    <a:lstStyle/>
                    <a:p>
                      <a:r>
                        <a:rPr lang="en-US" sz="1000"/>
                        <a:t>28</a:t>
                      </a:r>
                    </a:p>
                  </a:txBody>
                  <a:tcPr/>
                </a:tc>
                <a:tc>
                  <a:txBody>
                    <a:bodyPr/>
                    <a:lstStyle/>
                    <a:p>
                      <a:r>
                        <a:rPr lang="en-US" sz="1000"/>
                        <a:t>0</a:t>
                      </a:r>
                    </a:p>
                  </a:txBody>
                  <a:tcPr/>
                </a:tc>
                <a:tc>
                  <a:txBody>
                    <a:bodyPr/>
                    <a:lstStyle/>
                    <a:p>
                      <a:r>
                        <a:rPr lang="en-US" sz="1000"/>
                        <a:t>6</a:t>
                      </a:r>
                    </a:p>
                  </a:txBody>
                  <a:tcPr/>
                </a:tc>
                <a:tc>
                  <a:txBody>
                    <a:bodyPr/>
                    <a:lstStyle/>
                    <a:p>
                      <a:r>
                        <a:rPr lang="en-US" sz="1000"/>
                        <a:t>1.0484%</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368441550"/>
                  </a:ext>
                </a:extLst>
              </a:tr>
              <a:tr h="370840">
                <a:tc>
                  <a:txBody>
                    <a:bodyPr/>
                    <a:lstStyle/>
                    <a:p>
                      <a:r>
                        <a:rPr lang="en-US" sz="1000" b="1"/>
                        <a:t>Philadelphia Insurance Companies - 2017-09-06 12:27:46</a:t>
                      </a:r>
                      <a:r>
                        <a:rPr lang="en-US" sz="1000"/>
                        <a:t>
The U.S. National Hurricane Center is calling Hurricane Irma “potentially catastrophic.” With the storm posing a threat to Florida and areas of the Southeast this weekend, now is the time to take proactive measures. Check out our hurricane preparedness tips for businesses: https://goo.gl/Htj1zk</a:t>
                      </a:r>
                    </a:p>
                  </a:txBody>
                  <a:tcPr/>
                </a:tc>
                <a:tc>
                  <a:txBody>
                    <a:bodyPr/>
                    <a:lstStyle/>
                    <a:p>
                      <a:r>
                        <a:rPr lang="en-US" sz="1000"/>
                        <a:t>30</a:t>
                      </a:r>
                    </a:p>
                  </a:txBody>
                  <a:tcPr/>
                </a:tc>
                <a:tc>
                  <a:txBody>
                    <a:bodyPr/>
                    <a:lstStyle/>
                    <a:p>
                      <a:r>
                        <a:rPr lang="en-US" sz="1000"/>
                        <a:t>19</a:t>
                      </a:r>
                    </a:p>
                  </a:txBody>
                  <a:tcPr/>
                </a:tc>
                <a:tc>
                  <a:txBody>
                    <a:bodyPr/>
                    <a:lstStyle/>
                    <a:p>
                      <a:r>
                        <a:rPr lang="en-US" sz="1000"/>
                        <a:t>1</a:t>
                      </a:r>
                    </a:p>
                  </a:txBody>
                  <a:tcPr/>
                </a:tc>
                <a:tc>
                  <a:txBody>
                    <a:bodyPr/>
                    <a:lstStyle/>
                    <a:p>
                      <a:r>
                        <a:rPr lang="en-US" sz="1000"/>
                        <a:t>10</a:t>
                      </a:r>
                    </a:p>
                  </a:txBody>
                  <a:tcPr/>
                </a:tc>
                <a:tc>
                  <a:txBody>
                    <a:bodyPr/>
                    <a:lstStyle/>
                    <a:p>
                      <a:r>
                        <a:rPr lang="en-US" sz="1000"/>
                        <a:t>0.9268%</a:t>
                      </a:r>
                    </a:p>
                  </a:txBody>
                  <a:tcPr/>
                </a:tc>
                <a:tc>
                  <a:txBody>
                    <a:bodyPr/>
                    <a:lstStyle/>
                    <a:p>
                      <a:r>
                        <a:rPr lang="en-US" sz="1000"/>
                        <a:t>Link</a:t>
                      </a:r>
                    </a:p>
                  </a:txBody>
                  <a:tcPr/>
                </a:tc>
                <a:tc>
                  <a:txBody>
                    <a:bodyPr/>
                    <a:lstStyle/>
                    <a:p>
                      <a:r>
                        <a:rPr lang="en-US" sz="1000"/>
                        <a:t>Highly Unlikely</a:t>
                      </a:r>
                    </a:p>
                  </a:txBody>
                  <a:tcPr/>
                </a:tc>
                <a:extLst>
                  <a:ext uri="{0D108BD9-81ED-4DB2-BD59-A6C34878D82A}">
                    <a16:rowId xmlns:a16="http://schemas.microsoft.com/office/drawing/2014/main" val="3141104566"/>
                  </a:ext>
                </a:extLst>
              </a:tr>
            </a:tbl>
          </a:graphicData>
        </a:graphic>
      </p:graphicFrame>
      <p:sp>
        <p:nvSpPr>
          <p:cNvPr id="4" name="Text Placeholder 3">
            <a:extLst>
              <a:ext uri="{FF2B5EF4-FFF2-40B4-BE49-F238E27FC236}">
                <a16:creationId xmlns:a16="http://schemas.microsoft.com/office/drawing/2014/main" id="{F86F7EA0-AC7B-49D2-B61C-71BDE25ED108}"/>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8748413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1A0C2-6B29-4C64-8BEC-CA082267B120}"/>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8BD6E2F8-86DD-4F05-8235-7152CB841844}"/>
              </a:ext>
            </a:extLst>
          </p:cNvPr>
          <p:cNvGraphicFramePr>
            <a:graphicFrameLocks noGrp="1"/>
          </p:cNvGraphicFramePr>
          <p:nvPr>
            <p:ph type="chart" sz="quarter" idx="13"/>
            <p:extLst>
              <p:ext uri="{D42A27DB-BD31-4B8C-83A1-F6EECF244321}">
                <p14:modId xmlns:p14="http://schemas.microsoft.com/office/powerpoint/2010/main" val="17162362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DB8DEA-D204-4A33-96B8-730FD673FA26}"/>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1D8B7C2A-2617-4073-A187-21ADC6E0B9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02157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FC9D1-0B89-4580-B9D4-43D526DF690E}"/>
              </a:ext>
            </a:extLst>
          </p:cNvPr>
          <p:cNvSpPr>
            <a:spLocks noGrp="1"/>
          </p:cNvSpPr>
          <p:nvPr>
            <p:ph type="title"/>
          </p:nvPr>
        </p:nvSpPr>
        <p:spPr/>
        <p:txBody>
          <a:bodyPr/>
          <a:lstStyle/>
          <a:p>
            <a:r>
              <a:rPr lang="en-US"/>
              <a:t>Twitter Key Metrics Table</a:t>
            </a:r>
          </a:p>
        </p:txBody>
      </p:sp>
      <p:graphicFrame>
        <p:nvGraphicFramePr>
          <p:cNvPr id="5" name="Table Placeholder 4">
            <a:extLst>
              <a:ext uri="{FF2B5EF4-FFF2-40B4-BE49-F238E27FC236}">
                <a16:creationId xmlns:a16="http://schemas.microsoft.com/office/drawing/2014/main" id="{FE866F11-697E-4B95-9FF5-20DDC831811B}"/>
              </a:ext>
            </a:extLst>
          </p:cNvPr>
          <p:cNvGraphicFramePr>
            <a:graphicFrameLocks noGrp="1"/>
          </p:cNvGraphicFramePr>
          <p:nvPr>
            <p:ph type="tbl" sz="quarter" idx="13"/>
            <p:extLst>
              <p:ext uri="{D42A27DB-BD31-4B8C-83A1-F6EECF244321}">
                <p14:modId xmlns:p14="http://schemas.microsoft.com/office/powerpoint/2010/main" val="7311959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198616120"/>
                    </a:ext>
                  </a:extLst>
                </a:gridCol>
                <a:gridCol w="493776">
                  <a:extLst>
                    <a:ext uri="{9D8B030D-6E8A-4147-A177-3AD203B41FA5}">
                      <a16:colId xmlns:a16="http://schemas.microsoft.com/office/drawing/2014/main" val="1069330371"/>
                    </a:ext>
                  </a:extLst>
                </a:gridCol>
                <a:gridCol w="493776">
                  <a:extLst>
                    <a:ext uri="{9D8B030D-6E8A-4147-A177-3AD203B41FA5}">
                      <a16:colId xmlns:a16="http://schemas.microsoft.com/office/drawing/2014/main" val="857698243"/>
                    </a:ext>
                  </a:extLst>
                </a:gridCol>
                <a:gridCol w="493776">
                  <a:extLst>
                    <a:ext uri="{9D8B030D-6E8A-4147-A177-3AD203B41FA5}">
                      <a16:colId xmlns:a16="http://schemas.microsoft.com/office/drawing/2014/main" val="774498424"/>
                    </a:ext>
                  </a:extLst>
                </a:gridCol>
                <a:gridCol w="493776">
                  <a:extLst>
                    <a:ext uri="{9D8B030D-6E8A-4147-A177-3AD203B41FA5}">
                      <a16:colId xmlns:a16="http://schemas.microsoft.com/office/drawing/2014/main" val="173492290"/>
                    </a:ext>
                  </a:extLst>
                </a:gridCol>
                <a:gridCol w="493776">
                  <a:extLst>
                    <a:ext uri="{9D8B030D-6E8A-4147-A177-3AD203B41FA5}">
                      <a16:colId xmlns:a16="http://schemas.microsoft.com/office/drawing/2014/main" val="3768826498"/>
                    </a:ext>
                  </a:extLst>
                </a:gridCol>
                <a:gridCol w="493776">
                  <a:extLst>
                    <a:ext uri="{9D8B030D-6E8A-4147-A177-3AD203B41FA5}">
                      <a16:colId xmlns:a16="http://schemas.microsoft.com/office/drawing/2014/main" val="2026565246"/>
                    </a:ext>
                  </a:extLst>
                </a:gridCol>
                <a:gridCol w="493776">
                  <a:extLst>
                    <a:ext uri="{9D8B030D-6E8A-4147-A177-3AD203B41FA5}">
                      <a16:colId xmlns:a16="http://schemas.microsoft.com/office/drawing/2014/main" val="1735717022"/>
                    </a:ext>
                  </a:extLst>
                </a:gridCol>
                <a:gridCol w="493776">
                  <a:extLst>
                    <a:ext uri="{9D8B030D-6E8A-4147-A177-3AD203B41FA5}">
                      <a16:colId xmlns:a16="http://schemas.microsoft.com/office/drawing/2014/main" val="1069893402"/>
                    </a:ext>
                  </a:extLst>
                </a:gridCol>
                <a:gridCol w="493776">
                  <a:extLst>
                    <a:ext uri="{9D8B030D-6E8A-4147-A177-3AD203B41FA5}">
                      <a16:colId xmlns:a16="http://schemas.microsoft.com/office/drawing/2014/main" val="2080851545"/>
                    </a:ext>
                  </a:extLst>
                </a:gridCol>
                <a:gridCol w="493776">
                  <a:extLst>
                    <a:ext uri="{9D8B030D-6E8A-4147-A177-3AD203B41FA5}">
                      <a16:colId xmlns:a16="http://schemas.microsoft.com/office/drawing/2014/main" val="1053860250"/>
                    </a:ext>
                  </a:extLst>
                </a:gridCol>
                <a:gridCol w="493776">
                  <a:extLst>
                    <a:ext uri="{9D8B030D-6E8A-4147-A177-3AD203B41FA5}">
                      <a16:colId xmlns:a16="http://schemas.microsoft.com/office/drawing/2014/main" val="2189310810"/>
                    </a:ext>
                  </a:extLst>
                </a:gridCol>
                <a:gridCol w="493776">
                  <a:extLst>
                    <a:ext uri="{9D8B030D-6E8A-4147-A177-3AD203B41FA5}">
                      <a16:colId xmlns:a16="http://schemas.microsoft.com/office/drawing/2014/main" val="1161771534"/>
                    </a:ext>
                  </a:extLst>
                </a:gridCol>
                <a:gridCol w="493776">
                  <a:extLst>
                    <a:ext uri="{9D8B030D-6E8A-4147-A177-3AD203B41FA5}">
                      <a16:colId xmlns:a16="http://schemas.microsoft.com/office/drawing/2014/main" val="44840661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5339943"/>
                  </a:ext>
                </a:extLst>
              </a:tr>
              <a:tr h="370840">
                <a:tc>
                  <a:txBody>
                    <a:bodyPr/>
                    <a:lstStyle/>
                    <a:p>
                      <a:r>
                        <a:rPr lang="en-US" sz="1000"/>
                        <a:t>@PHLYINS</a:t>
                      </a:r>
                    </a:p>
                  </a:txBody>
                  <a:tcPr/>
                </a:tc>
                <a:tc>
                  <a:txBody>
                    <a:bodyPr/>
                    <a:lstStyle/>
                    <a:p>
                      <a:r>
                        <a:rPr lang="en-US" sz="1000"/>
                        <a:t>2783</a:t>
                      </a:r>
                    </a:p>
                  </a:txBody>
                  <a:tcPr/>
                </a:tc>
                <a:tc>
                  <a:txBody>
                    <a:bodyPr/>
                    <a:lstStyle/>
                    <a:p>
                      <a:r>
                        <a:rPr lang="en-US" sz="1000"/>
                        <a:t>30</a:t>
                      </a:r>
                    </a:p>
                  </a:txBody>
                  <a:tcPr/>
                </a:tc>
                <a:tc>
                  <a:txBody>
                    <a:bodyPr/>
                    <a:lstStyle/>
                    <a:p>
                      <a:r>
                        <a:rPr lang="en-US" sz="1000"/>
                        <a:t>35</a:t>
                      </a:r>
                    </a:p>
                  </a:txBody>
                  <a:tcPr/>
                </a:tc>
                <a:tc>
                  <a:txBody>
                    <a:bodyPr/>
                    <a:lstStyle/>
                    <a:p>
                      <a:r>
                        <a:rPr lang="en-US" sz="1000"/>
                        <a:t>27</a:t>
                      </a:r>
                    </a:p>
                  </a:txBody>
                  <a:tcPr/>
                </a:tc>
                <a:tc>
                  <a:txBody>
                    <a:bodyPr/>
                    <a:lstStyle/>
                    <a:p>
                      <a:r>
                        <a:rPr lang="en-US" sz="1000"/>
                        <a:t>4</a:t>
                      </a:r>
                    </a:p>
                  </a:txBody>
                  <a:tcPr/>
                </a:tc>
                <a:tc>
                  <a:txBody>
                    <a:bodyPr/>
                    <a:lstStyle/>
                    <a:p>
                      <a:r>
                        <a:rPr lang="en-US" sz="1000"/>
                        <a:t>4</a:t>
                      </a:r>
                    </a:p>
                  </a:txBody>
                  <a:tcPr/>
                </a:tc>
                <a:tc>
                  <a:txBody>
                    <a:bodyPr/>
                    <a:lstStyle/>
                    <a:p>
                      <a:r>
                        <a:rPr lang="en-US" sz="1000"/>
                        <a:t>30</a:t>
                      </a:r>
                    </a:p>
                  </a:txBody>
                  <a:tcPr/>
                </a:tc>
                <a:tc>
                  <a:txBody>
                    <a:bodyPr/>
                    <a:lstStyle/>
                    <a:p>
                      <a:r>
                        <a:rPr lang="en-US" sz="1000"/>
                        <a:t>29</a:t>
                      </a:r>
                    </a:p>
                  </a:txBody>
                  <a:tcPr/>
                </a:tc>
                <a:tc>
                  <a:txBody>
                    <a:bodyPr/>
                    <a:lstStyle/>
                    <a:p>
                      <a:r>
                        <a:rPr lang="en-US" sz="1000"/>
                        <a:t>114</a:t>
                      </a:r>
                    </a:p>
                  </a:txBody>
                  <a:tcPr/>
                </a:tc>
                <a:tc>
                  <a:txBody>
                    <a:bodyPr/>
                    <a:lstStyle/>
                    <a:p>
                      <a:r>
                        <a:rPr lang="en-US" sz="1000"/>
                        <a:t>1</a:t>
                      </a:r>
                    </a:p>
                  </a:txBody>
                  <a:tcPr/>
                </a:tc>
                <a:tc>
                  <a:txBody>
                    <a:bodyPr/>
                    <a:lstStyle/>
                    <a:p>
                      <a:r>
                        <a:rPr lang="en-US" sz="1000"/>
                        <a:t>32</a:t>
                      </a:r>
                    </a:p>
                  </a:txBody>
                  <a:tcPr/>
                </a:tc>
                <a:tc>
                  <a:txBody>
                    <a:bodyPr/>
                    <a:lstStyle/>
                    <a:p>
                      <a:r>
                        <a:rPr lang="en-US" sz="1000"/>
                        <a:t>0.1927%</a:t>
                      </a:r>
                    </a:p>
                  </a:txBody>
                  <a:tcPr/>
                </a:tc>
                <a:tc>
                  <a:txBody>
                    <a:bodyPr/>
                    <a:lstStyle/>
                    <a:p>
                      <a:r>
                        <a:rPr lang="en-US" sz="1000"/>
                        <a:t>50.0%</a:t>
                      </a:r>
                    </a:p>
                  </a:txBody>
                  <a:tcPr/>
                </a:tc>
                <a:extLst>
                  <a:ext uri="{0D108BD9-81ED-4DB2-BD59-A6C34878D82A}">
                    <a16:rowId xmlns:a16="http://schemas.microsoft.com/office/drawing/2014/main" val="1037415196"/>
                  </a:ext>
                </a:extLst>
              </a:tr>
            </a:tbl>
          </a:graphicData>
        </a:graphic>
      </p:graphicFrame>
      <p:sp>
        <p:nvSpPr>
          <p:cNvPr id="4" name="Text Placeholder 3">
            <a:extLst>
              <a:ext uri="{FF2B5EF4-FFF2-40B4-BE49-F238E27FC236}">
                <a16:creationId xmlns:a16="http://schemas.microsoft.com/office/drawing/2014/main" id="{6F3DE08C-D814-45D4-924C-5649E641BAB2}"/>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066675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76EA4-E845-4A0F-993D-190BD1705F29}"/>
              </a:ext>
            </a:extLst>
          </p:cNvPr>
          <p:cNvSpPr>
            <a:spLocks noGrp="1"/>
          </p:cNvSpPr>
          <p:nvPr>
            <p:ph type="title"/>
          </p:nvPr>
        </p:nvSpPr>
        <p:spPr/>
        <p:txBody>
          <a:bodyPr/>
          <a:lstStyle/>
          <a:p>
            <a:r>
              <a:rPr lang="en-US"/>
              <a:t>Twitter Followers Change</a:t>
            </a:r>
          </a:p>
        </p:txBody>
      </p:sp>
      <p:graphicFrame>
        <p:nvGraphicFramePr>
          <p:cNvPr id="6" name="Chart Placeholder 5">
            <a:extLst>
              <a:ext uri="{FF2B5EF4-FFF2-40B4-BE49-F238E27FC236}">
                <a16:creationId xmlns:a16="http://schemas.microsoft.com/office/drawing/2014/main" id="{C64089CB-AEA1-4F84-93C1-040A4E219A11}"/>
              </a:ext>
            </a:extLst>
          </p:cNvPr>
          <p:cNvGraphicFramePr>
            <a:graphicFrameLocks noGrp="1"/>
          </p:cNvGraphicFramePr>
          <p:nvPr>
            <p:ph type="chart" sz="quarter" idx="13"/>
            <p:extLst>
              <p:ext uri="{D42A27DB-BD31-4B8C-83A1-F6EECF244321}">
                <p14:modId xmlns:p14="http://schemas.microsoft.com/office/powerpoint/2010/main" val="23424115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D0DFC6-ECFD-4CE2-A023-6EC1BB9D6370}"/>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D7D0DAFD-4BDF-492E-990F-A3E65183D9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18607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EE124-C0EC-4CA2-8D59-A15A2A19B8E7}"/>
              </a:ext>
            </a:extLst>
          </p:cNvPr>
          <p:cNvSpPr>
            <a:spLocks noGrp="1"/>
          </p:cNvSpPr>
          <p:nvPr>
            <p:ph type="title"/>
          </p:nvPr>
        </p:nvSpPr>
        <p:spPr/>
        <p:txBody>
          <a:bodyPr/>
          <a:lstStyle/>
          <a:p>
            <a:r>
              <a:rPr lang="en-US"/>
              <a:t>Average Interactions Per Tweet</a:t>
            </a:r>
          </a:p>
        </p:txBody>
      </p:sp>
      <p:graphicFrame>
        <p:nvGraphicFramePr>
          <p:cNvPr id="6" name="Chart Placeholder 5">
            <a:extLst>
              <a:ext uri="{FF2B5EF4-FFF2-40B4-BE49-F238E27FC236}">
                <a16:creationId xmlns:a16="http://schemas.microsoft.com/office/drawing/2014/main" id="{6422B20F-8BC5-400E-91CA-45313D210536}"/>
              </a:ext>
            </a:extLst>
          </p:cNvPr>
          <p:cNvGraphicFramePr>
            <a:graphicFrameLocks noGrp="1"/>
          </p:cNvGraphicFramePr>
          <p:nvPr>
            <p:ph type="chart" sz="quarter" idx="13"/>
            <p:extLst>
              <p:ext uri="{D42A27DB-BD31-4B8C-83A1-F6EECF244321}">
                <p14:modId xmlns:p14="http://schemas.microsoft.com/office/powerpoint/2010/main" val="21700968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EC9375-6A1C-4CDE-B392-E7839C22AA43}"/>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F1DB9F85-15BF-4779-86B0-12D4806FCA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61354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06CA0-5DFD-49CC-9F5C-3219335FAE97}"/>
              </a:ext>
            </a:extLst>
          </p:cNvPr>
          <p:cNvSpPr>
            <a:spLocks noGrp="1"/>
          </p:cNvSpPr>
          <p:nvPr>
            <p:ph type="title"/>
          </p:nvPr>
        </p:nvSpPr>
        <p:spPr/>
        <p:txBody>
          <a:bodyPr/>
          <a:lstStyle/>
          <a:p>
            <a:r>
              <a:rPr lang="en-US"/>
              <a:t>PHLY Twitter Mentions</a:t>
            </a:r>
          </a:p>
        </p:txBody>
      </p:sp>
      <p:graphicFrame>
        <p:nvGraphicFramePr>
          <p:cNvPr id="6" name="Chart Placeholder 5">
            <a:extLst>
              <a:ext uri="{FF2B5EF4-FFF2-40B4-BE49-F238E27FC236}">
                <a16:creationId xmlns:a16="http://schemas.microsoft.com/office/drawing/2014/main" id="{0A6372AA-D86D-4729-A4E6-2D108AF6D7E0}"/>
              </a:ext>
            </a:extLst>
          </p:cNvPr>
          <p:cNvGraphicFramePr>
            <a:graphicFrameLocks noGrp="1"/>
          </p:cNvGraphicFramePr>
          <p:nvPr>
            <p:ph type="chart" sz="quarter" idx="13"/>
            <p:extLst>
              <p:ext uri="{D42A27DB-BD31-4B8C-83A1-F6EECF244321}">
                <p14:modId xmlns:p14="http://schemas.microsoft.com/office/powerpoint/2010/main" val="23896699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47C429-8AC8-498F-AF41-6233E86717C3}"/>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F90CBDFF-73ED-41A1-872D-4AF3E02DFD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21547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29AF0-5F5B-411C-B40E-264655B654FF}"/>
              </a:ext>
            </a:extLst>
          </p:cNvPr>
          <p:cNvSpPr>
            <a:spLocks noGrp="1"/>
          </p:cNvSpPr>
          <p:nvPr>
            <p:ph type="title"/>
          </p:nvPr>
        </p:nvSpPr>
        <p:spPr/>
        <p:txBody>
          <a:bodyPr/>
          <a:lstStyle/>
          <a:p>
            <a:r>
              <a:rPr lang="en-US"/>
              <a:t>Twitter Mentions Table</a:t>
            </a:r>
          </a:p>
        </p:txBody>
      </p:sp>
      <p:graphicFrame>
        <p:nvGraphicFramePr>
          <p:cNvPr id="5" name="Table Placeholder 4">
            <a:extLst>
              <a:ext uri="{FF2B5EF4-FFF2-40B4-BE49-F238E27FC236}">
                <a16:creationId xmlns:a16="http://schemas.microsoft.com/office/drawing/2014/main" id="{F79334FE-D164-49B6-A09C-399E64527FFF}"/>
              </a:ext>
            </a:extLst>
          </p:cNvPr>
          <p:cNvGraphicFramePr>
            <a:graphicFrameLocks noGrp="1"/>
          </p:cNvGraphicFramePr>
          <p:nvPr>
            <p:ph type="tbl" sz="quarter" idx="13"/>
            <p:extLst>
              <p:ext uri="{D42A27DB-BD31-4B8C-83A1-F6EECF244321}">
                <p14:modId xmlns:p14="http://schemas.microsoft.com/office/powerpoint/2010/main" val="3962657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252730359"/>
                    </a:ext>
                  </a:extLst>
                </a:gridCol>
                <a:gridCol w="1645920">
                  <a:extLst>
                    <a:ext uri="{9D8B030D-6E8A-4147-A177-3AD203B41FA5}">
                      <a16:colId xmlns:a16="http://schemas.microsoft.com/office/drawing/2014/main" val="23669337"/>
                    </a:ext>
                  </a:extLst>
                </a:gridCol>
                <a:gridCol w="822960">
                  <a:extLst>
                    <a:ext uri="{9D8B030D-6E8A-4147-A177-3AD203B41FA5}">
                      <a16:colId xmlns:a16="http://schemas.microsoft.com/office/drawing/2014/main" val="3834346646"/>
                    </a:ext>
                  </a:extLst>
                </a:gridCol>
                <a:gridCol w="822960">
                  <a:extLst>
                    <a:ext uri="{9D8B030D-6E8A-4147-A177-3AD203B41FA5}">
                      <a16:colId xmlns:a16="http://schemas.microsoft.com/office/drawing/2014/main" val="2176965521"/>
                    </a:ext>
                  </a:extLst>
                </a:gridCol>
              </a:tblGrid>
              <a:tr h="370840">
                <a:tc>
                  <a:txBody>
                    <a:bodyPr/>
                    <a:lstStyle/>
                    <a:p>
                      <a:r>
                        <a:rPr lang="en-US" sz="1000"/>
                        <a:t>Mention</a:t>
                      </a:r>
                    </a:p>
                  </a:txBody>
                  <a:tcPr/>
                </a:tc>
                <a:tc>
                  <a:txBody>
                    <a:bodyPr/>
                    <a:lstStyle/>
                    <a:p>
                      <a:r>
                        <a:rPr lang="en-US" sz="1000"/>
                        <a:t>Response Time</a:t>
                      </a:r>
                    </a:p>
                  </a:txBody>
                  <a:tcPr/>
                </a:tc>
                <a:tc>
                  <a:txBody>
                    <a:bodyPr/>
                    <a:lstStyle/>
                    <a:p>
                      <a:r>
                        <a:rPr lang="en-US" sz="1000"/>
                        <a:t>Retweets</a:t>
                      </a:r>
                    </a:p>
                  </a:txBody>
                  <a:tcPr/>
                </a:tc>
                <a:tc>
                  <a:txBody>
                    <a:bodyPr/>
                    <a:lstStyle/>
                    <a:p>
                      <a:r>
                        <a:rPr lang="en-US" sz="1000"/>
                        <a:t>Likes</a:t>
                      </a:r>
                    </a:p>
                  </a:txBody>
                  <a:tcPr/>
                </a:tc>
                <a:extLst>
                  <a:ext uri="{0D108BD9-81ED-4DB2-BD59-A6C34878D82A}">
                    <a16:rowId xmlns:a16="http://schemas.microsoft.com/office/drawing/2014/main" val="3122821071"/>
                  </a:ext>
                </a:extLst>
              </a:tr>
              <a:tr h="370840">
                <a:tc>
                  <a:txBody>
                    <a:bodyPr/>
                    <a:lstStyle/>
                    <a:p>
                      <a:r>
                        <a:rPr lang="en-US" sz="1000" b="1"/>
                        <a:t>@PHLYINS</a:t>
                      </a:r>
                      <a:r>
                        <a:rPr lang="en-US" sz="1000"/>
                        <a:t> was mentioned by </a:t>
                      </a:r>
                      <a:r>
                        <a:rPr lang="en-US" sz="1000" b="1"/>
                        <a:t>@FloodPeterson - 2017-09-08 14:15:11</a:t>
                      </a:r>
                      <a:r>
                        <a:rPr lang="en-US" sz="1000"/>
                        <a:t>
#Grateful - @WyncoBBB, @Aetna, @CincinnatiIns, @CNA_Insurance, @HUMANeX, @EmployersCo, @Trustmark, &amp;amp; @PHLYINS.… https://t.co/fWSP5ECo8G</a:t>
                      </a:r>
                    </a:p>
                  </a:txBody>
                  <a:tcPr/>
                </a:tc>
                <a:tc>
                  <a:txBody>
                    <a:bodyPr/>
                    <a:lstStyle/>
                    <a:p>
                      <a:r>
                        <a:rPr lang="en-US" sz="1000"/>
                        <a:t>n/a</a:t>
                      </a:r>
                    </a:p>
                  </a:txBody>
                  <a:tcPr/>
                </a:tc>
                <a:tc>
                  <a:txBody>
                    <a:bodyPr/>
                    <a:lstStyle/>
                    <a:p>
                      <a:r>
                        <a:rPr lang="en-US" sz="1000"/>
                        <a:t>0</a:t>
                      </a:r>
                    </a:p>
                  </a:txBody>
                  <a:tcPr/>
                </a:tc>
                <a:tc>
                  <a:txBody>
                    <a:bodyPr/>
                    <a:lstStyle/>
                    <a:p>
                      <a:r>
                        <a:rPr lang="en-US" sz="1000"/>
                        <a:t>3</a:t>
                      </a:r>
                    </a:p>
                  </a:txBody>
                  <a:tcPr/>
                </a:tc>
                <a:extLst>
                  <a:ext uri="{0D108BD9-81ED-4DB2-BD59-A6C34878D82A}">
                    <a16:rowId xmlns:a16="http://schemas.microsoft.com/office/drawing/2014/main" val="2488898044"/>
                  </a:ext>
                </a:extLst>
              </a:tr>
              <a:tr h="370840">
                <a:tc>
                  <a:txBody>
                    <a:bodyPr/>
                    <a:lstStyle/>
                    <a:p>
                      <a:r>
                        <a:rPr lang="en-US" sz="1000" b="1"/>
                        <a:t>@PHLYINS</a:t>
                      </a:r>
                      <a:r>
                        <a:rPr lang="en-US" sz="1000"/>
                        <a:t> was mentioned by </a:t>
                      </a:r>
                      <a:r>
                        <a:rPr lang="en-US" sz="1000" b="1"/>
                        <a:t>@TracyLCotton - 2017-09-12 13:45:02</a:t>
                      </a:r>
                      <a:r>
                        <a:rPr lang="en-US" sz="1000"/>
                        <a:t>
Did you know I can help with NC guides and outfitters insurance (hiking, walking , biking and more) @PHLYINS ? PM me for details.</a:t>
                      </a:r>
                    </a:p>
                  </a:txBody>
                  <a:tcPr/>
                </a:tc>
                <a:tc>
                  <a:txBody>
                    <a:bodyPr/>
                    <a:lstStyle/>
                    <a:p>
                      <a:r>
                        <a:rPr lang="en-US" sz="1000"/>
                        <a:t>n/a</a:t>
                      </a:r>
                    </a:p>
                  </a:txBody>
                  <a:tcPr/>
                </a:tc>
                <a:tc>
                  <a:txBody>
                    <a:bodyPr/>
                    <a:lstStyle/>
                    <a:p>
                      <a:r>
                        <a:rPr lang="en-US" sz="1000"/>
                        <a:t>1</a:t>
                      </a:r>
                    </a:p>
                  </a:txBody>
                  <a:tcPr/>
                </a:tc>
                <a:tc>
                  <a:txBody>
                    <a:bodyPr/>
                    <a:lstStyle/>
                    <a:p>
                      <a:r>
                        <a:rPr lang="en-US" sz="1000"/>
                        <a:t>2</a:t>
                      </a:r>
                    </a:p>
                  </a:txBody>
                  <a:tcPr/>
                </a:tc>
                <a:extLst>
                  <a:ext uri="{0D108BD9-81ED-4DB2-BD59-A6C34878D82A}">
                    <a16:rowId xmlns:a16="http://schemas.microsoft.com/office/drawing/2014/main" val="4065438084"/>
                  </a:ext>
                </a:extLst>
              </a:tr>
              <a:tr h="370840">
                <a:tc>
                  <a:txBody>
                    <a:bodyPr/>
                    <a:lstStyle/>
                    <a:p>
                      <a:r>
                        <a:rPr lang="en-US" sz="1000" b="1"/>
                        <a:t>@PHLYINS</a:t>
                      </a:r>
                      <a:r>
                        <a:rPr lang="en-US" sz="1000"/>
                        <a:t> was mentioned by </a:t>
                      </a:r>
                      <a:r>
                        <a:rPr lang="en-US" sz="1000" b="1"/>
                        <a:t>@SeibertKeck - 2017-09-06 17:00:12</a:t>
                      </a:r>
                      <a:r>
                        <a:rPr lang="en-US" sz="1000"/>
                        <a:t>
Road Safety with Motorcycles: https://t.co/6EPWoK8kCt via - @phlyins https://t.co/BsPqPdsHVU</a:t>
                      </a:r>
                    </a:p>
                  </a:txBody>
                  <a:tcPr/>
                </a:tc>
                <a:tc>
                  <a:txBody>
                    <a:bodyPr/>
                    <a:lstStyle/>
                    <a:p>
                      <a:r>
                        <a:rPr lang="en-US" sz="1000"/>
                        <a:t>n/a</a:t>
                      </a:r>
                    </a:p>
                  </a:txBody>
                  <a:tcPr/>
                </a:tc>
                <a:tc>
                  <a:txBody>
                    <a:bodyPr/>
                    <a:lstStyle/>
                    <a:p>
                      <a:r>
                        <a:rPr lang="en-US" sz="1000"/>
                        <a:t>0</a:t>
                      </a:r>
                    </a:p>
                  </a:txBody>
                  <a:tcPr/>
                </a:tc>
                <a:tc>
                  <a:txBody>
                    <a:bodyPr/>
                    <a:lstStyle/>
                    <a:p>
                      <a:r>
                        <a:rPr lang="en-US" sz="1000"/>
                        <a:t>2</a:t>
                      </a:r>
                    </a:p>
                  </a:txBody>
                  <a:tcPr/>
                </a:tc>
                <a:extLst>
                  <a:ext uri="{0D108BD9-81ED-4DB2-BD59-A6C34878D82A}">
                    <a16:rowId xmlns:a16="http://schemas.microsoft.com/office/drawing/2014/main" val="4102752436"/>
                  </a:ext>
                </a:extLst>
              </a:tr>
              <a:tr h="370840">
                <a:tc>
                  <a:txBody>
                    <a:bodyPr/>
                    <a:lstStyle/>
                    <a:p>
                      <a:r>
                        <a:rPr lang="en-US" sz="1000" b="1"/>
                        <a:t>@PHLYINS</a:t>
                      </a:r>
                      <a:r>
                        <a:rPr lang="en-US" sz="1000"/>
                        <a:t> was mentioned by </a:t>
                      </a:r>
                      <a:r>
                        <a:rPr lang="en-US" sz="1000" b="1"/>
                        <a:t>@ServiceSource1 - 2017-09-29 09:37:52</a:t>
                      </a:r>
                      <a:r>
                        <a:rPr lang="en-US" sz="1000"/>
                        <a:t>
TY to @PHLYINS ! They presented a $2,500 sponsorship for our Virginia Service Excellence Awards Oct 12 to recognize… https://t.co/8QOV7e0Hw6</a:t>
                      </a:r>
                    </a:p>
                  </a:txBody>
                  <a:tcPr/>
                </a:tc>
                <a:tc>
                  <a:txBody>
                    <a:bodyPr/>
                    <a:lstStyle/>
                    <a:p>
                      <a:r>
                        <a:rPr lang="en-US" sz="1000"/>
                        <a:t>n/a</a:t>
                      </a:r>
                    </a:p>
                  </a:txBody>
                  <a:tcPr/>
                </a:tc>
                <a:tc>
                  <a:txBody>
                    <a:bodyPr/>
                    <a:lstStyle/>
                    <a:p>
                      <a:r>
                        <a:rPr lang="en-US" sz="1000"/>
                        <a:t>0</a:t>
                      </a:r>
                    </a:p>
                  </a:txBody>
                  <a:tcPr/>
                </a:tc>
                <a:tc>
                  <a:txBody>
                    <a:bodyPr/>
                    <a:lstStyle/>
                    <a:p>
                      <a:r>
                        <a:rPr lang="en-US" sz="1000"/>
                        <a:t>2</a:t>
                      </a:r>
                    </a:p>
                  </a:txBody>
                  <a:tcPr/>
                </a:tc>
                <a:extLst>
                  <a:ext uri="{0D108BD9-81ED-4DB2-BD59-A6C34878D82A}">
                    <a16:rowId xmlns:a16="http://schemas.microsoft.com/office/drawing/2014/main" val="716066509"/>
                  </a:ext>
                </a:extLst>
              </a:tr>
              <a:tr h="370840">
                <a:tc>
                  <a:txBody>
                    <a:bodyPr/>
                    <a:lstStyle/>
                    <a:p>
                      <a:r>
                        <a:rPr lang="en-US" sz="1000" b="1"/>
                        <a:t>@PHLYINS</a:t>
                      </a:r>
                      <a:r>
                        <a:rPr lang="en-US" sz="1000"/>
                        <a:t> was mentioned by </a:t>
                      </a:r>
                      <a:r>
                        <a:rPr lang="en-US" sz="1000" b="1"/>
                        <a:t>@EzayoJobs - 2017-09-11 12:25:46</a:t>
                      </a:r>
                      <a:r>
                        <a:rPr lang="en-US" sz="1000"/>
                        <a:t>
#HR Manager Needed for @PHLYINS. Lead this #HR team and help revolutionize the #Healthcare industry. Apply Now!… https://t.co/XWRw57OXsd</a:t>
                      </a:r>
                    </a:p>
                  </a:txBody>
                  <a:tcPr/>
                </a:tc>
                <a:tc>
                  <a:txBody>
                    <a:bodyPr/>
                    <a:lstStyle/>
                    <a:p>
                      <a:r>
                        <a:rPr lang="en-US" sz="1000"/>
                        <a:t>n/a</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2876932138"/>
                  </a:ext>
                </a:extLst>
              </a:tr>
            </a:tbl>
          </a:graphicData>
        </a:graphic>
      </p:graphicFrame>
      <p:sp>
        <p:nvSpPr>
          <p:cNvPr id="4" name="Text Placeholder 3">
            <a:extLst>
              <a:ext uri="{FF2B5EF4-FFF2-40B4-BE49-F238E27FC236}">
                <a16:creationId xmlns:a16="http://schemas.microsoft.com/office/drawing/2014/main" id="{BD49923F-9BB5-4815-9F7F-A07C3D2EBDD9}"/>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717912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60056-C8B7-4ADB-AF62-57C703703553}"/>
              </a:ext>
            </a:extLst>
          </p:cNvPr>
          <p:cNvSpPr>
            <a:spLocks noGrp="1"/>
          </p:cNvSpPr>
          <p:nvPr>
            <p:ph type="title"/>
          </p:nvPr>
        </p:nvSpPr>
        <p:spPr/>
        <p:txBody>
          <a:bodyPr/>
          <a:lstStyle/>
          <a:p>
            <a:r>
              <a:rPr lang="en-US"/>
              <a:t>Twitter Key Influencers</a:t>
            </a:r>
          </a:p>
        </p:txBody>
      </p:sp>
      <p:graphicFrame>
        <p:nvGraphicFramePr>
          <p:cNvPr id="5" name="Table Placeholder 4">
            <a:extLst>
              <a:ext uri="{FF2B5EF4-FFF2-40B4-BE49-F238E27FC236}">
                <a16:creationId xmlns:a16="http://schemas.microsoft.com/office/drawing/2014/main" id="{1F091841-EE8C-4E39-A9F1-38FD981ABE0E}"/>
              </a:ext>
            </a:extLst>
          </p:cNvPr>
          <p:cNvGraphicFramePr>
            <a:graphicFrameLocks noGrp="1"/>
          </p:cNvGraphicFramePr>
          <p:nvPr>
            <p:ph type="tbl" sz="quarter" idx="13"/>
            <p:extLst>
              <p:ext uri="{D42A27DB-BD31-4B8C-83A1-F6EECF244321}">
                <p14:modId xmlns:p14="http://schemas.microsoft.com/office/powerpoint/2010/main" val="3454764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12404993"/>
                    </a:ext>
                  </a:extLst>
                </a:gridCol>
                <a:gridCol w="2468880">
                  <a:extLst>
                    <a:ext uri="{9D8B030D-6E8A-4147-A177-3AD203B41FA5}">
                      <a16:colId xmlns:a16="http://schemas.microsoft.com/office/drawing/2014/main" val="5572829"/>
                    </a:ext>
                  </a:extLst>
                </a:gridCol>
                <a:gridCol w="2468880">
                  <a:extLst>
                    <a:ext uri="{9D8B030D-6E8A-4147-A177-3AD203B41FA5}">
                      <a16:colId xmlns:a16="http://schemas.microsoft.com/office/drawing/2014/main" val="568159742"/>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3492452460"/>
                  </a:ext>
                </a:extLst>
              </a:tr>
              <a:tr h="370840">
                <a:tc>
                  <a:txBody>
                    <a:bodyPr/>
                    <a:lstStyle/>
                    <a:p>
                      <a:r>
                        <a:rPr lang="en-US" sz="1000"/>
                        <a:t>@SilversSteve</a:t>
                      </a:r>
                    </a:p>
                  </a:txBody>
                  <a:tcPr/>
                </a:tc>
                <a:tc>
                  <a:txBody>
                    <a:bodyPr/>
                    <a:lstStyle/>
                    <a:p>
                      <a:r>
                        <a:rPr lang="en-US" sz="1000"/>
                        <a:t>@PHLYINS (13)</a:t>
                      </a:r>
                    </a:p>
                  </a:txBody>
                  <a:tcPr/>
                </a:tc>
                <a:tc>
                  <a:txBody>
                    <a:bodyPr/>
                    <a:lstStyle/>
                    <a:p>
                      <a:r>
                        <a:rPr lang="en-US" sz="1000"/>
                        <a:t>13</a:t>
                      </a:r>
                    </a:p>
                  </a:txBody>
                  <a:tcPr/>
                </a:tc>
                <a:extLst>
                  <a:ext uri="{0D108BD9-81ED-4DB2-BD59-A6C34878D82A}">
                    <a16:rowId xmlns:a16="http://schemas.microsoft.com/office/drawing/2014/main" val="4275099538"/>
                  </a:ext>
                </a:extLst>
              </a:tr>
              <a:tr h="370840">
                <a:tc>
                  <a:txBody>
                    <a:bodyPr/>
                    <a:lstStyle/>
                    <a:p>
                      <a:r>
                        <a:rPr lang="en-US" sz="1000"/>
                        <a:t>@InsuranceBizUS</a:t>
                      </a:r>
                    </a:p>
                  </a:txBody>
                  <a:tcPr/>
                </a:tc>
                <a:tc>
                  <a:txBody>
                    <a:bodyPr/>
                    <a:lstStyle/>
                    <a:p>
                      <a:r>
                        <a:rPr lang="en-US" sz="1000"/>
                        <a:t>@PHLYINS (9)</a:t>
                      </a:r>
                    </a:p>
                  </a:txBody>
                  <a:tcPr/>
                </a:tc>
                <a:tc>
                  <a:txBody>
                    <a:bodyPr/>
                    <a:lstStyle/>
                    <a:p>
                      <a:r>
                        <a:rPr lang="en-US" sz="1000"/>
                        <a:t>9</a:t>
                      </a:r>
                    </a:p>
                  </a:txBody>
                  <a:tcPr/>
                </a:tc>
                <a:extLst>
                  <a:ext uri="{0D108BD9-81ED-4DB2-BD59-A6C34878D82A}">
                    <a16:rowId xmlns:a16="http://schemas.microsoft.com/office/drawing/2014/main" val="225914912"/>
                  </a:ext>
                </a:extLst>
              </a:tr>
              <a:tr h="370840">
                <a:tc>
                  <a:txBody>
                    <a:bodyPr/>
                    <a:lstStyle/>
                    <a:p>
                      <a:r>
                        <a:rPr lang="en-US" sz="1000"/>
                        <a:t>@Regore2</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2921444611"/>
                  </a:ext>
                </a:extLst>
              </a:tr>
              <a:tr h="370840">
                <a:tc>
                  <a:txBody>
                    <a:bodyPr/>
                    <a:lstStyle/>
                    <a:p>
                      <a:r>
                        <a:rPr lang="en-US" sz="1000"/>
                        <a:t>@GreenFestPhilly</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359822660"/>
                  </a:ext>
                </a:extLst>
              </a:tr>
              <a:tr h="370840">
                <a:tc>
                  <a:txBody>
                    <a:bodyPr/>
                    <a:lstStyle/>
                    <a:p>
                      <a:r>
                        <a:rPr lang="en-US" sz="1000"/>
                        <a:t>@TMNA_Services</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4181162276"/>
                  </a:ext>
                </a:extLst>
              </a:tr>
              <a:tr h="370840">
                <a:tc>
                  <a:txBody>
                    <a:bodyPr/>
                    <a:lstStyle/>
                    <a:p>
                      <a:r>
                        <a:rPr lang="en-US" sz="1000"/>
                        <a:t>@terzima</a:t>
                      </a:r>
                    </a:p>
                  </a:txBody>
                  <a:tcPr/>
                </a:tc>
                <a:tc>
                  <a:txBody>
                    <a:bodyPr/>
                    <a:lstStyle/>
                    <a:p>
                      <a:r>
                        <a:rPr lang="en-US" sz="1000"/>
                        <a:t>@PHLYINS (2)</a:t>
                      </a:r>
                    </a:p>
                  </a:txBody>
                  <a:tcPr/>
                </a:tc>
                <a:tc>
                  <a:txBody>
                    <a:bodyPr/>
                    <a:lstStyle/>
                    <a:p>
                      <a:r>
                        <a:rPr lang="en-US" sz="1000"/>
                        <a:t>2</a:t>
                      </a:r>
                    </a:p>
                  </a:txBody>
                  <a:tcPr/>
                </a:tc>
                <a:extLst>
                  <a:ext uri="{0D108BD9-81ED-4DB2-BD59-A6C34878D82A}">
                    <a16:rowId xmlns:a16="http://schemas.microsoft.com/office/drawing/2014/main" val="1045431379"/>
                  </a:ext>
                </a:extLst>
              </a:tr>
              <a:tr h="370840">
                <a:tc>
                  <a:txBody>
                    <a:bodyPr/>
                    <a:lstStyle/>
                    <a:p>
                      <a:r>
                        <a:rPr lang="en-US" sz="1000"/>
                        <a:t>@ChristinaVerish</a:t>
                      </a:r>
                    </a:p>
                  </a:txBody>
                  <a:tcPr/>
                </a:tc>
                <a:tc>
                  <a:txBody>
                    <a:bodyPr/>
                    <a:lstStyle/>
                    <a:p>
                      <a:r>
                        <a:rPr lang="en-US" sz="1000"/>
                        <a:t>@PHLYINS (2)</a:t>
                      </a:r>
                    </a:p>
                  </a:txBody>
                  <a:tcPr/>
                </a:tc>
                <a:tc>
                  <a:txBody>
                    <a:bodyPr/>
                    <a:lstStyle/>
                    <a:p>
                      <a:r>
                        <a:rPr lang="en-US" sz="1000"/>
                        <a:t>2</a:t>
                      </a:r>
                    </a:p>
                  </a:txBody>
                  <a:tcPr/>
                </a:tc>
                <a:extLst>
                  <a:ext uri="{0D108BD9-81ED-4DB2-BD59-A6C34878D82A}">
                    <a16:rowId xmlns:a16="http://schemas.microsoft.com/office/drawing/2014/main" val="3729113470"/>
                  </a:ext>
                </a:extLst>
              </a:tr>
              <a:tr h="370840">
                <a:tc>
                  <a:txBody>
                    <a:bodyPr/>
                    <a:lstStyle/>
                    <a:p>
                      <a:r>
                        <a:rPr lang="en-US" sz="1000"/>
                        <a:t>@go_philly_go</a:t>
                      </a:r>
                    </a:p>
                  </a:txBody>
                  <a:tcPr/>
                </a:tc>
                <a:tc>
                  <a:txBody>
                    <a:bodyPr/>
                    <a:lstStyle/>
                    <a:p>
                      <a:r>
                        <a:rPr lang="en-US" sz="1000"/>
                        <a:t>@PHLYINS (2)</a:t>
                      </a:r>
                    </a:p>
                  </a:txBody>
                  <a:tcPr/>
                </a:tc>
                <a:tc>
                  <a:txBody>
                    <a:bodyPr/>
                    <a:lstStyle/>
                    <a:p>
                      <a:r>
                        <a:rPr lang="en-US" sz="1000"/>
                        <a:t>2</a:t>
                      </a:r>
                    </a:p>
                  </a:txBody>
                  <a:tcPr/>
                </a:tc>
                <a:extLst>
                  <a:ext uri="{0D108BD9-81ED-4DB2-BD59-A6C34878D82A}">
                    <a16:rowId xmlns:a16="http://schemas.microsoft.com/office/drawing/2014/main" val="3961998230"/>
                  </a:ext>
                </a:extLst>
              </a:tr>
              <a:tr h="370840">
                <a:tc>
                  <a:txBody>
                    <a:bodyPr/>
                    <a:lstStyle/>
                    <a:p>
                      <a:r>
                        <a:rPr lang="en-US" sz="1000"/>
                        <a:t>@KellyDeFinis</a:t>
                      </a:r>
                    </a:p>
                  </a:txBody>
                  <a:tcPr/>
                </a:tc>
                <a:tc>
                  <a:txBody>
                    <a:bodyPr/>
                    <a:lstStyle/>
                    <a:p>
                      <a:r>
                        <a:rPr lang="en-US" sz="1000"/>
                        <a:t>@PHLYINS (2)</a:t>
                      </a:r>
                    </a:p>
                  </a:txBody>
                  <a:tcPr/>
                </a:tc>
                <a:tc>
                  <a:txBody>
                    <a:bodyPr/>
                    <a:lstStyle/>
                    <a:p>
                      <a:r>
                        <a:rPr lang="en-US" sz="1000"/>
                        <a:t>2</a:t>
                      </a:r>
                    </a:p>
                  </a:txBody>
                  <a:tcPr/>
                </a:tc>
                <a:extLst>
                  <a:ext uri="{0D108BD9-81ED-4DB2-BD59-A6C34878D82A}">
                    <a16:rowId xmlns:a16="http://schemas.microsoft.com/office/drawing/2014/main" val="145550166"/>
                  </a:ext>
                </a:extLst>
              </a:tr>
              <a:tr h="370840">
                <a:tc>
                  <a:txBody>
                    <a:bodyPr/>
                    <a:lstStyle/>
                    <a:p>
                      <a:r>
                        <a:rPr lang="en-US" sz="1000"/>
                        <a:t>@FayedRajab</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2214062171"/>
                  </a:ext>
                </a:extLst>
              </a:tr>
            </a:tbl>
          </a:graphicData>
        </a:graphic>
      </p:graphicFrame>
      <p:sp>
        <p:nvSpPr>
          <p:cNvPr id="4" name="Text Placeholder 3">
            <a:extLst>
              <a:ext uri="{FF2B5EF4-FFF2-40B4-BE49-F238E27FC236}">
                <a16:creationId xmlns:a16="http://schemas.microsoft.com/office/drawing/2014/main" id="{1C3F4F93-A4A7-45E5-9A9D-B47AF15BF0B8}"/>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17883670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DF8D1-3279-4974-A849-B6A23ED9875B}"/>
              </a:ext>
            </a:extLst>
          </p:cNvPr>
          <p:cNvSpPr>
            <a:spLocks noGrp="1"/>
          </p:cNvSpPr>
          <p:nvPr>
            <p:ph type="title"/>
          </p:nvPr>
        </p:nvSpPr>
        <p:spPr/>
        <p:txBody>
          <a:bodyPr/>
          <a:lstStyle/>
          <a:p>
            <a:r>
              <a:rPr lang="en-US"/>
              <a:t>Twitter Own and Retweeted Tweets Table</a:t>
            </a:r>
          </a:p>
        </p:txBody>
      </p:sp>
      <p:graphicFrame>
        <p:nvGraphicFramePr>
          <p:cNvPr id="5" name="Table Placeholder 4">
            <a:extLst>
              <a:ext uri="{FF2B5EF4-FFF2-40B4-BE49-F238E27FC236}">
                <a16:creationId xmlns:a16="http://schemas.microsoft.com/office/drawing/2014/main" id="{A4B70CDF-2F67-405F-9AB9-361F161B7F93}"/>
              </a:ext>
            </a:extLst>
          </p:cNvPr>
          <p:cNvGraphicFramePr>
            <a:graphicFrameLocks noGrp="1"/>
          </p:cNvGraphicFramePr>
          <p:nvPr>
            <p:ph type="tbl" sz="quarter" idx="13"/>
            <p:extLst>
              <p:ext uri="{D42A27DB-BD31-4B8C-83A1-F6EECF244321}">
                <p14:modId xmlns:p14="http://schemas.microsoft.com/office/powerpoint/2010/main" val="53909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46713378"/>
                    </a:ext>
                  </a:extLst>
                </a:gridCol>
                <a:gridCol w="822960">
                  <a:extLst>
                    <a:ext uri="{9D8B030D-6E8A-4147-A177-3AD203B41FA5}">
                      <a16:colId xmlns:a16="http://schemas.microsoft.com/office/drawing/2014/main" val="486999176"/>
                    </a:ext>
                  </a:extLst>
                </a:gridCol>
                <a:gridCol w="822960">
                  <a:extLst>
                    <a:ext uri="{9D8B030D-6E8A-4147-A177-3AD203B41FA5}">
                      <a16:colId xmlns:a16="http://schemas.microsoft.com/office/drawing/2014/main" val="2678574969"/>
                    </a:ext>
                  </a:extLst>
                </a:gridCol>
                <a:gridCol w="822960">
                  <a:extLst>
                    <a:ext uri="{9D8B030D-6E8A-4147-A177-3AD203B41FA5}">
                      <a16:colId xmlns:a16="http://schemas.microsoft.com/office/drawing/2014/main" val="189599768"/>
                    </a:ext>
                  </a:extLst>
                </a:gridCol>
                <a:gridCol w="822960">
                  <a:extLst>
                    <a:ext uri="{9D8B030D-6E8A-4147-A177-3AD203B41FA5}">
                      <a16:colId xmlns:a16="http://schemas.microsoft.com/office/drawing/2014/main" val="4158558325"/>
                    </a:ext>
                  </a:extLst>
                </a:gridCol>
                <a:gridCol w="822960">
                  <a:extLst>
                    <a:ext uri="{9D8B030D-6E8A-4147-A177-3AD203B41FA5}">
                      <a16:colId xmlns:a16="http://schemas.microsoft.com/office/drawing/2014/main" val="3395095629"/>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1204676269"/>
                  </a:ext>
                </a:extLst>
              </a:tr>
              <a:tr h="370840">
                <a:tc>
                  <a:txBody>
                    <a:bodyPr/>
                    <a:lstStyle/>
                    <a:p>
                      <a:r>
                        <a:rPr lang="en-US" sz="1000" b="1"/>
                        <a:t>@PHLYINS - 2017-09-25 12:53:22</a:t>
                      </a:r>
                      <a:r>
                        <a:rPr lang="en-US" sz="1000"/>
                        <a:t>
150+ memebers of #TEAMPHLY helped raise $125K to benefit the #Cancer Center at CHOP leading up to the @ChildrensPhila #ParkwayRun this year! https://t.co/rOSYJo3eIn</a:t>
                      </a:r>
                    </a:p>
                  </a:txBody>
                  <a:tcPr/>
                </a:tc>
                <a:tc>
                  <a:txBody>
                    <a:bodyPr/>
                    <a:lstStyle/>
                    <a:p>
                      <a:r>
                        <a:rPr lang="en-US" sz="1000"/>
                        <a:t>No</a:t>
                      </a:r>
                    </a:p>
                  </a:txBody>
                  <a:tcPr/>
                </a:tc>
                <a:tc>
                  <a:txBody>
                    <a:bodyPr/>
                    <a:lstStyle/>
                    <a:p>
                      <a:r>
                        <a:rPr lang="en-US" sz="1000"/>
                        <a:t>3</a:t>
                      </a:r>
                    </a:p>
                  </a:txBody>
                  <a:tcPr/>
                </a:tc>
                <a:tc>
                  <a:txBody>
                    <a:bodyPr/>
                    <a:lstStyle/>
                    <a:p>
                      <a:r>
                        <a:rPr lang="en-US" sz="1000"/>
                        <a:t>15</a:t>
                      </a:r>
                    </a:p>
                  </a:txBody>
                  <a:tcPr/>
                </a:tc>
                <a:tc>
                  <a:txBody>
                    <a:bodyPr/>
                    <a:lstStyle/>
                    <a:p>
                      <a:r>
                        <a:rPr lang="en-US" sz="1000"/>
                        <a:t>0</a:t>
                      </a:r>
                    </a:p>
                  </a:txBody>
                  <a:tcPr/>
                </a:tc>
                <a:tc>
                  <a:txBody>
                    <a:bodyPr/>
                    <a:lstStyle/>
                    <a:p>
                      <a:r>
                        <a:rPr lang="en-US" sz="1000"/>
                        <a:t>0.6484%</a:t>
                      </a:r>
                    </a:p>
                  </a:txBody>
                  <a:tcPr/>
                </a:tc>
                <a:extLst>
                  <a:ext uri="{0D108BD9-81ED-4DB2-BD59-A6C34878D82A}">
                    <a16:rowId xmlns:a16="http://schemas.microsoft.com/office/drawing/2014/main" val="2599732640"/>
                  </a:ext>
                </a:extLst>
              </a:tr>
              <a:tr h="370840">
                <a:tc>
                  <a:txBody>
                    <a:bodyPr/>
                    <a:lstStyle/>
                    <a:p>
                      <a:r>
                        <a:rPr lang="en-US" sz="1000" b="1"/>
                        <a:t>@PHLYINS - 2017-09-20 17:39:23</a:t>
                      </a:r>
                      <a:r>
                        <a:rPr lang="en-US" sz="1000"/>
                        <a:t>
To raise money for @ChildrensPhila, #TEAMPHLY competed in a #dodgeball tournament at the Home Office! 🙌🏼 #fundraiser #ThinkPHLY https://t.co/wKyWcaqEWt</a:t>
                      </a:r>
                    </a:p>
                  </a:txBody>
                  <a:tcPr/>
                </a:tc>
                <a:tc>
                  <a:txBody>
                    <a:bodyPr/>
                    <a:lstStyle/>
                    <a:p>
                      <a:r>
                        <a:rPr lang="en-US" sz="1000"/>
                        <a:t>No</a:t>
                      </a:r>
                    </a:p>
                  </a:txBody>
                  <a:tcPr/>
                </a:tc>
                <a:tc>
                  <a:txBody>
                    <a:bodyPr/>
                    <a:lstStyle/>
                    <a:p>
                      <a:r>
                        <a:rPr lang="en-US" sz="1000"/>
                        <a:t>2</a:t>
                      </a:r>
                    </a:p>
                  </a:txBody>
                  <a:tcPr/>
                </a:tc>
                <a:tc>
                  <a:txBody>
                    <a:bodyPr/>
                    <a:lstStyle/>
                    <a:p>
                      <a:r>
                        <a:rPr lang="en-US" sz="1000"/>
                        <a:t>10</a:t>
                      </a:r>
                    </a:p>
                  </a:txBody>
                  <a:tcPr/>
                </a:tc>
                <a:tc>
                  <a:txBody>
                    <a:bodyPr/>
                    <a:lstStyle/>
                    <a:p>
                      <a:r>
                        <a:rPr lang="en-US" sz="1000"/>
                        <a:t>0</a:t>
                      </a:r>
                    </a:p>
                  </a:txBody>
                  <a:tcPr/>
                </a:tc>
                <a:tc>
                  <a:txBody>
                    <a:bodyPr/>
                    <a:lstStyle/>
                    <a:p>
                      <a:r>
                        <a:rPr lang="en-US" sz="1000"/>
                        <a:t>0.4331%</a:t>
                      </a:r>
                    </a:p>
                  </a:txBody>
                  <a:tcPr/>
                </a:tc>
                <a:extLst>
                  <a:ext uri="{0D108BD9-81ED-4DB2-BD59-A6C34878D82A}">
                    <a16:rowId xmlns:a16="http://schemas.microsoft.com/office/drawing/2014/main" val="3534152028"/>
                  </a:ext>
                </a:extLst>
              </a:tr>
              <a:tr h="370840">
                <a:tc>
                  <a:txBody>
                    <a:bodyPr/>
                    <a:lstStyle/>
                    <a:p>
                      <a:r>
                        <a:rPr lang="en-US" sz="1000" b="1"/>
                        <a:t>@PHLYINS - 2017-09-19 09:10:10</a:t>
                      </a:r>
                      <a:r>
                        <a:rPr lang="en-US" sz="1000"/>
                        <a:t>
#PHLY is proud to be named one of the Best Places to Work in PA for the 9th year &amp;amp; Best Places to Work in Insurance for the 8th year! https://t.co/3Rn7YCs79j</a:t>
                      </a:r>
                    </a:p>
                  </a:txBody>
                  <a:tcPr/>
                </a:tc>
                <a:tc>
                  <a:txBody>
                    <a:bodyPr/>
                    <a:lstStyle/>
                    <a:p>
                      <a:r>
                        <a:rPr lang="en-US" sz="1000"/>
                        <a:t>No</a:t>
                      </a:r>
                    </a:p>
                  </a:txBody>
                  <a:tcPr/>
                </a:tc>
                <a:tc>
                  <a:txBody>
                    <a:bodyPr/>
                    <a:lstStyle/>
                    <a:p>
                      <a:r>
                        <a:rPr lang="en-US" sz="1000"/>
                        <a:t>2</a:t>
                      </a:r>
                    </a:p>
                  </a:txBody>
                  <a:tcPr/>
                </a:tc>
                <a:tc>
                  <a:txBody>
                    <a:bodyPr/>
                    <a:lstStyle/>
                    <a:p>
                      <a:r>
                        <a:rPr lang="en-US" sz="1000"/>
                        <a:t>8</a:t>
                      </a:r>
                    </a:p>
                  </a:txBody>
                  <a:tcPr/>
                </a:tc>
                <a:tc>
                  <a:txBody>
                    <a:bodyPr/>
                    <a:lstStyle/>
                    <a:p>
                      <a:r>
                        <a:rPr lang="en-US" sz="1000"/>
                        <a:t>0</a:t>
                      </a:r>
                    </a:p>
                  </a:txBody>
                  <a:tcPr/>
                </a:tc>
                <a:tc>
                  <a:txBody>
                    <a:bodyPr/>
                    <a:lstStyle/>
                    <a:p>
                      <a:r>
                        <a:rPr lang="en-US" sz="1000"/>
                        <a:t>0.3609%</a:t>
                      </a:r>
                    </a:p>
                  </a:txBody>
                  <a:tcPr/>
                </a:tc>
                <a:extLst>
                  <a:ext uri="{0D108BD9-81ED-4DB2-BD59-A6C34878D82A}">
                    <a16:rowId xmlns:a16="http://schemas.microsoft.com/office/drawing/2014/main" val="3581573905"/>
                  </a:ext>
                </a:extLst>
              </a:tr>
            </a:tbl>
          </a:graphicData>
        </a:graphic>
      </p:graphicFrame>
      <p:sp>
        <p:nvSpPr>
          <p:cNvPr id="4" name="Text Placeholder 3">
            <a:extLst>
              <a:ext uri="{FF2B5EF4-FFF2-40B4-BE49-F238E27FC236}">
                <a16:creationId xmlns:a16="http://schemas.microsoft.com/office/drawing/2014/main" id="{A239D939-3866-467B-BAE4-1739C33A6EF7}"/>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6540726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45BF2-246F-43DD-9EC9-F002901E4577}"/>
              </a:ext>
            </a:extLst>
          </p:cNvPr>
          <p:cNvSpPr>
            <a:spLocks noGrp="1"/>
          </p:cNvSpPr>
          <p:nvPr>
            <p:ph type="title"/>
          </p:nvPr>
        </p:nvSpPr>
        <p:spPr/>
        <p:txBody>
          <a:bodyPr/>
          <a:lstStyle/>
          <a:p>
            <a:r>
              <a:rPr lang="en-US"/>
              <a:t>LinkedIn Key Metrics Table</a:t>
            </a:r>
          </a:p>
        </p:txBody>
      </p:sp>
      <p:graphicFrame>
        <p:nvGraphicFramePr>
          <p:cNvPr id="5" name="Table Placeholder 4">
            <a:extLst>
              <a:ext uri="{FF2B5EF4-FFF2-40B4-BE49-F238E27FC236}">
                <a16:creationId xmlns:a16="http://schemas.microsoft.com/office/drawing/2014/main" id="{40DB4A36-C3EC-41B2-873F-A3712163F55E}"/>
              </a:ext>
            </a:extLst>
          </p:cNvPr>
          <p:cNvGraphicFramePr>
            <a:graphicFrameLocks noGrp="1"/>
          </p:cNvGraphicFramePr>
          <p:nvPr>
            <p:ph type="tbl" sz="quarter" idx="13"/>
            <p:extLst>
              <p:ext uri="{D42A27DB-BD31-4B8C-83A1-F6EECF244321}">
                <p14:modId xmlns:p14="http://schemas.microsoft.com/office/powerpoint/2010/main" val="3193207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31519190"/>
                    </a:ext>
                  </a:extLst>
                </a:gridCol>
                <a:gridCol w="1069848">
                  <a:extLst>
                    <a:ext uri="{9D8B030D-6E8A-4147-A177-3AD203B41FA5}">
                      <a16:colId xmlns:a16="http://schemas.microsoft.com/office/drawing/2014/main" val="4184568043"/>
                    </a:ext>
                  </a:extLst>
                </a:gridCol>
                <a:gridCol w="1069848">
                  <a:extLst>
                    <a:ext uri="{9D8B030D-6E8A-4147-A177-3AD203B41FA5}">
                      <a16:colId xmlns:a16="http://schemas.microsoft.com/office/drawing/2014/main" val="2914967059"/>
                    </a:ext>
                  </a:extLst>
                </a:gridCol>
                <a:gridCol w="1069848">
                  <a:extLst>
                    <a:ext uri="{9D8B030D-6E8A-4147-A177-3AD203B41FA5}">
                      <a16:colId xmlns:a16="http://schemas.microsoft.com/office/drawing/2014/main" val="1936817376"/>
                    </a:ext>
                  </a:extLst>
                </a:gridCol>
                <a:gridCol w="1069848">
                  <a:extLst>
                    <a:ext uri="{9D8B030D-6E8A-4147-A177-3AD203B41FA5}">
                      <a16:colId xmlns:a16="http://schemas.microsoft.com/office/drawing/2014/main" val="1168354084"/>
                    </a:ext>
                  </a:extLst>
                </a:gridCol>
                <a:gridCol w="1069848">
                  <a:extLst>
                    <a:ext uri="{9D8B030D-6E8A-4147-A177-3AD203B41FA5}">
                      <a16:colId xmlns:a16="http://schemas.microsoft.com/office/drawing/2014/main" val="3778480773"/>
                    </a:ext>
                  </a:extLst>
                </a:gridCol>
                <a:gridCol w="1069848">
                  <a:extLst>
                    <a:ext uri="{9D8B030D-6E8A-4147-A177-3AD203B41FA5}">
                      <a16:colId xmlns:a16="http://schemas.microsoft.com/office/drawing/2014/main" val="301855025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093846424"/>
                  </a:ext>
                </a:extLst>
              </a:tr>
              <a:tr h="370840">
                <a:tc>
                  <a:txBody>
                    <a:bodyPr/>
                    <a:lstStyle/>
                    <a:p>
                      <a:r>
                        <a:rPr lang="en-US" sz="1000"/>
                        <a:t>Philadelphia Insurance Companies</a:t>
                      </a:r>
                    </a:p>
                  </a:txBody>
                  <a:tcPr/>
                </a:tc>
                <a:tc>
                  <a:txBody>
                    <a:bodyPr/>
                    <a:lstStyle/>
                    <a:p>
                      <a:r>
                        <a:rPr lang="en-US" sz="1000"/>
                        <a:t>13030</a:t>
                      </a:r>
                    </a:p>
                  </a:txBody>
                  <a:tcPr/>
                </a:tc>
                <a:tc>
                  <a:txBody>
                    <a:bodyPr/>
                    <a:lstStyle/>
                    <a:p>
                      <a:r>
                        <a:rPr lang="en-US" sz="1000"/>
                        <a:t>150</a:t>
                      </a:r>
                    </a:p>
                  </a:txBody>
                  <a:tcPr/>
                </a:tc>
                <a:tc>
                  <a:txBody>
                    <a:bodyPr/>
                    <a:lstStyle/>
                    <a:p>
                      <a:r>
                        <a:rPr lang="en-US" sz="1000"/>
                        <a:t>19</a:t>
                      </a:r>
                    </a:p>
                  </a:txBody>
                  <a:tcPr/>
                </a:tc>
                <a:tc>
                  <a:txBody>
                    <a:bodyPr/>
                    <a:lstStyle/>
                    <a:p>
                      <a:r>
                        <a:rPr lang="en-US" sz="1000"/>
                        <a:t>1264</a:t>
                      </a:r>
                    </a:p>
                  </a:txBody>
                  <a:tcPr/>
                </a:tc>
                <a:tc>
                  <a:txBody>
                    <a:bodyPr/>
                    <a:lstStyle/>
                    <a:p>
                      <a:r>
                        <a:rPr lang="en-US" sz="1000"/>
                        <a:t>0</a:t>
                      </a:r>
                    </a:p>
                  </a:txBody>
                  <a:tcPr/>
                </a:tc>
                <a:tc>
                  <a:txBody>
                    <a:bodyPr/>
                    <a:lstStyle/>
                    <a:p>
                      <a:r>
                        <a:rPr lang="en-US" sz="1000"/>
                        <a:t>0.5135%</a:t>
                      </a:r>
                    </a:p>
                  </a:txBody>
                  <a:tcPr/>
                </a:tc>
                <a:extLst>
                  <a:ext uri="{0D108BD9-81ED-4DB2-BD59-A6C34878D82A}">
                    <a16:rowId xmlns:a16="http://schemas.microsoft.com/office/drawing/2014/main" val="1045586752"/>
                  </a:ext>
                </a:extLst>
              </a:tr>
            </a:tbl>
          </a:graphicData>
        </a:graphic>
      </p:graphicFrame>
      <p:sp>
        <p:nvSpPr>
          <p:cNvPr id="4" name="Text Placeholder 3">
            <a:extLst>
              <a:ext uri="{FF2B5EF4-FFF2-40B4-BE49-F238E27FC236}">
                <a16:creationId xmlns:a16="http://schemas.microsoft.com/office/drawing/2014/main" id="{8DC6F14F-1AED-4664-A65E-CA183D22CCB1}"/>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2069075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9709E-8F01-43FD-A53E-332067B1BC31}"/>
              </a:ext>
            </a:extLst>
          </p:cNvPr>
          <p:cNvSpPr>
            <a:spLocks noGrp="1"/>
          </p:cNvSpPr>
          <p:nvPr>
            <p:ph type="title"/>
          </p:nvPr>
        </p:nvSpPr>
        <p:spPr/>
        <p:txBody>
          <a:bodyPr/>
          <a:lstStyle/>
          <a:p>
            <a:r>
              <a:rPr lang="en-US"/>
              <a:t>LinkedIn Followers Change</a:t>
            </a:r>
          </a:p>
        </p:txBody>
      </p:sp>
      <p:graphicFrame>
        <p:nvGraphicFramePr>
          <p:cNvPr id="6" name="Chart Placeholder 5">
            <a:extLst>
              <a:ext uri="{FF2B5EF4-FFF2-40B4-BE49-F238E27FC236}">
                <a16:creationId xmlns:a16="http://schemas.microsoft.com/office/drawing/2014/main" id="{6667ACAA-11CA-4871-9A38-364B8D6558A9}"/>
              </a:ext>
            </a:extLst>
          </p:cNvPr>
          <p:cNvGraphicFramePr>
            <a:graphicFrameLocks noGrp="1"/>
          </p:cNvGraphicFramePr>
          <p:nvPr>
            <p:ph type="chart" sz="quarter" idx="13"/>
            <p:extLst>
              <p:ext uri="{D42A27DB-BD31-4B8C-83A1-F6EECF244321}">
                <p14:modId xmlns:p14="http://schemas.microsoft.com/office/powerpoint/2010/main" val="3343452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30853F-E25C-4D07-B573-3F1723074E18}"/>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41C8AC34-0ECF-4030-ADBD-8CF2A286C5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15424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10CA1-05C1-4B7A-A89F-629AEC388D01}"/>
              </a:ext>
            </a:extLst>
          </p:cNvPr>
          <p:cNvSpPr>
            <a:spLocks noGrp="1"/>
          </p:cNvSpPr>
          <p:nvPr>
            <p:ph type="title"/>
          </p:nvPr>
        </p:nvSpPr>
        <p:spPr/>
        <p:txBody>
          <a:bodyPr/>
          <a:lstStyle/>
          <a:p>
            <a:r>
              <a:rPr lang="en-US"/>
              <a:t>Average Interactions Per LinkedIn Update</a:t>
            </a:r>
          </a:p>
        </p:txBody>
      </p:sp>
      <p:graphicFrame>
        <p:nvGraphicFramePr>
          <p:cNvPr id="6" name="Chart Placeholder 5">
            <a:extLst>
              <a:ext uri="{FF2B5EF4-FFF2-40B4-BE49-F238E27FC236}">
                <a16:creationId xmlns:a16="http://schemas.microsoft.com/office/drawing/2014/main" id="{520555C1-C270-4F9E-A1A5-3CE9D5F5B70E}"/>
              </a:ext>
            </a:extLst>
          </p:cNvPr>
          <p:cNvGraphicFramePr>
            <a:graphicFrameLocks noGrp="1"/>
          </p:cNvGraphicFramePr>
          <p:nvPr>
            <p:ph type="chart" sz="quarter" idx="13"/>
            <p:extLst>
              <p:ext uri="{D42A27DB-BD31-4B8C-83A1-F6EECF244321}">
                <p14:modId xmlns:p14="http://schemas.microsoft.com/office/powerpoint/2010/main" val="33263816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D3FC31-FFDA-4A2E-8696-497FD7707983}"/>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1EF76013-170B-4E65-9481-DCAB8054EC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47061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82A63-F530-484F-BF91-51D7B29D70CB}"/>
              </a:ext>
            </a:extLst>
          </p:cNvPr>
          <p:cNvSpPr>
            <a:spLocks noGrp="1"/>
          </p:cNvSpPr>
          <p:nvPr>
            <p:ph type="title"/>
          </p:nvPr>
        </p:nvSpPr>
        <p:spPr/>
        <p:txBody>
          <a:bodyPr/>
          <a:lstStyle/>
          <a:p>
            <a:r>
              <a:rPr lang="en-US"/>
              <a:t>LinkedIn Updates Table</a:t>
            </a:r>
          </a:p>
        </p:txBody>
      </p:sp>
      <p:graphicFrame>
        <p:nvGraphicFramePr>
          <p:cNvPr id="5" name="Table Placeholder 4">
            <a:extLst>
              <a:ext uri="{FF2B5EF4-FFF2-40B4-BE49-F238E27FC236}">
                <a16:creationId xmlns:a16="http://schemas.microsoft.com/office/drawing/2014/main" id="{970B986F-3211-4FCD-B5DE-2199D0C2ED26}"/>
              </a:ext>
            </a:extLst>
          </p:cNvPr>
          <p:cNvGraphicFramePr>
            <a:graphicFrameLocks noGrp="1"/>
          </p:cNvGraphicFramePr>
          <p:nvPr>
            <p:ph type="tbl" sz="quarter" idx="13"/>
            <p:extLst>
              <p:ext uri="{D42A27DB-BD31-4B8C-83A1-F6EECF244321}">
                <p14:modId xmlns:p14="http://schemas.microsoft.com/office/powerpoint/2010/main" val="4046476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9521051"/>
                    </a:ext>
                  </a:extLst>
                </a:gridCol>
                <a:gridCol w="987552">
                  <a:extLst>
                    <a:ext uri="{9D8B030D-6E8A-4147-A177-3AD203B41FA5}">
                      <a16:colId xmlns:a16="http://schemas.microsoft.com/office/drawing/2014/main" val="3134247602"/>
                    </a:ext>
                  </a:extLst>
                </a:gridCol>
                <a:gridCol w="987552">
                  <a:extLst>
                    <a:ext uri="{9D8B030D-6E8A-4147-A177-3AD203B41FA5}">
                      <a16:colId xmlns:a16="http://schemas.microsoft.com/office/drawing/2014/main" val="3749192047"/>
                    </a:ext>
                  </a:extLst>
                </a:gridCol>
                <a:gridCol w="987552">
                  <a:extLst>
                    <a:ext uri="{9D8B030D-6E8A-4147-A177-3AD203B41FA5}">
                      <a16:colId xmlns:a16="http://schemas.microsoft.com/office/drawing/2014/main" val="2775341203"/>
                    </a:ext>
                  </a:extLst>
                </a:gridCol>
                <a:gridCol w="987552">
                  <a:extLst>
                    <a:ext uri="{9D8B030D-6E8A-4147-A177-3AD203B41FA5}">
                      <a16:colId xmlns:a16="http://schemas.microsoft.com/office/drawing/2014/main" val="1971281785"/>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286803179"/>
                  </a:ext>
                </a:extLst>
              </a:tr>
              <a:tr h="370840">
                <a:tc>
                  <a:txBody>
                    <a:bodyPr/>
                    <a:lstStyle/>
                    <a:p>
                      <a:r>
                        <a:rPr lang="en-US" sz="1000" b="1"/>
                        <a:t>Philadelphia Insurance Companies - 2017-09-28 14:51:50</a:t>
                      </a:r>
                      <a:r>
                        <a:rPr lang="en-US" sz="1000"/>
                        <a:t>
Earlier this week, PHLY welcomed new employees from across the country to the Home Office for our semi-annual New Hire Training.  Over 70 participants attended various educational workshops, panel discussions, networking opportunities, and a PHLY product expo, all geared towards strengthening their skills while acclimating them to their new roles at PHLY.  Welcome to the team! #TEAMPHLY</a:t>
                      </a:r>
                    </a:p>
                  </a:txBody>
                  <a:tcPr/>
                </a:tc>
                <a:tc>
                  <a:txBody>
                    <a:bodyPr/>
                    <a:lstStyle/>
                    <a:p>
                      <a:r>
                        <a:rPr lang="en-US" sz="1000"/>
                        <a:t>132</a:t>
                      </a:r>
                    </a:p>
                  </a:txBody>
                  <a:tcPr/>
                </a:tc>
                <a:tc>
                  <a:txBody>
                    <a:bodyPr/>
                    <a:lstStyle/>
                    <a:p>
                      <a:r>
                        <a:rPr lang="en-US" sz="1000"/>
                        <a:t>0</a:t>
                      </a:r>
                    </a:p>
                  </a:txBody>
                  <a:tcPr/>
                </a:tc>
                <a:tc>
                  <a:txBody>
                    <a:bodyPr/>
                    <a:lstStyle/>
                    <a:p>
                      <a:r>
                        <a:rPr lang="en-US" sz="1000"/>
                        <a:t>1.0134%</a:t>
                      </a:r>
                    </a:p>
                  </a:txBody>
                  <a:tcPr/>
                </a:tc>
                <a:tc>
                  <a:txBody>
                    <a:bodyPr/>
                    <a:lstStyle/>
                    <a:p>
                      <a:r>
                        <a:rPr lang="en-US" sz="1000"/>
                        <a:t>Photo</a:t>
                      </a:r>
                    </a:p>
                  </a:txBody>
                  <a:tcPr/>
                </a:tc>
                <a:extLst>
                  <a:ext uri="{0D108BD9-81ED-4DB2-BD59-A6C34878D82A}">
                    <a16:rowId xmlns:a16="http://schemas.microsoft.com/office/drawing/2014/main" val="480776262"/>
                  </a:ext>
                </a:extLst>
              </a:tr>
              <a:tr h="370840">
                <a:tc>
                  <a:txBody>
                    <a:bodyPr/>
                    <a:lstStyle/>
                    <a:p>
                      <a:r>
                        <a:rPr lang="en-US" sz="1000" b="1"/>
                        <a:t>Philadelphia Insurance Companies - 2017-09-25 12:55:17</a:t>
                      </a:r>
                      <a:r>
                        <a:rPr lang="en-US" sz="1000"/>
                        <a:t>
PHLY was proud to sponsor the Parkway Run &amp; Walk benefiting Children's Hospital of Philadelphia for the 14th consecutive year! 150 members of #TEAMPHLY joined thousands of other runners, walkers, and supporters yesterday on the Benjamin Franklin Parkway in Philadelphia to raise awareness and funds for pediatric cancer research. During the month of September, PHLY employees held a series of office-wide fundraising events leading up to the race and helped raise $125,000 to benefit the Cancer Center at CHOP!</a:t>
                      </a:r>
                    </a:p>
                  </a:txBody>
                  <a:tcPr/>
                </a:tc>
                <a:tc>
                  <a:txBody>
                    <a:bodyPr/>
                    <a:lstStyle/>
                    <a:p>
                      <a:r>
                        <a:rPr lang="en-US" sz="1000"/>
                        <a:t>114</a:t>
                      </a:r>
                    </a:p>
                  </a:txBody>
                  <a:tcPr/>
                </a:tc>
                <a:tc>
                  <a:txBody>
                    <a:bodyPr/>
                    <a:lstStyle/>
                    <a:p>
                      <a:r>
                        <a:rPr lang="en-US" sz="1000"/>
                        <a:t>0</a:t>
                      </a:r>
                    </a:p>
                  </a:txBody>
                  <a:tcPr/>
                </a:tc>
                <a:tc>
                  <a:txBody>
                    <a:bodyPr/>
                    <a:lstStyle/>
                    <a:p>
                      <a:r>
                        <a:rPr lang="en-US" sz="1000"/>
                        <a:t>0.8761%</a:t>
                      </a:r>
                    </a:p>
                  </a:txBody>
                  <a:tcPr/>
                </a:tc>
                <a:tc>
                  <a:txBody>
                    <a:bodyPr/>
                    <a:lstStyle/>
                    <a:p>
                      <a:r>
                        <a:rPr lang="en-US" sz="1000"/>
                        <a:t>Photo</a:t>
                      </a:r>
                    </a:p>
                  </a:txBody>
                  <a:tcPr/>
                </a:tc>
                <a:extLst>
                  <a:ext uri="{0D108BD9-81ED-4DB2-BD59-A6C34878D82A}">
                    <a16:rowId xmlns:a16="http://schemas.microsoft.com/office/drawing/2014/main" val="3740716514"/>
                  </a:ext>
                </a:extLst>
              </a:tr>
              <a:tr h="370840">
                <a:tc>
                  <a:txBody>
                    <a:bodyPr/>
                    <a:lstStyle/>
                    <a:p>
                      <a:r>
                        <a:rPr lang="en-US" sz="1000" b="1"/>
                        <a:t>Philadelphia Insurance Companies - 2017-09-15 16:37:47</a:t>
                      </a:r>
                      <a:r>
                        <a:rPr lang="en-US" sz="1000"/>
                        <a:t>
#TEAMPHLY is proud to sponsor the Philadelphia Union! The Philadelphia Union's foundation provides opportunities for children in the areas of education, community, health, and recreation. To show our support, PHLY's Marketing Team joined the Philadelphia Union Foundation for a fun night out at their fifth annual Cocktails &amp; Cleats celebration.</a:t>
                      </a:r>
                    </a:p>
                  </a:txBody>
                  <a:tcPr/>
                </a:tc>
                <a:tc>
                  <a:txBody>
                    <a:bodyPr/>
                    <a:lstStyle/>
                    <a:p>
                      <a:r>
                        <a:rPr lang="en-US" sz="1000"/>
                        <a:t>111</a:t>
                      </a:r>
                    </a:p>
                  </a:txBody>
                  <a:tcPr/>
                </a:tc>
                <a:tc>
                  <a:txBody>
                    <a:bodyPr/>
                    <a:lstStyle/>
                    <a:p>
                      <a:r>
                        <a:rPr lang="en-US" sz="1000"/>
                        <a:t>0</a:t>
                      </a:r>
                    </a:p>
                  </a:txBody>
                  <a:tcPr/>
                </a:tc>
                <a:tc>
                  <a:txBody>
                    <a:bodyPr/>
                    <a:lstStyle/>
                    <a:p>
                      <a:r>
                        <a:rPr lang="en-US" sz="1000"/>
                        <a:t>0.8566%</a:t>
                      </a:r>
                    </a:p>
                  </a:txBody>
                  <a:tcPr/>
                </a:tc>
                <a:tc>
                  <a:txBody>
                    <a:bodyPr/>
                    <a:lstStyle/>
                    <a:p>
                      <a:r>
                        <a:rPr lang="en-US" sz="1000"/>
                        <a:t>Photo</a:t>
                      </a:r>
                    </a:p>
                  </a:txBody>
                  <a:tcPr/>
                </a:tc>
                <a:extLst>
                  <a:ext uri="{0D108BD9-81ED-4DB2-BD59-A6C34878D82A}">
                    <a16:rowId xmlns:a16="http://schemas.microsoft.com/office/drawing/2014/main" val="671521231"/>
                  </a:ext>
                </a:extLst>
              </a:tr>
              <a:tr h="370840">
                <a:tc>
                  <a:txBody>
                    <a:bodyPr/>
                    <a:lstStyle/>
                    <a:p>
                      <a:r>
                        <a:rPr lang="en-US" sz="1000" b="1"/>
                        <a:t>Philadelphia Insurance Companies - 2017-09-11 11:52:06</a:t>
                      </a:r>
                      <a:r>
                        <a:rPr lang="en-US" sz="1000"/>
                        <a:t>
September 11, 2001 - we will never forget.</a:t>
                      </a:r>
                    </a:p>
                  </a:txBody>
                  <a:tcPr/>
                </a:tc>
                <a:tc>
                  <a:txBody>
                    <a:bodyPr/>
                    <a:lstStyle/>
                    <a:p>
                      <a:r>
                        <a:rPr lang="en-US" sz="1000"/>
                        <a:t>110</a:t>
                      </a:r>
                    </a:p>
                  </a:txBody>
                  <a:tcPr/>
                </a:tc>
                <a:tc>
                  <a:txBody>
                    <a:bodyPr/>
                    <a:lstStyle/>
                    <a:p>
                      <a:r>
                        <a:rPr lang="en-US" sz="1000"/>
                        <a:t>0</a:t>
                      </a:r>
                    </a:p>
                  </a:txBody>
                  <a:tcPr/>
                </a:tc>
                <a:tc>
                  <a:txBody>
                    <a:bodyPr/>
                    <a:lstStyle/>
                    <a:p>
                      <a:r>
                        <a:rPr lang="en-US" sz="1000"/>
                        <a:t>0.8510%</a:t>
                      </a:r>
                    </a:p>
                  </a:txBody>
                  <a:tcPr/>
                </a:tc>
                <a:tc>
                  <a:txBody>
                    <a:bodyPr/>
                    <a:lstStyle/>
                    <a:p>
                      <a:r>
                        <a:rPr lang="en-US" sz="1000"/>
                        <a:t>Photo</a:t>
                      </a:r>
                    </a:p>
                  </a:txBody>
                  <a:tcPr/>
                </a:tc>
                <a:extLst>
                  <a:ext uri="{0D108BD9-81ED-4DB2-BD59-A6C34878D82A}">
                    <a16:rowId xmlns:a16="http://schemas.microsoft.com/office/drawing/2014/main" val="3325831284"/>
                  </a:ext>
                </a:extLst>
              </a:tr>
              <a:tr h="370840">
                <a:tc>
                  <a:txBody>
                    <a:bodyPr/>
                    <a:lstStyle/>
                    <a:p>
                      <a:r>
                        <a:rPr lang="en-US" sz="1000" b="1"/>
                        <a:t>Philadelphia Insurance Companies - 2017-09-19 09:53:36</a:t>
                      </a:r>
                      <a:r>
                        <a:rPr lang="en-US" sz="1000"/>
                        <a:t>
PHLY is proud to be recognized as one of the Best Places to Work in PA for the 9th year and one of the Best Places to Work in Insurance for the 8th year!</a:t>
                      </a:r>
                    </a:p>
                  </a:txBody>
                  <a:tcPr/>
                </a:tc>
                <a:tc>
                  <a:txBody>
                    <a:bodyPr/>
                    <a:lstStyle/>
                    <a:p>
                      <a:r>
                        <a:rPr lang="en-US" sz="1000"/>
                        <a:t>86</a:t>
                      </a:r>
                    </a:p>
                  </a:txBody>
                  <a:tcPr/>
                </a:tc>
                <a:tc>
                  <a:txBody>
                    <a:bodyPr/>
                    <a:lstStyle/>
                    <a:p>
                      <a:r>
                        <a:rPr lang="en-US" sz="1000"/>
                        <a:t>0</a:t>
                      </a:r>
                    </a:p>
                  </a:txBody>
                  <a:tcPr/>
                </a:tc>
                <a:tc>
                  <a:txBody>
                    <a:bodyPr/>
                    <a:lstStyle/>
                    <a:p>
                      <a:r>
                        <a:rPr lang="en-US" sz="1000"/>
                        <a:t>0.6622%</a:t>
                      </a:r>
                    </a:p>
                  </a:txBody>
                  <a:tcPr/>
                </a:tc>
                <a:tc>
                  <a:txBody>
                    <a:bodyPr/>
                    <a:lstStyle/>
                    <a:p>
                      <a:r>
                        <a:rPr lang="en-US" sz="1000"/>
                        <a:t>Photo</a:t>
                      </a:r>
                    </a:p>
                  </a:txBody>
                  <a:tcPr/>
                </a:tc>
                <a:extLst>
                  <a:ext uri="{0D108BD9-81ED-4DB2-BD59-A6C34878D82A}">
                    <a16:rowId xmlns:a16="http://schemas.microsoft.com/office/drawing/2014/main" val="3468766717"/>
                  </a:ext>
                </a:extLst>
              </a:tr>
            </a:tbl>
          </a:graphicData>
        </a:graphic>
      </p:graphicFrame>
      <p:sp>
        <p:nvSpPr>
          <p:cNvPr id="4" name="Text Placeholder 3">
            <a:extLst>
              <a:ext uri="{FF2B5EF4-FFF2-40B4-BE49-F238E27FC236}">
                <a16:creationId xmlns:a16="http://schemas.microsoft.com/office/drawing/2014/main" id="{EB30A7B0-8A3E-4F2B-BF28-E0C387AE5DDF}"/>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0667036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7AEA7-8458-4110-9BE0-F033531F7DCC}"/>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4FAB0F03-6173-4D59-9932-36B2768AB76C}"/>
              </a:ext>
            </a:extLst>
          </p:cNvPr>
          <p:cNvGraphicFramePr>
            <a:graphicFrameLocks noGrp="1"/>
          </p:cNvGraphicFramePr>
          <p:nvPr>
            <p:ph type="tbl" sz="quarter" idx="13"/>
            <p:extLst>
              <p:ext uri="{D42A27DB-BD31-4B8C-83A1-F6EECF244321}">
                <p14:modId xmlns:p14="http://schemas.microsoft.com/office/powerpoint/2010/main" val="1704243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34558074"/>
                    </a:ext>
                  </a:extLst>
                </a:gridCol>
                <a:gridCol w="699516">
                  <a:extLst>
                    <a:ext uri="{9D8B030D-6E8A-4147-A177-3AD203B41FA5}">
                      <a16:colId xmlns:a16="http://schemas.microsoft.com/office/drawing/2014/main" val="3206285889"/>
                    </a:ext>
                  </a:extLst>
                </a:gridCol>
                <a:gridCol w="699516">
                  <a:extLst>
                    <a:ext uri="{9D8B030D-6E8A-4147-A177-3AD203B41FA5}">
                      <a16:colId xmlns:a16="http://schemas.microsoft.com/office/drawing/2014/main" val="3085375026"/>
                    </a:ext>
                  </a:extLst>
                </a:gridCol>
                <a:gridCol w="658368">
                  <a:extLst>
                    <a:ext uri="{9D8B030D-6E8A-4147-A177-3AD203B41FA5}">
                      <a16:colId xmlns:a16="http://schemas.microsoft.com/office/drawing/2014/main" val="3673953281"/>
                    </a:ext>
                  </a:extLst>
                </a:gridCol>
                <a:gridCol w="658368">
                  <a:extLst>
                    <a:ext uri="{9D8B030D-6E8A-4147-A177-3AD203B41FA5}">
                      <a16:colId xmlns:a16="http://schemas.microsoft.com/office/drawing/2014/main" val="2604604833"/>
                    </a:ext>
                  </a:extLst>
                </a:gridCol>
                <a:gridCol w="658368">
                  <a:extLst>
                    <a:ext uri="{9D8B030D-6E8A-4147-A177-3AD203B41FA5}">
                      <a16:colId xmlns:a16="http://schemas.microsoft.com/office/drawing/2014/main" val="2800984069"/>
                    </a:ext>
                  </a:extLst>
                </a:gridCol>
                <a:gridCol w="699516">
                  <a:extLst>
                    <a:ext uri="{9D8B030D-6E8A-4147-A177-3AD203B41FA5}">
                      <a16:colId xmlns:a16="http://schemas.microsoft.com/office/drawing/2014/main" val="3825532191"/>
                    </a:ext>
                  </a:extLst>
                </a:gridCol>
                <a:gridCol w="699516">
                  <a:extLst>
                    <a:ext uri="{9D8B030D-6E8A-4147-A177-3AD203B41FA5}">
                      <a16:colId xmlns:a16="http://schemas.microsoft.com/office/drawing/2014/main" val="3878278385"/>
                    </a:ext>
                  </a:extLst>
                </a:gridCol>
                <a:gridCol w="699516">
                  <a:extLst>
                    <a:ext uri="{9D8B030D-6E8A-4147-A177-3AD203B41FA5}">
                      <a16:colId xmlns:a16="http://schemas.microsoft.com/office/drawing/2014/main" val="274384699"/>
                    </a:ext>
                  </a:extLst>
                </a:gridCol>
                <a:gridCol w="658368">
                  <a:extLst>
                    <a:ext uri="{9D8B030D-6E8A-4147-A177-3AD203B41FA5}">
                      <a16:colId xmlns:a16="http://schemas.microsoft.com/office/drawing/2014/main" val="395522498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254101790"/>
                  </a:ext>
                </a:extLst>
              </a:tr>
              <a:tr h="370840">
                <a:tc>
                  <a:txBody>
                    <a:bodyPr/>
                    <a:lstStyle/>
                    <a:p>
                      <a:r>
                        <a:rPr lang="en-US" sz="1000"/>
                        <a:t>phlyinsurance (Philadelphia Insurance Co.)</a:t>
                      </a:r>
                    </a:p>
                  </a:txBody>
                  <a:tcPr/>
                </a:tc>
                <a:tc>
                  <a:txBody>
                    <a:bodyPr/>
                    <a:lstStyle/>
                    <a:p>
                      <a:r>
                        <a:rPr lang="en-US" sz="1000"/>
                        <a:t>664</a:t>
                      </a:r>
                    </a:p>
                  </a:txBody>
                  <a:tcPr/>
                </a:tc>
                <a:tc>
                  <a:txBody>
                    <a:bodyPr/>
                    <a:lstStyle/>
                    <a:p>
                      <a:r>
                        <a:rPr lang="en-US" sz="1000"/>
                        <a:t>37</a:t>
                      </a:r>
                    </a:p>
                  </a:txBody>
                  <a:tcPr/>
                </a:tc>
                <a:tc>
                  <a:txBody>
                    <a:bodyPr/>
                    <a:lstStyle/>
                    <a:p>
                      <a:r>
                        <a:rPr lang="en-US" sz="1000"/>
                        <a:t>16</a:t>
                      </a:r>
                    </a:p>
                  </a:txBody>
                  <a:tcPr/>
                </a:tc>
                <a:tc>
                  <a:txBody>
                    <a:bodyPr/>
                    <a:lstStyle/>
                    <a:p>
                      <a:r>
                        <a:rPr lang="en-US" sz="1000"/>
                        <a:t>4</a:t>
                      </a:r>
                    </a:p>
                  </a:txBody>
                  <a:tcPr/>
                </a:tc>
                <a:tc>
                  <a:txBody>
                    <a:bodyPr/>
                    <a:lstStyle/>
                    <a:p>
                      <a:r>
                        <a:rPr lang="en-US" sz="1000"/>
                        <a:t>0</a:t>
                      </a:r>
                    </a:p>
                  </a:txBody>
                  <a:tcPr/>
                </a:tc>
                <a:tc>
                  <a:txBody>
                    <a:bodyPr/>
                    <a:lstStyle/>
                    <a:p>
                      <a:r>
                        <a:rPr lang="en-US" sz="1000"/>
                        <a:t>20</a:t>
                      </a:r>
                    </a:p>
                  </a:txBody>
                  <a:tcPr/>
                </a:tc>
                <a:tc>
                  <a:txBody>
                    <a:bodyPr/>
                    <a:lstStyle/>
                    <a:p>
                      <a:r>
                        <a:rPr lang="en-US" sz="1000"/>
                        <a:t>1088</a:t>
                      </a:r>
                    </a:p>
                  </a:txBody>
                  <a:tcPr/>
                </a:tc>
                <a:tc>
                  <a:txBody>
                    <a:bodyPr/>
                    <a:lstStyle/>
                    <a:p>
                      <a:r>
                        <a:rPr lang="en-US" sz="1000"/>
                        <a:t>24</a:t>
                      </a:r>
                    </a:p>
                  </a:txBody>
                  <a:tcPr/>
                </a:tc>
                <a:tc>
                  <a:txBody>
                    <a:bodyPr/>
                    <a:lstStyle/>
                    <a:p>
                      <a:r>
                        <a:rPr lang="en-US" sz="1000"/>
                        <a:t>8.6202%</a:t>
                      </a:r>
                    </a:p>
                  </a:txBody>
                  <a:tcPr/>
                </a:tc>
                <a:extLst>
                  <a:ext uri="{0D108BD9-81ED-4DB2-BD59-A6C34878D82A}">
                    <a16:rowId xmlns:a16="http://schemas.microsoft.com/office/drawing/2014/main" val="3825963490"/>
                  </a:ext>
                </a:extLst>
              </a:tr>
            </a:tbl>
          </a:graphicData>
        </a:graphic>
      </p:graphicFrame>
      <p:sp>
        <p:nvSpPr>
          <p:cNvPr id="4" name="Text Placeholder 3">
            <a:extLst>
              <a:ext uri="{FF2B5EF4-FFF2-40B4-BE49-F238E27FC236}">
                <a16:creationId xmlns:a16="http://schemas.microsoft.com/office/drawing/2014/main" id="{72D629F3-A36C-4F0E-8F6D-68ED0BF79EB8}"/>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9821432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6CC1D-47F5-441F-B275-9AA4378DD673}"/>
              </a:ext>
            </a:extLst>
          </p:cNvPr>
          <p:cNvSpPr>
            <a:spLocks noGrp="1"/>
          </p:cNvSpPr>
          <p:nvPr>
            <p:ph type="title"/>
          </p:nvPr>
        </p:nvSpPr>
        <p:spPr/>
        <p:txBody>
          <a:bodyPr/>
          <a:lstStyle/>
          <a:p>
            <a:r>
              <a:rPr lang="en-US"/>
              <a:t>Instagram Followers Change</a:t>
            </a:r>
          </a:p>
        </p:txBody>
      </p:sp>
      <p:graphicFrame>
        <p:nvGraphicFramePr>
          <p:cNvPr id="6" name="Chart Placeholder 5">
            <a:extLst>
              <a:ext uri="{FF2B5EF4-FFF2-40B4-BE49-F238E27FC236}">
                <a16:creationId xmlns:a16="http://schemas.microsoft.com/office/drawing/2014/main" id="{AC6E2037-9C00-45A0-82A2-9F1E4CBBAE08}"/>
              </a:ext>
            </a:extLst>
          </p:cNvPr>
          <p:cNvGraphicFramePr>
            <a:graphicFrameLocks noGrp="1"/>
          </p:cNvGraphicFramePr>
          <p:nvPr>
            <p:ph type="chart" sz="quarter" idx="13"/>
            <p:extLst>
              <p:ext uri="{D42A27DB-BD31-4B8C-83A1-F6EECF244321}">
                <p14:modId xmlns:p14="http://schemas.microsoft.com/office/powerpoint/2010/main" val="1339901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DC410A-A745-4AD3-BC57-4D8C494366DB}"/>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80ABF7D4-58F2-4858-8596-D233E220B6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80148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4089F-F254-472D-A4CD-E6EE061F493D}"/>
              </a:ext>
            </a:extLst>
          </p:cNvPr>
          <p:cNvSpPr>
            <a:spLocks noGrp="1"/>
          </p:cNvSpPr>
          <p:nvPr>
            <p:ph type="title"/>
          </p:nvPr>
        </p:nvSpPr>
        <p:spPr/>
        <p:txBody>
          <a:bodyPr/>
          <a:lstStyle/>
          <a:p>
            <a:r>
              <a:rPr lang="en-US"/>
              <a:t>Average Interactions Per Instagram Post</a:t>
            </a:r>
          </a:p>
        </p:txBody>
      </p:sp>
      <p:graphicFrame>
        <p:nvGraphicFramePr>
          <p:cNvPr id="6" name="Chart Placeholder 5">
            <a:extLst>
              <a:ext uri="{FF2B5EF4-FFF2-40B4-BE49-F238E27FC236}">
                <a16:creationId xmlns:a16="http://schemas.microsoft.com/office/drawing/2014/main" id="{DC8456A6-91B5-49E1-A0B0-8A20D8FC2D86}"/>
              </a:ext>
            </a:extLst>
          </p:cNvPr>
          <p:cNvGraphicFramePr>
            <a:graphicFrameLocks noGrp="1"/>
          </p:cNvGraphicFramePr>
          <p:nvPr>
            <p:ph type="chart" sz="quarter" idx="13"/>
            <p:extLst>
              <p:ext uri="{D42A27DB-BD31-4B8C-83A1-F6EECF244321}">
                <p14:modId xmlns:p14="http://schemas.microsoft.com/office/powerpoint/2010/main" val="17684576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ED3433-E617-47D9-9B10-68FAEA003C68}"/>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2C5887FC-9989-438E-89A1-D3FE611014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19157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70471-2D89-43B1-B8F7-7A108BCA810C}"/>
              </a:ext>
            </a:extLst>
          </p:cNvPr>
          <p:cNvSpPr>
            <a:spLocks noGrp="1"/>
          </p:cNvSpPr>
          <p:nvPr>
            <p:ph type="title"/>
          </p:nvPr>
        </p:nvSpPr>
        <p:spPr/>
        <p:txBody>
          <a:bodyPr/>
          <a:lstStyle/>
          <a:p>
            <a:r>
              <a:rPr lang="en-US"/>
              <a:t>Instagram Posts Table</a:t>
            </a:r>
          </a:p>
        </p:txBody>
      </p:sp>
      <p:graphicFrame>
        <p:nvGraphicFramePr>
          <p:cNvPr id="5" name="Table Placeholder 4">
            <a:extLst>
              <a:ext uri="{FF2B5EF4-FFF2-40B4-BE49-F238E27FC236}">
                <a16:creationId xmlns:a16="http://schemas.microsoft.com/office/drawing/2014/main" id="{5BFE51A0-872F-4022-9550-100838732533}"/>
              </a:ext>
            </a:extLst>
          </p:cNvPr>
          <p:cNvGraphicFramePr>
            <a:graphicFrameLocks noGrp="1"/>
          </p:cNvGraphicFramePr>
          <p:nvPr>
            <p:ph type="tbl" sz="quarter" idx="13"/>
            <p:extLst>
              <p:ext uri="{D42A27DB-BD31-4B8C-83A1-F6EECF244321}">
                <p14:modId xmlns:p14="http://schemas.microsoft.com/office/powerpoint/2010/main" val="1103952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493583623"/>
                    </a:ext>
                  </a:extLst>
                </a:gridCol>
                <a:gridCol w="987552">
                  <a:extLst>
                    <a:ext uri="{9D8B030D-6E8A-4147-A177-3AD203B41FA5}">
                      <a16:colId xmlns:a16="http://schemas.microsoft.com/office/drawing/2014/main" val="3587759347"/>
                    </a:ext>
                  </a:extLst>
                </a:gridCol>
                <a:gridCol w="987552">
                  <a:extLst>
                    <a:ext uri="{9D8B030D-6E8A-4147-A177-3AD203B41FA5}">
                      <a16:colId xmlns:a16="http://schemas.microsoft.com/office/drawing/2014/main" val="943328146"/>
                    </a:ext>
                  </a:extLst>
                </a:gridCol>
                <a:gridCol w="987552">
                  <a:extLst>
                    <a:ext uri="{9D8B030D-6E8A-4147-A177-3AD203B41FA5}">
                      <a16:colId xmlns:a16="http://schemas.microsoft.com/office/drawing/2014/main" val="3313890246"/>
                    </a:ext>
                  </a:extLst>
                </a:gridCol>
                <a:gridCol w="987552">
                  <a:extLst>
                    <a:ext uri="{9D8B030D-6E8A-4147-A177-3AD203B41FA5}">
                      <a16:colId xmlns:a16="http://schemas.microsoft.com/office/drawing/2014/main" val="3901399173"/>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235976001"/>
                  </a:ext>
                </a:extLst>
              </a:tr>
              <a:tr h="370840">
                <a:tc>
                  <a:txBody>
                    <a:bodyPr/>
                    <a:lstStyle/>
                    <a:p>
                      <a:r>
                        <a:rPr lang="en-US" sz="1000" b="1"/>
                        <a:t>phlyinsurance (Philadelphia Insurance Co.) - 2017-09-25 12:50:10</a:t>
                      </a:r>
                      <a:r>
                        <a:rPr lang="en-US" sz="1000"/>
                        <a:t>
#PHLY was #proud to sponsor the #ParkwayRun &amp; Walk benefiting @childrensphila for the 14th consecutive year! 150 members of #TEAMPHLY joined thousands of other runners, walkers, and supporters yesterday on the #BenjaminFranklinParkway in #Philadelphia to raise awareness and funds for #pediatric #cancer research. During the month of September, PHLY employees held a series of office-wide #fundraising events leading up to the race and helped raise $125,000 to benefit the #Cancer Center at CHOP! 😊👍🏼 #ThinkPHLY #insurance #kids #cancersucks #donate #giveback #makeadifference</a:t>
                      </a:r>
                    </a:p>
                  </a:txBody>
                  <a:tcPr/>
                </a:tc>
                <a:tc>
                  <a:txBody>
                    <a:bodyPr/>
                    <a:lstStyle/>
                    <a:p>
                      <a:r>
                        <a:rPr lang="en-US" sz="1000"/>
                        <a:t>94</a:t>
                      </a:r>
                    </a:p>
                  </a:txBody>
                  <a:tcPr/>
                </a:tc>
                <a:tc>
                  <a:txBody>
                    <a:bodyPr/>
                    <a:lstStyle/>
                    <a:p>
                      <a:r>
                        <a:rPr lang="en-US" sz="1000"/>
                        <a:t>0</a:t>
                      </a:r>
                    </a:p>
                  </a:txBody>
                  <a:tcPr/>
                </a:tc>
                <a:tc>
                  <a:txBody>
                    <a:bodyPr/>
                    <a:lstStyle/>
                    <a:p>
                      <a:r>
                        <a:rPr lang="en-US" sz="1000"/>
                        <a:t>14.2857%</a:t>
                      </a:r>
                    </a:p>
                  </a:txBody>
                  <a:tcPr/>
                </a:tc>
                <a:tc>
                  <a:txBody>
                    <a:bodyPr/>
                    <a:lstStyle/>
                    <a:p>
                      <a:r>
                        <a:rPr lang="en-US" sz="1000"/>
                        <a:t>Carousel</a:t>
                      </a:r>
                    </a:p>
                  </a:txBody>
                  <a:tcPr/>
                </a:tc>
                <a:extLst>
                  <a:ext uri="{0D108BD9-81ED-4DB2-BD59-A6C34878D82A}">
                    <a16:rowId xmlns:a16="http://schemas.microsoft.com/office/drawing/2014/main" val="2858744248"/>
                  </a:ext>
                </a:extLst>
              </a:tr>
              <a:tr h="370840">
                <a:tc>
                  <a:txBody>
                    <a:bodyPr/>
                    <a:lstStyle/>
                    <a:p>
                      <a:r>
                        <a:rPr lang="en-US" sz="1000" b="1"/>
                        <a:t>phlyinsurance (Philadelphia Insurance Co.) - 2017-09-05 17:13:14</a:t>
                      </a:r>
                      <a:r>
                        <a:rPr lang="en-US" sz="1000"/>
                        <a:t>
A group of employees from our Home Office spent a day #volunteering with @bestbuddiesphilly, a #nonprofit organization dedicated to assisting individuals with intellectual and developmental #disabilities. #TEAMPHLY enjoyed a day full of #fun events from face painting to bean bag tossing while helping out at #BestBuddies' Annual #Summer Social! ☀️🙌🏻 #ThinkPHLY #insurance #summerfun #philly #volunteer #giveback #community</a:t>
                      </a:r>
                    </a:p>
                  </a:txBody>
                  <a:tcPr/>
                </a:tc>
                <a:tc>
                  <a:txBody>
                    <a:bodyPr/>
                    <a:lstStyle/>
                    <a:p>
                      <a:r>
                        <a:rPr lang="en-US" sz="1000"/>
                        <a:t>71</a:t>
                      </a:r>
                    </a:p>
                  </a:txBody>
                  <a:tcPr/>
                </a:tc>
                <a:tc>
                  <a:txBody>
                    <a:bodyPr/>
                    <a:lstStyle/>
                    <a:p>
                      <a:r>
                        <a:rPr lang="en-US" sz="1000"/>
                        <a:t>4</a:t>
                      </a:r>
                    </a:p>
                  </a:txBody>
                  <a:tcPr/>
                </a:tc>
                <a:tc>
                  <a:txBody>
                    <a:bodyPr/>
                    <a:lstStyle/>
                    <a:p>
                      <a:r>
                        <a:rPr lang="en-US" sz="1000"/>
                        <a:t>11.8671%</a:t>
                      </a:r>
                    </a:p>
                  </a:txBody>
                  <a:tcPr/>
                </a:tc>
                <a:tc>
                  <a:txBody>
                    <a:bodyPr/>
                    <a:lstStyle/>
                    <a:p>
                      <a:r>
                        <a:rPr lang="en-US" sz="1000"/>
                        <a:t>Image</a:t>
                      </a:r>
                    </a:p>
                  </a:txBody>
                  <a:tcPr/>
                </a:tc>
                <a:extLst>
                  <a:ext uri="{0D108BD9-81ED-4DB2-BD59-A6C34878D82A}">
                    <a16:rowId xmlns:a16="http://schemas.microsoft.com/office/drawing/2014/main" val="69042087"/>
                  </a:ext>
                </a:extLst>
              </a:tr>
              <a:tr h="370840">
                <a:tc>
                  <a:txBody>
                    <a:bodyPr/>
                    <a:lstStyle/>
                    <a:p>
                      <a:r>
                        <a:rPr lang="en-US" sz="1000" b="1"/>
                        <a:t>phlyinsurance (Philadelphia Insurance Co.) - 2017-09-20 17:13:43</a:t>
                      </a:r>
                      <a:r>
                        <a:rPr lang="en-US" sz="1000"/>
                        <a:t>
#PHLY holds a series of office-wide #fundraising events leading up to the Parkway Run &amp; Walk each September to raise money for #pediatric #cancer research and care at @childrensphila. As we wind down our final week of fundraising, #PHLY employees in the Home Office teamed up to compete in a #dodgeball #tournament. #TEAMPHLY ducked, dived, and dodged for a #goodcause on two back-to-back days! During the tournament, employees sold hot dogs and snacks at the concession stand, and Roses's Real Italian Ices joined us with assorted water ice. All game registration fees and additional money raised will benefit #CHOP. 👍🏼 Congratulations to Team Canci for winning the tournament! 🏆👏🏼 #ThinkPHLY #insurance #kids #cancersucks #donate #charity #giveback #philly</a:t>
                      </a:r>
                    </a:p>
                  </a:txBody>
                  <a:tcPr/>
                </a:tc>
                <a:tc>
                  <a:txBody>
                    <a:bodyPr/>
                    <a:lstStyle/>
                    <a:p>
                      <a:r>
                        <a:rPr lang="en-US" sz="1000"/>
                        <a:t>69</a:t>
                      </a:r>
                    </a:p>
                  </a:txBody>
                  <a:tcPr/>
                </a:tc>
                <a:tc>
                  <a:txBody>
                    <a:bodyPr/>
                    <a:lstStyle/>
                    <a:p>
                      <a:r>
                        <a:rPr lang="en-US" sz="1000"/>
                        <a:t>2</a:t>
                      </a:r>
                    </a:p>
                  </a:txBody>
                  <a:tcPr/>
                </a:tc>
                <a:tc>
                  <a:txBody>
                    <a:bodyPr/>
                    <a:lstStyle/>
                    <a:p>
                      <a:r>
                        <a:rPr lang="en-US" sz="1000"/>
                        <a:t>10.9231%</a:t>
                      </a:r>
                    </a:p>
                  </a:txBody>
                  <a:tcPr/>
                </a:tc>
                <a:tc>
                  <a:txBody>
                    <a:bodyPr/>
                    <a:lstStyle/>
                    <a:p>
                      <a:r>
                        <a:rPr lang="en-US" sz="1000"/>
                        <a:t>Carousel</a:t>
                      </a:r>
                    </a:p>
                  </a:txBody>
                  <a:tcPr/>
                </a:tc>
                <a:extLst>
                  <a:ext uri="{0D108BD9-81ED-4DB2-BD59-A6C34878D82A}">
                    <a16:rowId xmlns:a16="http://schemas.microsoft.com/office/drawing/2014/main" val="2540406666"/>
                  </a:ext>
                </a:extLst>
              </a:tr>
            </a:tbl>
          </a:graphicData>
        </a:graphic>
      </p:graphicFrame>
      <p:sp>
        <p:nvSpPr>
          <p:cNvPr id="4" name="Text Placeholder 3">
            <a:extLst>
              <a:ext uri="{FF2B5EF4-FFF2-40B4-BE49-F238E27FC236}">
                <a16:creationId xmlns:a16="http://schemas.microsoft.com/office/drawing/2014/main" id="{700DBB4D-ABAF-45B9-A379-ADE296C17624}"/>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86488828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692</Words>
  <Application>Microsoft Office PowerPoint</Application>
  <PresentationFormat>On-screen Show (4:3)</PresentationFormat>
  <Paragraphs>311</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Calibri</vt:lpstr>
      <vt:lpstr>Arial</vt:lpstr>
      <vt:lpstr>quintly_template</vt:lpstr>
      <vt:lpstr>PHLY Social Media</vt:lpstr>
      <vt:lpstr>Overall Audience</vt:lpstr>
      <vt:lpstr>Facebook Key Metrics Table</vt:lpstr>
      <vt:lpstr>Facebook Fans Change</vt:lpstr>
      <vt:lpstr>Average Interactions Per Facebook Post</vt:lpstr>
      <vt:lpstr>Facebook Impressions</vt:lpstr>
      <vt:lpstr>Facebook Own Posts Table</vt:lpstr>
      <vt:lpstr>Facebook Fan Demographics</vt:lpstr>
      <vt:lpstr>Twitter Key Metrics Table</vt:lpstr>
      <vt:lpstr>Twitter Followers Change</vt:lpstr>
      <vt:lpstr>Average Interactions Per Tweet</vt:lpstr>
      <vt:lpstr>PHLY Twitter Mentions</vt:lpstr>
      <vt:lpstr>Twitter Mentions Table</vt:lpstr>
      <vt:lpstr>Twitter Key Influencers</vt:lpstr>
      <vt:lpstr>Twitter Own and Retweeted Tweets Table</vt:lpstr>
      <vt:lpstr>LinkedIn Key Metrics Table</vt:lpstr>
      <vt:lpstr>LinkedIn Followers Change</vt:lpstr>
      <vt:lpstr>Average Interactions Per LinkedIn Update</vt:lpstr>
      <vt:lpstr>LinkedIn Updates Table</vt:lpstr>
      <vt:lpstr>Instagram Key Metrics Table</vt:lpstr>
      <vt:lpstr>Instagram Followers Change</vt:lpstr>
      <vt:lpstr>Average Interactions Per Instagram Post</vt:lpstr>
      <vt:lpstr>Instagram Posts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Administrator</dc:creator>
  <cp:lastModifiedBy>Administrator</cp:lastModifiedBy>
  <cp:revision>1</cp:revision>
  <dcterms:created xsi:type="dcterms:W3CDTF">2017-10-04T14:58:27Z</dcterms:created>
  <dcterms:modified xsi:type="dcterms:W3CDTF">2017-10-04T14:59:02Z</dcterms:modified>
</cp:coreProperties>
</file>