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42979</c:v>
                </c:pt>
              </c:numCache>
            </c:numRef>
          </c:cat>
          <c:val>
            <c:numRef>
              <c:f>Sheet1!$B$2</c:f>
              <c:numCache>
                <c:formatCode>General</c:formatCode>
                <c:ptCount val="1"/>
                <c:pt idx="0">
                  <c:v>3259</c:v>
                </c:pt>
              </c:numCache>
            </c:numRef>
          </c:val>
          <c:extLst>
            <c:ext xmlns:c16="http://schemas.microsoft.com/office/drawing/2014/chart" uri="{C3380CC4-5D6E-409C-BE32-E72D297353CC}">
              <c16:uniqueId val="{00000000-DE07-4DCF-88F3-BEBEE7C5B512}"/>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42979</c:v>
                </c:pt>
              </c:numCache>
            </c:numRef>
          </c:cat>
          <c:val>
            <c:numRef>
              <c:f>Sheet1!$C$2</c:f>
              <c:numCache>
                <c:formatCode>General</c:formatCode>
                <c:ptCount val="1"/>
                <c:pt idx="0">
                  <c:v>2783</c:v>
                </c:pt>
              </c:numCache>
            </c:numRef>
          </c:val>
          <c:extLst>
            <c:ext xmlns:c16="http://schemas.microsoft.com/office/drawing/2014/chart" uri="{C3380CC4-5D6E-409C-BE32-E72D297353CC}">
              <c16:uniqueId val="{00000001-DE07-4DCF-88F3-BEBEE7C5B512}"/>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42979</c:v>
                </c:pt>
              </c:numCache>
            </c:numRef>
          </c:cat>
          <c:val>
            <c:numRef>
              <c:f>Sheet1!$D$2</c:f>
              <c:numCache>
                <c:formatCode>General</c:formatCode>
                <c:ptCount val="1"/>
                <c:pt idx="0">
                  <c:v>0</c:v>
                </c:pt>
              </c:numCache>
            </c:numRef>
          </c:val>
          <c:extLst>
            <c:ext xmlns:c16="http://schemas.microsoft.com/office/drawing/2014/chart" uri="{C3380CC4-5D6E-409C-BE32-E72D297353CC}">
              <c16:uniqueId val="{00000002-DE07-4DCF-88F3-BEBEE7C5B512}"/>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42979</c:v>
                </c:pt>
              </c:numCache>
            </c:numRef>
          </c:cat>
          <c:val>
            <c:numRef>
              <c:f>Sheet1!$E$2</c:f>
              <c:numCache>
                <c:formatCode>General</c:formatCode>
                <c:ptCount val="1"/>
                <c:pt idx="0">
                  <c:v>0</c:v>
                </c:pt>
              </c:numCache>
            </c:numRef>
          </c:val>
          <c:extLst>
            <c:ext xmlns:c16="http://schemas.microsoft.com/office/drawing/2014/chart" uri="{C3380CC4-5D6E-409C-BE32-E72D297353CC}">
              <c16:uniqueId val="{00000003-DE07-4DCF-88F3-BEBEE7C5B512}"/>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42979</c:v>
                </c:pt>
              </c:numCache>
            </c:numRef>
          </c:cat>
          <c:val>
            <c:numRef>
              <c:f>Sheet1!$F$2</c:f>
              <c:numCache>
                <c:formatCode>General</c:formatCode>
                <c:ptCount val="1"/>
                <c:pt idx="0">
                  <c:v>13030</c:v>
                </c:pt>
              </c:numCache>
            </c:numRef>
          </c:val>
          <c:extLst>
            <c:ext xmlns:c16="http://schemas.microsoft.com/office/drawing/2014/chart" uri="{C3380CC4-5D6E-409C-BE32-E72D297353CC}">
              <c16:uniqueId val="{00000004-DE07-4DCF-88F3-BEBEE7C5B512}"/>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42979</c:v>
                </c:pt>
              </c:numCache>
            </c:numRef>
          </c:cat>
          <c:val>
            <c:numRef>
              <c:f>Sheet1!$G$2</c:f>
              <c:numCache>
                <c:formatCode>General</c:formatCode>
                <c:ptCount val="1"/>
                <c:pt idx="0">
                  <c:v>664</c:v>
                </c:pt>
              </c:numCache>
            </c:numRef>
          </c:val>
          <c:extLst>
            <c:ext xmlns:c16="http://schemas.microsoft.com/office/drawing/2014/chart" uri="{C3380CC4-5D6E-409C-BE32-E72D297353CC}">
              <c16:uniqueId val="{00000005-DE07-4DCF-88F3-BEBEE7C5B512}"/>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42979</c:v>
                </c:pt>
              </c:numCache>
            </c:numRef>
          </c:cat>
          <c:val>
            <c:numRef>
              <c:f>Sheet1!$H$2</c:f>
              <c:numCache>
                <c:formatCode>General</c:formatCode>
                <c:ptCount val="1"/>
                <c:pt idx="0">
                  <c:v>0</c:v>
                </c:pt>
              </c:numCache>
            </c:numRef>
          </c:val>
          <c:extLst>
            <c:ext xmlns:c16="http://schemas.microsoft.com/office/drawing/2014/chart" uri="{C3380CC4-5D6E-409C-BE32-E72D297353CC}">
              <c16:uniqueId val="{00000006-DE07-4DCF-88F3-BEBEE7C5B512}"/>
            </c:ext>
          </c:extLst>
        </c:ser>
        <c:dLbls>
          <c:showLegendKey val="0"/>
          <c:showVal val="0"/>
          <c:showCatName val="0"/>
          <c:showSerName val="0"/>
          <c:showPercent val="0"/>
          <c:showBubbleSize val="0"/>
        </c:dLbls>
        <c:gapWidth val="219"/>
        <c:overlap val="-27"/>
        <c:axId val="164288752"/>
        <c:axId val="242757144"/>
      </c:barChart>
      <c:dateAx>
        <c:axId val="164288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757144"/>
        <c:crosses val="autoZero"/>
        <c:auto val="1"/>
        <c:lblOffset val="100"/>
        <c:baseTimeUnit val="days"/>
      </c:dateAx>
      <c:valAx>
        <c:axId val="24275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428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66</c:v>
                </c:pt>
                <c:pt idx="1">
                  <c:v>21</c:v>
                </c:pt>
                <c:pt idx="2">
                  <c:v>25</c:v>
                </c:pt>
                <c:pt idx="3">
                  <c:v>38</c:v>
                </c:pt>
                <c:pt idx="4">
                  <c:v>37</c:v>
                </c:pt>
                <c:pt idx="5">
                  <c:v>38</c:v>
                </c:pt>
                <c:pt idx="6">
                  <c:v>21</c:v>
                </c:pt>
                <c:pt idx="7">
                  <c:v>46</c:v>
                </c:pt>
                <c:pt idx="8">
                  <c:v>27</c:v>
                </c:pt>
                <c:pt idx="9">
                  <c:v>1</c:v>
                </c:pt>
              </c:numCache>
            </c:numRef>
          </c:val>
          <c:extLst>
            <c:ext xmlns:c16="http://schemas.microsoft.com/office/drawing/2014/chart" uri="{C3380CC4-5D6E-409C-BE32-E72D297353CC}">
              <c16:uniqueId val="{00000000-6ABB-444D-AB62-5CCA27AE4231}"/>
            </c:ext>
          </c:extLst>
        </c:ser>
        <c:dLbls>
          <c:showLegendKey val="0"/>
          <c:showVal val="0"/>
          <c:showCatName val="0"/>
          <c:showSerName val="0"/>
          <c:showPercent val="0"/>
          <c:showBubbleSize val="0"/>
        </c:dLbls>
        <c:gapWidth val="219"/>
        <c:overlap val="-27"/>
        <c:axId val="242351584"/>
        <c:axId val="242351912"/>
      </c:barChart>
      <c:dateAx>
        <c:axId val="242351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51912"/>
        <c:crosses val="autoZero"/>
        <c:auto val="1"/>
        <c:lblOffset val="100"/>
        <c:baseTimeUnit val="months"/>
      </c:dateAx>
      <c:valAx>
        <c:axId val="24235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5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26</c:v>
                </c:pt>
                <c:pt idx="1">
                  <c:v>20</c:v>
                </c:pt>
                <c:pt idx="2">
                  <c:v>20</c:v>
                </c:pt>
                <c:pt idx="3">
                  <c:v>29</c:v>
                </c:pt>
                <c:pt idx="4">
                  <c:v>19</c:v>
                </c:pt>
                <c:pt idx="5">
                  <c:v>24</c:v>
                </c:pt>
                <c:pt idx="6">
                  <c:v>25</c:v>
                </c:pt>
                <c:pt idx="7">
                  <c:v>25</c:v>
                </c:pt>
                <c:pt idx="8">
                  <c:v>22</c:v>
                </c:pt>
                <c:pt idx="9">
                  <c:v>16</c:v>
                </c:pt>
                <c:pt idx="10">
                  <c:v>0</c:v>
                </c:pt>
                <c:pt idx="11">
                  <c:v>0</c:v>
                </c:pt>
              </c:numCache>
            </c:numRef>
          </c:val>
          <c:extLst>
            <c:ext xmlns:c16="http://schemas.microsoft.com/office/drawing/2014/chart" uri="{C3380CC4-5D6E-409C-BE32-E72D297353CC}">
              <c16:uniqueId val="{00000000-38CC-4379-B7FC-27DDB1C484E8}"/>
            </c:ext>
          </c:extLst>
        </c:ser>
        <c:dLbls>
          <c:showLegendKey val="0"/>
          <c:showVal val="0"/>
          <c:showCatName val="0"/>
          <c:showSerName val="0"/>
          <c:showPercent val="0"/>
          <c:showBubbleSize val="0"/>
        </c:dLbls>
        <c:gapWidth val="219"/>
        <c:overlap val="-27"/>
        <c:axId val="293142248"/>
        <c:axId val="293147824"/>
      </c:barChart>
      <c:dateAx>
        <c:axId val="293142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47824"/>
        <c:crosses val="autoZero"/>
        <c:auto val="1"/>
        <c:lblOffset val="100"/>
        <c:baseTimeUnit val="months"/>
      </c:dateAx>
      <c:valAx>
        <c:axId val="293147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42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203740</c:v>
                </c:pt>
                <c:pt idx="1">
                  <c:v>100247</c:v>
                </c:pt>
                <c:pt idx="2">
                  <c:v>214240</c:v>
                </c:pt>
                <c:pt idx="3">
                  <c:v>163457</c:v>
                </c:pt>
                <c:pt idx="4">
                  <c:v>40647</c:v>
                </c:pt>
                <c:pt idx="5">
                  <c:v>55617</c:v>
                </c:pt>
                <c:pt idx="6">
                  <c:v>45944</c:v>
                </c:pt>
                <c:pt idx="7">
                  <c:v>84697</c:v>
                </c:pt>
                <c:pt idx="8">
                  <c:v>41806</c:v>
                </c:pt>
                <c:pt idx="9">
                  <c:v>193</c:v>
                </c:pt>
              </c:numCache>
            </c:numRef>
          </c:val>
          <c:extLst>
            <c:ext xmlns:c16="http://schemas.microsoft.com/office/drawing/2014/chart" uri="{C3380CC4-5D6E-409C-BE32-E72D297353CC}">
              <c16:uniqueId val="{00000000-B56C-490D-86BC-CBD708502E32}"/>
            </c:ext>
          </c:extLst>
        </c:ser>
        <c:dLbls>
          <c:showLegendKey val="0"/>
          <c:showVal val="0"/>
          <c:showCatName val="0"/>
          <c:showSerName val="0"/>
          <c:showPercent val="0"/>
          <c:showBubbleSize val="0"/>
        </c:dLbls>
        <c:gapWidth val="219"/>
        <c:overlap val="-27"/>
        <c:axId val="293142904"/>
        <c:axId val="293145200"/>
      </c:barChart>
      <c:dateAx>
        <c:axId val="293142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45200"/>
        <c:crosses val="autoZero"/>
        <c:auto val="1"/>
        <c:lblOffset val="100"/>
        <c:baseTimeUnit val="months"/>
      </c:dateAx>
      <c:valAx>
        <c:axId val="29314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4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c:v>
                </c:pt>
                <c:pt idx="1">
                  <c:v>66</c:v>
                </c:pt>
                <c:pt idx="2">
                  <c:v>336</c:v>
                </c:pt>
                <c:pt idx="3">
                  <c:v>437</c:v>
                </c:pt>
                <c:pt idx="4">
                  <c:v>482</c:v>
                </c:pt>
                <c:pt idx="5">
                  <c:v>390</c:v>
                </c:pt>
                <c:pt idx="6">
                  <c:v>155</c:v>
                </c:pt>
              </c:numCache>
            </c:numRef>
          </c:val>
          <c:extLst>
            <c:ext xmlns:c16="http://schemas.microsoft.com/office/drawing/2014/chart" uri="{C3380CC4-5D6E-409C-BE32-E72D297353CC}">
              <c16:uniqueId val="{00000000-2F79-46DA-A5A5-2DC0C75C8E2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68</c:v>
                </c:pt>
                <c:pt idx="2">
                  <c:v>265</c:v>
                </c:pt>
                <c:pt idx="3">
                  <c:v>343</c:v>
                </c:pt>
                <c:pt idx="4">
                  <c:v>275</c:v>
                </c:pt>
                <c:pt idx="5">
                  <c:v>246</c:v>
                </c:pt>
                <c:pt idx="6">
                  <c:v>137</c:v>
                </c:pt>
              </c:numCache>
            </c:numRef>
          </c:val>
          <c:extLst>
            <c:ext xmlns:c16="http://schemas.microsoft.com/office/drawing/2014/chart" uri="{C3380CC4-5D6E-409C-BE32-E72D297353CC}">
              <c16:uniqueId val="{00000001-2F79-46DA-A5A5-2DC0C75C8E2A}"/>
            </c:ext>
          </c:extLst>
        </c:ser>
        <c:dLbls>
          <c:showLegendKey val="0"/>
          <c:showVal val="0"/>
          <c:showCatName val="0"/>
          <c:showSerName val="0"/>
          <c:showPercent val="0"/>
          <c:showBubbleSize val="0"/>
        </c:dLbls>
        <c:gapWidth val="219"/>
        <c:overlap val="-27"/>
        <c:axId val="299161744"/>
        <c:axId val="299164040"/>
      </c:barChart>
      <c:catAx>
        <c:axId val="299161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64040"/>
        <c:crosses val="autoZero"/>
        <c:auto val="1"/>
        <c:lblAlgn val="ctr"/>
        <c:lblOffset val="100"/>
        <c:noMultiLvlLbl val="0"/>
      </c:catAx>
      <c:valAx>
        <c:axId val="29916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6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46</c:v>
                </c:pt>
                <c:pt idx="2">
                  <c:v>26</c:v>
                </c:pt>
                <c:pt idx="3">
                  <c:v>39</c:v>
                </c:pt>
                <c:pt idx="4">
                  <c:v>26</c:v>
                </c:pt>
                <c:pt idx="5">
                  <c:v>42</c:v>
                </c:pt>
                <c:pt idx="6">
                  <c:v>26</c:v>
                </c:pt>
                <c:pt idx="7">
                  <c:v>54</c:v>
                </c:pt>
                <c:pt idx="8">
                  <c:v>30</c:v>
                </c:pt>
                <c:pt idx="9">
                  <c:v>1</c:v>
                </c:pt>
              </c:numCache>
            </c:numRef>
          </c:val>
          <c:extLst>
            <c:ext xmlns:c16="http://schemas.microsoft.com/office/drawing/2014/chart" uri="{C3380CC4-5D6E-409C-BE32-E72D297353CC}">
              <c16:uniqueId val="{00000000-B88A-4219-B2F8-55D964CD7272}"/>
            </c:ext>
          </c:extLst>
        </c:ser>
        <c:dLbls>
          <c:showLegendKey val="0"/>
          <c:showVal val="0"/>
          <c:showCatName val="0"/>
          <c:showSerName val="0"/>
          <c:showPercent val="0"/>
          <c:showBubbleSize val="0"/>
        </c:dLbls>
        <c:gapWidth val="219"/>
        <c:overlap val="-27"/>
        <c:axId val="302057328"/>
        <c:axId val="302055032"/>
      </c:barChart>
      <c:dateAx>
        <c:axId val="302057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55032"/>
        <c:crosses val="autoZero"/>
        <c:auto val="1"/>
        <c:lblOffset val="100"/>
        <c:baseTimeUnit val="months"/>
      </c:dateAx>
      <c:valAx>
        <c:axId val="30205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57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3</c:v>
                </c:pt>
                <c:pt idx="2">
                  <c:v>3</c:v>
                </c:pt>
                <c:pt idx="3">
                  <c:v>2</c:v>
                </c:pt>
                <c:pt idx="4">
                  <c:v>3</c:v>
                </c:pt>
                <c:pt idx="5">
                  <c:v>4</c:v>
                </c:pt>
                <c:pt idx="6">
                  <c:v>3</c:v>
                </c:pt>
                <c:pt idx="7">
                  <c:v>5</c:v>
                </c:pt>
                <c:pt idx="8">
                  <c:v>5</c:v>
                </c:pt>
                <c:pt idx="9">
                  <c:v>4</c:v>
                </c:pt>
                <c:pt idx="10">
                  <c:v>0</c:v>
                </c:pt>
                <c:pt idx="11">
                  <c:v>0</c:v>
                </c:pt>
              </c:numCache>
            </c:numRef>
          </c:val>
          <c:extLst>
            <c:ext xmlns:c16="http://schemas.microsoft.com/office/drawing/2014/chart" uri="{C3380CC4-5D6E-409C-BE32-E72D297353CC}">
              <c16:uniqueId val="{00000000-B886-4AB2-9E04-DC76C892B691}"/>
            </c:ext>
          </c:extLst>
        </c:ser>
        <c:dLbls>
          <c:showLegendKey val="0"/>
          <c:showVal val="0"/>
          <c:showCatName val="0"/>
          <c:showSerName val="0"/>
          <c:showPercent val="0"/>
          <c:showBubbleSize val="0"/>
        </c:dLbls>
        <c:gapWidth val="219"/>
        <c:overlap val="-27"/>
        <c:axId val="302061264"/>
        <c:axId val="302055688"/>
      </c:barChart>
      <c:dateAx>
        <c:axId val="302061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55688"/>
        <c:crosses val="autoZero"/>
        <c:auto val="1"/>
        <c:lblOffset val="100"/>
        <c:baseTimeUnit val="months"/>
      </c:dateAx>
      <c:valAx>
        <c:axId val="30205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6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12</c:v>
                </c:pt>
                <c:pt idx="1">
                  <c:v>23</c:v>
                </c:pt>
                <c:pt idx="2">
                  <c:v>28</c:v>
                </c:pt>
                <c:pt idx="3">
                  <c:v>32</c:v>
                </c:pt>
                <c:pt idx="4">
                  <c:v>20</c:v>
                </c:pt>
                <c:pt idx="5">
                  <c:v>21</c:v>
                </c:pt>
                <c:pt idx="6">
                  <c:v>16</c:v>
                </c:pt>
                <c:pt idx="7">
                  <c:v>26</c:v>
                </c:pt>
                <c:pt idx="8">
                  <c:v>32</c:v>
                </c:pt>
                <c:pt idx="9">
                  <c:v>1</c:v>
                </c:pt>
                <c:pt idx="10">
                  <c:v>0</c:v>
                </c:pt>
                <c:pt idx="11">
                  <c:v>0</c:v>
                </c:pt>
              </c:numCache>
            </c:numRef>
          </c:val>
          <c:extLst>
            <c:ext xmlns:c16="http://schemas.microsoft.com/office/drawing/2014/chart" uri="{C3380CC4-5D6E-409C-BE32-E72D297353CC}">
              <c16:uniqueId val="{00000000-E69C-47EF-9F62-AB33EF6EEF74}"/>
            </c:ext>
          </c:extLst>
        </c:ser>
        <c:dLbls>
          <c:showLegendKey val="0"/>
          <c:showVal val="0"/>
          <c:showCatName val="0"/>
          <c:showSerName val="0"/>
          <c:showPercent val="0"/>
          <c:showBubbleSize val="0"/>
        </c:dLbls>
        <c:gapWidth val="219"/>
        <c:overlap val="-27"/>
        <c:axId val="302066512"/>
        <c:axId val="302067824"/>
      </c:barChart>
      <c:dateAx>
        <c:axId val="302066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67824"/>
        <c:crosses val="autoZero"/>
        <c:auto val="1"/>
        <c:lblOffset val="100"/>
        <c:baseTimeUnit val="months"/>
      </c:dateAx>
      <c:valAx>
        <c:axId val="302067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66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148</c:v>
                </c:pt>
                <c:pt idx="1">
                  <c:v>165</c:v>
                </c:pt>
                <c:pt idx="2">
                  <c:v>147</c:v>
                </c:pt>
                <c:pt idx="3">
                  <c:v>173</c:v>
                </c:pt>
                <c:pt idx="4">
                  <c:v>164</c:v>
                </c:pt>
                <c:pt idx="5">
                  <c:v>175</c:v>
                </c:pt>
                <c:pt idx="6">
                  <c:v>157</c:v>
                </c:pt>
                <c:pt idx="7">
                  <c:v>147</c:v>
                </c:pt>
                <c:pt idx="8">
                  <c:v>150</c:v>
                </c:pt>
                <c:pt idx="9">
                  <c:v>17</c:v>
                </c:pt>
              </c:numCache>
            </c:numRef>
          </c:val>
          <c:extLst>
            <c:ext xmlns:c16="http://schemas.microsoft.com/office/drawing/2014/chart" uri="{C3380CC4-5D6E-409C-BE32-E72D297353CC}">
              <c16:uniqueId val="{00000000-E122-49C9-A5FD-534F706B8EC6}"/>
            </c:ext>
          </c:extLst>
        </c:ser>
        <c:dLbls>
          <c:showLegendKey val="0"/>
          <c:showVal val="0"/>
          <c:showCatName val="0"/>
          <c:showSerName val="0"/>
          <c:showPercent val="0"/>
          <c:showBubbleSize val="0"/>
        </c:dLbls>
        <c:gapWidth val="219"/>
        <c:overlap val="-27"/>
        <c:axId val="307865152"/>
        <c:axId val="307865480"/>
      </c:barChart>
      <c:dateAx>
        <c:axId val="307865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65480"/>
        <c:crosses val="autoZero"/>
        <c:auto val="1"/>
        <c:lblOffset val="100"/>
        <c:baseTimeUnit val="months"/>
      </c:dateAx>
      <c:valAx>
        <c:axId val="30786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6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c:f>
              <c:numCache>
                <c:formatCode>m/d/yyyy</c:formatCode>
                <c:ptCount val="1"/>
                <c:pt idx="0">
                  <c:v>42948</c:v>
                </c:pt>
              </c:numCache>
            </c:numRef>
          </c:cat>
          <c:val>
            <c:numRef>
              <c:f>Sheet1!$B$2</c:f>
              <c:numCache>
                <c:formatCode>General</c:formatCode>
                <c:ptCount val="1"/>
                <c:pt idx="0">
                  <c:v>64</c:v>
                </c:pt>
              </c:numCache>
            </c:numRef>
          </c:val>
          <c:extLst>
            <c:ext xmlns:c16="http://schemas.microsoft.com/office/drawing/2014/chart" uri="{C3380CC4-5D6E-409C-BE32-E72D297353CC}">
              <c16:uniqueId val="{00000000-FD9F-4C24-9428-1426908A7165}"/>
            </c:ext>
          </c:extLst>
        </c:ser>
        <c:dLbls>
          <c:showLegendKey val="0"/>
          <c:showVal val="0"/>
          <c:showCatName val="0"/>
          <c:showSerName val="0"/>
          <c:showPercent val="0"/>
          <c:showBubbleSize val="0"/>
        </c:dLbls>
        <c:gapWidth val="219"/>
        <c:overlap val="-27"/>
        <c:axId val="242352896"/>
        <c:axId val="342726984"/>
      </c:barChart>
      <c:dateAx>
        <c:axId val="242352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26984"/>
        <c:crosses val="autoZero"/>
        <c:auto val="1"/>
        <c:lblOffset val="100"/>
        <c:baseTimeUnit val="days"/>
      </c:dateAx>
      <c:valAx>
        <c:axId val="342726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5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41</c:v>
                </c:pt>
                <c:pt idx="1">
                  <c:v>29</c:v>
                </c:pt>
                <c:pt idx="2">
                  <c:v>45</c:v>
                </c:pt>
                <c:pt idx="3">
                  <c:v>33</c:v>
                </c:pt>
                <c:pt idx="4">
                  <c:v>15</c:v>
                </c:pt>
                <c:pt idx="5">
                  <c:v>56</c:v>
                </c:pt>
                <c:pt idx="6">
                  <c:v>28</c:v>
                </c:pt>
                <c:pt idx="7">
                  <c:v>43</c:v>
                </c:pt>
                <c:pt idx="8">
                  <c:v>37</c:v>
                </c:pt>
                <c:pt idx="9">
                  <c:v>-3</c:v>
                </c:pt>
              </c:numCache>
            </c:numRef>
          </c:val>
          <c:extLst>
            <c:ext xmlns:c16="http://schemas.microsoft.com/office/drawing/2014/chart" uri="{C3380CC4-5D6E-409C-BE32-E72D297353CC}">
              <c16:uniqueId val="{00000000-D2CD-4DE2-B744-15A7292AB5E6}"/>
            </c:ext>
          </c:extLst>
        </c:ser>
        <c:dLbls>
          <c:showLegendKey val="0"/>
          <c:showVal val="0"/>
          <c:showCatName val="0"/>
          <c:showSerName val="0"/>
          <c:showPercent val="0"/>
          <c:showBubbleSize val="0"/>
        </c:dLbls>
        <c:gapWidth val="219"/>
        <c:overlap val="-27"/>
        <c:axId val="342705008"/>
        <c:axId val="342719768"/>
      </c:barChart>
      <c:dateAx>
        <c:axId val="342705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19768"/>
        <c:crosses val="autoZero"/>
        <c:auto val="1"/>
        <c:lblOffset val="100"/>
        <c:baseTimeUnit val="months"/>
      </c:dateAx>
      <c:valAx>
        <c:axId val="34271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0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50</c:v>
                </c:pt>
                <c:pt idx="2">
                  <c:v>58</c:v>
                </c:pt>
                <c:pt idx="3">
                  <c:v>71</c:v>
                </c:pt>
                <c:pt idx="4">
                  <c:v>74</c:v>
                </c:pt>
                <c:pt idx="5">
                  <c:v>87</c:v>
                </c:pt>
                <c:pt idx="6">
                  <c:v>78</c:v>
                </c:pt>
                <c:pt idx="7">
                  <c:v>94</c:v>
                </c:pt>
                <c:pt idx="8">
                  <c:v>69</c:v>
                </c:pt>
                <c:pt idx="9">
                  <c:v>0</c:v>
                </c:pt>
                <c:pt idx="10">
                  <c:v>0</c:v>
                </c:pt>
                <c:pt idx="11">
                  <c:v>0</c:v>
                </c:pt>
              </c:numCache>
            </c:numRef>
          </c:val>
          <c:extLst>
            <c:ext xmlns:c16="http://schemas.microsoft.com/office/drawing/2014/chart" uri="{C3380CC4-5D6E-409C-BE32-E72D297353CC}">
              <c16:uniqueId val="{00000000-2E40-44E9-854D-C728200997D8}"/>
            </c:ext>
          </c:extLst>
        </c:ser>
        <c:dLbls>
          <c:showLegendKey val="0"/>
          <c:showVal val="0"/>
          <c:showCatName val="0"/>
          <c:showSerName val="0"/>
          <c:showPercent val="0"/>
          <c:showBubbleSize val="0"/>
        </c:dLbls>
        <c:gapWidth val="219"/>
        <c:overlap val="-27"/>
        <c:axId val="342721408"/>
        <c:axId val="342716816"/>
      </c:barChart>
      <c:dateAx>
        <c:axId val="342721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16816"/>
        <c:crosses val="autoZero"/>
        <c:auto val="1"/>
        <c:lblOffset val="100"/>
        <c:baseTimeUnit val="months"/>
      </c:dateAx>
      <c:valAx>
        <c:axId val="34271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2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EA133-DDBE-4470-B113-51D1BDFFA804}"/>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8DBC6A76-9319-49C0-93C6-7C9522F3FBB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122849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DB3A8-8A98-4205-ACCC-16060027CE83}"/>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870B5881-57FF-4ED6-B8E9-C9583E5BB5D0}"/>
              </a:ext>
            </a:extLst>
          </p:cNvPr>
          <p:cNvGraphicFramePr>
            <a:graphicFrameLocks noGrp="1"/>
          </p:cNvGraphicFramePr>
          <p:nvPr>
            <p:ph type="chart" sz="quarter" idx="13"/>
            <p:extLst>
              <p:ext uri="{D42A27DB-BD31-4B8C-83A1-F6EECF244321}">
                <p14:modId xmlns:p14="http://schemas.microsoft.com/office/powerpoint/2010/main" val="18291320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17DEFF-0808-4A0D-8257-26552FD4798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3E8B18B-F7F6-42B2-90B2-4772C75C97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0208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2F319-04E2-4183-9B70-0DEB91CF87A7}"/>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ED856EBE-E98A-471C-A621-38C6DAD56A96}"/>
              </a:ext>
            </a:extLst>
          </p:cNvPr>
          <p:cNvGraphicFramePr>
            <a:graphicFrameLocks noGrp="1"/>
          </p:cNvGraphicFramePr>
          <p:nvPr>
            <p:ph type="tbl" sz="quarter" idx="13"/>
            <p:extLst>
              <p:ext uri="{D42A27DB-BD31-4B8C-83A1-F6EECF244321}">
                <p14:modId xmlns:p14="http://schemas.microsoft.com/office/powerpoint/2010/main" val="923339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18388164"/>
                    </a:ext>
                  </a:extLst>
                </a:gridCol>
                <a:gridCol w="740664">
                  <a:extLst>
                    <a:ext uri="{9D8B030D-6E8A-4147-A177-3AD203B41FA5}">
                      <a16:colId xmlns:a16="http://schemas.microsoft.com/office/drawing/2014/main" val="3481179130"/>
                    </a:ext>
                  </a:extLst>
                </a:gridCol>
                <a:gridCol w="740664">
                  <a:extLst>
                    <a:ext uri="{9D8B030D-6E8A-4147-A177-3AD203B41FA5}">
                      <a16:colId xmlns:a16="http://schemas.microsoft.com/office/drawing/2014/main" val="2270247236"/>
                    </a:ext>
                  </a:extLst>
                </a:gridCol>
                <a:gridCol w="740664">
                  <a:extLst>
                    <a:ext uri="{9D8B030D-6E8A-4147-A177-3AD203B41FA5}">
                      <a16:colId xmlns:a16="http://schemas.microsoft.com/office/drawing/2014/main" val="365998959"/>
                    </a:ext>
                  </a:extLst>
                </a:gridCol>
                <a:gridCol w="740664">
                  <a:extLst>
                    <a:ext uri="{9D8B030D-6E8A-4147-A177-3AD203B41FA5}">
                      <a16:colId xmlns:a16="http://schemas.microsoft.com/office/drawing/2014/main" val="1136810681"/>
                    </a:ext>
                  </a:extLst>
                </a:gridCol>
                <a:gridCol w="740664">
                  <a:extLst>
                    <a:ext uri="{9D8B030D-6E8A-4147-A177-3AD203B41FA5}">
                      <a16:colId xmlns:a16="http://schemas.microsoft.com/office/drawing/2014/main" val="4223297451"/>
                    </a:ext>
                  </a:extLst>
                </a:gridCol>
                <a:gridCol w="740664">
                  <a:extLst>
                    <a:ext uri="{9D8B030D-6E8A-4147-A177-3AD203B41FA5}">
                      <a16:colId xmlns:a16="http://schemas.microsoft.com/office/drawing/2014/main" val="1580457870"/>
                    </a:ext>
                  </a:extLst>
                </a:gridCol>
                <a:gridCol w="740664">
                  <a:extLst>
                    <a:ext uri="{9D8B030D-6E8A-4147-A177-3AD203B41FA5}">
                      <a16:colId xmlns:a16="http://schemas.microsoft.com/office/drawing/2014/main" val="2775262737"/>
                    </a:ext>
                  </a:extLst>
                </a:gridCol>
                <a:gridCol w="740664">
                  <a:extLst>
                    <a:ext uri="{9D8B030D-6E8A-4147-A177-3AD203B41FA5}">
                      <a16:colId xmlns:a16="http://schemas.microsoft.com/office/drawing/2014/main" val="854558857"/>
                    </a:ext>
                  </a:extLst>
                </a:gridCol>
                <a:gridCol w="740664">
                  <a:extLst>
                    <a:ext uri="{9D8B030D-6E8A-4147-A177-3AD203B41FA5}">
                      <a16:colId xmlns:a16="http://schemas.microsoft.com/office/drawing/2014/main" val="254152852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64330767"/>
                  </a:ext>
                </a:extLst>
              </a:tr>
              <a:tr h="370840">
                <a:tc>
                  <a:txBody>
                    <a:bodyPr/>
                    <a:lstStyle/>
                    <a:p>
                      <a:r>
                        <a:rPr lang="en-US" sz="1000"/>
                        <a:t>Philadelphia Insurance Companies</a:t>
                      </a:r>
                    </a:p>
                  </a:txBody>
                  <a:tcPr/>
                </a:tc>
                <a:tc>
                  <a:txBody>
                    <a:bodyPr/>
                    <a:lstStyle/>
                    <a:p>
                      <a:r>
                        <a:rPr lang="en-US" sz="1000"/>
                        <a:t>3259</a:t>
                      </a:r>
                    </a:p>
                  </a:txBody>
                  <a:tcPr/>
                </a:tc>
                <a:tc>
                  <a:txBody>
                    <a:bodyPr/>
                    <a:lstStyle/>
                    <a:p>
                      <a:r>
                        <a:rPr lang="en-US" sz="1000"/>
                        <a:t>27</a:t>
                      </a:r>
                    </a:p>
                  </a:txBody>
                  <a:tcPr/>
                </a:tc>
                <a:tc>
                  <a:txBody>
                    <a:bodyPr/>
                    <a:lstStyle/>
                    <a:p>
                      <a:r>
                        <a:rPr lang="en-US" sz="1000"/>
                        <a:t>23</a:t>
                      </a:r>
                    </a:p>
                  </a:txBody>
                  <a:tcPr/>
                </a:tc>
                <a:tc>
                  <a:txBody>
                    <a:bodyPr/>
                    <a:lstStyle/>
                    <a:p>
                      <a:r>
                        <a:rPr lang="en-US" sz="1000"/>
                        <a:t>465</a:t>
                      </a:r>
                    </a:p>
                  </a:txBody>
                  <a:tcPr/>
                </a:tc>
                <a:tc>
                  <a:txBody>
                    <a:bodyPr/>
                    <a:lstStyle/>
                    <a:p>
                      <a:r>
                        <a:rPr lang="en-US" sz="1000"/>
                        <a:t>4</a:t>
                      </a:r>
                    </a:p>
                  </a:txBody>
                  <a:tcPr/>
                </a:tc>
                <a:tc>
                  <a:txBody>
                    <a:bodyPr/>
                    <a:lstStyle/>
                    <a:p>
                      <a:r>
                        <a:rPr lang="en-US" sz="1000"/>
                        <a:t>57</a:t>
                      </a:r>
                    </a:p>
                  </a:txBody>
                  <a:tcPr/>
                </a:tc>
                <a:tc>
                  <a:txBody>
                    <a:bodyPr/>
                    <a:lstStyle/>
                    <a:p>
                      <a:r>
                        <a:rPr lang="en-US" sz="1000"/>
                        <a:t>2</a:t>
                      </a:r>
                    </a:p>
                  </a:txBody>
                  <a:tcPr/>
                </a:tc>
                <a:tc>
                  <a:txBody>
                    <a:bodyPr/>
                    <a:lstStyle/>
                    <a:p>
                      <a:r>
                        <a:rPr lang="en-US" sz="1000"/>
                        <a:t>0.7048%</a:t>
                      </a:r>
                    </a:p>
                  </a:txBody>
                  <a:tcPr/>
                </a:tc>
                <a:tc>
                  <a:txBody>
                    <a:bodyPr/>
                    <a:lstStyle/>
                    <a:p>
                      <a:r>
                        <a:rPr lang="en-US" sz="1000"/>
                        <a:t>0.0%</a:t>
                      </a:r>
                    </a:p>
                  </a:txBody>
                  <a:tcPr/>
                </a:tc>
                <a:extLst>
                  <a:ext uri="{0D108BD9-81ED-4DB2-BD59-A6C34878D82A}">
                    <a16:rowId xmlns:a16="http://schemas.microsoft.com/office/drawing/2014/main" val="1846942107"/>
                  </a:ext>
                </a:extLst>
              </a:tr>
            </a:tbl>
          </a:graphicData>
        </a:graphic>
      </p:graphicFrame>
      <p:sp>
        <p:nvSpPr>
          <p:cNvPr id="4" name="Text Placeholder 3">
            <a:extLst>
              <a:ext uri="{FF2B5EF4-FFF2-40B4-BE49-F238E27FC236}">
                <a16:creationId xmlns:a16="http://schemas.microsoft.com/office/drawing/2014/main" id="{4F0FAAB9-47FC-4432-90A7-1EE91ABA316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57875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8B762-F984-48D7-A961-56C661CD2694}"/>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004AC38D-068C-46EE-B3DF-F58184316A65}"/>
              </a:ext>
            </a:extLst>
          </p:cNvPr>
          <p:cNvGraphicFramePr>
            <a:graphicFrameLocks noGrp="1"/>
          </p:cNvGraphicFramePr>
          <p:nvPr>
            <p:ph type="chart" sz="quarter" idx="13"/>
            <p:extLst>
              <p:ext uri="{D42A27DB-BD31-4B8C-83A1-F6EECF244321}">
                <p14:modId xmlns:p14="http://schemas.microsoft.com/office/powerpoint/2010/main" val="3216330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5878AA-3871-433B-904B-41CDC14507B6}"/>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D2A7F17A-C55F-46DE-8864-3900D7EE93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4957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D7463-572A-47EF-9064-EBA1ADFA79FD}"/>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16AAC658-D3DA-4513-84ED-6CC8142BA86F}"/>
              </a:ext>
            </a:extLst>
          </p:cNvPr>
          <p:cNvGraphicFramePr>
            <a:graphicFrameLocks noGrp="1"/>
          </p:cNvGraphicFramePr>
          <p:nvPr>
            <p:ph type="chart" sz="quarter" idx="13"/>
            <p:extLst>
              <p:ext uri="{D42A27DB-BD31-4B8C-83A1-F6EECF244321}">
                <p14:modId xmlns:p14="http://schemas.microsoft.com/office/powerpoint/2010/main" val="2903468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2A2130-99D6-41F9-9D05-AF771B2A2C05}"/>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54A65342-88C5-48AD-B95F-1876EB8A2A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4542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7DC2E-4A55-4616-B075-859BD5AB3F19}"/>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2AC8D970-50C0-4638-AB33-E0ED4880533E}"/>
              </a:ext>
            </a:extLst>
          </p:cNvPr>
          <p:cNvGraphicFramePr>
            <a:graphicFrameLocks noGrp="1"/>
          </p:cNvGraphicFramePr>
          <p:nvPr>
            <p:ph type="chart" sz="quarter" idx="13"/>
            <p:extLst>
              <p:ext uri="{D42A27DB-BD31-4B8C-83A1-F6EECF244321}">
                <p14:modId xmlns:p14="http://schemas.microsoft.com/office/powerpoint/2010/main" val="1098870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BED34E-8B35-4480-8E58-E25C4D6FE712}"/>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4CE96232-86E6-4614-AF6A-CA24CF4A63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1700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A3C7D-509A-461B-B2E1-FB37F40855F9}"/>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E2012902-BC88-460F-B5CC-23814D7BAA30}"/>
              </a:ext>
            </a:extLst>
          </p:cNvPr>
          <p:cNvGraphicFramePr>
            <a:graphicFrameLocks noGrp="1"/>
          </p:cNvGraphicFramePr>
          <p:nvPr>
            <p:ph type="tbl" sz="quarter" idx="13"/>
            <p:extLst>
              <p:ext uri="{D42A27DB-BD31-4B8C-83A1-F6EECF244321}">
                <p14:modId xmlns:p14="http://schemas.microsoft.com/office/powerpoint/2010/main" val="2313529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01070006"/>
                    </a:ext>
                  </a:extLst>
                </a:gridCol>
                <a:gridCol w="658368">
                  <a:extLst>
                    <a:ext uri="{9D8B030D-6E8A-4147-A177-3AD203B41FA5}">
                      <a16:colId xmlns:a16="http://schemas.microsoft.com/office/drawing/2014/main" val="1498074910"/>
                    </a:ext>
                  </a:extLst>
                </a:gridCol>
                <a:gridCol w="658368">
                  <a:extLst>
                    <a:ext uri="{9D8B030D-6E8A-4147-A177-3AD203B41FA5}">
                      <a16:colId xmlns:a16="http://schemas.microsoft.com/office/drawing/2014/main" val="2513864806"/>
                    </a:ext>
                  </a:extLst>
                </a:gridCol>
                <a:gridCol w="658368">
                  <a:extLst>
                    <a:ext uri="{9D8B030D-6E8A-4147-A177-3AD203B41FA5}">
                      <a16:colId xmlns:a16="http://schemas.microsoft.com/office/drawing/2014/main" val="4095096180"/>
                    </a:ext>
                  </a:extLst>
                </a:gridCol>
                <a:gridCol w="658368">
                  <a:extLst>
                    <a:ext uri="{9D8B030D-6E8A-4147-A177-3AD203B41FA5}">
                      <a16:colId xmlns:a16="http://schemas.microsoft.com/office/drawing/2014/main" val="3854027011"/>
                    </a:ext>
                  </a:extLst>
                </a:gridCol>
                <a:gridCol w="658368">
                  <a:extLst>
                    <a:ext uri="{9D8B030D-6E8A-4147-A177-3AD203B41FA5}">
                      <a16:colId xmlns:a16="http://schemas.microsoft.com/office/drawing/2014/main" val="1864737631"/>
                    </a:ext>
                  </a:extLst>
                </a:gridCol>
                <a:gridCol w="658368">
                  <a:extLst>
                    <a:ext uri="{9D8B030D-6E8A-4147-A177-3AD203B41FA5}">
                      <a16:colId xmlns:a16="http://schemas.microsoft.com/office/drawing/2014/main" val="2332339286"/>
                    </a:ext>
                  </a:extLst>
                </a:gridCol>
                <a:gridCol w="658368">
                  <a:extLst>
                    <a:ext uri="{9D8B030D-6E8A-4147-A177-3AD203B41FA5}">
                      <a16:colId xmlns:a16="http://schemas.microsoft.com/office/drawing/2014/main" val="234558225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516869698"/>
                  </a:ext>
                </a:extLst>
              </a:tr>
              <a:tr h="370840">
                <a:tc>
                  <a:txBody>
                    <a:bodyPr/>
                    <a:lstStyle/>
                    <a:p>
                      <a:r>
                        <a:rPr lang="en-US" sz="1000" b="1"/>
                        <a:t>Philadelphia Insurance Companies - 2017-09-25 12:41:47</a:t>
                      </a:r>
                      <a:r>
                        <a:rPr lang="en-US" sz="1000"/>
                        <a:t>
PHLY was proud to sponsor the Parkway Run &amp; Walk benefiting Children's Hospital of Philadelphia for the 14th consecutive year! 150 members of #TEAMPHLY joined thousands of other runners, walkers, and supporters yesterday on the Benjamin Franklin Parkway in Philadelphia to raise awareness and funds for pediatric cancer research. During the month of September, PHLY employees held a series of office-wide fundraising events leading up to the race and helped raise $125,000 to benefit the Cancer Center at CHOP!</a:t>
                      </a:r>
                    </a:p>
                  </a:txBody>
                  <a:tcPr/>
                </a:tc>
                <a:tc>
                  <a:txBody>
                    <a:bodyPr/>
                    <a:lstStyle/>
                    <a:p>
                      <a:r>
                        <a:rPr lang="en-US" sz="1000"/>
                        <a:t>83</a:t>
                      </a:r>
                    </a:p>
                  </a:txBody>
                  <a:tcPr/>
                </a:tc>
                <a:tc>
                  <a:txBody>
                    <a:bodyPr/>
                    <a:lstStyle/>
                    <a:p>
                      <a:r>
                        <a:rPr lang="en-US" sz="1000"/>
                        <a:t>78</a:t>
                      </a:r>
                    </a:p>
                  </a:txBody>
                  <a:tcPr/>
                </a:tc>
                <a:tc>
                  <a:txBody>
                    <a:bodyPr/>
                    <a:lstStyle/>
                    <a:p>
                      <a:r>
                        <a:rPr lang="en-US" sz="1000"/>
                        <a:t>0</a:t>
                      </a:r>
                    </a:p>
                  </a:txBody>
                  <a:tcPr/>
                </a:tc>
                <a:tc>
                  <a:txBody>
                    <a:bodyPr/>
                    <a:lstStyle/>
                    <a:p>
                      <a:r>
                        <a:rPr lang="en-US" sz="1000"/>
                        <a:t>5</a:t>
                      </a:r>
                    </a:p>
                  </a:txBody>
                  <a:tcPr/>
                </a:tc>
                <a:tc>
                  <a:txBody>
                    <a:bodyPr/>
                    <a:lstStyle/>
                    <a:p>
                      <a:r>
                        <a:rPr lang="en-US" sz="1000"/>
                        <a:t>2.5476%</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3554580"/>
                  </a:ext>
                </a:extLst>
              </a:tr>
              <a:tr h="370840">
                <a:tc>
                  <a:txBody>
                    <a:bodyPr/>
                    <a:lstStyle/>
                    <a:p>
                      <a:r>
                        <a:rPr lang="en-US" sz="1000" b="1"/>
                        <a:t>Philadelphia Insurance Companies - 2017-09-28 17:23:00</a:t>
                      </a:r>
                      <a:r>
                        <a:rPr lang="en-US" sz="1000"/>
                        <a:t>
Earlier this week, PHLY welcomed new employees from across the country to the Home Office for our semi-annual New Hire Training. Over 70 participants attended various educational workshops, panel discussions, networking opportunities, and a PHLY product expo, all geared towards strengthening their skills while acclimating them to their new roles at PHLY.  Welcome to the team! #TEAMPHLY</a:t>
                      </a:r>
                    </a:p>
                  </a:txBody>
                  <a:tcPr/>
                </a:tc>
                <a:tc>
                  <a:txBody>
                    <a:bodyPr/>
                    <a:lstStyle/>
                    <a:p>
                      <a:r>
                        <a:rPr lang="en-US" sz="1000"/>
                        <a:t>43</a:t>
                      </a:r>
                    </a:p>
                  </a:txBody>
                  <a:tcPr/>
                </a:tc>
                <a:tc>
                  <a:txBody>
                    <a:bodyPr/>
                    <a:lstStyle/>
                    <a:p>
                      <a:r>
                        <a:rPr lang="en-US" sz="1000"/>
                        <a:t>42</a:t>
                      </a:r>
                    </a:p>
                  </a:txBody>
                  <a:tcPr/>
                </a:tc>
                <a:tc>
                  <a:txBody>
                    <a:bodyPr/>
                    <a:lstStyle/>
                    <a:p>
                      <a:r>
                        <a:rPr lang="en-US" sz="1000"/>
                        <a:t>1</a:t>
                      </a:r>
                    </a:p>
                  </a:txBody>
                  <a:tcPr/>
                </a:tc>
                <a:tc>
                  <a:txBody>
                    <a:bodyPr/>
                    <a:lstStyle/>
                    <a:p>
                      <a:r>
                        <a:rPr lang="en-US" sz="1000"/>
                        <a:t>0</a:t>
                      </a:r>
                    </a:p>
                  </a:txBody>
                  <a:tcPr/>
                </a:tc>
                <a:tc>
                  <a:txBody>
                    <a:bodyPr/>
                    <a:lstStyle/>
                    <a:p>
                      <a:r>
                        <a:rPr lang="en-US" sz="1000"/>
                        <a:t>1.3198%</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369522870"/>
                  </a:ext>
                </a:extLst>
              </a:tr>
              <a:tr h="370840">
                <a:tc>
                  <a:txBody>
                    <a:bodyPr/>
                    <a:lstStyle/>
                    <a:p>
                      <a:r>
                        <a:rPr lang="en-US" sz="1000" b="1"/>
                        <a:t>Philadelphia Insurance Companies - 2017-09-19 09:05:12</a:t>
                      </a:r>
                      <a:r>
                        <a:rPr lang="en-US" sz="1000"/>
                        <a:t>
PHLY is proud to be recognized as one of the Best Places to Work in PA for the 9th year and one of the Best Places to Work in Insurance for the 8th year!</a:t>
                      </a:r>
                    </a:p>
                  </a:txBody>
                  <a:tcPr/>
                </a:tc>
                <a:tc>
                  <a:txBody>
                    <a:bodyPr/>
                    <a:lstStyle/>
                    <a:p>
                      <a:r>
                        <a:rPr lang="en-US" sz="1000"/>
                        <a:t>34</a:t>
                      </a:r>
                    </a:p>
                  </a:txBody>
                  <a:tcPr/>
                </a:tc>
                <a:tc>
                  <a:txBody>
                    <a:bodyPr/>
                    <a:lstStyle/>
                    <a:p>
                      <a:r>
                        <a:rPr lang="en-US" sz="1000"/>
                        <a:t>28</a:t>
                      </a:r>
                    </a:p>
                  </a:txBody>
                  <a:tcPr/>
                </a:tc>
                <a:tc>
                  <a:txBody>
                    <a:bodyPr/>
                    <a:lstStyle/>
                    <a:p>
                      <a:r>
                        <a:rPr lang="en-US" sz="1000"/>
                        <a:t>0</a:t>
                      </a:r>
                    </a:p>
                  </a:txBody>
                  <a:tcPr/>
                </a:tc>
                <a:tc>
                  <a:txBody>
                    <a:bodyPr/>
                    <a:lstStyle/>
                    <a:p>
                      <a:r>
                        <a:rPr lang="en-US" sz="1000"/>
                        <a:t>6</a:t>
                      </a:r>
                    </a:p>
                  </a:txBody>
                  <a:tcPr/>
                </a:tc>
                <a:tc>
                  <a:txBody>
                    <a:bodyPr/>
                    <a:lstStyle/>
                    <a:p>
                      <a:r>
                        <a:rPr lang="en-US" sz="1000"/>
                        <a:t>1.0484%</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553454238"/>
                  </a:ext>
                </a:extLst>
              </a:tr>
              <a:tr h="370840">
                <a:tc>
                  <a:txBody>
                    <a:bodyPr/>
                    <a:lstStyle/>
                    <a:p>
                      <a:r>
                        <a:rPr lang="en-US" sz="1000" b="1"/>
                        <a:t>Philadelphia Insurance Companies - 2017-09-06 12:27:46</a:t>
                      </a:r>
                      <a:r>
                        <a:rPr lang="en-US" sz="1000"/>
                        <a:t>
The U.S. National Hurricane Center is calling Hurricane Irma “potentially catastrophic.” With the storm posing a threat to Florida and areas of the Southeast this weekend, now is the time to take proactive measures. Check out our hurricane preparedness tips for businesses: https://goo.gl/Htj1zk</a:t>
                      </a:r>
                    </a:p>
                  </a:txBody>
                  <a:tcPr/>
                </a:tc>
                <a:tc>
                  <a:txBody>
                    <a:bodyPr/>
                    <a:lstStyle/>
                    <a:p>
                      <a:r>
                        <a:rPr lang="en-US" sz="1000"/>
                        <a:t>30</a:t>
                      </a:r>
                    </a:p>
                  </a:txBody>
                  <a:tcPr/>
                </a:tc>
                <a:tc>
                  <a:txBody>
                    <a:bodyPr/>
                    <a:lstStyle/>
                    <a:p>
                      <a:r>
                        <a:rPr lang="en-US" sz="1000"/>
                        <a:t>19</a:t>
                      </a:r>
                    </a:p>
                  </a:txBody>
                  <a:tcPr/>
                </a:tc>
                <a:tc>
                  <a:txBody>
                    <a:bodyPr/>
                    <a:lstStyle/>
                    <a:p>
                      <a:r>
                        <a:rPr lang="en-US" sz="1000"/>
                        <a:t>1</a:t>
                      </a:r>
                    </a:p>
                  </a:txBody>
                  <a:tcPr/>
                </a:tc>
                <a:tc>
                  <a:txBody>
                    <a:bodyPr/>
                    <a:lstStyle/>
                    <a:p>
                      <a:r>
                        <a:rPr lang="en-US" sz="1000"/>
                        <a:t>10</a:t>
                      </a:r>
                    </a:p>
                  </a:txBody>
                  <a:tcPr/>
                </a:tc>
                <a:tc>
                  <a:txBody>
                    <a:bodyPr/>
                    <a:lstStyle/>
                    <a:p>
                      <a:r>
                        <a:rPr lang="en-US" sz="1000"/>
                        <a:t>0.9268%</a:t>
                      </a:r>
                    </a:p>
                  </a:txBody>
                  <a:tcPr/>
                </a:tc>
                <a:tc>
                  <a:txBody>
                    <a:bodyPr/>
                    <a:lstStyle/>
                    <a:p>
                      <a:r>
                        <a:rPr lang="en-US" sz="1000"/>
                        <a:t>Link</a:t>
                      </a:r>
                    </a:p>
                  </a:txBody>
                  <a:tcPr/>
                </a:tc>
                <a:tc>
                  <a:txBody>
                    <a:bodyPr/>
                    <a:lstStyle/>
                    <a:p>
                      <a:r>
                        <a:rPr lang="en-US" sz="1000"/>
                        <a:t>Highly Unlikely</a:t>
                      </a:r>
                    </a:p>
                  </a:txBody>
                  <a:tcPr/>
                </a:tc>
                <a:extLst>
                  <a:ext uri="{0D108BD9-81ED-4DB2-BD59-A6C34878D82A}">
                    <a16:rowId xmlns:a16="http://schemas.microsoft.com/office/drawing/2014/main" val="2594031294"/>
                  </a:ext>
                </a:extLst>
              </a:tr>
            </a:tbl>
          </a:graphicData>
        </a:graphic>
      </p:graphicFrame>
      <p:sp>
        <p:nvSpPr>
          <p:cNvPr id="4" name="Text Placeholder 3">
            <a:extLst>
              <a:ext uri="{FF2B5EF4-FFF2-40B4-BE49-F238E27FC236}">
                <a16:creationId xmlns:a16="http://schemas.microsoft.com/office/drawing/2014/main" id="{9419E5A9-C8EA-434D-A269-F517537C33B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859366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0BF11-12C7-4941-AE44-BEDB7652DBCA}"/>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2E50D4B1-804B-4F64-8D86-B57FE1EB45BE}"/>
              </a:ext>
            </a:extLst>
          </p:cNvPr>
          <p:cNvGraphicFramePr>
            <a:graphicFrameLocks noGrp="1"/>
          </p:cNvGraphicFramePr>
          <p:nvPr>
            <p:ph type="chart" sz="quarter" idx="13"/>
            <p:extLst>
              <p:ext uri="{D42A27DB-BD31-4B8C-83A1-F6EECF244321}">
                <p14:modId xmlns:p14="http://schemas.microsoft.com/office/powerpoint/2010/main" val="1542591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14ADB5-6A66-4C8F-85AF-6423C650456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62856FF2-AD56-4DA6-AE75-20758394F5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1940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BA804-C9E7-4D99-9949-6803D6184425}"/>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86D80090-5219-4063-83A3-64373C2503E2}"/>
              </a:ext>
            </a:extLst>
          </p:cNvPr>
          <p:cNvGraphicFramePr>
            <a:graphicFrameLocks noGrp="1"/>
          </p:cNvGraphicFramePr>
          <p:nvPr>
            <p:ph type="tbl" sz="quarter" idx="13"/>
            <p:extLst>
              <p:ext uri="{D42A27DB-BD31-4B8C-83A1-F6EECF244321}">
                <p14:modId xmlns:p14="http://schemas.microsoft.com/office/powerpoint/2010/main" val="2363959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750386018"/>
                    </a:ext>
                  </a:extLst>
                </a:gridCol>
                <a:gridCol w="493776">
                  <a:extLst>
                    <a:ext uri="{9D8B030D-6E8A-4147-A177-3AD203B41FA5}">
                      <a16:colId xmlns:a16="http://schemas.microsoft.com/office/drawing/2014/main" val="872249759"/>
                    </a:ext>
                  </a:extLst>
                </a:gridCol>
                <a:gridCol w="493776">
                  <a:extLst>
                    <a:ext uri="{9D8B030D-6E8A-4147-A177-3AD203B41FA5}">
                      <a16:colId xmlns:a16="http://schemas.microsoft.com/office/drawing/2014/main" val="4097537706"/>
                    </a:ext>
                  </a:extLst>
                </a:gridCol>
                <a:gridCol w="493776">
                  <a:extLst>
                    <a:ext uri="{9D8B030D-6E8A-4147-A177-3AD203B41FA5}">
                      <a16:colId xmlns:a16="http://schemas.microsoft.com/office/drawing/2014/main" val="2621101080"/>
                    </a:ext>
                  </a:extLst>
                </a:gridCol>
                <a:gridCol w="493776">
                  <a:extLst>
                    <a:ext uri="{9D8B030D-6E8A-4147-A177-3AD203B41FA5}">
                      <a16:colId xmlns:a16="http://schemas.microsoft.com/office/drawing/2014/main" val="1435819838"/>
                    </a:ext>
                  </a:extLst>
                </a:gridCol>
                <a:gridCol w="493776">
                  <a:extLst>
                    <a:ext uri="{9D8B030D-6E8A-4147-A177-3AD203B41FA5}">
                      <a16:colId xmlns:a16="http://schemas.microsoft.com/office/drawing/2014/main" val="1818176871"/>
                    </a:ext>
                  </a:extLst>
                </a:gridCol>
                <a:gridCol w="493776">
                  <a:extLst>
                    <a:ext uri="{9D8B030D-6E8A-4147-A177-3AD203B41FA5}">
                      <a16:colId xmlns:a16="http://schemas.microsoft.com/office/drawing/2014/main" val="881464469"/>
                    </a:ext>
                  </a:extLst>
                </a:gridCol>
                <a:gridCol w="493776">
                  <a:extLst>
                    <a:ext uri="{9D8B030D-6E8A-4147-A177-3AD203B41FA5}">
                      <a16:colId xmlns:a16="http://schemas.microsoft.com/office/drawing/2014/main" val="1208501483"/>
                    </a:ext>
                  </a:extLst>
                </a:gridCol>
                <a:gridCol w="493776">
                  <a:extLst>
                    <a:ext uri="{9D8B030D-6E8A-4147-A177-3AD203B41FA5}">
                      <a16:colId xmlns:a16="http://schemas.microsoft.com/office/drawing/2014/main" val="1620881387"/>
                    </a:ext>
                  </a:extLst>
                </a:gridCol>
                <a:gridCol w="493776">
                  <a:extLst>
                    <a:ext uri="{9D8B030D-6E8A-4147-A177-3AD203B41FA5}">
                      <a16:colId xmlns:a16="http://schemas.microsoft.com/office/drawing/2014/main" val="3851908603"/>
                    </a:ext>
                  </a:extLst>
                </a:gridCol>
                <a:gridCol w="493776">
                  <a:extLst>
                    <a:ext uri="{9D8B030D-6E8A-4147-A177-3AD203B41FA5}">
                      <a16:colId xmlns:a16="http://schemas.microsoft.com/office/drawing/2014/main" val="2620389835"/>
                    </a:ext>
                  </a:extLst>
                </a:gridCol>
                <a:gridCol w="493776">
                  <a:extLst>
                    <a:ext uri="{9D8B030D-6E8A-4147-A177-3AD203B41FA5}">
                      <a16:colId xmlns:a16="http://schemas.microsoft.com/office/drawing/2014/main" val="644509331"/>
                    </a:ext>
                  </a:extLst>
                </a:gridCol>
                <a:gridCol w="493776">
                  <a:extLst>
                    <a:ext uri="{9D8B030D-6E8A-4147-A177-3AD203B41FA5}">
                      <a16:colId xmlns:a16="http://schemas.microsoft.com/office/drawing/2014/main" val="2077601811"/>
                    </a:ext>
                  </a:extLst>
                </a:gridCol>
                <a:gridCol w="493776">
                  <a:extLst>
                    <a:ext uri="{9D8B030D-6E8A-4147-A177-3AD203B41FA5}">
                      <a16:colId xmlns:a16="http://schemas.microsoft.com/office/drawing/2014/main" val="428341221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7503342"/>
                  </a:ext>
                </a:extLst>
              </a:tr>
              <a:tr h="370840">
                <a:tc>
                  <a:txBody>
                    <a:bodyPr/>
                    <a:lstStyle/>
                    <a:p>
                      <a:r>
                        <a:rPr lang="en-US" sz="1000"/>
                        <a:t>@PHLYINS</a:t>
                      </a:r>
                    </a:p>
                  </a:txBody>
                  <a:tcPr/>
                </a:tc>
                <a:tc>
                  <a:txBody>
                    <a:bodyPr/>
                    <a:lstStyle/>
                    <a:p>
                      <a:r>
                        <a:rPr lang="en-US" sz="1000"/>
                        <a:t>2783</a:t>
                      </a:r>
                    </a:p>
                  </a:txBody>
                  <a:tcPr/>
                </a:tc>
                <a:tc>
                  <a:txBody>
                    <a:bodyPr/>
                    <a:lstStyle/>
                    <a:p>
                      <a:r>
                        <a:rPr lang="en-US" sz="1000"/>
                        <a:t>30</a:t>
                      </a:r>
                    </a:p>
                  </a:txBody>
                  <a:tcPr/>
                </a:tc>
                <a:tc>
                  <a:txBody>
                    <a:bodyPr/>
                    <a:lstStyle/>
                    <a:p>
                      <a:r>
                        <a:rPr lang="en-US" sz="1000"/>
                        <a:t>35</a:t>
                      </a:r>
                    </a:p>
                  </a:txBody>
                  <a:tcPr/>
                </a:tc>
                <a:tc>
                  <a:txBody>
                    <a:bodyPr/>
                    <a:lstStyle/>
                    <a:p>
                      <a:r>
                        <a:rPr lang="en-US" sz="1000"/>
                        <a:t>27</a:t>
                      </a:r>
                    </a:p>
                  </a:txBody>
                  <a:tcPr/>
                </a:tc>
                <a:tc>
                  <a:txBody>
                    <a:bodyPr/>
                    <a:lstStyle/>
                    <a:p>
                      <a:r>
                        <a:rPr lang="en-US" sz="1000"/>
                        <a:t>4</a:t>
                      </a:r>
                    </a:p>
                  </a:txBody>
                  <a:tcPr/>
                </a:tc>
                <a:tc>
                  <a:txBody>
                    <a:bodyPr/>
                    <a:lstStyle/>
                    <a:p>
                      <a:r>
                        <a:rPr lang="en-US" sz="1000"/>
                        <a:t>4</a:t>
                      </a:r>
                    </a:p>
                  </a:txBody>
                  <a:tcPr/>
                </a:tc>
                <a:tc>
                  <a:txBody>
                    <a:bodyPr/>
                    <a:lstStyle/>
                    <a:p>
                      <a:r>
                        <a:rPr lang="en-US" sz="1000"/>
                        <a:t>30</a:t>
                      </a:r>
                    </a:p>
                  </a:txBody>
                  <a:tcPr/>
                </a:tc>
                <a:tc>
                  <a:txBody>
                    <a:bodyPr/>
                    <a:lstStyle/>
                    <a:p>
                      <a:r>
                        <a:rPr lang="en-US" sz="1000"/>
                        <a:t>29</a:t>
                      </a:r>
                    </a:p>
                  </a:txBody>
                  <a:tcPr/>
                </a:tc>
                <a:tc>
                  <a:txBody>
                    <a:bodyPr/>
                    <a:lstStyle/>
                    <a:p>
                      <a:r>
                        <a:rPr lang="en-US" sz="1000"/>
                        <a:t>114</a:t>
                      </a:r>
                    </a:p>
                  </a:txBody>
                  <a:tcPr/>
                </a:tc>
                <a:tc>
                  <a:txBody>
                    <a:bodyPr/>
                    <a:lstStyle/>
                    <a:p>
                      <a:r>
                        <a:rPr lang="en-US" sz="1000"/>
                        <a:t>1</a:t>
                      </a:r>
                    </a:p>
                  </a:txBody>
                  <a:tcPr/>
                </a:tc>
                <a:tc>
                  <a:txBody>
                    <a:bodyPr/>
                    <a:lstStyle/>
                    <a:p>
                      <a:r>
                        <a:rPr lang="en-US" sz="1000"/>
                        <a:t>32</a:t>
                      </a:r>
                    </a:p>
                  </a:txBody>
                  <a:tcPr/>
                </a:tc>
                <a:tc>
                  <a:txBody>
                    <a:bodyPr/>
                    <a:lstStyle/>
                    <a:p>
                      <a:r>
                        <a:rPr lang="en-US" sz="1000"/>
                        <a:t>0.1927%</a:t>
                      </a:r>
                    </a:p>
                  </a:txBody>
                  <a:tcPr/>
                </a:tc>
                <a:tc>
                  <a:txBody>
                    <a:bodyPr/>
                    <a:lstStyle/>
                    <a:p>
                      <a:r>
                        <a:rPr lang="en-US" sz="1000"/>
                        <a:t>50.0%</a:t>
                      </a:r>
                    </a:p>
                  </a:txBody>
                  <a:tcPr/>
                </a:tc>
                <a:extLst>
                  <a:ext uri="{0D108BD9-81ED-4DB2-BD59-A6C34878D82A}">
                    <a16:rowId xmlns:a16="http://schemas.microsoft.com/office/drawing/2014/main" val="4030690945"/>
                  </a:ext>
                </a:extLst>
              </a:tr>
            </a:tbl>
          </a:graphicData>
        </a:graphic>
      </p:graphicFrame>
      <p:sp>
        <p:nvSpPr>
          <p:cNvPr id="4" name="Text Placeholder 3">
            <a:extLst>
              <a:ext uri="{FF2B5EF4-FFF2-40B4-BE49-F238E27FC236}">
                <a16:creationId xmlns:a16="http://schemas.microsoft.com/office/drawing/2014/main" id="{099171A3-F9B5-4796-85DA-D4F1EBDB8E3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590404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14663-2556-4308-8200-08E08E345642}"/>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B773AB96-CC53-424B-82CF-813848339F1C}"/>
              </a:ext>
            </a:extLst>
          </p:cNvPr>
          <p:cNvGraphicFramePr>
            <a:graphicFrameLocks noGrp="1"/>
          </p:cNvGraphicFramePr>
          <p:nvPr>
            <p:ph type="chart" sz="quarter" idx="13"/>
            <p:extLst>
              <p:ext uri="{D42A27DB-BD31-4B8C-83A1-F6EECF244321}">
                <p14:modId xmlns:p14="http://schemas.microsoft.com/office/powerpoint/2010/main" val="1939726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52B1E8-41A8-4EE2-9E48-FFB8632A23BC}"/>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EAACE599-7923-43A1-ACDA-344CD6E6F9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247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84B15-0FA2-42D4-9009-BC81D9E42851}"/>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21865FC9-D7AE-4FF3-97A9-7E64C2215770}"/>
              </a:ext>
            </a:extLst>
          </p:cNvPr>
          <p:cNvGraphicFramePr>
            <a:graphicFrameLocks noGrp="1"/>
          </p:cNvGraphicFramePr>
          <p:nvPr>
            <p:ph type="chart" sz="quarter" idx="13"/>
            <p:extLst>
              <p:ext uri="{D42A27DB-BD31-4B8C-83A1-F6EECF244321}">
                <p14:modId xmlns:p14="http://schemas.microsoft.com/office/powerpoint/2010/main" val="3898522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2E0E9A-7FBB-45EE-BD19-0647AA115D0F}"/>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DAE65C4D-1582-42A1-A4F8-732A06BABC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6391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3CB48-437A-46DB-864E-E6841AE49871}"/>
              </a:ext>
            </a:extLst>
          </p:cNvPr>
          <p:cNvSpPr>
            <a:spLocks noGrp="1"/>
          </p:cNvSpPr>
          <p:nvPr>
            <p:ph type="title"/>
          </p:nvPr>
        </p:nvSpPr>
        <p:spPr/>
        <p:txBody>
          <a:bodyPr/>
          <a:lstStyle/>
          <a:p>
            <a:r>
              <a:rPr lang="en-US"/>
              <a:t>PHLY Twitter Mentions</a:t>
            </a:r>
          </a:p>
        </p:txBody>
      </p:sp>
      <p:graphicFrame>
        <p:nvGraphicFramePr>
          <p:cNvPr id="6" name="Chart Placeholder 5">
            <a:extLst>
              <a:ext uri="{FF2B5EF4-FFF2-40B4-BE49-F238E27FC236}">
                <a16:creationId xmlns:a16="http://schemas.microsoft.com/office/drawing/2014/main" id="{C43DEBCE-7D7A-4257-A321-2C44BE286D4B}"/>
              </a:ext>
            </a:extLst>
          </p:cNvPr>
          <p:cNvGraphicFramePr>
            <a:graphicFrameLocks noGrp="1"/>
          </p:cNvGraphicFramePr>
          <p:nvPr>
            <p:ph type="chart" sz="quarter" idx="13"/>
            <p:extLst>
              <p:ext uri="{D42A27DB-BD31-4B8C-83A1-F6EECF244321}">
                <p14:modId xmlns:p14="http://schemas.microsoft.com/office/powerpoint/2010/main" val="3219394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4A05CB-82E3-4C4C-A2FA-BD26343B7B56}"/>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5FFE6AC9-7164-4F1F-99B9-CF3A741817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642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768C4-71E8-4A60-B7A5-6F11B2EDA46E}"/>
              </a:ext>
            </a:extLst>
          </p:cNvPr>
          <p:cNvSpPr>
            <a:spLocks noGrp="1"/>
          </p:cNvSpPr>
          <p:nvPr>
            <p:ph type="title"/>
          </p:nvPr>
        </p:nvSpPr>
        <p:spPr/>
        <p:txBody>
          <a:bodyPr/>
          <a:lstStyle/>
          <a:p>
            <a:r>
              <a:rPr lang="en-US"/>
              <a:t>Twitter Mentions Table</a:t>
            </a:r>
          </a:p>
        </p:txBody>
      </p:sp>
      <p:graphicFrame>
        <p:nvGraphicFramePr>
          <p:cNvPr id="5" name="Table Placeholder 4">
            <a:extLst>
              <a:ext uri="{FF2B5EF4-FFF2-40B4-BE49-F238E27FC236}">
                <a16:creationId xmlns:a16="http://schemas.microsoft.com/office/drawing/2014/main" id="{3C3CEEDD-23DC-492C-B2BC-1BED3BFE6442}"/>
              </a:ext>
            </a:extLst>
          </p:cNvPr>
          <p:cNvGraphicFramePr>
            <a:graphicFrameLocks noGrp="1"/>
          </p:cNvGraphicFramePr>
          <p:nvPr>
            <p:ph type="tbl" sz="quarter" idx="13"/>
            <p:extLst>
              <p:ext uri="{D42A27DB-BD31-4B8C-83A1-F6EECF244321}">
                <p14:modId xmlns:p14="http://schemas.microsoft.com/office/powerpoint/2010/main" val="2744082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51190460"/>
                    </a:ext>
                  </a:extLst>
                </a:gridCol>
                <a:gridCol w="1645920">
                  <a:extLst>
                    <a:ext uri="{9D8B030D-6E8A-4147-A177-3AD203B41FA5}">
                      <a16:colId xmlns:a16="http://schemas.microsoft.com/office/drawing/2014/main" val="2289892229"/>
                    </a:ext>
                  </a:extLst>
                </a:gridCol>
                <a:gridCol w="822960">
                  <a:extLst>
                    <a:ext uri="{9D8B030D-6E8A-4147-A177-3AD203B41FA5}">
                      <a16:colId xmlns:a16="http://schemas.microsoft.com/office/drawing/2014/main" val="3020461892"/>
                    </a:ext>
                  </a:extLst>
                </a:gridCol>
                <a:gridCol w="822960">
                  <a:extLst>
                    <a:ext uri="{9D8B030D-6E8A-4147-A177-3AD203B41FA5}">
                      <a16:colId xmlns:a16="http://schemas.microsoft.com/office/drawing/2014/main" val="4220628063"/>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2870178738"/>
                  </a:ext>
                </a:extLst>
              </a:tr>
              <a:tr h="370840">
                <a:tc>
                  <a:txBody>
                    <a:bodyPr/>
                    <a:lstStyle/>
                    <a:p>
                      <a:r>
                        <a:rPr lang="en-US" sz="1000" b="1"/>
                        <a:t>@PHLYINS</a:t>
                      </a:r>
                      <a:r>
                        <a:rPr lang="en-US" sz="1000"/>
                        <a:t> was mentioned by </a:t>
                      </a:r>
                      <a:r>
                        <a:rPr lang="en-US" sz="1000" b="1"/>
                        <a:t>@FloodPeterson - 2017-09-08 14:15:11</a:t>
                      </a:r>
                      <a:r>
                        <a:rPr lang="en-US" sz="1000"/>
                        <a:t>
#Grateful - @WyncoBBB, @Aetna, @CincinnatiIns, @CNA_Insurance, @HUMANeX, @EmployersCo, @Trustmark, &amp;amp; @PHLYINS.… https://t.co/fWSP5ECo8G</a:t>
                      </a:r>
                    </a:p>
                  </a:txBody>
                  <a:tcPr/>
                </a:tc>
                <a:tc>
                  <a:txBody>
                    <a:bodyPr/>
                    <a:lstStyle/>
                    <a:p>
                      <a:r>
                        <a:rPr lang="en-US" sz="1000"/>
                        <a:t>n/a</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1921128588"/>
                  </a:ext>
                </a:extLst>
              </a:tr>
              <a:tr h="370840">
                <a:tc>
                  <a:txBody>
                    <a:bodyPr/>
                    <a:lstStyle/>
                    <a:p>
                      <a:r>
                        <a:rPr lang="en-US" sz="1000" b="1"/>
                        <a:t>@PHLYINS</a:t>
                      </a:r>
                      <a:r>
                        <a:rPr lang="en-US" sz="1000"/>
                        <a:t> was mentioned by </a:t>
                      </a:r>
                      <a:r>
                        <a:rPr lang="en-US" sz="1000" b="1"/>
                        <a:t>@TracyLCotton - 2017-09-12 13:45:02</a:t>
                      </a:r>
                      <a:r>
                        <a:rPr lang="en-US" sz="1000"/>
                        <a:t>
Did you know I can help with NC guides and outfitters insurance (hiking, walking , biking and more) @PHLYINS ? PM me for details.</a:t>
                      </a:r>
                    </a:p>
                  </a:txBody>
                  <a:tcPr/>
                </a:tc>
                <a:tc>
                  <a:txBody>
                    <a:bodyPr/>
                    <a:lstStyle/>
                    <a:p>
                      <a:r>
                        <a:rPr lang="en-US" sz="1000"/>
                        <a:t>n/a</a:t>
                      </a:r>
                    </a:p>
                  </a:txBody>
                  <a:tcPr/>
                </a:tc>
                <a:tc>
                  <a:txBody>
                    <a:bodyPr/>
                    <a:lstStyle/>
                    <a:p>
                      <a:r>
                        <a:rPr lang="en-US" sz="1000"/>
                        <a:t>1</a:t>
                      </a:r>
                    </a:p>
                  </a:txBody>
                  <a:tcPr/>
                </a:tc>
                <a:tc>
                  <a:txBody>
                    <a:bodyPr/>
                    <a:lstStyle/>
                    <a:p>
                      <a:r>
                        <a:rPr lang="en-US" sz="1000"/>
                        <a:t>2</a:t>
                      </a:r>
                    </a:p>
                  </a:txBody>
                  <a:tcPr/>
                </a:tc>
                <a:extLst>
                  <a:ext uri="{0D108BD9-81ED-4DB2-BD59-A6C34878D82A}">
                    <a16:rowId xmlns:a16="http://schemas.microsoft.com/office/drawing/2014/main" val="1913979617"/>
                  </a:ext>
                </a:extLst>
              </a:tr>
              <a:tr h="370840">
                <a:tc>
                  <a:txBody>
                    <a:bodyPr/>
                    <a:lstStyle/>
                    <a:p>
                      <a:r>
                        <a:rPr lang="en-US" sz="1000" b="1"/>
                        <a:t>@PHLYINS</a:t>
                      </a:r>
                      <a:r>
                        <a:rPr lang="en-US" sz="1000"/>
                        <a:t> was mentioned by </a:t>
                      </a:r>
                      <a:r>
                        <a:rPr lang="en-US" sz="1000" b="1"/>
                        <a:t>@SeibertKeck - 2017-09-06 17:00:12</a:t>
                      </a:r>
                      <a:r>
                        <a:rPr lang="en-US" sz="1000"/>
                        <a:t>
Road Safety with Motorcycles: https://t.co/6EPWoK8kCt via - @phlyins https://t.co/BsPqPdsHVU</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3213827955"/>
                  </a:ext>
                </a:extLst>
              </a:tr>
              <a:tr h="370840">
                <a:tc>
                  <a:txBody>
                    <a:bodyPr/>
                    <a:lstStyle/>
                    <a:p>
                      <a:r>
                        <a:rPr lang="en-US" sz="1000" b="1"/>
                        <a:t>@PHLYINS</a:t>
                      </a:r>
                      <a:r>
                        <a:rPr lang="en-US" sz="1000"/>
                        <a:t> was mentioned by </a:t>
                      </a:r>
                      <a:r>
                        <a:rPr lang="en-US" sz="1000" b="1"/>
                        <a:t>@ServiceSource1 - 2017-09-29 09:37:52</a:t>
                      </a:r>
                      <a:r>
                        <a:rPr lang="en-US" sz="1000"/>
                        <a:t>
TY to @PHLYINS ! They presented a $2,500 sponsorship for our Virginia Service Excellence Awards Oct 12 to recognize… https://t.co/8QOV7e0Hw6</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947776145"/>
                  </a:ext>
                </a:extLst>
              </a:tr>
              <a:tr h="370840">
                <a:tc>
                  <a:txBody>
                    <a:bodyPr/>
                    <a:lstStyle/>
                    <a:p>
                      <a:r>
                        <a:rPr lang="en-US" sz="1000" b="1"/>
                        <a:t>@PHLYINS</a:t>
                      </a:r>
                      <a:r>
                        <a:rPr lang="en-US" sz="1000"/>
                        <a:t> was mentioned by </a:t>
                      </a:r>
                      <a:r>
                        <a:rPr lang="en-US" sz="1000" b="1"/>
                        <a:t>@EzayoJobs - 2017-09-11 12:25:46</a:t>
                      </a:r>
                      <a:r>
                        <a:rPr lang="en-US" sz="1000"/>
                        <a:t>
#HR Manager Needed for @PHLYINS. Lead this #HR team and help revolutionize the #Healthcare industry. Apply Now!… https://t.co/XWRw57OXsd</a:t>
                      </a:r>
                    </a:p>
                  </a:txBody>
                  <a:tcPr/>
                </a:tc>
                <a:tc>
                  <a:txBody>
                    <a:bodyPr/>
                    <a:lstStyle/>
                    <a:p>
                      <a:r>
                        <a:rPr lang="en-US" sz="1000"/>
                        <a:t>n/a</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816890598"/>
                  </a:ext>
                </a:extLst>
              </a:tr>
            </a:tbl>
          </a:graphicData>
        </a:graphic>
      </p:graphicFrame>
      <p:sp>
        <p:nvSpPr>
          <p:cNvPr id="4" name="Text Placeholder 3">
            <a:extLst>
              <a:ext uri="{FF2B5EF4-FFF2-40B4-BE49-F238E27FC236}">
                <a16:creationId xmlns:a16="http://schemas.microsoft.com/office/drawing/2014/main" id="{18E33D8E-4A31-41D8-8663-6DF2D22B56E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516207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A1BF9-AE35-459F-9F80-9527988B8AD3}"/>
              </a:ext>
            </a:extLst>
          </p:cNvPr>
          <p:cNvSpPr>
            <a:spLocks noGrp="1"/>
          </p:cNvSpPr>
          <p:nvPr>
            <p:ph type="title"/>
          </p:nvPr>
        </p:nvSpPr>
        <p:spPr/>
        <p:txBody>
          <a:bodyPr/>
          <a:lstStyle/>
          <a:p>
            <a:r>
              <a:rPr lang="en-US"/>
              <a:t>Twitter Key Influencers</a:t>
            </a:r>
          </a:p>
        </p:txBody>
      </p:sp>
      <p:graphicFrame>
        <p:nvGraphicFramePr>
          <p:cNvPr id="5" name="Table Placeholder 4">
            <a:extLst>
              <a:ext uri="{FF2B5EF4-FFF2-40B4-BE49-F238E27FC236}">
                <a16:creationId xmlns:a16="http://schemas.microsoft.com/office/drawing/2014/main" id="{6B368A64-4111-49E3-A790-017CFFBAB75E}"/>
              </a:ext>
            </a:extLst>
          </p:cNvPr>
          <p:cNvGraphicFramePr>
            <a:graphicFrameLocks noGrp="1"/>
          </p:cNvGraphicFramePr>
          <p:nvPr>
            <p:ph type="tbl" sz="quarter" idx="13"/>
            <p:extLst>
              <p:ext uri="{D42A27DB-BD31-4B8C-83A1-F6EECF244321}">
                <p14:modId xmlns:p14="http://schemas.microsoft.com/office/powerpoint/2010/main" val="2581204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34693930"/>
                    </a:ext>
                  </a:extLst>
                </a:gridCol>
                <a:gridCol w="2468880">
                  <a:extLst>
                    <a:ext uri="{9D8B030D-6E8A-4147-A177-3AD203B41FA5}">
                      <a16:colId xmlns:a16="http://schemas.microsoft.com/office/drawing/2014/main" val="1386061245"/>
                    </a:ext>
                  </a:extLst>
                </a:gridCol>
                <a:gridCol w="2468880">
                  <a:extLst>
                    <a:ext uri="{9D8B030D-6E8A-4147-A177-3AD203B41FA5}">
                      <a16:colId xmlns:a16="http://schemas.microsoft.com/office/drawing/2014/main" val="1343513977"/>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104577356"/>
                  </a:ext>
                </a:extLst>
              </a:tr>
              <a:tr h="370840">
                <a:tc>
                  <a:txBody>
                    <a:bodyPr/>
                    <a:lstStyle/>
                    <a:p>
                      <a:r>
                        <a:rPr lang="en-US" sz="1000"/>
                        <a:t>@SilversSteve</a:t>
                      </a:r>
                    </a:p>
                  </a:txBody>
                  <a:tcPr/>
                </a:tc>
                <a:tc>
                  <a:txBody>
                    <a:bodyPr/>
                    <a:lstStyle/>
                    <a:p>
                      <a:r>
                        <a:rPr lang="en-US" sz="1000"/>
                        <a:t>@PHLYINS (13)</a:t>
                      </a:r>
                    </a:p>
                  </a:txBody>
                  <a:tcPr/>
                </a:tc>
                <a:tc>
                  <a:txBody>
                    <a:bodyPr/>
                    <a:lstStyle/>
                    <a:p>
                      <a:r>
                        <a:rPr lang="en-US" sz="1000"/>
                        <a:t>13</a:t>
                      </a:r>
                    </a:p>
                  </a:txBody>
                  <a:tcPr/>
                </a:tc>
                <a:extLst>
                  <a:ext uri="{0D108BD9-81ED-4DB2-BD59-A6C34878D82A}">
                    <a16:rowId xmlns:a16="http://schemas.microsoft.com/office/drawing/2014/main" val="2876634010"/>
                  </a:ext>
                </a:extLst>
              </a:tr>
              <a:tr h="370840">
                <a:tc>
                  <a:txBody>
                    <a:bodyPr/>
                    <a:lstStyle/>
                    <a:p>
                      <a:r>
                        <a:rPr lang="en-US" sz="1000"/>
                        <a:t>@InsuranceBizUS</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3994390589"/>
                  </a:ext>
                </a:extLst>
              </a:tr>
              <a:tr h="370840">
                <a:tc>
                  <a:txBody>
                    <a:bodyPr/>
                    <a:lstStyle/>
                    <a:p>
                      <a:r>
                        <a:rPr lang="en-US" sz="1000"/>
                        <a:t>@Regore2</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159584286"/>
                  </a:ext>
                </a:extLst>
              </a:tr>
              <a:tr h="370840">
                <a:tc>
                  <a:txBody>
                    <a:bodyPr/>
                    <a:lstStyle/>
                    <a:p>
                      <a:r>
                        <a:rPr lang="en-US" sz="1000"/>
                        <a:t>@GreenFestPhilly</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603299940"/>
                  </a:ext>
                </a:extLst>
              </a:tr>
              <a:tr h="370840">
                <a:tc>
                  <a:txBody>
                    <a:bodyPr/>
                    <a:lstStyle/>
                    <a:p>
                      <a:r>
                        <a:rPr lang="en-US" sz="1000"/>
                        <a:t>@TMNA_Services</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1650218944"/>
                  </a:ext>
                </a:extLst>
              </a:tr>
              <a:tr h="370840">
                <a:tc>
                  <a:txBody>
                    <a:bodyPr/>
                    <a:lstStyle/>
                    <a:p>
                      <a:r>
                        <a:rPr lang="en-US" sz="1000"/>
                        <a:t>@terzima</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4137565868"/>
                  </a:ext>
                </a:extLst>
              </a:tr>
              <a:tr h="370840">
                <a:tc>
                  <a:txBody>
                    <a:bodyPr/>
                    <a:lstStyle/>
                    <a:p>
                      <a:r>
                        <a:rPr lang="en-US" sz="1000"/>
                        <a:t>@ChristinaVerish</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2125664971"/>
                  </a:ext>
                </a:extLst>
              </a:tr>
              <a:tr h="370840">
                <a:tc>
                  <a:txBody>
                    <a:bodyPr/>
                    <a:lstStyle/>
                    <a:p>
                      <a:r>
                        <a:rPr lang="en-US" sz="1000"/>
                        <a:t>@go_philly_go</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754993324"/>
                  </a:ext>
                </a:extLst>
              </a:tr>
              <a:tr h="370840">
                <a:tc>
                  <a:txBody>
                    <a:bodyPr/>
                    <a:lstStyle/>
                    <a:p>
                      <a:r>
                        <a:rPr lang="en-US" sz="1000"/>
                        <a:t>@KellyDeFinis</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1934047800"/>
                  </a:ext>
                </a:extLst>
              </a:tr>
              <a:tr h="370840">
                <a:tc>
                  <a:txBody>
                    <a:bodyPr/>
                    <a:lstStyle/>
                    <a:p>
                      <a:r>
                        <a:rPr lang="en-US" sz="1000"/>
                        <a:t>@WilkersoChasity</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714484835"/>
                  </a:ext>
                </a:extLst>
              </a:tr>
            </a:tbl>
          </a:graphicData>
        </a:graphic>
      </p:graphicFrame>
      <p:sp>
        <p:nvSpPr>
          <p:cNvPr id="4" name="Text Placeholder 3">
            <a:extLst>
              <a:ext uri="{FF2B5EF4-FFF2-40B4-BE49-F238E27FC236}">
                <a16:creationId xmlns:a16="http://schemas.microsoft.com/office/drawing/2014/main" id="{F015593A-1328-465F-8BD0-079AD616F01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023367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1A624-1F37-4580-A97E-C0109D79E77D}"/>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AB0B182B-A188-423A-9759-6A743F318A13}"/>
              </a:ext>
            </a:extLst>
          </p:cNvPr>
          <p:cNvGraphicFramePr>
            <a:graphicFrameLocks noGrp="1"/>
          </p:cNvGraphicFramePr>
          <p:nvPr>
            <p:ph type="tbl" sz="quarter" idx="13"/>
            <p:extLst>
              <p:ext uri="{D42A27DB-BD31-4B8C-83A1-F6EECF244321}">
                <p14:modId xmlns:p14="http://schemas.microsoft.com/office/powerpoint/2010/main" val="3290205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02328640"/>
                    </a:ext>
                  </a:extLst>
                </a:gridCol>
                <a:gridCol w="822960">
                  <a:extLst>
                    <a:ext uri="{9D8B030D-6E8A-4147-A177-3AD203B41FA5}">
                      <a16:colId xmlns:a16="http://schemas.microsoft.com/office/drawing/2014/main" val="2977522309"/>
                    </a:ext>
                  </a:extLst>
                </a:gridCol>
                <a:gridCol w="822960">
                  <a:extLst>
                    <a:ext uri="{9D8B030D-6E8A-4147-A177-3AD203B41FA5}">
                      <a16:colId xmlns:a16="http://schemas.microsoft.com/office/drawing/2014/main" val="4153872335"/>
                    </a:ext>
                  </a:extLst>
                </a:gridCol>
                <a:gridCol w="822960">
                  <a:extLst>
                    <a:ext uri="{9D8B030D-6E8A-4147-A177-3AD203B41FA5}">
                      <a16:colId xmlns:a16="http://schemas.microsoft.com/office/drawing/2014/main" val="1610111590"/>
                    </a:ext>
                  </a:extLst>
                </a:gridCol>
                <a:gridCol w="822960">
                  <a:extLst>
                    <a:ext uri="{9D8B030D-6E8A-4147-A177-3AD203B41FA5}">
                      <a16:colId xmlns:a16="http://schemas.microsoft.com/office/drawing/2014/main" val="2656907714"/>
                    </a:ext>
                  </a:extLst>
                </a:gridCol>
                <a:gridCol w="822960">
                  <a:extLst>
                    <a:ext uri="{9D8B030D-6E8A-4147-A177-3AD203B41FA5}">
                      <a16:colId xmlns:a16="http://schemas.microsoft.com/office/drawing/2014/main" val="3656823887"/>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614346247"/>
                  </a:ext>
                </a:extLst>
              </a:tr>
              <a:tr h="370840">
                <a:tc>
                  <a:txBody>
                    <a:bodyPr/>
                    <a:lstStyle/>
                    <a:p>
                      <a:r>
                        <a:rPr lang="en-US" sz="1000" b="1"/>
                        <a:t>@PHLYINS - 2017-09-25 12:53:22</a:t>
                      </a:r>
                      <a:r>
                        <a:rPr lang="en-US" sz="1000"/>
                        <a:t>
150+ memebers of #TEAMPHLY helped raise $125K to benefit the #Cancer Center at CHOP leading up to the @ChildrensPhila #ParkwayRun this year! https://t.co/rOSYJo3eIn</a:t>
                      </a:r>
                    </a:p>
                  </a:txBody>
                  <a:tcPr/>
                </a:tc>
                <a:tc>
                  <a:txBody>
                    <a:bodyPr/>
                    <a:lstStyle/>
                    <a:p>
                      <a:r>
                        <a:rPr lang="en-US" sz="1000"/>
                        <a:t>No</a:t>
                      </a:r>
                    </a:p>
                  </a:txBody>
                  <a:tcPr/>
                </a:tc>
                <a:tc>
                  <a:txBody>
                    <a:bodyPr/>
                    <a:lstStyle/>
                    <a:p>
                      <a:r>
                        <a:rPr lang="en-US" sz="1000"/>
                        <a:t>3</a:t>
                      </a:r>
                    </a:p>
                  </a:txBody>
                  <a:tcPr/>
                </a:tc>
                <a:tc>
                  <a:txBody>
                    <a:bodyPr/>
                    <a:lstStyle/>
                    <a:p>
                      <a:r>
                        <a:rPr lang="en-US" sz="1000"/>
                        <a:t>15</a:t>
                      </a:r>
                    </a:p>
                  </a:txBody>
                  <a:tcPr/>
                </a:tc>
                <a:tc>
                  <a:txBody>
                    <a:bodyPr/>
                    <a:lstStyle/>
                    <a:p>
                      <a:r>
                        <a:rPr lang="en-US" sz="1000"/>
                        <a:t>0</a:t>
                      </a:r>
                    </a:p>
                  </a:txBody>
                  <a:tcPr/>
                </a:tc>
                <a:tc>
                  <a:txBody>
                    <a:bodyPr/>
                    <a:lstStyle/>
                    <a:p>
                      <a:r>
                        <a:rPr lang="en-US" sz="1000"/>
                        <a:t>0.6484%</a:t>
                      </a:r>
                    </a:p>
                  </a:txBody>
                  <a:tcPr/>
                </a:tc>
                <a:extLst>
                  <a:ext uri="{0D108BD9-81ED-4DB2-BD59-A6C34878D82A}">
                    <a16:rowId xmlns:a16="http://schemas.microsoft.com/office/drawing/2014/main" val="1952528454"/>
                  </a:ext>
                </a:extLst>
              </a:tr>
              <a:tr h="370840">
                <a:tc>
                  <a:txBody>
                    <a:bodyPr/>
                    <a:lstStyle/>
                    <a:p>
                      <a:r>
                        <a:rPr lang="en-US" sz="1000" b="1"/>
                        <a:t>@PHLYINS - 2017-09-20 17:39:23</a:t>
                      </a:r>
                      <a:r>
                        <a:rPr lang="en-US" sz="1000"/>
                        <a:t>
To raise money for @ChildrensPhila, #TEAMPHLY competed in a #dodgeball tournament at the Home Office! 🙌🏼 #fundraiser #ThinkPHLY https://t.co/wKyWcaqEWt</a:t>
                      </a:r>
                    </a:p>
                  </a:txBody>
                  <a:tcPr/>
                </a:tc>
                <a:tc>
                  <a:txBody>
                    <a:bodyPr/>
                    <a:lstStyle/>
                    <a:p>
                      <a:r>
                        <a:rPr lang="en-US" sz="1000"/>
                        <a:t>No</a:t>
                      </a:r>
                    </a:p>
                  </a:txBody>
                  <a:tcPr/>
                </a:tc>
                <a:tc>
                  <a:txBody>
                    <a:bodyPr/>
                    <a:lstStyle/>
                    <a:p>
                      <a:r>
                        <a:rPr lang="en-US" sz="1000"/>
                        <a:t>2</a:t>
                      </a:r>
                    </a:p>
                  </a:txBody>
                  <a:tcPr/>
                </a:tc>
                <a:tc>
                  <a:txBody>
                    <a:bodyPr/>
                    <a:lstStyle/>
                    <a:p>
                      <a:r>
                        <a:rPr lang="en-US" sz="1000"/>
                        <a:t>10</a:t>
                      </a:r>
                    </a:p>
                  </a:txBody>
                  <a:tcPr/>
                </a:tc>
                <a:tc>
                  <a:txBody>
                    <a:bodyPr/>
                    <a:lstStyle/>
                    <a:p>
                      <a:r>
                        <a:rPr lang="en-US" sz="1000"/>
                        <a:t>0</a:t>
                      </a:r>
                    </a:p>
                  </a:txBody>
                  <a:tcPr/>
                </a:tc>
                <a:tc>
                  <a:txBody>
                    <a:bodyPr/>
                    <a:lstStyle/>
                    <a:p>
                      <a:r>
                        <a:rPr lang="en-US" sz="1000"/>
                        <a:t>0.4331%</a:t>
                      </a:r>
                    </a:p>
                  </a:txBody>
                  <a:tcPr/>
                </a:tc>
                <a:extLst>
                  <a:ext uri="{0D108BD9-81ED-4DB2-BD59-A6C34878D82A}">
                    <a16:rowId xmlns:a16="http://schemas.microsoft.com/office/drawing/2014/main" val="16837824"/>
                  </a:ext>
                </a:extLst>
              </a:tr>
              <a:tr h="370840">
                <a:tc>
                  <a:txBody>
                    <a:bodyPr/>
                    <a:lstStyle/>
                    <a:p>
                      <a:r>
                        <a:rPr lang="en-US" sz="1000" b="1"/>
                        <a:t>@PHLYINS - 2017-09-19 09:10:10</a:t>
                      </a:r>
                      <a:r>
                        <a:rPr lang="en-US" sz="1000"/>
                        <a:t>
#PHLY is proud to be named one of the Best Places to Work in PA for the 9th year &amp;amp; Best Places to Work in Insurance for the 8th year! https://t.co/3Rn7YCs79j</a:t>
                      </a:r>
                    </a:p>
                  </a:txBody>
                  <a:tcPr/>
                </a:tc>
                <a:tc>
                  <a:txBody>
                    <a:bodyPr/>
                    <a:lstStyle/>
                    <a:p>
                      <a:r>
                        <a:rPr lang="en-US" sz="1000"/>
                        <a:t>No</a:t>
                      </a:r>
                    </a:p>
                  </a:txBody>
                  <a:tcPr/>
                </a:tc>
                <a:tc>
                  <a:txBody>
                    <a:bodyPr/>
                    <a:lstStyle/>
                    <a:p>
                      <a:r>
                        <a:rPr lang="en-US" sz="1000"/>
                        <a:t>2</a:t>
                      </a:r>
                    </a:p>
                  </a:txBody>
                  <a:tcPr/>
                </a:tc>
                <a:tc>
                  <a:txBody>
                    <a:bodyPr/>
                    <a:lstStyle/>
                    <a:p>
                      <a:r>
                        <a:rPr lang="en-US" sz="1000"/>
                        <a:t>8</a:t>
                      </a:r>
                    </a:p>
                  </a:txBody>
                  <a:tcPr/>
                </a:tc>
                <a:tc>
                  <a:txBody>
                    <a:bodyPr/>
                    <a:lstStyle/>
                    <a:p>
                      <a:r>
                        <a:rPr lang="en-US" sz="1000"/>
                        <a:t>0</a:t>
                      </a:r>
                    </a:p>
                  </a:txBody>
                  <a:tcPr/>
                </a:tc>
                <a:tc>
                  <a:txBody>
                    <a:bodyPr/>
                    <a:lstStyle/>
                    <a:p>
                      <a:r>
                        <a:rPr lang="en-US" sz="1000"/>
                        <a:t>0.3609%</a:t>
                      </a:r>
                    </a:p>
                  </a:txBody>
                  <a:tcPr/>
                </a:tc>
                <a:extLst>
                  <a:ext uri="{0D108BD9-81ED-4DB2-BD59-A6C34878D82A}">
                    <a16:rowId xmlns:a16="http://schemas.microsoft.com/office/drawing/2014/main" val="814703926"/>
                  </a:ext>
                </a:extLst>
              </a:tr>
            </a:tbl>
          </a:graphicData>
        </a:graphic>
      </p:graphicFrame>
      <p:sp>
        <p:nvSpPr>
          <p:cNvPr id="4" name="Text Placeholder 3">
            <a:extLst>
              <a:ext uri="{FF2B5EF4-FFF2-40B4-BE49-F238E27FC236}">
                <a16:creationId xmlns:a16="http://schemas.microsoft.com/office/drawing/2014/main" id="{8FB94B43-E510-4C87-AC59-7DEB812DCA5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039010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8BA6A-B831-405C-99DB-7EE7D2662928}"/>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37F6DE8A-7DA3-44A5-ABA3-A950594C358C}"/>
              </a:ext>
            </a:extLst>
          </p:cNvPr>
          <p:cNvGraphicFramePr>
            <a:graphicFrameLocks noGrp="1"/>
          </p:cNvGraphicFramePr>
          <p:nvPr>
            <p:ph type="tbl" sz="quarter" idx="13"/>
            <p:extLst>
              <p:ext uri="{D42A27DB-BD31-4B8C-83A1-F6EECF244321}">
                <p14:modId xmlns:p14="http://schemas.microsoft.com/office/powerpoint/2010/main" val="2713603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23053021"/>
                    </a:ext>
                  </a:extLst>
                </a:gridCol>
                <a:gridCol w="1069848">
                  <a:extLst>
                    <a:ext uri="{9D8B030D-6E8A-4147-A177-3AD203B41FA5}">
                      <a16:colId xmlns:a16="http://schemas.microsoft.com/office/drawing/2014/main" val="3680558678"/>
                    </a:ext>
                  </a:extLst>
                </a:gridCol>
                <a:gridCol w="1069848">
                  <a:extLst>
                    <a:ext uri="{9D8B030D-6E8A-4147-A177-3AD203B41FA5}">
                      <a16:colId xmlns:a16="http://schemas.microsoft.com/office/drawing/2014/main" val="3154792762"/>
                    </a:ext>
                  </a:extLst>
                </a:gridCol>
                <a:gridCol w="1069848">
                  <a:extLst>
                    <a:ext uri="{9D8B030D-6E8A-4147-A177-3AD203B41FA5}">
                      <a16:colId xmlns:a16="http://schemas.microsoft.com/office/drawing/2014/main" val="2803603125"/>
                    </a:ext>
                  </a:extLst>
                </a:gridCol>
                <a:gridCol w="1069848">
                  <a:extLst>
                    <a:ext uri="{9D8B030D-6E8A-4147-A177-3AD203B41FA5}">
                      <a16:colId xmlns:a16="http://schemas.microsoft.com/office/drawing/2014/main" val="1889117814"/>
                    </a:ext>
                  </a:extLst>
                </a:gridCol>
                <a:gridCol w="1069848">
                  <a:extLst>
                    <a:ext uri="{9D8B030D-6E8A-4147-A177-3AD203B41FA5}">
                      <a16:colId xmlns:a16="http://schemas.microsoft.com/office/drawing/2014/main" val="2599456809"/>
                    </a:ext>
                  </a:extLst>
                </a:gridCol>
                <a:gridCol w="1069848">
                  <a:extLst>
                    <a:ext uri="{9D8B030D-6E8A-4147-A177-3AD203B41FA5}">
                      <a16:colId xmlns:a16="http://schemas.microsoft.com/office/drawing/2014/main" val="173820710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85816551"/>
                  </a:ext>
                </a:extLst>
              </a:tr>
              <a:tr h="370840">
                <a:tc>
                  <a:txBody>
                    <a:bodyPr/>
                    <a:lstStyle/>
                    <a:p>
                      <a:r>
                        <a:rPr lang="en-US" sz="1000"/>
                        <a:t>Philadelphia Insurance Companies</a:t>
                      </a:r>
                    </a:p>
                  </a:txBody>
                  <a:tcPr/>
                </a:tc>
                <a:tc>
                  <a:txBody>
                    <a:bodyPr/>
                    <a:lstStyle/>
                    <a:p>
                      <a:r>
                        <a:rPr lang="en-US" sz="1000"/>
                        <a:t>13030</a:t>
                      </a:r>
                    </a:p>
                  </a:txBody>
                  <a:tcPr/>
                </a:tc>
                <a:tc>
                  <a:txBody>
                    <a:bodyPr/>
                    <a:lstStyle/>
                    <a:p>
                      <a:r>
                        <a:rPr lang="en-US" sz="1000"/>
                        <a:t>150</a:t>
                      </a:r>
                    </a:p>
                  </a:txBody>
                  <a:tcPr/>
                </a:tc>
                <a:tc>
                  <a:txBody>
                    <a:bodyPr/>
                    <a:lstStyle/>
                    <a:p>
                      <a:r>
                        <a:rPr lang="en-US" sz="1000"/>
                        <a:t>19</a:t>
                      </a:r>
                    </a:p>
                  </a:txBody>
                  <a:tcPr/>
                </a:tc>
                <a:tc>
                  <a:txBody>
                    <a:bodyPr/>
                    <a:lstStyle/>
                    <a:p>
                      <a:r>
                        <a:rPr lang="en-US" sz="1000"/>
                        <a:t>1264</a:t>
                      </a:r>
                    </a:p>
                  </a:txBody>
                  <a:tcPr/>
                </a:tc>
                <a:tc>
                  <a:txBody>
                    <a:bodyPr/>
                    <a:lstStyle/>
                    <a:p>
                      <a:r>
                        <a:rPr lang="en-US" sz="1000"/>
                        <a:t>0</a:t>
                      </a:r>
                    </a:p>
                  </a:txBody>
                  <a:tcPr/>
                </a:tc>
                <a:tc>
                  <a:txBody>
                    <a:bodyPr/>
                    <a:lstStyle/>
                    <a:p>
                      <a:r>
                        <a:rPr lang="en-US" sz="1000"/>
                        <a:t>0.5135%</a:t>
                      </a:r>
                    </a:p>
                  </a:txBody>
                  <a:tcPr/>
                </a:tc>
                <a:extLst>
                  <a:ext uri="{0D108BD9-81ED-4DB2-BD59-A6C34878D82A}">
                    <a16:rowId xmlns:a16="http://schemas.microsoft.com/office/drawing/2014/main" val="2833552683"/>
                  </a:ext>
                </a:extLst>
              </a:tr>
            </a:tbl>
          </a:graphicData>
        </a:graphic>
      </p:graphicFrame>
      <p:sp>
        <p:nvSpPr>
          <p:cNvPr id="4" name="Text Placeholder 3">
            <a:extLst>
              <a:ext uri="{FF2B5EF4-FFF2-40B4-BE49-F238E27FC236}">
                <a16:creationId xmlns:a16="http://schemas.microsoft.com/office/drawing/2014/main" id="{F1E616AC-89D2-405B-904C-35AC4B5B5E5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847608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57586-DDED-4246-B98E-EF86D80BB80A}"/>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229CA248-E7BA-4313-8504-114FD3796372}"/>
              </a:ext>
            </a:extLst>
          </p:cNvPr>
          <p:cNvGraphicFramePr>
            <a:graphicFrameLocks noGrp="1"/>
          </p:cNvGraphicFramePr>
          <p:nvPr>
            <p:ph type="chart" sz="quarter" idx="13"/>
            <p:extLst>
              <p:ext uri="{D42A27DB-BD31-4B8C-83A1-F6EECF244321}">
                <p14:modId xmlns:p14="http://schemas.microsoft.com/office/powerpoint/2010/main" val="1184264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65D225-04C4-4A86-BF1A-36BC16AD33ED}"/>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3A1E31B6-5E09-4294-B420-DBFE7FDAB3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8739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84DC3-0F4C-44D7-9DC0-3B5B5F3C62EF}"/>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0211D9A9-8B99-49EB-A371-504BCEE4C1D7}"/>
              </a:ext>
            </a:extLst>
          </p:cNvPr>
          <p:cNvGraphicFramePr>
            <a:graphicFrameLocks noGrp="1"/>
          </p:cNvGraphicFramePr>
          <p:nvPr>
            <p:ph type="chart" sz="quarter" idx="13"/>
            <p:extLst>
              <p:ext uri="{D42A27DB-BD31-4B8C-83A1-F6EECF244321}">
                <p14:modId xmlns:p14="http://schemas.microsoft.com/office/powerpoint/2010/main" val="3429061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387561-A07F-40D4-8D60-014162F3CF5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1B645D01-EBAA-4493-B73F-F6C21725E3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6011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D0CE7-EFED-4FFC-AD72-4DD8FCC6B07C}"/>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E145242B-D09F-4E08-9E87-A0CAAC5AC0FB}"/>
              </a:ext>
            </a:extLst>
          </p:cNvPr>
          <p:cNvGraphicFramePr>
            <a:graphicFrameLocks noGrp="1"/>
          </p:cNvGraphicFramePr>
          <p:nvPr>
            <p:ph type="tbl" sz="quarter" idx="13"/>
            <p:extLst>
              <p:ext uri="{D42A27DB-BD31-4B8C-83A1-F6EECF244321}">
                <p14:modId xmlns:p14="http://schemas.microsoft.com/office/powerpoint/2010/main" val="2847572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84721305"/>
                    </a:ext>
                  </a:extLst>
                </a:gridCol>
                <a:gridCol w="987552">
                  <a:extLst>
                    <a:ext uri="{9D8B030D-6E8A-4147-A177-3AD203B41FA5}">
                      <a16:colId xmlns:a16="http://schemas.microsoft.com/office/drawing/2014/main" val="4165558879"/>
                    </a:ext>
                  </a:extLst>
                </a:gridCol>
                <a:gridCol w="987552">
                  <a:extLst>
                    <a:ext uri="{9D8B030D-6E8A-4147-A177-3AD203B41FA5}">
                      <a16:colId xmlns:a16="http://schemas.microsoft.com/office/drawing/2014/main" val="2952345429"/>
                    </a:ext>
                  </a:extLst>
                </a:gridCol>
                <a:gridCol w="987552">
                  <a:extLst>
                    <a:ext uri="{9D8B030D-6E8A-4147-A177-3AD203B41FA5}">
                      <a16:colId xmlns:a16="http://schemas.microsoft.com/office/drawing/2014/main" val="2675716793"/>
                    </a:ext>
                  </a:extLst>
                </a:gridCol>
                <a:gridCol w="987552">
                  <a:extLst>
                    <a:ext uri="{9D8B030D-6E8A-4147-A177-3AD203B41FA5}">
                      <a16:colId xmlns:a16="http://schemas.microsoft.com/office/drawing/2014/main" val="1277278599"/>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959033732"/>
                  </a:ext>
                </a:extLst>
              </a:tr>
              <a:tr h="370840">
                <a:tc>
                  <a:txBody>
                    <a:bodyPr/>
                    <a:lstStyle/>
                    <a:p>
                      <a:r>
                        <a:rPr lang="en-US" sz="1000" b="1"/>
                        <a:t>Philadelphia Insurance Companies - 2017-09-28 14:51:50</a:t>
                      </a:r>
                      <a:r>
                        <a:rPr lang="en-US" sz="1000"/>
                        <a:t>
Earlier this week, PHLY welcomed new employees from across the country to the Home Office for our semi-annual New Hire Training.  Over 70 participants attended various educational workshops, panel discussions, networking opportunities, and a PHLY product expo, all geared towards strengthening their skills while acclimating them to their new roles at PHLY.  Welcome to the team! #TEAMPHLY</a:t>
                      </a:r>
                    </a:p>
                  </a:txBody>
                  <a:tcPr/>
                </a:tc>
                <a:tc>
                  <a:txBody>
                    <a:bodyPr/>
                    <a:lstStyle/>
                    <a:p>
                      <a:r>
                        <a:rPr lang="en-US" sz="1000"/>
                        <a:t>132</a:t>
                      </a:r>
                    </a:p>
                  </a:txBody>
                  <a:tcPr/>
                </a:tc>
                <a:tc>
                  <a:txBody>
                    <a:bodyPr/>
                    <a:lstStyle/>
                    <a:p>
                      <a:r>
                        <a:rPr lang="en-US" sz="1000"/>
                        <a:t>0</a:t>
                      </a:r>
                    </a:p>
                  </a:txBody>
                  <a:tcPr/>
                </a:tc>
                <a:tc>
                  <a:txBody>
                    <a:bodyPr/>
                    <a:lstStyle/>
                    <a:p>
                      <a:r>
                        <a:rPr lang="en-US" sz="1000"/>
                        <a:t>1.0134%</a:t>
                      </a:r>
                    </a:p>
                  </a:txBody>
                  <a:tcPr/>
                </a:tc>
                <a:tc>
                  <a:txBody>
                    <a:bodyPr/>
                    <a:lstStyle/>
                    <a:p>
                      <a:r>
                        <a:rPr lang="en-US" sz="1000"/>
                        <a:t>Photo</a:t>
                      </a:r>
                    </a:p>
                  </a:txBody>
                  <a:tcPr/>
                </a:tc>
                <a:extLst>
                  <a:ext uri="{0D108BD9-81ED-4DB2-BD59-A6C34878D82A}">
                    <a16:rowId xmlns:a16="http://schemas.microsoft.com/office/drawing/2014/main" val="2399521970"/>
                  </a:ext>
                </a:extLst>
              </a:tr>
              <a:tr h="370840">
                <a:tc>
                  <a:txBody>
                    <a:bodyPr/>
                    <a:lstStyle/>
                    <a:p>
                      <a:r>
                        <a:rPr lang="en-US" sz="1000" b="1"/>
                        <a:t>Philadelphia Insurance Companies - 2017-09-25 12:55:17</a:t>
                      </a:r>
                      <a:r>
                        <a:rPr lang="en-US" sz="1000"/>
                        <a:t>
PHLY was proud to sponsor the Parkway Run &amp; Walk benefiting Children's Hospital of Philadelphia for the 14th consecutive year! 150 members of #TEAMPHLY joined thousands of other runners, walkers, and supporters yesterday on the Benjamin Franklin Parkway in Philadelphia to raise awareness and funds for pediatric cancer research. During the month of September, PHLY employees held a series of office-wide fundraising events leading up to the race and helped raise $125,000 to benefit the Cancer Center at CHOP!</a:t>
                      </a:r>
                    </a:p>
                  </a:txBody>
                  <a:tcPr/>
                </a:tc>
                <a:tc>
                  <a:txBody>
                    <a:bodyPr/>
                    <a:lstStyle/>
                    <a:p>
                      <a:r>
                        <a:rPr lang="en-US" sz="1000"/>
                        <a:t>114</a:t>
                      </a:r>
                    </a:p>
                  </a:txBody>
                  <a:tcPr/>
                </a:tc>
                <a:tc>
                  <a:txBody>
                    <a:bodyPr/>
                    <a:lstStyle/>
                    <a:p>
                      <a:r>
                        <a:rPr lang="en-US" sz="1000"/>
                        <a:t>0</a:t>
                      </a:r>
                    </a:p>
                  </a:txBody>
                  <a:tcPr/>
                </a:tc>
                <a:tc>
                  <a:txBody>
                    <a:bodyPr/>
                    <a:lstStyle/>
                    <a:p>
                      <a:r>
                        <a:rPr lang="en-US" sz="1000"/>
                        <a:t>0.8761%</a:t>
                      </a:r>
                    </a:p>
                  </a:txBody>
                  <a:tcPr/>
                </a:tc>
                <a:tc>
                  <a:txBody>
                    <a:bodyPr/>
                    <a:lstStyle/>
                    <a:p>
                      <a:r>
                        <a:rPr lang="en-US" sz="1000"/>
                        <a:t>Photo</a:t>
                      </a:r>
                    </a:p>
                  </a:txBody>
                  <a:tcPr/>
                </a:tc>
                <a:extLst>
                  <a:ext uri="{0D108BD9-81ED-4DB2-BD59-A6C34878D82A}">
                    <a16:rowId xmlns:a16="http://schemas.microsoft.com/office/drawing/2014/main" val="3426701208"/>
                  </a:ext>
                </a:extLst>
              </a:tr>
              <a:tr h="370840">
                <a:tc>
                  <a:txBody>
                    <a:bodyPr/>
                    <a:lstStyle/>
                    <a:p>
                      <a:r>
                        <a:rPr lang="en-US" sz="1000" b="1"/>
                        <a:t>Philadelphia Insurance Companies - 2017-09-15 16:37:47</a:t>
                      </a:r>
                      <a:r>
                        <a:rPr lang="en-US" sz="1000"/>
                        <a:t>
#TEAMPHLY is proud to sponsor the Philadelphia Union! The Philadelphia Union's foundation provides opportunities for children in the areas of education, community, health, and recreation. To show our support, PHLY's Marketing Team joined the Philadelphia Union Foundation for a fun night out at their fifth annual Cocktails &amp; Cleats celebration.</a:t>
                      </a:r>
                    </a:p>
                  </a:txBody>
                  <a:tcPr/>
                </a:tc>
                <a:tc>
                  <a:txBody>
                    <a:bodyPr/>
                    <a:lstStyle/>
                    <a:p>
                      <a:r>
                        <a:rPr lang="en-US" sz="1000"/>
                        <a:t>111</a:t>
                      </a:r>
                    </a:p>
                  </a:txBody>
                  <a:tcPr/>
                </a:tc>
                <a:tc>
                  <a:txBody>
                    <a:bodyPr/>
                    <a:lstStyle/>
                    <a:p>
                      <a:r>
                        <a:rPr lang="en-US" sz="1000"/>
                        <a:t>0</a:t>
                      </a:r>
                    </a:p>
                  </a:txBody>
                  <a:tcPr/>
                </a:tc>
                <a:tc>
                  <a:txBody>
                    <a:bodyPr/>
                    <a:lstStyle/>
                    <a:p>
                      <a:r>
                        <a:rPr lang="en-US" sz="1000"/>
                        <a:t>0.8566%</a:t>
                      </a:r>
                    </a:p>
                  </a:txBody>
                  <a:tcPr/>
                </a:tc>
                <a:tc>
                  <a:txBody>
                    <a:bodyPr/>
                    <a:lstStyle/>
                    <a:p>
                      <a:r>
                        <a:rPr lang="en-US" sz="1000"/>
                        <a:t>Photo</a:t>
                      </a:r>
                    </a:p>
                  </a:txBody>
                  <a:tcPr/>
                </a:tc>
                <a:extLst>
                  <a:ext uri="{0D108BD9-81ED-4DB2-BD59-A6C34878D82A}">
                    <a16:rowId xmlns:a16="http://schemas.microsoft.com/office/drawing/2014/main" val="3460681949"/>
                  </a:ext>
                </a:extLst>
              </a:tr>
              <a:tr h="370840">
                <a:tc>
                  <a:txBody>
                    <a:bodyPr/>
                    <a:lstStyle/>
                    <a:p>
                      <a:r>
                        <a:rPr lang="en-US" sz="1000" b="1"/>
                        <a:t>Philadelphia Insurance Companies - 2017-09-11 11:52:06</a:t>
                      </a:r>
                      <a:r>
                        <a:rPr lang="en-US" sz="1000"/>
                        <a:t>
September 11, 2001 - we will never forget.</a:t>
                      </a:r>
                    </a:p>
                  </a:txBody>
                  <a:tcPr/>
                </a:tc>
                <a:tc>
                  <a:txBody>
                    <a:bodyPr/>
                    <a:lstStyle/>
                    <a:p>
                      <a:r>
                        <a:rPr lang="en-US" sz="1000"/>
                        <a:t>110</a:t>
                      </a:r>
                    </a:p>
                  </a:txBody>
                  <a:tcPr/>
                </a:tc>
                <a:tc>
                  <a:txBody>
                    <a:bodyPr/>
                    <a:lstStyle/>
                    <a:p>
                      <a:r>
                        <a:rPr lang="en-US" sz="1000"/>
                        <a:t>0</a:t>
                      </a:r>
                    </a:p>
                  </a:txBody>
                  <a:tcPr/>
                </a:tc>
                <a:tc>
                  <a:txBody>
                    <a:bodyPr/>
                    <a:lstStyle/>
                    <a:p>
                      <a:r>
                        <a:rPr lang="en-US" sz="1000"/>
                        <a:t>0.8510%</a:t>
                      </a:r>
                    </a:p>
                  </a:txBody>
                  <a:tcPr/>
                </a:tc>
                <a:tc>
                  <a:txBody>
                    <a:bodyPr/>
                    <a:lstStyle/>
                    <a:p>
                      <a:r>
                        <a:rPr lang="en-US" sz="1000"/>
                        <a:t>Photo</a:t>
                      </a:r>
                    </a:p>
                  </a:txBody>
                  <a:tcPr/>
                </a:tc>
                <a:extLst>
                  <a:ext uri="{0D108BD9-81ED-4DB2-BD59-A6C34878D82A}">
                    <a16:rowId xmlns:a16="http://schemas.microsoft.com/office/drawing/2014/main" val="2835674375"/>
                  </a:ext>
                </a:extLst>
              </a:tr>
              <a:tr h="370840">
                <a:tc>
                  <a:txBody>
                    <a:bodyPr/>
                    <a:lstStyle/>
                    <a:p>
                      <a:r>
                        <a:rPr lang="en-US" sz="1000" b="1"/>
                        <a:t>Philadelphia Insurance Companies - 2017-09-19 09:53:36</a:t>
                      </a:r>
                      <a:r>
                        <a:rPr lang="en-US" sz="1000"/>
                        <a:t>
PHLY is proud to be recognized as one of the Best Places to Work in PA for the 9th year and one of the Best Places to Work in Insurance for the 8th year!</a:t>
                      </a:r>
                    </a:p>
                  </a:txBody>
                  <a:tcPr/>
                </a:tc>
                <a:tc>
                  <a:txBody>
                    <a:bodyPr/>
                    <a:lstStyle/>
                    <a:p>
                      <a:r>
                        <a:rPr lang="en-US" sz="1000"/>
                        <a:t>86</a:t>
                      </a:r>
                    </a:p>
                  </a:txBody>
                  <a:tcPr/>
                </a:tc>
                <a:tc>
                  <a:txBody>
                    <a:bodyPr/>
                    <a:lstStyle/>
                    <a:p>
                      <a:r>
                        <a:rPr lang="en-US" sz="1000"/>
                        <a:t>0</a:t>
                      </a:r>
                    </a:p>
                  </a:txBody>
                  <a:tcPr/>
                </a:tc>
                <a:tc>
                  <a:txBody>
                    <a:bodyPr/>
                    <a:lstStyle/>
                    <a:p>
                      <a:r>
                        <a:rPr lang="en-US" sz="1000"/>
                        <a:t>0.6622%</a:t>
                      </a:r>
                    </a:p>
                  </a:txBody>
                  <a:tcPr/>
                </a:tc>
                <a:tc>
                  <a:txBody>
                    <a:bodyPr/>
                    <a:lstStyle/>
                    <a:p>
                      <a:r>
                        <a:rPr lang="en-US" sz="1000"/>
                        <a:t>Photo</a:t>
                      </a:r>
                    </a:p>
                  </a:txBody>
                  <a:tcPr/>
                </a:tc>
                <a:extLst>
                  <a:ext uri="{0D108BD9-81ED-4DB2-BD59-A6C34878D82A}">
                    <a16:rowId xmlns:a16="http://schemas.microsoft.com/office/drawing/2014/main" val="1881484862"/>
                  </a:ext>
                </a:extLst>
              </a:tr>
            </a:tbl>
          </a:graphicData>
        </a:graphic>
      </p:graphicFrame>
      <p:sp>
        <p:nvSpPr>
          <p:cNvPr id="4" name="Text Placeholder 3">
            <a:extLst>
              <a:ext uri="{FF2B5EF4-FFF2-40B4-BE49-F238E27FC236}">
                <a16:creationId xmlns:a16="http://schemas.microsoft.com/office/drawing/2014/main" id="{86C40E1C-BD9B-4C39-9A94-6AC5F44DE1F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45059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FF89B-AF2F-4303-902A-71D2995B040D}"/>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EA291BE2-2720-4D50-8C5B-D446B5211DF8}"/>
              </a:ext>
            </a:extLst>
          </p:cNvPr>
          <p:cNvGraphicFramePr>
            <a:graphicFrameLocks noGrp="1"/>
          </p:cNvGraphicFramePr>
          <p:nvPr>
            <p:ph type="tbl" sz="quarter" idx="13"/>
            <p:extLst>
              <p:ext uri="{D42A27DB-BD31-4B8C-83A1-F6EECF244321}">
                <p14:modId xmlns:p14="http://schemas.microsoft.com/office/powerpoint/2010/main" val="3251240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14208349"/>
                    </a:ext>
                  </a:extLst>
                </a:gridCol>
                <a:gridCol w="699516">
                  <a:extLst>
                    <a:ext uri="{9D8B030D-6E8A-4147-A177-3AD203B41FA5}">
                      <a16:colId xmlns:a16="http://schemas.microsoft.com/office/drawing/2014/main" val="3145207695"/>
                    </a:ext>
                  </a:extLst>
                </a:gridCol>
                <a:gridCol w="699516">
                  <a:extLst>
                    <a:ext uri="{9D8B030D-6E8A-4147-A177-3AD203B41FA5}">
                      <a16:colId xmlns:a16="http://schemas.microsoft.com/office/drawing/2014/main" val="2671123352"/>
                    </a:ext>
                  </a:extLst>
                </a:gridCol>
                <a:gridCol w="658368">
                  <a:extLst>
                    <a:ext uri="{9D8B030D-6E8A-4147-A177-3AD203B41FA5}">
                      <a16:colId xmlns:a16="http://schemas.microsoft.com/office/drawing/2014/main" val="2995275391"/>
                    </a:ext>
                  </a:extLst>
                </a:gridCol>
                <a:gridCol w="658368">
                  <a:extLst>
                    <a:ext uri="{9D8B030D-6E8A-4147-A177-3AD203B41FA5}">
                      <a16:colId xmlns:a16="http://schemas.microsoft.com/office/drawing/2014/main" val="212340231"/>
                    </a:ext>
                  </a:extLst>
                </a:gridCol>
                <a:gridCol w="658368">
                  <a:extLst>
                    <a:ext uri="{9D8B030D-6E8A-4147-A177-3AD203B41FA5}">
                      <a16:colId xmlns:a16="http://schemas.microsoft.com/office/drawing/2014/main" val="2732101395"/>
                    </a:ext>
                  </a:extLst>
                </a:gridCol>
                <a:gridCol w="699516">
                  <a:extLst>
                    <a:ext uri="{9D8B030D-6E8A-4147-A177-3AD203B41FA5}">
                      <a16:colId xmlns:a16="http://schemas.microsoft.com/office/drawing/2014/main" val="2808342847"/>
                    </a:ext>
                  </a:extLst>
                </a:gridCol>
                <a:gridCol w="699516">
                  <a:extLst>
                    <a:ext uri="{9D8B030D-6E8A-4147-A177-3AD203B41FA5}">
                      <a16:colId xmlns:a16="http://schemas.microsoft.com/office/drawing/2014/main" val="2747015396"/>
                    </a:ext>
                  </a:extLst>
                </a:gridCol>
                <a:gridCol w="699516">
                  <a:extLst>
                    <a:ext uri="{9D8B030D-6E8A-4147-A177-3AD203B41FA5}">
                      <a16:colId xmlns:a16="http://schemas.microsoft.com/office/drawing/2014/main" val="3316933713"/>
                    </a:ext>
                  </a:extLst>
                </a:gridCol>
                <a:gridCol w="658368">
                  <a:extLst>
                    <a:ext uri="{9D8B030D-6E8A-4147-A177-3AD203B41FA5}">
                      <a16:colId xmlns:a16="http://schemas.microsoft.com/office/drawing/2014/main" val="209316852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07854929"/>
                  </a:ext>
                </a:extLst>
              </a:tr>
              <a:tr h="370840">
                <a:tc>
                  <a:txBody>
                    <a:bodyPr/>
                    <a:lstStyle/>
                    <a:p>
                      <a:r>
                        <a:rPr lang="en-US" sz="1000"/>
                        <a:t>phlyinsurance (Philadelphia Insurance Co.)</a:t>
                      </a:r>
                    </a:p>
                  </a:txBody>
                  <a:tcPr/>
                </a:tc>
                <a:tc>
                  <a:txBody>
                    <a:bodyPr/>
                    <a:lstStyle/>
                    <a:p>
                      <a:r>
                        <a:rPr lang="en-US" sz="1000"/>
                        <a:t>664</a:t>
                      </a:r>
                    </a:p>
                  </a:txBody>
                  <a:tcPr/>
                </a:tc>
                <a:tc>
                  <a:txBody>
                    <a:bodyPr/>
                    <a:lstStyle/>
                    <a:p>
                      <a:r>
                        <a:rPr lang="en-US" sz="1000"/>
                        <a:t>37</a:t>
                      </a:r>
                    </a:p>
                  </a:txBody>
                  <a:tcPr/>
                </a:tc>
                <a:tc>
                  <a:txBody>
                    <a:bodyPr/>
                    <a:lstStyle/>
                    <a:p>
                      <a:r>
                        <a:rPr lang="en-US" sz="1000"/>
                        <a:t>16</a:t>
                      </a:r>
                    </a:p>
                  </a:txBody>
                  <a:tcPr/>
                </a:tc>
                <a:tc>
                  <a:txBody>
                    <a:bodyPr/>
                    <a:lstStyle/>
                    <a:p>
                      <a:r>
                        <a:rPr lang="en-US" sz="1000"/>
                        <a:t>4</a:t>
                      </a:r>
                    </a:p>
                  </a:txBody>
                  <a:tcPr/>
                </a:tc>
                <a:tc>
                  <a:txBody>
                    <a:bodyPr/>
                    <a:lstStyle/>
                    <a:p>
                      <a:r>
                        <a:rPr lang="en-US" sz="1000"/>
                        <a:t>0</a:t>
                      </a:r>
                    </a:p>
                  </a:txBody>
                  <a:tcPr/>
                </a:tc>
                <a:tc>
                  <a:txBody>
                    <a:bodyPr/>
                    <a:lstStyle/>
                    <a:p>
                      <a:r>
                        <a:rPr lang="en-US" sz="1000"/>
                        <a:t>20</a:t>
                      </a:r>
                    </a:p>
                  </a:txBody>
                  <a:tcPr/>
                </a:tc>
                <a:tc>
                  <a:txBody>
                    <a:bodyPr/>
                    <a:lstStyle/>
                    <a:p>
                      <a:r>
                        <a:rPr lang="en-US" sz="1000"/>
                        <a:t>1088</a:t>
                      </a:r>
                    </a:p>
                  </a:txBody>
                  <a:tcPr/>
                </a:tc>
                <a:tc>
                  <a:txBody>
                    <a:bodyPr/>
                    <a:lstStyle/>
                    <a:p>
                      <a:r>
                        <a:rPr lang="en-US" sz="1000"/>
                        <a:t>24</a:t>
                      </a:r>
                    </a:p>
                  </a:txBody>
                  <a:tcPr/>
                </a:tc>
                <a:tc>
                  <a:txBody>
                    <a:bodyPr/>
                    <a:lstStyle/>
                    <a:p>
                      <a:r>
                        <a:rPr lang="en-US" sz="1000"/>
                        <a:t>8.6202%</a:t>
                      </a:r>
                    </a:p>
                  </a:txBody>
                  <a:tcPr/>
                </a:tc>
                <a:extLst>
                  <a:ext uri="{0D108BD9-81ED-4DB2-BD59-A6C34878D82A}">
                    <a16:rowId xmlns:a16="http://schemas.microsoft.com/office/drawing/2014/main" val="2141761172"/>
                  </a:ext>
                </a:extLst>
              </a:tr>
            </a:tbl>
          </a:graphicData>
        </a:graphic>
      </p:graphicFrame>
      <p:sp>
        <p:nvSpPr>
          <p:cNvPr id="4" name="Text Placeholder 3">
            <a:extLst>
              <a:ext uri="{FF2B5EF4-FFF2-40B4-BE49-F238E27FC236}">
                <a16:creationId xmlns:a16="http://schemas.microsoft.com/office/drawing/2014/main" id="{7ADE93E2-206C-4167-A09E-8F573EFB6C8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054910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A6D36-C5C8-4356-AA5F-A8FE0D3D2BE5}"/>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2447D69F-3CF5-4C76-92CE-A2C313ACF2EA}"/>
              </a:ext>
            </a:extLst>
          </p:cNvPr>
          <p:cNvGraphicFramePr>
            <a:graphicFrameLocks noGrp="1"/>
          </p:cNvGraphicFramePr>
          <p:nvPr>
            <p:ph type="chart" sz="quarter" idx="13"/>
            <p:extLst>
              <p:ext uri="{D42A27DB-BD31-4B8C-83A1-F6EECF244321}">
                <p14:modId xmlns:p14="http://schemas.microsoft.com/office/powerpoint/2010/main" val="241484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EFA366-6258-4E10-AFF8-111F272DBF50}"/>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F8989ADB-5B92-424A-BF49-1C1FF8A49B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7092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3FEE4-5044-4763-97F2-E993CAAE476B}"/>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AE4AA324-E4AE-4B6F-A6F2-68E297C18DBD}"/>
              </a:ext>
            </a:extLst>
          </p:cNvPr>
          <p:cNvGraphicFramePr>
            <a:graphicFrameLocks noGrp="1"/>
          </p:cNvGraphicFramePr>
          <p:nvPr>
            <p:ph type="chart" sz="quarter" idx="13"/>
            <p:extLst>
              <p:ext uri="{D42A27DB-BD31-4B8C-83A1-F6EECF244321}">
                <p14:modId xmlns:p14="http://schemas.microsoft.com/office/powerpoint/2010/main" val="2486973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DE83DE-18FB-48E3-AE04-3E8E081BEE66}"/>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1B67A383-C992-431F-ACF7-5F4290395C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94517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1F2D5-9092-4E6E-A57A-54EF36C79F6B}"/>
              </a:ext>
            </a:extLst>
          </p:cNvPr>
          <p:cNvSpPr>
            <a:spLocks noGrp="1"/>
          </p:cNvSpPr>
          <p:nvPr>
            <p:ph type="title"/>
          </p:nvPr>
        </p:nvSpPr>
        <p:spPr/>
        <p:txBody>
          <a:bodyPr/>
          <a:lstStyle/>
          <a:p>
            <a:r>
              <a:rPr lang="en-US"/>
              <a:t>Instagram Posts Table</a:t>
            </a:r>
          </a:p>
        </p:txBody>
      </p:sp>
      <p:graphicFrame>
        <p:nvGraphicFramePr>
          <p:cNvPr id="5" name="Table Placeholder 4">
            <a:extLst>
              <a:ext uri="{FF2B5EF4-FFF2-40B4-BE49-F238E27FC236}">
                <a16:creationId xmlns:a16="http://schemas.microsoft.com/office/drawing/2014/main" id="{4A1090FC-B860-4A07-80E4-06CCC549BC9C}"/>
              </a:ext>
            </a:extLst>
          </p:cNvPr>
          <p:cNvGraphicFramePr>
            <a:graphicFrameLocks noGrp="1"/>
          </p:cNvGraphicFramePr>
          <p:nvPr>
            <p:ph type="tbl" sz="quarter" idx="13"/>
            <p:extLst>
              <p:ext uri="{D42A27DB-BD31-4B8C-83A1-F6EECF244321}">
                <p14:modId xmlns:p14="http://schemas.microsoft.com/office/powerpoint/2010/main" val="1615452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6960278"/>
                    </a:ext>
                  </a:extLst>
                </a:gridCol>
                <a:gridCol w="987552">
                  <a:extLst>
                    <a:ext uri="{9D8B030D-6E8A-4147-A177-3AD203B41FA5}">
                      <a16:colId xmlns:a16="http://schemas.microsoft.com/office/drawing/2014/main" val="3441485117"/>
                    </a:ext>
                  </a:extLst>
                </a:gridCol>
                <a:gridCol w="987552">
                  <a:extLst>
                    <a:ext uri="{9D8B030D-6E8A-4147-A177-3AD203B41FA5}">
                      <a16:colId xmlns:a16="http://schemas.microsoft.com/office/drawing/2014/main" val="2480206269"/>
                    </a:ext>
                  </a:extLst>
                </a:gridCol>
                <a:gridCol w="987552">
                  <a:extLst>
                    <a:ext uri="{9D8B030D-6E8A-4147-A177-3AD203B41FA5}">
                      <a16:colId xmlns:a16="http://schemas.microsoft.com/office/drawing/2014/main" val="2720446229"/>
                    </a:ext>
                  </a:extLst>
                </a:gridCol>
                <a:gridCol w="987552">
                  <a:extLst>
                    <a:ext uri="{9D8B030D-6E8A-4147-A177-3AD203B41FA5}">
                      <a16:colId xmlns:a16="http://schemas.microsoft.com/office/drawing/2014/main" val="2016507600"/>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742470104"/>
                  </a:ext>
                </a:extLst>
              </a:tr>
              <a:tr h="370840">
                <a:tc>
                  <a:txBody>
                    <a:bodyPr/>
                    <a:lstStyle/>
                    <a:p>
                      <a:r>
                        <a:rPr lang="en-US" sz="1000" b="1"/>
                        <a:t>phlyinsurance (Philadelphia Insurance Co.) - 2017-09-25 12:50:10</a:t>
                      </a:r>
                      <a:r>
                        <a:rPr lang="en-US" sz="1000"/>
                        <a:t>
#PHLY was #proud to sponsor the #ParkwayRun &amp; Walk benefiting @childrensphila for the 14th consecutive year! 150 members of #TEAMPHLY joined thousands of other runners, walkers, and supporters yesterday on the #BenjaminFranklinParkway in #Philadelphia to raise awareness and funds for #pediatric #cancer research. During the month of September, PHLY employees held a series of office-wide #fundraising events leading up to the race and helped raise $125,000 to benefit the #Cancer Center at CHOP! 😊👍🏼 #ThinkPHLY #insurance #kids #cancersucks #donate #giveback #makeadifference</a:t>
                      </a:r>
                    </a:p>
                  </a:txBody>
                  <a:tcPr/>
                </a:tc>
                <a:tc>
                  <a:txBody>
                    <a:bodyPr/>
                    <a:lstStyle/>
                    <a:p>
                      <a:r>
                        <a:rPr lang="en-US" sz="1000"/>
                        <a:t>94</a:t>
                      </a:r>
                    </a:p>
                  </a:txBody>
                  <a:tcPr/>
                </a:tc>
                <a:tc>
                  <a:txBody>
                    <a:bodyPr/>
                    <a:lstStyle/>
                    <a:p>
                      <a:r>
                        <a:rPr lang="en-US" sz="1000"/>
                        <a:t>0</a:t>
                      </a:r>
                    </a:p>
                  </a:txBody>
                  <a:tcPr/>
                </a:tc>
                <a:tc>
                  <a:txBody>
                    <a:bodyPr/>
                    <a:lstStyle/>
                    <a:p>
                      <a:r>
                        <a:rPr lang="en-US" sz="1000"/>
                        <a:t>14.2857%</a:t>
                      </a:r>
                    </a:p>
                  </a:txBody>
                  <a:tcPr/>
                </a:tc>
                <a:tc>
                  <a:txBody>
                    <a:bodyPr/>
                    <a:lstStyle/>
                    <a:p>
                      <a:r>
                        <a:rPr lang="en-US" sz="1000"/>
                        <a:t>Carousel</a:t>
                      </a:r>
                    </a:p>
                  </a:txBody>
                  <a:tcPr/>
                </a:tc>
                <a:extLst>
                  <a:ext uri="{0D108BD9-81ED-4DB2-BD59-A6C34878D82A}">
                    <a16:rowId xmlns:a16="http://schemas.microsoft.com/office/drawing/2014/main" val="253131841"/>
                  </a:ext>
                </a:extLst>
              </a:tr>
              <a:tr h="370840">
                <a:tc>
                  <a:txBody>
                    <a:bodyPr/>
                    <a:lstStyle/>
                    <a:p>
                      <a:r>
                        <a:rPr lang="en-US" sz="1000" b="1"/>
                        <a:t>phlyinsurance (Philadelphia Insurance Co.) - 2017-09-05 17:13:14</a:t>
                      </a:r>
                      <a:r>
                        <a:rPr lang="en-US" sz="1000"/>
                        <a:t>
A group of employees from our Home Office spent a day #volunteering with @bestbuddiesphilly, a #nonprofit organization dedicated to assisting individuals with intellectual and developmental #disabilities. #TEAMPHLY enjoyed a day full of #fun events from face painting to bean bag tossing while helping out at #BestBuddies' Annual #Summer Social! ☀️🙌🏻 #ThinkPHLY #insurance #summerfun #philly #volunteer #giveback #community</a:t>
                      </a:r>
                    </a:p>
                  </a:txBody>
                  <a:tcPr/>
                </a:tc>
                <a:tc>
                  <a:txBody>
                    <a:bodyPr/>
                    <a:lstStyle/>
                    <a:p>
                      <a:r>
                        <a:rPr lang="en-US" sz="1000"/>
                        <a:t>71</a:t>
                      </a:r>
                    </a:p>
                  </a:txBody>
                  <a:tcPr/>
                </a:tc>
                <a:tc>
                  <a:txBody>
                    <a:bodyPr/>
                    <a:lstStyle/>
                    <a:p>
                      <a:r>
                        <a:rPr lang="en-US" sz="1000"/>
                        <a:t>4</a:t>
                      </a:r>
                    </a:p>
                  </a:txBody>
                  <a:tcPr/>
                </a:tc>
                <a:tc>
                  <a:txBody>
                    <a:bodyPr/>
                    <a:lstStyle/>
                    <a:p>
                      <a:r>
                        <a:rPr lang="en-US" sz="1000"/>
                        <a:t>11.8671%</a:t>
                      </a:r>
                    </a:p>
                  </a:txBody>
                  <a:tcPr/>
                </a:tc>
                <a:tc>
                  <a:txBody>
                    <a:bodyPr/>
                    <a:lstStyle/>
                    <a:p>
                      <a:r>
                        <a:rPr lang="en-US" sz="1000"/>
                        <a:t>Image</a:t>
                      </a:r>
                    </a:p>
                  </a:txBody>
                  <a:tcPr/>
                </a:tc>
                <a:extLst>
                  <a:ext uri="{0D108BD9-81ED-4DB2-BD59-A6C34878D82A}">
                    <a16:rowId xmlns:a16="http://schemas.microsoft.com/office/drawing/2014/main" val="2284646769"/>
                  </a:ext>
                </a:extLst>
              </a:tr>
              <a:tr h="370840">
                <a:tc>
                  <a:txBody>
                    <a:bodyPr/>
                    <a:lstStyle/>
                    <a:p>
                      <a:r>
                        <a:rPr lang="en-US" sz="1000" b="1"/>
                        <a:t>phlyinsurance (Philadelphia Insurance Co.) - 2017-09-20 17:13:43</a:t>
                      </a:r>
                      <a:r>
                        <a:rPr lang="en-US" sz="1000"/>
                        <a:t>
#PHLY holds a series of office-wide #fundraising events leading up to the Parkway Run &amp; Walk each September to raise money for #pediatric #cancer research and care at @childrensphila. As we wind down our final week of fundraising, #PHLY employees in the Home Office teamed up to compete in a #dodgeball #tournament. #TEAMPHLY ducked, dived, and dodged for a #goodcause on two back-to-back days! During the tournament, employees sold hot dogs and snacks at the concession stand, and Roses's Real Italian Ices joined us with assorted water ice. All game registration fees and additional money raised will benefit #CHOP. 👍🏼 Congratulations to Team Canci for winning the tournament! 🏆👏🏼 #ThinkPHLY #insurance #kids #cancersucks #donate #charity #giveback #philly</a:t>
                      </a:r>
                    </a:p>
                  </a:txBody>
                  <a:tcPr/>
                </a:tc>
                <a:tc>
                  <a:txBody>
                    <a:bodyPr/>
                    <a:lstStyle/>
                    <a:p>
                      <a:r>
                        <a:rPr lang="en-US" sz="1000"/>
                        <a:t>69</a:t>
                      </a:r>
                    </a:p>
                  </a:txBody>
                  <a:tcPr/>
                </a:tc>
                <a:tc>
                  <a:txBody>
                    <a:bodyPr/>
                    <a:lstStyle/>
                    <a:p>
                      <a:r>
                        <a:rPr lang="en-US" sz="1000"/>
                        <a:t>2</a:t>
                      </a:r>
                    </a:p>
                  </a:txBody>
                  <a:tcPr/>
                </a:tc>
                <a:tc>
                  <a:txBody>
                    <a:bodyPr/>
                    <a:lstStyle/>
                    <a:p>
                      <a:r>
                        <a:rPr lang="en-US" sz="1000"/>
                        <a:t>10.9231%</a:t>
                      </a:r>
                    </a:p>
                  </a:txBody>
                  <a:tcPr/>
                </a:tc>
                <a:tc>
                  <a:txBody>
                    <a:bodyPr/>
                    <a:lstStyle/>
                    <a:p>
                      <a:r>
                        <a:rPr lang="en-US" sz="1000"/>
                        <a:t>Carousel</a:t>
                      </a:r>
                    </a:p>
                  </a:txBody>
                  <a:tcPr/>
                </a:tc>
                <a:extLst>
                  <a:ext uri="{0D108BD9-81ED-4DB2-BD59-A6C34878D82A}">
                    <a16:rowId xmlns:a16="http://schemas.microsoft.com/office/drawing/2014/main" val="1429232501"/>
                  </a:ext>
                </a:extLst>
              </a:tr>
            </a:tbl>
          </a:graphicData>
        </a:graphic>
      </p:graphicFrame>
      <p:sp>
        <p:nvSpPr>
          <p:cNvPr id="4" name="Text Placeholder 3">
            <a:extLst>
              <a:ext uri="{FF2B5EF4-FFF2-40B4-BE49-F238E27FC236}">
                <a16:creationId xmlns:a16="http://schemas.microsoft.com/office/drawing/2014/main" id="{AC9A6C7E-19BD-42E9-8752-43D63CD895D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3072508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692</Words>
  <Application>Microsoft Office PowerPoint</Application>
  <PresentationFormat>On-screen Show (4:3)</PresentationFormat>
  <Paragraphs>311</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PHLY Social Media</vt:lpstr>
      <vt:lpstr>Overall Audience</vt:lpstr>
      <vt:lpstr>Facebook Key Metrics Table</vt:lpstr>
      <vt:lpstr>Facebook Fans Change</vt:lpstr>
      <vt:lpstr>Average Interactions Per Facebook Post</vt:lpstr>
      <vt:lpstr>Facebook Impressions</vt:lpstr>
      <vt:lpstr>Facebook Own Posts Table</vt:lpstr>
      <vt:lpstr>Facebook Fan Demographics</vt:lpstr>
      <vt:lpstr>Twitter Key Metrics Table</vt:lpstr>
      <vt:lpstr>Twitter Followers Change</vt:lpstr>
      <vt:lpstr>Average Interactions Per Tweet</vt:lpstr>
      <vt:lpstr>PHLY Twitter Mentions</vt:lpstr>
      <vt:lpstr>Twitter Mentions Table</vt:lpstr>
      <vt:lpstr>Twitter Key Influencers</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2017-10-04T13:56:44Z</dcterms:created>
  <dcterms:modified xsi:type="dcterms:W3CDTF">2017-10-04T13:57:15Z</dcterms:modified>
</cp:coreProperties>
</file>