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9-4E4F-BF6B-70A3761486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D9-4E4F-BF6B-70A3761486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D9-4E4F-BF6B-70A3761486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D9-4E4F-BF6B-70A3761486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12880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D9-4E4F-BF6B-70A3761486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D9-4E4F-BF6B-70A3761486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D9-4E4F-BF6B-70A376148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887560"/>
        <c:axId val="244887232"/>
      </c:barChart>
      <c:dateAx>
        <c:axId val="24488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87232"/>
        <c:crosses val="autoZero"/>
        <c:auto val="1"/>
        <c:lblOffset val="100"/>
        <c:baseTimeUnit val="days"/>
      </c:dateAx>
      <c:valAx>
        <c:axId val="2448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8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64</c:v>
                </c:pt>
                <c:pt idx="1">
                  <c:v>24</c:v>
                </c:pt>
                <c:pt idx="2">
                  <c:v>24</c:v>
                </c:pt>
                <c:pt idx="3">
                  <c:v>38</c:v>
                </c:pt>
                <c:pt idx="4">
                  <c:v>38</c:v>
                </c:pt>
                <c:pt idx="5">
                  <c:v>38</c:v>
                </c:pt>
                <c:pt idx="6">
                  <c:v>19</c:v>
                </c:pt>
                <c:pt idx="7">
                  <c:v>48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3-42AA-ABCC-BCAF54C9B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089576"/>
        <c:axId val="293629608"/>
      </c:barChart>
      <c:dateAx>
        <c:axId val="24608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29608"/>
        <c:crosses val="autoZero"/>
        <c:auto val="1"/>
        <c:lblOffset val="100"/>
        <c:baseTimeUnit val="months"/>
      </c:dateAx>
      <c:valAx>
        <c:axId val="29362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8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20</c:v>
                </c:pt>
                <c:pt idx="2">
                  <c:v>20</c:v>
                </c:pt>
                <c:pt idx="3">
                  <c:v>29</c:v>
                </c:pt>
                <c:pt idx="4">
                  <c:v>19</c:v>
                </c:pt>
                <c:pt idx="5">
                  <c:v>24</c:v>
                </c:pt>
                <c:pt idx="6">
                  <c:v>25</c:v>
                </c:pt>
                <c:pt idx="7">
                  <c:v>25</c:v>
                </c:pt>
                <c:pt idx="8">
                  <c:v>18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A-4E3E-9C8C-D52C91485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497288"/>
        <c:axId val="295495320"/>
      </c:barChart>
      <c:dateAx>
        <c:axId val="29549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95320"/>
        <c:crosses val="autoZero"/>
        <c:auto val="1"/>
        <c:lblOffset val="100"/>
        <c:baseTimeUnit val="months"/>
      </c:dateAx>
      <c:valAx>
        <c:axId val="29549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9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203740</c:v>
                </c:pt>
                <c:pt idx="1">
                  <c:v>100247</c:v>
                </c:pt>
                <c:pt idx="2">
                  <c:v>214240</c:v>
                </c:pt>
                <c:pt idx="3">
                  <c:v>163457</c:v>
                </c:pt>
                <c:pt idx="4">
                  <c:v>40647</c:v>
                </c:pt>
                <c:pt idx="5">
                  <c:v>55617</c:v>
                </c:pt>
                <c:pt idx="6">
                  <c:v>45944</c:v>
                </c:pt>
                <c:pt idx="7">
                  <c:v>84697</c:v>
                </c:pt>
                <c:pt idx="8">
                  <c:v>9547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2-40B6-A6F7-4EB67940F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14384"/>
        <c:axId val="242213400"/>
      </c:barChart>
      <c:dateAx>
        <c:axId val="24221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13400"/>
        <c:crosses val="autoZero"/>
        <c:auto val="1"/>
        <c:lblOffset val="100"/>
        <c:baseTimeUnit val="months"/>
      </c:dateAx>
      <c:valAx>
        <c:axId val="24221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1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65</c:v>
                </c:pt>
                <c:pt idx="2">
                  <c:v>342</c:v>
                </c:pt>
                <c:pt idx="3">
                  <c:v>429</c:v>
                </c:pt>
                <c:pt idx="4">
                  <c:v>480</c:v>
                </c:pt>
                <c:pt idx="5">
                  <c:v>379</c:v>
                </c:pt>
                <c:pt idx="6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BF-4AA4-B217-1A20C3A477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65</c:v>
                </c:pt>
                <c:pt idx="2">
                  <c:v>267</c:v>
                </c:pt>
                <c:pt idx="3">
                  <c:v>342</c:v>
                </c:pt>
                <c:pt idx="4">
                  <c:v>272</c:v>
                </c:pt>
                <c:pt idx="5">
                  <c:v>246</c:v>
                </c:pt>
                <c:pt idx="6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BF-4AA4-B217-1A20C3A47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08808"/>
        <c:axId val="242209464"/>
      </c:barChart>
      <c:catAx>
        <c:axId val="24220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9464"/>
        <c:crosses val="autoZero"/>
        <c:auto val="1"/>
        <c:lblAlgn val="ctr"/>
        <c:lblOffset val="100"/>
        <c:noMultiLvlLbl val="0"/>
      </c:catAx>
      <c:valAx>
        <c:axId val="24220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46</c:v>
                </c:pt>
                <c:pt idx="2">
                  <c:v>26</c:v>
                </c:pt>
                <c:pt idx="3">
                  <c:v>39</c:v>
                </c:pt>
                <c:pt idx="4">
                  <c:v>26</c:v>
                </c:pt>
                <c:pt idx="5">
                  <c:v>42</c:v>
                </c:pt>
                <c:pt idx="6">
                  <c:v>26</c:v>
                </c:pt>
                <c:pt idx="7">
                  <c:v>54</c:v>
                </c:pt>
                <c:pt idx="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0-495D-AB63-E498FE37C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426104"/>
        <c:axId val="297429384"/>
      </c:barChart>
      <c:dateAx>
        <c:axId val="29742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29384"/>
        <c:crosses val="autoZero"/>
        <c:auto val="1"/>
        <c:lblOffset val="100"/>
        <c:baseTimeUnit val="months"/>
      </c:dateAx>
      <c:valAx>
        <c:axId val="29742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2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8-4BFA-97B8-CEB1B7510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79008"/>
        <c:axId val="301886224"/>
      </c:barChart>
      <c:dateAx>
        <c:axId val="30187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86224"/>
        <c:crosses val="autoZero"/>
        <c:auto val="1"/>
        <c:lblOffset val="100"/>
        <c:baseTimeUnit val="months"/>
      </c:dateAx>
      <c:valAx>
        <c:axId val="30188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23</c:v>
                </c:pt>
                <c:pt idx="2">
                  <c:v>28</c:v>
                </c:pt>
                <c:pt idx="3">
                  <c:v>32</c:v>
                </c:pt>
                <c:pt idx="4">
                  <c:v>20</c:v>
                </c:pt>
                <c:pt idx="5">
                  <c:v>21</c:v>
                </c:pt>
                <c:pt idx="6">
                  <c:v>16</c:v>
                </c:pt>
                <c:pt idx="7">
                  <c:v>26</c:v>
                </c:pt>
                <c:pt idx="8">
                  <c:v>17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F-451F-A12F-4BC5CD023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884584"/>
        <c:axId val="301878352"/>
      </c:barChart>
      <c:dateAx>
        <c:axId val="30188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8352"/>
        <c:crosses val="autoZero"/>
        <c:auto val="1"/>
        <c:lblOffset val="100"/>
        <c:baseTimeUnit val="months"/>
      </c:dateAx>
      <c:valAx>
        <c:axId val="30187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8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148</c:v>
                </c:pt>
                <c:pt idx="1">
                  <c:v>165</c:v>
                </c:pt>
                <c:pt idx="2">
                  <c:v>147</c:v>
                </c:pt>
                <c:pt idx="3">
                  <c:v>173</c:v>
                </c:pt>
                <c:pt idx="4">
                  <c:v>164</c:v>
                </c:pt>
                <c:pt idx="5">
                  <c:v>175</c:v>
                </c:pt>
                <c:pt idx="6">
                  <c:v>157</c:v>
                </c:pt>
                <c:pt idx="7">
                  <c:v>147</c:v>
                </c:pt>
                <c:pt idx="8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9-4F4C-89F1-582910DBF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975216"/>
        <c:axId val="349972920"/>
      </c:barChart>
      <c:dateAx>
        <c:axId val="34997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72920"/>
        <c:crosses val="autoZero"/>
        <c:auto val="1"/>
        <c:lblOffset val="100"/>
        <c:baseTimeUnit val="months"/>
      </c:dateAx>
      <c:valAx>
        <c:axId val="34997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7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Sheet1!$A$2:$A$33</c:f>
              <c:numCache>
                <c:formatCode>m/d/yyyy</c:formatCode>
                <c:ptCount val="32"/>
                <c:pt idx="0">
                  <c:v>42937</c:v>
                </c:pt>
                <c:pt idx="1">
                  <c:v>42938</c:v>
                </c:pt>
                <c:pt idx="2">
                  <c:v>42939</c:v>
                </c:pt>
                <c:pt idx="3">
                  <c:v>42940</c:v>
                </c:pt>
                <c:pt idx="4">
                  <c:v>42941</c:v>
                </c:pt>
                <c:pt idx="5">
                  <c:v>42942</c:v>
                </c:pt>
                <c:pt idx="6">
                  <c:v>42943</c:v>
                </c:pt>
                <c:pt idx="7">
                  <c:v>42944</c:v>
                </c:pt>
                <c:pt idx="8">
                  <c:v>42945</c:v>
                </c:pt>
                <c:pt idx="9">
                  <c:v>42946</c:v>
                </c:pt>
                <c:pt idx="10">
                  <c:v>42947</c:v>
                </c:pt>
                <c:pt idx="11">
                  <c:v>42948</c:v>
                </c:pt>
                <c:pt idx="12">
                  <c:v>42949</c:v>
                </c:pt>
                <c:pt idx="13">
                  <c:v>42950</c:v>
                </c:pt>
                <c:pt idx="14">
                  <c:v>42951</c:v>
                </c:pt>
                <c:pt idx="15">
                  <c:v>42952</c:v>
                </c:pt>
                <c:pt idx="16">
                  <c:v>42953</c:v>
                </c:pt>
                <c:pt idx="17">
                  <c:v>42954</c:v>
                </c:pt>
                <c:pt idx="18">
                  <c:v>42955</c:v>
                </c:pt>
                <c:pt idx="19">
                  <c:v>42956</c:v>
                </c:pt>
                <c:pt idx="20">
                  <c:v>42957</c:v>
                </c:pt>
                <c:pt idx="21">
                  <c:v>42958</c:v>
                </c:pt>
                <c:pt idx="22">
                  <c:v>42959</c:v>
                </c:pt>
                <c:pt idx="23">
                  <c:v>42960</c:v>
                </c:pt>
                <c:pt idx="24">
                  <c:v>42961</c:v>
                </c:pt>
                <c:pt idx="25">
                  <c:v>42962</c:v>
                </c:pt>
                <c:pt idx="26">
                  <c:v>42963</c:v>
                </c:pt>
                <c:pt idx="27">
                  <c:v>42964</c:v>
                </c:pt>
                <c:pt idx="28">
                  <c:v>42965</c:v>
                </c:pt>
                <c:pt idx="29">
                  <c:v>42966</c:v>
                </c:pt>
                <c:pt idx="30">
                  <c:v>42967</c:v>
                </c:pt>
                <c:pt idx="31">
                  <c:v>42968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96</c:v>
                </c:pt>
                <c:pt idx="1">
                  <c:v>0</c:v>
                </c:pt>
                <c:pt idx="2">
                  <c:v>0</c:v>
                </c:pt>
                <c:pt idx="3">
                  <c:v>35</c:v>
                </c:pt>
                <c:pt idx="4">
                  <c:v>71</c:v>
                </c:pt>
                <c:pt idx="5">
                  <c:v>23</c:v>
                </c:pt>
                <c:pt idx="6">
                  <c:v>73</c:v>
                </c:pt>
                <c:pt idx="7">
                  <c:v>87</c:v>
                </c:pt>
                <c:pt idx="8">
                  <c:v>0</c:v>
                </c:pt>
                <c:pt idx="9">
                  <c:v>0</c:v>
                </c:pt>
                <c:pt idx="10">
                  <c:v>45</c:v>
                </c:pt>
                <c:pt idx="11">
                  <c:v>59</c:v>
                </c:pt>
                <c:pt idx="12">
                  <c:v>42</c:v>
                </c:pt>
                <c:pt idx="13">
                  <c:v>68</c:v>
                </c:pt>
                <c:pt idx="14">
                  <c:v>51</c:v>
                </c:pt>
                <c:pt idx="15">
                  <c:v>0</c:v>
                </c:pt>
                <c:pt idx="16">
                  <c:v>0</c:v>
                </c:pt>
                <c:pt idx="17">
                  <c:v>94</c:v>
                </c:pt>
                <c:pt idx="18">
                  <c:v>74</c:v>
                </c:pt>
                <c:pt idx="19">
                  <c:v>42</c:v>
                </c:pt>
                <c:pt idx="20">
                  <c:v>122</c:v>
                </c:pt>
                <c:pt idx="21">
                  <c:v>56</c:v>
                </c:pt>
                <c:pt idx="22">
                  <c:v>0</c:v>
                </c:pt>
                <c:pt idx="23">
                  <c:v>0</c:v>
                </c:pt>
                <c:pt idx="24">
                  <c:v>49</c:v>
                </c:pt>
                <c:pt idx="25">
                  <c:v>84</c:v>
                </c:pt>
                <c:pt idx="26">
                  <c:v>54</c:v>
                </c:pt>
                <c:pt idx="27">
                  <c:v>75</c:v>
                </c:pt>
                <c:pt idx="28">
                  <c:v>73</c:v>
                </c:pt>
                <c:pt idx="29">
                  <c:v>0</c:v>
                </c:pt>
                <c:pt idx="30">
                  <c:v>0</c:v>
                </c:pt>
                <c:pt idx="3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87-4B80-ADD8-FB5886FAD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979808"/>
        <c:axId val="349984400"/>
      </c:barChart>
      <c:dateAx>
        <c:axId val="34997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84400"/>
        <c:crosses val="autoZero"/>
        <c:auto val="1"/>
        <c:lblOffset val="100"/>
        <c:baseTimeUnit val="days"/>
      </c:dateAx>
      <c:valAx>
        <c:axId val="34998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7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41</c:v>
                </c:pt>
                <c:pt idx="1">
                  <c:v>29</c:v>
                </c:pt>
                <c:pt idx="2">
                  <c:v>45</c:v>
                </c:pt>
                <c:pt idx="3">
                  <c:v>33</c:v>
                </c:pt>
                <c:pt idx="4">
                  <c:v>15</c:v>
                </c:pt>
                <c:pt idx="5">
                  <c:v>56</c:v>
                </c:pt>
                <c:pt idx="6">
                  <c:v>28</c:v>
                </c:pt>
                <c:pt idx="7">
                  <c:v>43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C-4DC7-A853-A07BA0BA6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986904"/>
        <c:axId val="351989200"/>
      </c:barChart>
      <c:dateAx>
        <c:axId val="35198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9200"/>
        <c:crosses val="autoZero"/>
        <c:auto val="1"/>
        <c:lblOffset val="100"/>
        <c:baseTimeUnit val="months"/>
      </c:dateAx>
      <c:valAx>
        <c:axId val="35198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50</c:v>
                </c:pt>
                <c:pt idx="2">
                  <c:v>58</c:v>
                </c:pt>
                <c:pt idx="3">
                  <c:v>71</c:v>
                </c:pt>
                <c:pt idx="4">
                  <c:v>74</c:v>
                </c:pt>
                <c:pt idx="5">
                  <c:v>87</c:v>
                </c:pt>
                <c:pt idx="6">
                  <c:v>78</c:v>
                </c:pt>
                <c:pt idx="7">
                  <c:v>93</c:v>
                </c:pt>
                <c:pt idx="8">
                  <c:v>48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9C-4DE8-8582-B1D8659E8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985920"/>
        <c:axId val="351986248"/>
      </c:barChart>
      <c:dateAx>
        <c:axId val="35198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6248"/>
        <c:crosses val="autoZero"/>
        <c:auto val="1"/>
        <c:lblOffset val="100"/>
        <c:baseTimeUnit val="months"/>
      </c:dateAx>
      <c:valAx>
        <c:axId val="35198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8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589F6-6E6F-4568-90C1-23423A7475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F93A7A-880F-4DD1-9F1C-4EE29F190C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65731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1125-E5E9-4F1A-9F0A-833100AA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84E3A-DAC8-4B5B-84B4-978A84A9C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2881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5B1BF-0CF6-479C-8FE7-BCDAB4D28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645AB-987E-4A8E-93E5-16021D81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4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FB40-5487-41E6-9C4C-9BA5448D5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3C7C0-6943-43C6-A2B7-ADD4928570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653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53865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2780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808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165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561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8332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7049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889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9931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879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1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55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5371D-8EFB-42B4-BEB2-17202F7EC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2501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B6EF-E855-4C79-911B-633BB549C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57658A-F869-4CE5-ACBA-149606874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2732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43A3D-BE80-4853-BFF1-DB5EEB16C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E09B-8B2C-4FFA-8668-E72CF739F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3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E2A4-8A25-43FE-81BB-8BFE69FE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1E843-2609-43D3-9D06-B6ED87E4E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298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FAFA7-9DC5-4DCF-AF9A-8458D65B1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F1FA1-FE8B-4CB2-BD80-B1F11FC7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418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502A-2F55-4246-91B1-980C1A5FA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FE59F-C0B8-40B5-9A0F-EB5951432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013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EE44A-031C-4C8C-ABCE-5B461598D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9C0C0-9E8F-44EC-9F24-B3BCA367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7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7395-5289-4B3A-A837-5D6B94C3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D9DB8-7C0F-49F1-93AB-9ED37D85D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139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6737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613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19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571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201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88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65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164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- 2017-08-09 21:17:00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yesterday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14:09:42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http://www.wardinc.com/wards50/property-casualty.php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0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- 2017-08-30 19:50:12</a:t>
                      </a:r>
                      <a:r>
                        <a:rPr lang="en-US" sz="1000"/>
                        <a:t>
PHLY is proud to partner with the Philadelphia Union to honor a local non-profit at every Union home game. Congratulations to Boys &amp; Girls Clubs of Philadelphia, Public Health Management Corporation, and Legacy Treatment Services for being honored in August! Learn more about our partnership: https://goo.gl/HGcfMT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6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- 2017-08-03 23:03:00</a:t>
                      </a:r>
                      <a:r>
                        <a:rPr lang="en-US" sz="1000"/>
                        <a:t>
Never underestimate the power of teamwork! With a little bit of elbow grease, a group of PHLY employees from the Home Office volunteered to clean and sanitize the kitchen at Aid For Friends. As one of the largest home-delivered meal programs, Aid For Friends is a non-profit organization that provides free meals and friendly visiting to isolated frail elderly and disabled homebound individuals in the Greater Philadelphia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675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11B26-E9C5-469C-887C-EFFE4D240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2920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4CA1-42FB-49F8-A489-4B65578E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23041A-F64F-446D-9F8A-B664BD81A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7128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10CCA-28BA-4B2E-AFFE-91D99030E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BD480-7E06-4268-9BFC-96A71086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58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E4FE-09F7-4A12-B007-014904B4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E4F3D-577A-4F4A-BE81-82B2C69F74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567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04100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50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576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514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317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17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37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78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972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10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469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073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84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696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61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24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C3D8F-5C48-43F8-ABDC-5C7927A01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21544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11F4-33B5-4C61-8C1B-26CFF148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1D9EC-D1D9-49EC-BCAF-10C4058C5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64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EDE1A-4E56-4485-994B-9AE88F6DE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E0536-EDE3-4C8F-A77A-955C97B5C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1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03159-F392-4F76-A4D0-5B90427E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5E578-6C8E-4B08-98F9-4E5C3789C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19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65AC6-31ED-4DBA-A15C-1F24F226E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C1EA8-A7A9-43F4-BD27-90C6BF17F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73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C76BD-5034-4627-AF02-BCE222AC7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PHLY 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5BEB1A-8E81-4F38-97EA-E1CF5D45B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800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8233E-B692-4BA6-A12E-D082AA0AF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B7043-CF69-468E-A6A9-81B7BA2D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725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2CE5-DDE9-496F-A5CD-30A6CF803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C90E3-6820-4DB8-B7EE-F2412C068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48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67560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444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335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684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51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- 2017-08-18 15:22:32</a:t>
                      </a:r>
                      <a:r>
                        <a:rPr lang="en-US" sz="1000"/>
                        <a:t>
#DYK sponsor @PHLYINS offsets 100% of electricity use in their offices by purchasing renewable energy certificates?… https://t.co/dWKOybfnkM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57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- 2017-08-28 18:56:35</a:t>
                      </a:r>
                      <a:r>
                        <a:rPr lang="en-US" sz="1000"/>
                        <a:t>
We’re excited to welcome @PHLYINS back as a #GreenfestPhilly sponsor this year. Stop by their booth for a chance to… https://t.co/Z4SpzCmzVY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7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@mplousis64 - 2017-08-07 15:29:06</a:t>
                      </a:r>
                      <a:r>
                        <a:rPr lang="en-US" sz="1000"/>
                        <a:t>
@PHLYINS committed to excellence - great employees, great agents/brokers and great customers!! The recipe for succe… https://t.co/4WKO1uMJuV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8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@midtninsurance - 2017-08-01 17:56:01</a:t>
                      </a:r>
                      <a:r>
                        <a:rPr lang="en-US" sz="1000"/>
                        <a:t>
Thanks @PHLYINS!  #Wildfires are a concern for multiple areas of the US. Our #RiskManagement blog has tips for prev… https://t.co/UNGb1dT1qm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2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- 2017-08-14 21:15:00</a:t>
                      </a:r>
                      <a:r>
                        <a:rPr lang="en-US" sz="1000"/>
                        <a:t>
Go #green by #biking to Greenfest! Park your bike in our free, fenced off bike parking lot courtesy of @PHLYINS! https://t.co/H1xqyKMcOR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00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A7877-1B43-4A29-952B-4D36E0438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72286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71580-C00A-47A1-9541-73D7DD73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B9764-F432-4B34-AED2-29D689908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246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81925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11261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5829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53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@SilversSteve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0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@InsuranceBizUS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7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@Regore2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2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6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@GreenFestPhilly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8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@ChristinaVerish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34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@terzima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5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@TMHCCRecruit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3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@HMH1315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0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@11DayPowerPlay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65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77C13-5C29-4CCD-864A-46F45C972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07/21/2017 - 08/21/2017</a:t>
            </a:r>
          </a:p>
        </p:txBody>
      </p:sp>
    </p:spTree>
    <p:extLst>
      <p:ext uri="{BB962C8B-B14F-4D97-AF65-F5344CB8AC3E}">
        <p14:creationId xmlns:p14="http://schemas.microsoft.com/office/powerpoint/2010/main" val="554041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0F85-3CCC-4C8E-9528-6C0D66DB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A95EA-D3A8-4F0A-A9DB-53181E75F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933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8555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11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068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586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018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84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8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- 2017-08-30 19:31:50</a:t>
                      </a:r>
                      <a:r>
                        <a:rPr lang="en-US" sz="1000"/>
                        <a:t>
Our Home Office completed the #IStandWithAlex challenge &amp;amp; challenged #PHLY offices across the US. Here are our regional office handstands! https://t.co/LnZOR9cd13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6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- 2017-08-14 20:54:19</a:t>
                      </a:r>
                      <a:r>
                        <a:rPr lang="en-US" sz="1000"/>
                        <a:t>
#PHLY's #Health and Wellness Week begins today! Here's a peek at #TEAMPHLY learning office stretching techniques from our #fitness staff 😊👍🏼 https://t.co/2JGkzllX5p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9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- 2017-08-09 20:07:54</a:t>
                      </a:r>
                      <a:r>
                        <a:rPr lang="en-US" sz="1000"/>
                        <a:t>
Congratulations to #PHLY's Summer Associates for successfully delivering their team case studies to the leadership team! #PHLYinternlife https://t.co/0FKkWWadLG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793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C78FF-06BE-469D-B840-8E5431A48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2387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CC80B-CBD2-49B9-854C-B9B5EDC3F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949E4-20A1-47C4-99DA-2D86FB701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1416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880799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892420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00630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265570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51807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39296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4150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3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76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EBC5E-C29A-4EFB-870A-EF41AF165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608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1861F-7BD9-4D00-B573-2392EB5C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F4BDD8-2C70-4702-A20C-3E53CD93F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3152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6AF7E-3703-4610-A5D6-ED4E44F56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2F5C6-86F7-49C8-9171-928C8695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48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D3AB-88D6-40B1-86ED-C86F1BC5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9F1B6-F273-4B98-AC49-181E042F4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26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AD1A1-B89E-4FAC-AFBD-F99A85BD7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07/21/2017 - 08/21/2017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BABE2-D99D-4DE6-A646-EEB27D59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54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7F3DE-08B1-4933-BFFA-031796943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FCBAA-5ECF-4CFE-822C-609384A2A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614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16005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701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2591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799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4462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20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- 2017-08-10 14:40:12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earlier this week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2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- 2017-08-22 19:25:10</a:t>
                      </a:r>
                      <a:r>
                        <a:rPr lang="en-US" sz="1000"/>
                        <a:t>
A group of PHLY employees from the Home Office teamed up with Cradles to Crayons to stuff backpacks for low-income and homeless children, allowing them to be prepared for the new school year.  #TEAMPHLY was among the 700+ volunteers who joined together at Lincoln Financial Field to stuff 30,000 backpacks in under two hours!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00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13:59:14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https://lnkd.in/U9X9eR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2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- 2017-08-15 15:34:12</a:t>
                      </a:r>
                      <a:r>
                        <a:rPr lang="en-US" sz="1000"/>
                        <a:t>
PHLY’s Health and Wellness Week began yesterday!  In an effort to promote healthy lives, a variety of events are scheduled throughout the week for employees in the Home Office. To kick if off, PHLY’s fitness center staff Maura and Nick led multiple 15-minute sessions to teach #TEAMPHLY office stretching techniques that can be performed at their desks.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4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- 2017-08-17 21:23:00</a:t>
                      </a:r>
                      <a:r>
                        <a:rPr lang="en-US" sz="1000"/>
                        <a:t>
PHLY's Health and Wellness week continues! As part of our continued commitment to promoting healthy lifestyles, #TEAMPHLY and sister company TMNA Services, LLC. (TMNAS) partnered together to host the 4th Annual Healthy Picnic and Wellness Fair at the Home Office.  Yesterday, employees enjoyed a catered lunch with a variety of organic food by Fuel, fun activities, and got to meet with health and wellness experts. Thanks again to our vendors for joining us!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77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09D89-5ADD-4C2D-9EE6-96F81318D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68966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536B-96D2-420F-80B0-B9EA4E55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BA1B9-ECBB-43C1-98EA-3B636C55D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853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50055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48426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2989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48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211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803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964183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09534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70983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11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77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 (Philadelphia Insurance Co.)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10.7869%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36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43895-F50B-4B3C-AB6A-A885BC063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59376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24888-C614-41D6-88E0-2D79C0BF9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4380F-B0FC-4F63-B74F-776654094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85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9442C-E038-4A39-B87E-D6A9A1802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24C9E-4641-48C2-A01A-B82E2D60A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41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1792-AC6A-48BD-A968-CF14A5B1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E441D-EB3C-4CC0-B6BD-ABBF21BBF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871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ED3D0-9842-4620-B093-8F31C2B11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9E550-AEA9-46CF-A122-0DDECB03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37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812C8-F1CA-4055-861D-686049CF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39C40-B5EE-4B89-A12D-EF5F581AE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029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80962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366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2324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5453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997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8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- 2017-08-09 20:36:19</a:t>
                      </a:r>
                      <a:r>
                        <a:rPr lang="en-US" sz="1000"/>
                        <a:t>
This week marks the end of #PHLY's 6th Annual Summer Associates #internship program. Over the past 10 weeks, our #interns gained valuable real-world #experience through #job training and #career mentorship. As part of their final projects, the Summer Associates worked in groups to complete a team case study, which they delivered yesterday to PHLY's leadership team in the Home Office. #Congratulations to our #Summer Associates Class of 2017 on a successful program, we wish you the best of luck in your future endeavors! 👏🏻🙌🏻 #ThinkPHLY #TEAMPHLY #PHLYinternlife #insurance #futureleaders #summerinternship #careergoals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2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- 2017-08-28 21:05:49</a:t>
                      </a:r>
                      <a:r>
                        <a:rPr lang="en-US" sz="1000"/>
                        <a:t>
#PHLY appreciates all of the #hardwork and #loyalty our #agents show us throughout the year. To show our #gratitude, #TEAMPHLY's North Central region invited local agents to meet and mingle at the #Detroit #Tigers vs. #NewYork #Yankees #baseball game during their Agency #Appreciation Event! ⚾️😊 #ThinkPHLY #insurance #insuranceagent #thankyou #fun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4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- 2017-08-18 21:24:21</a:t>
                      </a:r>
                      <a:r>
                        <a:rPr lang="en-US" sz="1000"/>
                        <a:t>
#PHLY's #Health and #Wellness Week was chock-full of #healthy events! #TEAMPHLY held a #volunteer event at the Home Office to package #meals for @riseagainsthunger, an international #hungerrelief organization that coordinates the distribution of #food and other life-saving aid around the world. 50 employees filled 1,692 bags with meal packets, which totaled 10,152 meals for people impacted by #hunger around the globe. 🌏👌🏻 #ThinkPHLY #insurance #fighthunger #howwerise #giveback #makeadifference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2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6C3A8-6051-4116-B2F5-BD05B31AB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453422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688</Words>
  <Application>Microsoft Office PowerPoint</Application>
  <PresentationFormat>On-screen Show (4:3)</PresentationFormat>
  <Paragraphs>311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PHLY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Facebook Fan Demographics</vt:lpstr>
      <vt:lpstr>Twitter Key Metrics Table</vt:lpstr>
      <vt:lpstr>Twitter Followers Change</vt:lpstr>
      <vt:lpstr>Average Interactions Per Tweet</vt:lpstr>
      <vt:lpstr>PHLY Twitter Mentions</vt:lpstr>
      <vt:lpstr>Twitter Mentions Table</vt:lpstr>
      <vt:lpstr>Twitter Key Influencers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2017-09-13T14:41:24Z</dcterms:created>
  <dcterms:modified xsi:type="dcterms:W3CDTF">2017-09-13T14:42:00Z</dcterms:modified>
</cp:coreProperties>
</file>