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42948</c:v>
                </c:pt>
              </c:numCache>
            </c:numRef>
          </c:cat>
          <c:val>
            <c:numRef>
              <c:f>Sheet1!$B$2</c:f>
              <c:numCache>
                <c:formatCode>General</c:formatCode>
                <c:ptCount val="1"/>
                <c:pt idx="0">
                  <c:v>77</c:v>
                </c:pt>
              </c:numCache>
            </c:numRef>
          </c:val>
          <c:extLst>
            <c:ext xmlns:c16="http://schemas.microsoft.com/office/drawing/2014/chart" uri="{C3380CC4-5D6E-409C-BE32-E72D297353CC}">
              <c16:uniqueId val="{00000000-CDC3-41E7-ADBD-C419C376387E}"/>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42948</c:v>
                </c:pt>
              </c:numCache>
            </c:numRef>
          </c:cat>
          <c:val>
            <c:numRef>
              <c:f>Sheet1!$C$2</c:f>
              <c:numCache>
                <c:formatCode>General</c:formatCode>
                <c:ptCount val="1"/>
                <c:pt idx="0">
                  <c:v>54</c:v>
                </c:pt>
              </c:numCache>
            </c:numRef>
          </c:val>
          <c:extLst>
            <c:ext xmlns:c16="http://schemas.microsoft.com/office/drawing/2014/chart" uri="{C3380CC4-5D6E-409C-BE32-E72D297353CC}">
              <c16:uniqueId val="{00000001-CDC3-41E7-ADBD-C419C376387E}"/>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42948</c:v>
                </c:pt>
              </c:numCache>
            </c:numRef>
          </c:cat>
          <c:val>
            <c:numRef>
              <c:f>Sheet1!$D$2</c:f>
              <c:numCache>
                <c:formatCode>General</c:formatCode>
                <c:ptCount val="1"/>
                <c:pt idx="0">
                  <c:v>0</c:v>
                </c:pt>
              </c:numCache>
            </c:numRef>
          </c:val>
          <c:extLst>
            <c:ext xmlns:c16="http://schemas.microsoft.com/office/drawing/2014/chart" uri="{C3380CC4-5D6E-409C-BE32-E72D297353CC}">
              <c16:uniqueId val="{00000002-CDC3-41E7-ADBD-C419C376387E}"/>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42948</c:v>
                </c:pt>
              </c:numCache>
            </c:numRef>
          </c:cat>
          <c:val>
            <c:numRef>
              <c:f>Sheet1!$E$2</c:f>
              <c:numCache>
                <c:formatCode>General</c:formatCode>
                <c:ptCount val="1"/>
                <c:pt idx="0">
                  <c:v>0</c:v>
                </c:pt>
              </c:numCache>
            </c:numRef>
          </c:val>
          <c:extLst>
            <c:ext xmlns:c16="http://schemas.microsoft.com/office/drawing/2014/chart" uri="{C3380CC4-5D6E-409C-BE32-E72D297353CC}">
              <c16:uniqueId val="{00000003-CDC3-41E7-ADBD-C419C376387E}"/>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42948</c:v>
                </c:pt>
              </c:numCache>
            </c:numRef>
          </c:cat>
          <c:val>
            <c:numRef>
              <c:f>Sheet1!$F$2</c:f>
              <c:numCache>
                <c:formatCode>General</c:formatCode>
                <c:ptCount val="1"/>
                <c:pt idx="0">
                  <c:v>3309</c:v>
                </c:pt>
              </c:numCache>
            </c:numRef>
          </c:val>
          <c:extLst>
            <c:ext xmlns:c16="http://schemas.microsoft.com/office/drawing/2014/chart" uri="{C3380CC4-5D6E-409C-BE32-E72D297353CC}">
              <c16:uniqueId val="{00000004-CDC3-41E7-ADBD-C419C376387E}"/>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42948</c:v>
                </c:pt>
              </c:numCache>
            </c:numRef>
          </c:cat>
          <c:val>
            <c:numRef>
              <c:f>Sheet1!$G$2</c:f>
              <c:numCache>
                <c:formatCode>General</c:formatCode>
                <c:ptCount val="1"/>
                <c:pt idx="0">
                  <c:v>0</c:v>
                </c:pt>
              </c:numCache>
            </c:numRef>
          </c:val>
          <c:extLst>
            <c:ext xmlns:c16="http://schemas.microsoft.com/office/drawing/2014/chart" uri="{C3380CC4-5D6E-409C-BE32-E72D297353CC}">
              <c16:uniqueId val="{00000005-CDC3-41E7-ADBD-C419C376387E}"/>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42948</c:v>
                </c:pt>
              </c:numCache>
            </c:numRef>
          </c:cat>
          <c:val>
            <c:numRef>
              <c:f>Sheet1!$H$2</c:f>
              <c:numCache>
                <c:formatCode>General</c:formatCode>
                <c:ptCount val="1"/>
                <c:pt idx="0">
                  <c:v>0</c:v>
                </c:pt>
              </c:numCache>
            </c:numRef>
          </c:val>
          <c:extLst>
            <c:ext xmlns:c16="http://schemas.microsoft.com/office/drawing/2014/chart" uri="{C3380CC4-5D6E-409C-BE32-E72D297353CC}">
              <c16:uniqueId val="{00000006-CDC3-41E7-ADBD-C419C376387E}"/>
            </c:ext>
          </c:extLst>
        </c:ser>
        <c:dLbls>
          <c:showLegendKey val="0"/>
          <c:showVal val="0"/>
          <c:showCatName val="0"/>
          <c:showSerName val="0"/>
          <c:showPercent val="0"/>
          <c:showBubbleSize val="0"/>
        </c:dLbls>
        <c:gapWidth val="219"/>
        <c:overlap val="-27"/>
        <c:axId val="236815904"/>
        <c:axId val="168949568"/>
      </c:barChart>
      <c:dateAx>
        <c:axId val="236815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949568"/>
        <c:crosses val="autoZero"/>
        <c:auto val="1"/>
        <c:lblOffset val="100"/>
        <c:baseTimeUnit val="days"/>
      </c:dateAx>
      <c:valAx>
        <c:axId val="16894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81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4</c:v>
                </c:pt>
                <c:pt idx="4">
                  <c:v>4</c:v>
                </c:pt>
                <c:pt idx="5">
                  <c:v>4</c:v>
                </c:pt>
                <c:pt idx="6">
                  <c:v>4</c:v>
                </c:pt>
                <c:pt idx="7">
                  <c:v>3</c:v>
                </c:pt>
                <c:pt idx="8">
                  <c:v>2</c:v>
                </c:pt>
              </c:numCache>
            </c:numRef>
          </c:val>
          <c:extLst>
            <c:ext xmlns:c16="http://schemas.microsoft.com/office/drawing/2014/chart" uri="{C3380CC4-5D6E-409C-BE32-E72D297353CC}">
              <c16:uniqueId val="{00000000-D084-4FBC-9D60-21EFA12F4E72}"/>
            </c:ext>
          </c:extLst>
        </c:ser>
        <c:dLbls>
          <c:showLegendKey val="0"/>
          <c:showVal val="0"/>
          <c:showCatName val="0"/>
          <c:showSerName val="0"/>
          <c:showPercent val="0"/>
          <c:showBubbleSize val="0"/>
        </c:dLbls>
        <c:gapWidth val="219"/>
        <c:overlap val="-27"/>
        <c:axId val="290833744"/>
        <c:axId val="290835056"/>
      </c:barChart>
      <c:dateAx>
        <c:axId val="29083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35056"/>
        <c:crosses val="autoZero"/>
        <c:auto val="1"/>
        <c:lblOffset val="100"/>
        <c:baseTimeUnit val="months"/>
      </c:dateAx>
      <c:valAx>
        <c:axId val="290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3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1</c:v>
                </c:pt>
                <c:pt idx="4">
                  <c:v>2</c:v>
                </c:pt>
                <c:pt idx="5">
                  <c:v>3</c:v>
                </c:pt>
                <c:pt idx="6">
                  <c:v>2</c:v>
                </c:pt>
                <c:pt idx="7">
                  <c:v>3</c:v>
                </c:pt>
                <c:pt idx="8">
                  <c:v>3</c:v>
                </c:pt>
                <c:pt idx="9">
                  <c:v>0</c:v>
                </c:pt>
                <c:pt idx="10">
                  <c:v>0</c:v>
                </c:pt>
                <c:pt idx="11">
                  <c:v>0</c:v>
                </c:pt>
              </c:numCache>
            </c:numRef>
          </c:val>
          <c:extLst>
            <c:ext xmlns:c16="http://schemas.microsoft.com/office/drawing/2014/chart" uri="{C3380CC4-5D6E-409C-BE32-E72D297353CC}">
              <c16:uniqueId val="{00000000-32AD-43E9-841D-D3C5DF308427}"/>
            </c:ext>
          </c:extLst>
        </c:ser>
        <c:dLbls>
          <c:showLegendKey val="0"/>
          <c:showVal val="0"/>
          <c:showCatName val="0"/>
          <c:showSerName val="0"/>
          <c:showPercent val="0"/>
          <c:showBubbleSize val="0"/>
        </c:dLbls>
        <c:gapWidth val="219"/>
        <c:overlap val="-27"/>
        <c:axId val="292568648"/>
        <c:axId val="292568976"/>
      </c:barChart>
      <c:dateAx>
        <c:axId val="29256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68976"/>
        <c:crosses val="autoZero"/>
        <c:auto val="1"/>
        <c:lblOffset val="100"/>
        <c:baseTimeUnit val="months"/>
      </c:dateAx>
      <c:valAx>
        <c:axId val="29256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6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1606</c:v>
                </c:pt>
                <c:pt idx="1">
                  <c:v>741</c:v>
                </c:pt>
                <c:pt idx="2">
                  <c:v>1611</c:v>
                </c:pt>
                <c:pt idx="3">
                  <c:v>1625</c:v>
                </c:pt>
                <c:pt idx="4">
                  <c:v>1781</c:v>
                </c:pt>
                <c:pt idx="5">
                  <c:v>3719</c:v>
                </c:pt>
                <c:pt idx="6">
                  <c:v>1589</c:v>
                </c:pt>
                <c:pt idx="7">
                  <c:v>1956</c:v>
                </c:pt>
                <c:pt idx="8">
                  <c:v>821</c:v>
                </c:pt>
              </c:numCache>
            </c:numRef>
          </c:val>
          <c:extLst>
            <c:ext xmlns:c16="http://schemas.microsoft.com/office/drawing/2014/chart" uri="{C3380CC4-5D6E-409C-BE32-E72D297353CC}">
              <c16:uniqueId val="{00000000-2C7B-47B5-8546-F322BCE383FF}"/>
            </c:ext>
          </c:extLst>
        </c:ser>
        <c:dLbls>
          <c:showLegendKey val="0"/>
          <c:showVal val="0"/>
          <c:showCatName val="0"/>
          <c:showSerName val="0"/>
          <c:showPercent val="0"/>
          <c:showBubbleSize val="0"/>
        </c:dLbls>
        <c:gapWidth val="219"/>
        <c:overlap val="-27"/>
        <c:axId val="242215904"/>
        <c:axId val="242219512"/>
      </c:barChart>
      <c:dateAx>
        <c:axId val="242215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219512"/>
        <c:crosses val="autoZero"/>
        <c:auto val="1"/>
        <c:lblOffset val="100"/>
        <c:baseTimeUnit val="months"/>
      </c:dateAx>
      <c:valAx>
        <c:axId val="242219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21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5</c:v>
                </c:pt>
                <c:pt idx="4">
                  <c:v>2</c:v>
                </c:pt>
                <c:pt idx="5">
                  <c:v>2</c:v>
                </c:pt>
                <c:pt idx="6">
                  <c:v>2</c:v>
                </c:pt>
                <c:pt idx="7">
                  <c:v>7</c:v>
                </c:pt>
                <c:pt idx="8">
                  <c:v>1</c:v>
                </c:pt>
              </c:numCache>
            </c:numRef>
          </c:val>
          <c:extLst>
            <c:ext xmlns:c16="http://schemas.microsoft.com/office/drawing/2014/chart" uri="{C3380CC4-5D6E-409C-BE32-E72D297353CC}">
              <c16:uniqueId val="{00000000-0368-45C7-8202-D32F14E0E0B2}"/>
            </c:ext>
          </c:extLst>
        </c:ser>
        <c:dLbls>
          <c:showLegendKey val="0"/>
          <c:showVal val="0"/>
          <c:showCatName val="0"/>
          <c:showSerName val="0"/>
          <c:showPercent val="0"/>
          <c:showBubbleSize val="0"/>
        </c:dLbls>
        <c:gapWidth val="219"/>
        <c:overlap val="-27"/>
        <c:axId val="238660480"/>
        <c:axId val="238662776"/>
      </c:barChart>
      <c:dateAx>
        <c:axId val="238660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62776"/>
        <c:crosses val="autoZero"/>
        <c:auto val="1"/>
        <c:lblOffset val="100"/>
        <c:baseTimeUnit val="months"/>
      </c:dateAx>
      <c:valAx>
        <c:axId val="23866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6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1</c:v>
                </c:pt>
                <c:pt idx="8">
                  <c:v>1</c:v>
                </c:pt>
                <c:pt idx="9">
                  <c:v>0</c:v>
                </c:pt>
                <c:pt idx="10">
                  <c:v>0</c:v>
                </c:pt>
                <c:pt idx="11">
                  <c:v>0</c:v>
                </c:pt>
              </c:numCache>
            </c:numRef>
          </c:val>
          <c:extLst>
            <c:ext xmlns:c16="http://schemas.microsoft.com/office/drawing/2014/chart" uri="{C3380CC4-5D6E-409C-BE32-E72D297353CC}">
              <c16:uniqueId val="{00000000-E0F7-4979-95DB-1DD5574CED89}"/>
            </c:ext>
          </c:extLst>
        </c:ser>
        <c:dLbls>
          <c:showLegendKey val="0"/>
          <c:showVal val="0"/>
          <c:showCatName val="0"/>
          <c:showSerName val="0"/>
          <c:showPercent val="0"/>
          <c:showBubbleSize val="0"/>
        </c:dLbls>
        <c:gapWidth val="219"/>
        <c:overlap val="-27"/>
        <c:axId val="298398304"/>
        <c:axId val="298403224"/>
      </c:barChart>
      <c:dateAx>
        <c:axId val="29839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03224"/>
        <c:crosses val="autoZero"/>
        <c:auto val="1"/>
        <c:lblOffset val="100"/>
        <c:baseTimeUnit val="months"/>
      </c:dateAx>
      <c:valAx>
        <c:axId val="29840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9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24</c:v>
                </c:pt>
                <c:pt idx="4">
                  <c:v>71</c:v>
                </c:pt>
                <c:pt idx="5">
                  <c:v>57</c:v>
                </c:pt>
                <c:pt idx="6">
                  <c:v>25</c:v>
                </c:pt>
                <c:pt idx="7">
                  <c:v>61</c:v>
                </c:pt>
                <c:pt idx="8">
                  <c:v>9</c:v>
                </c:pt>
              </c:numCache>
            </c:numRef>
          </c:val>
          <c:extLst>
            <c:ext xmlns:c16="http://schemas.microsoft.com/office/drawing/2014/chart" uri="{C3380CC4-5D6E-409C-BE32-E72D297353CC}">
              <c16:uniqueId val="{00000000-6C56-4A37-9F85-FE530C9B8F56}"/>
            </c:ext>
          </c:extLst>
        </c:ser>
        <c:dLbls>
          <c:showLegendKey val="0"/>
          <c:showVal val="0"/>
          <c:showCatName val="0"/>
          <c:showSerName val="0"/>
          <c:showPercent val="0"/>
          <c:showBubbleSize val="0"/>
        </c:dLbls>
        <c:gapWidth val="219"/>
        <c:overlap val="-27"/>
        <c:axId val="302330568"/>
        <c:axId val="302339096"/>
      </c:barChart>
      <c:dateAx>
        <c:axId val="302330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39096"/>
        <c:crosses val="autoZero"/>
        <c:auto val="1"/>
        <c:lblOffset val="100"/>
        <c:baseTimeUnit val="months"/>
      </c:dateAx>
      <c:valAx>
        <c:axId val="30233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3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10</c:v>
                </c:pt>
                <c:pt idx="1">
                  <c:v>10</c:v>
                </c:pt>
                <c:pt idx="2">
                  <c:v>19</c:v>
                </c:pt>
                <c:pt idx="3">
                  <c:v>13</c:v>
                </c:pt>
                <c:pt idx="4">
                  <c:v>17</c:v>
                </c:pt>
                <c:pt idx="5">
                  <c:v>25</c:v>
                </c:pt>
                <c:pt idx="6">
                  <c:v>21</c:v>
                </c:pt>
                <c:pt idx="7">
                  <c:v>27</c:v>
                </c:pt>
                <c:pt idx="8">
                  <c:v>13</c:v>
                </c:pt>
                <c:pt idx="9">
                  <c:v>0</c:v>
                </c:pt>
                <c:pt idx="10">
                  <c:v>0</c:v>
                </c:pt>
                <c:pt idx="11">
                  <c:v>0</c:v>
                </c:pt>
              </c:numCache>
            </c:numRef>
          </c:val>
          <c:extLst>
            <c:ext xmlns:c16="http://schemas.microsoft.com/office/drawing/2014/chart" uri="{C3380CC4-5D6E-409C-BE32-E72D297353CC}">
              <c16:uniqueId val="{00000000-7111-439F-BE0D-F27337E85058}"/>
            </c:ext>
          </c:extLst>
        </c:ser>
        <c:dLbls>
          <c:showLegendKey val="0"/>
          <c:showVal val="0"/>
          <c:showCatName val="0"/>
          <c:showSerName val="0"/>
          <c:showPercent val="0"/>
          <c:showBubbleSize val="0"/>
        </c:dLbls>
        <c:gapWidth val="219"/>
        <c:overlap val="-27"/>
        <c:axId val="302332536"/>
        <c:axId val="302332864"/>
      </c:barChart>
      <c:dateAx>
        <c:axId val="30233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32864"/>
        <c:crosses val="autoZero"/>
        <c:auto val="1"/>
        <c:lblOffset val="100"/>
        <c:baseTimeUnit val="months"/>
      </c:dateAx>
      <c:valAx>
        <c:axId val="30233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3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1B4F9-56B8-4CCC-8B8F-B241C781B2EB}"/>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9E994910-E41C-48FC-ABA4-6CE183EBA14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803805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35332-C88F-4FAA-8DC8-C0799E2B8F0A}"/>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3EE1AA95-0D87-4107-ABAC-126DDF4C6909}"/>
              </a:ext>
            </a:extLst>
          </p:cNvPr>
          <p:cNvGraphicFramePr>
            <a:graphicFrameLocks noGrp="1"/>
          </p:cNvGraphicFramePr>
          <p:nvPr>
            <p:ph type="chart" sz="quarter" idx="13"/>
            <p:extLst>
              <p:ext uri="{D42A27DB-BD31-4B8C-83A1-F6EECF244321}">
                <p14:modId xmlns:p14="http://schemas.microsoft.com/office/powerpoint/2010/main" val="1087713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EF53E9-0811-446C-AB7C-FCFE05A34AF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439EEA9-30F3-4836-8765-67DDA12AF6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9754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7975-DB08-4CEB-AF01-AD13911BF45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2E6E563-6BD2-4FCD-82A7-CDE5E10C084F}"/>
              </a:ext>
            </a:extLst>
          </p:cNvPr>
          <p:cNvGraphicFramePr>
            <a:graphicFrameLocks noGrp="1"/>
          </p:cNvGraphicFramePr>
          <p:nvPr>
            <p:ph type="tbl" sz="quarter" idx="13"/>
            <p:extLst>
              <p:ext uri="{D42A27DB-BD31-4B8C-83A1-F6EECF244321}">
                <p14:modId xmlns:p14="http://schemas.microsoft.com/office/powerpoint/2010/main" val="335731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76595899"/>
                    </a:ext>
                  </a:extLst>
                </a:gridCol>
                <a:gridCol w="740664">
                  <a:extLst>
                    <a:ext uri="{9D8B030D-6E8A-4147-A177-3AD203B41FA5}">
                      <a16:colId xmlns:a16="http://schemas.microsoft.com/office/drawing/2014/main" val="1891715051"/>
                    </a:ext>
                  </a:extLst>
                </a:gridCol>
                <a:gridCol w="740664">
                  <a:extLst>
                    <a:ext uri="{9D8B030D-6E8A-4147-A177-3AD203B41FA5}">
                      <a16:colId xmlns:a16="http://schemas.microsoft.com/office/drawing/2014/main" val="528877654"/>
                    </a:ext>
                  </a:extLst>
                </a:gridCol>
                <a:gridCol w="740664">
                  <a:extLst>
                    <a:ext uri="{9D8B030D-6E8A-4147-A177-3AD203B41FA5}">
                      <a16:colId xmlns:a16="http://schemas.microsoft.com/office/drawing/2014/main" val="2127429163"/>
                    </a:ext>
                  </a:extLst>
                </a:gridCol>
                <a:gridCol w="740664">
                  <a:extLst>
                    <a:ext uri="{9D8B030D-6E8A-4147-A177-3AD203B41FA5}">
                      <a16:colId xmlns:a16="http://schemas.microsoft.com/office/drawing/2014/main" val="2640493576"/>
                    </a:ext>
                  </a:extLst>
                </a:gridCol>
                <a:gridCol w="740664">
                  <a:extLst>
                    <a:ext uri="{9D8B030D-6E8A-4147-A177-3AD203B41FA5}">
                      <a16:colId xmlns:a16="http://schemas.microsoft.com/office/drawing/2014/main" val="3276209948"/>
                    </a:ext>
                  </a:extLst>
                </a:gridCol>
                <a:gridCol w="740664">
                  <a:extLst>
                    <a:ext uri="{9D8B030D-6E8A-4147-A177-3AD203B41FA5}">
                      <a16:colId xmlns:a16="http://schemas.microsoft.com/office/drawing/2014/main" val="2238231437"/>
                    </a:ext>
                  </a:extLst>
                </a:gridCol>
                <a:gridCol w="740664">
                  <a:extLst>
                    <a:ext uri="{9D8B030D-6E8A-4147-A177-3AD203B41FA5}">
                      <a16:colId xmlns:a16="http://schemas.microsoft.com/office/drawing/2014/main" val="4093371099"/>
                    </a:ext>
                  </a:extLst>
                </a:gridCol>
                <a:gridCol w="740664">
                  <a:extLst>
                    <a:ext uri="{9D8B030D-6E8A-4147-A177-3AD203B41FA5}">
                      <a16:colId xmlns:a16="http://schemas.microsoft.com/office/drawing/2014/main" val="819124654"/>
                    </a:ext>
                  </a:extLst>
                </a:gridCol>
                <a:gridCol w="740664">
                  <a:extLst>
                    <a:ext uri="{9D8B030D-6E8A-4147-A177-3AD203B41FA5}">
                      <a16:colId xmlns:a16="http://schemas.microsoft.com/office/drawing/2014/main" val="3186647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58662853"/>
                  </a:ext>
                </a:extLst>
              </a:tr>
              <a:tr h="370840">
                <a:tc>
                  <a:txBody>
                    <a:bodyPr/>
                    <a:lstStyle/>
                    <a:p>
                      <a:r>
                        <a:rPr lang="en-US" sz="1000"/>
                        <a:t>Tokio Marine America</a:t>
                      </a:r>
                    </a:p>
                  </a:txBody>
                  <a:tcPr/>
                </a:tc>
                <a:tc>
                  <a:txBody>
                    <a:bodyPr/>
                    <a:lstStyle/>
                    <a:p>
                      <a:r>
                        <a:rPr lang="en-US" sz="1000"/>
                        <a:t>77</a:t>
                      </a:r>
                    </a:p>
                  </a:txBody>
                  <a:tcPr/>
                </a:tc>
                <a:tc>
                  <a:txBody>
                    <a:bodyPr/>
                    <a:lstStyle/>
                    <a:p>
                      <a:r>
                        <a:rPr lang="en-US" sz="1000"/>
                        <a:t>3</a:t>
                      </a:r>
                    </a:p>
                  </a:txBody>
                  <a:tcPr/>
                </a:tc>
                <a:tc>
                  <a:txBody>
                    <a:bodyPr/>
                    <a:lstStyle/>
                    <a:p>
                      <a:r>
                        <a:rPr lang="en-US" sz="1000"/>
                        <a:t>17</a:t>
                      </a:r>
                    </a:p>
                  </a:txBody>
                  <a:tcPr/>
                </a:tc>
                <a:tc>
                  <a:txBody>
                    <a:bodyPr/>
                    <a:lstStyle/>
                    <a:p>
                      <a:r>
                        <a:rPr lang="en-US" sz="1000"/>
                        <a:t>62</a:t>
                      </a:r>
                    </a:p>
                  </a:txBody>
                  <a:tcPr/>
                </a:tc>
                <a:tc>
                  <a:txBody>
                    <a:bodyPr/>
                    <a:lstStyle/>
                    <a:p>
                      <a:r>
                        <a:rPr lang="en-US" sz="1000"/>
                        <a:t>2</a:t>
                      </a:r>
                    </a:p>
                  </a:txBody>
                  <a:tcPr/>
                </a:tc>
                <a:tc>
                  <a:txBody>
                    <a:bodyPr/>
                    <a:lstStyle/>
                    <a:p>
                      <a:r>
                        <a:rPr lang="en-US" sz="1000"/>
                        <a:t>7</a:t>
                      </a:r>
                    </a:p>
                  </a:txBody>
                  <a:tcPr/>
                </a:tc>
                <a:tc>
                  <a:txBody>
                    <a:bodyPr/>
                    <a:lstStyle/>
                    <a:p>
                      <a:r>
                        <a:rPr lang="en-US" sz="1000"/>
                        <a:t>1</a:t>
                      </a:r>
                    </a:p>
                  </a:txBody>
                  <a:tcPr/>
                </a:tc>
                <a:tc>
                  <a:txBody>
                    <a:bodyPr/>
                    <a:lstStyle/>
                    <a:p>
                      <a:r>
                        <a:rPr lang="en-US" sz="1000"/>
                        <a:t>5.5686%</a:t>
                      </a:r>
                    </a:p>
                  </a:txBody>
                  <a:tcPr/>
                </a:tc>
                <a:tc>
                  <a:txBody>
                    <a:bodyPr/>
                    <a:lstStyle/>
                    <a:p>
                      <a:r>
                        <a:rPr lang="en-US" sz="1000"/>
                        <a:t>0.0%</a:t>
                      </a:r>
                    </a:p>
                  </a:txBody>
                  <a:tcPr/>
                </a:tc>
                <a:extLst>
                  <a:ext uri="{0D108BD9-81ED-4DB2-BD59-A6C34878D82A}">
                    <a16:rowId xmlns:a16="http://schemas.microsoft.com/office/drawing/2014/main" val="1572683533"/>
                  </a:ext>
                </a:extLst>
              </a:tr>
            </a:tbl>
          </a:graphicData>
        </a:graphic>
      </p:graphicFrame>
      <p:sp>
        <p:nvSpPr>
          <p:cNvPr id="4" name="Text Placeholder 3">
            <a:extLst>
              <a:ext uri="{FF2B5EF4-FFF2-40B4-BE49-F238E27FC236}">
                <a16:creationId xmlns:a16="http://schemas.microsoft.com/office/drawing/2014/main" id="{81AA7130-6F81-4713-BCF9-FA0E8F15297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254896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4D2D2-3967-4E96-9B8D-8FF0BFA9F1A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12DF57A5-9E4E-4A5A-8B13-C541D806272F}"/>
              </a:ext>
            </a:extLst>
          </p:cNvPr>
          <p:cNvGraphicFramePr>
            <a:graphicFrameLocks noGrp="1"/>
          </p:cNvGraphicFramePr>
          <p:nvPr>
            <p:ph type="chart" sz="quarter" idx="13"/>
            <p:extLst>
              <p:ext uri="{D42A27DB-BD31-4B8C-83A1-F6EECF244321}">
                <p14:modId xmlns:p14="http://schemas.microsoft.com/office/powerpoint/2010/main" val="2946626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E52571-90C0-47D9-B0BF-11158D7A519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BEA8A6E5-1CAC-48B4-AB3B-18689786F1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6139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76CC-5516-4BB9-8B65-53D4E0592279}"/>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697CA4B7-365B-4C70-AE5C-523AD8681D28}"/>
              </a:ext>
            </a:extLst>
          </p:cNvPr>
          <p:cNvGraphicFramePr>
            <a:graphicFrameLocks noGrp="1"/>
          </p:cNvGraphicFramePr>
          <p:nvPr>
            <p:ph type="chart" sz="quarter" idx="13"/>
            <p:extLst>
              <p:ext uri="{D42A27DB-BD31-4B8C-83A1-F6EECF244321}">
                <p14:modId xmlns:p14="http://schemas.microsoft.com/office/powerpoint/2010/main" val="1913300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3A8D7F-485D-42F6-B8DF-9781EC6A6D1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EA28B99-7E5A-4BDE-9D47-E85D1C1441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9950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99C21-4A91-41C7-80FD-65A6B637CB18}"/>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0A0873DE-EBB1-445E-9EEA-3C4922806B49}"/>
              </a:ext>
            </a:extLst>
          </p:cNvPr>
          <p:cNvGraphicFramePr>
            <a:graphicFrameLocks noGrp="1"/>
          </p:cNvGraphicFramePr>
          <p:nvPr>
            <p:ph type="chart" sz="quarter" idx="13"/>
            <p:extLst>
              <p:ext uri="{D42A27DB-BD31-4B8C-83A1-F6EECF244321}">
                <p14:modId xmlns:p14="http://schemas.microsoft.com/office/powerpoint/2010/main" val="2705262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3E394F-0878-402A-9D56-2ADD2E93F9A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1915344-AE2F-4EAF-B11A-8F3A3DA5AE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7198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14057-DFF8-4BA0-98A6-22B7D20AEAE6}"/>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86628EBC-25BE-43DE-88B9-E93C7ED597CC}"/>
              </a:ext>
            </a:extLst>
          </p:cNvPr>
          <p:cNvGraphicFramePr>
            <a:graphicFrameLocks noGrp="1"/>
          </p:cNvGraphicFramePr>
          <p:nvPr>
            <p:ph type="tbl" sz="quarter" idx="13"/>
            <p:extLst>
              <p:ext uri="{D42A27DB-BD31-4B8C-83A1-F6EECF244321}">
                <p14:modId xmlns:p14="http://schemas.microsoft.com/office/powerpoint/2010/main" val="2713097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1072540"/>
                    </a:ext>
                  </a:extLst>
                </a:gridCol>
                <a:gridCol w="658368">
                  <a:extLst>
                    <a:ext uri="{9D8B030D-6E8A-4147-A177-3AD203B41FA5}">
                      <a16:colId xmlns:a16="http://schemas.microsoft.com/office/drawing/2014/main" val="4188821377"/>
                    </a:ext>
                  </a:extLst>
                </a:gridCol>
                <a:gridCol w="658368">
                  <a:extLst>
                    <a:ext uri="{9D8B030D-6E8A-4147-A177-3AD203B41FA5}">
                      <a16:colId xmlns:a16="http://schemas.microsoft.com/office/drawing/2014/main" val="2590481165"/>
                    </a:ext>
                  </a:extLst>
                </a:gridCol>
                <a:gridCol w="658368">
                  <a:extLst>
                    <a:ext uri="{9D8B030D-6E8A-4147-A177-3AD203B41FA5}">
                      <a16:colId xmlns:a16="http://schemas.microsoft.com/office/drawing/2014/main" val="398581533"/>
                    </a:ext>
                  </a:extLst>
                </a:gridCol>
                <a:gridCol w="658368">
                  <a:extLst>
                    <a:ext uri="{9D8B030D-6E8A-4147-A177-3AD203B41FA5}">
                      <a16:colId xmlns:a16="http://schemas.microsoft.com/office/drawing/2014/main" val="4237637995"/>
                    </a:ext>
                  </a:extLst>
                </a:gridCol>
                <a:gridCol w="658368">
                  <a:extLst>
                    <a:ext uri="{9D8B030D-6E8A-4147-A177-3AD203B41FA5}">
                      <a16:colId xmlns:a16="http://schemas.microsoft.com/office/drawing/2014/main" val="3139410692"/>
                    </a:ext>
                  </a:extLst>
                </a:gridCol>
                <a:gridCol w="658368">
                  <a:extLst>
                    <a:ext uri="{9D8B030D-6E8A-4147-A177-3AD203B41FA5}">
                      <a16:colId xmlns:a16="http://schemas.microsoft.com/office/drawing/2014/main" val="4106198807"/>
                    </a:ext>
                  </a:extLst>
                </a:gridCol>
                <a:gridCol w="658368">
                  <a:extLst>
                    <a:ext uri="{9D8B030D-6E8A-4147-A177-3AD203B41FA5}">
                      <a16:colId xmlns:a16="http://schemas.microsoft.com/office/drawing/2014/main" val="142572891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817889961"/>
                  </a:ext>
                </a:extLst>
              </a:tr>
              <a:tr h="370840">
                <a:tc>
                  <a:txBody>
                    <a:bodyPr/>
                    <a:lstStyle/>
                    <a:p>
                      <a:r>
                        <a:rPr lang="en-US" sz="1000" b="1"/>
                        <a:t>Tokio Marine America - 2017-08-22 18:36:03</a:t>
                      </a:r>
                      <a:r>
                        <a:rPr lang="en-US" sz="1000"/>
                        <a:t>
The Pasadena office took time off last Friday to celebrate our employees with a Bowling Party. A great time was had by all!</a:t>
                      </a:r>
                    </a:p>
                  </a:txBody>
                  <a:tcPr/>
                </a:tc>
                <a:tc>
                  <a:txBody>
                    <a:bodyPr/>
                    <a:lstStyle/>
                    <a:p>
                      <a:r>
                        <a:rPr lang="en-US" sz="1000"/>
                        <a:t>12</a:t>
                      </a:r>
                    </a:p>
                  </a:txBody>
                  <a:tcPr/>
                </a:tc>
                <a:tc>
                  <a:txBody>
                    <a:bodyPr/>
                    <a:lstStyle/>
                    <a:p>
                      <a:r>
                        <a:rPr lang="en-US" sz="1000"/>
                        <a:t>11</a:t>
                      </a:r>
                    </a:p>
                  </a:txBody>
                  <a:tcPr/>
                </a:tc>
                <a:tc>
                  <a:txBody>
                    <a:bodyPr/>
                    <a:lstStyle/>
                    <a:p>
                      <a:r>
                        <a:rPr lang="en-US" sz="1000"/>
                        <a:t>1</a:t>
                      </a:r>
                    </a:p>
                  </a:txBody>
                  <a:tcPr/>
                </a:tc>
                <a:tc>
                  <a:txBody>
                    <a:bodyPr/>
                    <a:lstStyle/>
                    <a:p>
                      <a:r>
                        <a:rPr lang="en-US" sz="1000"/>
                        <a:t>0</a:t>
                      </a:r>
                    </a:p>
                  </a:txBody>
                  <a:tcPr/>
                </a:tc>
                <a:tc>
                  <a:txBody>
                    <a:bodyPr/>
                    <a:lstStyle/>
                    <a:p>
                      <a:r>
                        <a:rPr lang="en-US" sz="1000"/>
                        <a:t>15.7895%</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3665510144"/>
                  </a:ext>
                </a:extLst>
              </a:tr>
              <a:tr h="370840">
                <a:tc>
                  <a:txBody>
                    <a:bodyPr/>
                    <a:lstStyle/>
                    <a:p>
                      <a:r>
                        <a:rPr lang="en-US" sz="1000" b="1"/>
                        <a:t>Tokio Marine America - 2017-08-21 13:55:44</a:t>
                      </a:r>
                      <a:r>
                        <a:rPr lang="en-US" sz="1000"/>
                        <a:t>
A.M. Best Affirms Credit Ratings of Tokio Marine &amp; Nichido Fire Insurance Co., Ltd. and Its U.S. Subsidiaries</a:t>
                      </a:r>
                    </a:p>
                  </a:txBody>
                  <a:tcPr/>
                </a:tc>
                <a:tc>
                  <a:txBody>
                    <a:bodyPr/>
                    <a:lstStyle/>
                    <a:p>
                      <a:r>
                        <a:rPr lang="en-US" sz="1000"/>
                        <a:t>8</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10.5263%</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1649740089"/>
                  </a:ext>
                </a:extLst>
              </a:tr>
              <a:tr h="370840">
                <a:tc>
                  <a:txBody>
                    <a:bodyPr/>
                    <a:lstStyle/>
                    <a:p>
                      <a:r>
                        <a:rPr lang="en-US" sz="1000" b="1"/>
                        <a:t>Tokio Marine America - 2017-08-02 14:56:38</a:t>
                      </a:r>
                      <a:r>
                        <a:rPr lang="en-US" sz="1000"/>
                        <a:t>
Happy Birthday Tokio Marine!</a:t>
                      </a:r>
                    </a:p>
                  </a:txBody>
                  <a:tcPr/>
                </a:tc>
                <a:tc>
                  <a:txBody>
                    <a:bodyPr/>
                    <a:lstStyle/>
                    <a:p>
                      <a:r>
                        <a:rPr lang="en-US" sz="1000"/>
                        <a:t>7</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9.4595%</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413831304"/>
                  </a:ext>
                </a:extLst>
              </a:tr>
            </a:tbl>
          </a:graphicData>
        </a:graphic>
      </p:graphicFrame>
      <p:sp>
        <p:nvSpPr>
          <p:cNvPr id="4" name="Text Placeholder 3">
            <a:extLst>
              <a:ext uri="{FF2B5EF4-FFF2-40B4-BE49-F238E27FC236}">
                <a16:creationId xmlns:a16="http://schemas.microsoft.com/office/drawing/2014/main" id="{5D7EE3BD-FE89-4760-9F01-34CD13B8655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431405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EE247-B5E5-4E33-9249-AC083B94B4FC}"/>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4B214C3D-D259-4A05-9FF2-2B18AD50B96D}"/>
              </a:ext>
            </a:extLst>
          </p:cNvPr>
          <p:cNvGraphicFramePr>
            <a:graphicFrameLocks noGrp="1"/>
          </p:cNvGraphicFramePr>
          <p:nvPr>
            <p:ph type="tbl" sz="quarter" idx="13"/>
            <p:extLst>
              <p:ext uri="{D42A27DB-BD31-4B8C-83A1-F6EECF244321}">
                <p14:modId xmlns:p14="http://schemas.microsoft.com/office/powerpoint/2010/main" val="3661923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17786343"/>
                    </a:ext>
                  </a:extLst>
                </a:gridCol>
                <a:gridCol w="493776">
                  <a:extLst>
                    <a:ext uri="{9D8B030D-6E8A-4147-A177-3AD203B41FA5}">
                      <a16:colId xmlns:a16="http://schemas.microsoft.com/office/drawing/2014/main" val="3314963391"/>
                    </a:ext>
                  </a:extLst>
                </a:gridCol>
                <a:gridCol w="493776">
                  <a:extLst>
                    <a:ext uri="{9D8B030D-6E8A-4147-A177-3AD203B41FA5}">
                      <a16:colId xmlns:a16="http://schemas.microsoft.com/office/drawing/2014/main" val="2745777407"/>
                    </a:ext>
                  </a:extLst>
                </a:gridCol>
                <a:gridCol w="493776">
                  <a:extLst>
                    <a:ext uri="{9D8B030D-6E8A-4147-A177-3AD203B41FA5}">
                      <a16:colId xmlns:a16="http://schemas.microsoft.com/office/drawing/2014/main" val="370905650"/>
                    </a:ext>
                  </a:extLst>
                </a:gridCol>
                <a:gridCol w="493776">
                  <a:extLst>
                    <a:ext uri="{9D8B030D-6E8A-4147-A177-3AD203B41FA5}">
                      <a16:colId xmlns:a16="http://schemas.microsoft.com/office/drawing/2014/main" val="311621687"/>
                    </a:ext>
                  </a:extLst>
                </a:gridCol>
                <a:gridCol w="493776">
                  <a:extLst>
                    <a:ext uri="{9D8B030D-6E8A-4147-A177-3AD203B41FA5}">
                      <a16:colId xmlns:a16="http://schemas.microsoft.com/office/drawing/2014/main" val="4735768"/>
                    </a:ext>
                  </a:extLst>
                </a:gridCol>
                <a:gridCol w="493776">
                  <a:extLst>
                    <a:ext uri="{9D8B030D-6E8A-4147-A177-3AD203B41FA5}">
                      <a16:colId xmlns:a16="http://schemas.microsoft.com/office/drawing/2014/main" val="152815977"/>
                    </a:ext>
                  </a:extLst>
                </a:gridCol>
                <a:gridCol w="493776">
                  <a:extLst>
                    <a:ext uri="{9D8B030D-6E8A-4147-A177-3AD203B41FA5}">
                      <a16:colId xmlns:a16="http://schemas.microsoft.com/office/drawing/2014/main" val="2830421610"/>
                    </a:ext>
                  </a:extLst>
                </a:gridCol>
                <a:gridCol w="493776">
                  <a:extLst>
                    <a:ext uri="{9D8B030D-6E8A-4147-A177-3AD203B41FA5}">
                      <a16:colId xmlns:a16="http://schemas.microsoft.com/office/drawing/2014/main" val="2231752278"/>
                    </a:ext>
                  </a:extLst>
                </a:gridCol>
                <a:gridCol w="493776">
                  <a:extLst>
                    <a:ext uri="{9D8B030D-6E8A-4147-A177-3AD203B41FA5}">
                      <a16:colId xmlns:a16="http://schemas.microsoft.com/office/drawing/2014/main" val="3562612667"/>
                    </a:ext>
                  </a:extLst>
                </a:gridCol>
                <a:gridCol w="493776">
                  <a:extLst>
                    <a:ext uri="{9D8B030D-6E8A-4147-A177-3AD203B41FA5}">
                      <a16:colId xmlns:a16="http://schemas.microsoft.com/office/drawing/2014/main" val="2635452406"/>
                    </a:ext>
                  </a:extLst>
                </a:gridCol>
                <a:gridCol w="493776">
                  <a:extLst>
                    <a:ext uri="{9D8B030D-6E8A-4147-A177-3AD203B41FA5}">
                      <a16:colId xmlns:a16="http://schemas.microsoft.com/office/drawing/2014/main" val="2799415969"/>
                    </a:ext>
                  </a:extLst>
                </a:gridCol>
                <a:gridCol w="493776">
                  <a:extLst>
                    <a:ext uri="{9D8B030D-6E8A-4147-A177-3AD203B41FA5}">
                      <a16:colId xmlns:a16="http://schemas.microsoft.com/office/drawing/2014/main" val="194855664"/>
                    </a:ext>
                  </a:extLst>
                </a:gridCol>
                <a:gridCol w="493776">
                  <a:extLst>
                    <a:ext uri="{9D8B030D-6E8A-4147-A177-3AD203B41FA5}">
                      <a16:colId xmlns:a16="http://schemas.microsoft.com/office/drawing/2014/main" val="19427582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00508092"/>
                  </a:ext>
                </a:extLst>
              </a:tr>
              <a:tr h="370840">
                <a:tc>
                  <a:txBody>
                    <a:bodyPr/>
                    <a:lstStyle/>
                    <a:p>
                      <a:r>
                        <a:rPr lang="en-US" sz="1000"/>
                        <a:t>@TokioMAmerica</a:t>
                      </a:r>
                    </a:p>
                  </a:txBody>
                  <a:tcPr/>
                </a:tc>
                <a:tc>
                  <a:txBody>
                    <a:bodyPr/>
                    <a:lstStyle/>
                    <a:p>
                      <a:r>
                        <a:rPr lang="en-US" sz="1000"/>
                        <a:t>54</a:t>
                      </a:r>
                    </a:p>
                  </a:txBody>
                  <a:tcPr/>
                </a:tc>
                <a:tc>
                  <a:txBody>
                    <a:bodyPr/>
                    <a:lstStyle/>
                    <a:p>
                      <a:r>
                        <a:rPr lang="en-US" sz="1000"/>
                        <a:t>7</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5</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2.4444%</a:t>
                      </a:r>
                    </a:p>
                  </a:txBody>
                  <a:tcPr/>
                </a:tc>
                <a:tc>
                  <a:txBody>
                    <a:bodyPr/>
                    <a:lstStyle/>
                    <a:p>
                      <a:r>
                        <a:rPr lang="en-US" sz="1000"/>
                        <a:t>0.0%</a:t>
                      </a:r>
                    </a:p>
                  </a:txBody>
                  <a:tcPr/>
                </a:tc>
                <a:extLst>
                  <a:ext uri="{0D108BD9-81ED-4DB2-BD59-A6C34878D82A}">
                    <a16:rowId xmlns:a16="http://schemas.microsoft.com/office/drawing/2014/main" val="311495972"/>
                  </a:ext>
                </a:extLst>
              </a:tr>
            </a:tbl>
          </a:graphicData>
        </a:graphic>
      </p:graphicFrame>
      <p:sp>
        <p:nvSpPr>
          <p:cNvPr id="4" name="Text Placeholder 3">
            <a:extLst>
              <a:ext uri="{FF2B5EF4-FFF2-40B4-BE49-F238E27FC236}">
                <a16:creationId xmlns:a16="http://schemas.microsoft.com/office/drawing/2014/main" id="{CFCCB6CB-5580-48FF-B41D-1C5478E26C0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548639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800CB-3FBB-4B86-8AF9-1A24C4EC6A61}"/>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D9C31B36-33F5-4B35-9F86-894DD795F68F}"/>
              </a:ext>
            </a:extLst>
          </p:cNvPr>
          <p:cNvGraphicFramePr>
            <a:graphicFrameLocks noGrp="1"/>
          </p:cNvGraphicFramePr>
          <p:nvPr>
            <p:ph type="chart" sz="quarter" idx="13"/>
            <p:extLst>
              <p:ext uri="{D42A27DB-BD31-4B8C-83A1-F6EECF244321}">
                <p14:modId xmlns:p14="http://schemas.microsoft.com/office/powerpoint/2010/main" val="3898256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9EA2E3-781B-46FA-B424-D2703A7EA0D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A74F8BB-CB66-4375-BA46-333E1C0C19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5037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8D69F-F6DB-421E-B101-905792B50711}"/>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B1C6E4AD-715F-47A6-A42F-AD02EE79DF17}"/>
              </a:ext>
            </a:extLst>
          </p:cNvPr>
          <p:cNvGraphicFramePr>
            <a:graphicFrameLocks noGrp="1"/>
          </p:cNvGraphicFramePr>
          <p:nvPr>
            <p:ph type="chart" sz="quarter" idx="13"/>
            <p:extLst>
              <p:ext uri="{D42A27DB-BD31-4B8C-83A1-F6EECF244321}">
                <p14:modId xmlns:p14="http://schemas.microsoft.com/office/powerpoint/2010/main" val="3535486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7A292C-DED8-4025-AC55-181926513B0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4102511B-2223-453D-AB50-CF53CB7AB0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10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3AAA6-626F-42A5-85F6-31192C275B97}"/>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FA1C89E8-D84A-4D40-9775-7270251BEF09}"/>
              </a:ext>
            </a:extLst>
          </p:cNvPr>
          <p:cNvGraphicFramePr>
            <a:graphicFrameLocks noGrp="1"/>
          </p:cNvGraphicFramePr>
          <p:nvPr>
            <p:ph type="tbl" sz="quarter" idx="13"/>
            <p:extLst>
              <p:ext uri="{D42A27DB-BD31-4B8C-83A1-F6EECF244321}">
                <p14:modId xmlns:p14="http://schemas.microsoft.com/office/powerpoint/2010/main" val="659367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09893098"/>
                    </a:ext>
                  </a:extLst>
                </a:gridCol>
                <a:gridCol w="822960">
                  <a:extLst>
                    <a:ext uri="{9D8B030D-6E8A-4147-A177-3AD203B41FA5}">
                      <a16:colId xmlns:a16="http://schemas.microsoft.com/office/drawing/2014/main" val="1943623521"/>
                    </a:ext>
                  </a:extLst>
                </a:gridCol>
                <a:gridCol w="822960">
                  <a:extLst>
                    <a:ext uri="{9D8B030D-6E8A-4147-A177-3AD203B41FA5}">
                      <a16:colId xmlns:a16="http://schemas.microsoft.com/office/drawing/2014/main" val="1376616065"/>
                    </a:ext>
                  </a:extLst>
                </a:gridCol>
                <a:gridCol w="822960">
                  <a:extLst>
                    <a:ext uri="{9D8B030D-6E8A-4147-A177-3AD203B41FA5}">
                      <a16:colId xmlns:a16="http://schemas.microsoft.com/office/drawing/2014/main" val="3236365722"/>
                    </a:ext>
                  </a:extLst>
                </a:gridCol>
                <a:gridCol w="822960">
                  <a:extLst>
                    <a:ext uri="{9D8B030D-6E8A-4147-A177-3AD203B41FA5}">
                      <a16:colId xmlns:a16="http://schemas.microsoft.com/office/drawing/2014/main" val="3988194982"/>
                    </a:ext>
                  </a:extLst>
                </a:gridCol>
                <a:gridCol w="822960">
                  <a:extLst>
                    <a:ext uri="{9D8B030D-6E8A-4147-A177-3AD203B41FA5}">
                      <a16:colId xmlns:a16="http://schemas.microsoft.com/office/drawing/2014/main" val="2248056727"/>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99012104"/>
                  </a:ext>
                </a:extLst>
              </a:tr>
              <a:tr h="370840">
                <a:tc>
                  <a:txBody>
                    <a:bodyPr/>
                    <a:lstStyle/>
                    <a:p>
                      <a:r>
                        <a:rPr lang="en-US" sz="1000" b="1"/>
                        <a:t>@TokioMAmerica - 2017-08-02 14:58:52</a:t>
                      </a:r>
                      <a:r>
                        <a:rPr lang="en-US" sz="1000"/>
                        <a:t>
Happy Birthday Tokio Marine! https://t.co/MUbzODMw6F</a:t>
                      </a:r>
                    </a:p>
                  </a:txBody>
                  <a:tcPr/>
                </a:tc>
                <a:tc>
                  <a:txBody>
                    <a:bodyPr/>
                    <a:lstStyle/>
                    <a:p>
                      <a:r>
                        <a:rPr lang="en-US" sz="1000"/>
                        <a:t>No</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10.4167%</a:t>
                      </a:r>
                    </a:p>
                  </a:txBody>
                  <a:tcPr/>
                </a:tc>
                <a:extLst>
                  <a:ext uri="{0D108BD9-81ED-4DB2-BD59-A6C34878D82A}">
                    <a16:rowId xmlns:a16="http://schemas.microsoft.com/office/drawing/2014/main" val="280817295"/>
                  </a:ext>
                </a:extLst>
              </a:tr>
              <a:tr h="370840">
                <a:tc>
                  <a:txBody>
                    <a:bodyPr/>
                    <a:lstStyle/>
                    <a:p>
                      <a:r>
                        <a:rPr lang="en-US" sz="1000" b="1"/>
                        <a:t>@TokioMAmerica - 2017-08-18 13:04:51</a:t>
                      </a:r>
                      <a:r>
                        <a:rPr lang="en-US" sz="1000"/>
                        <a:t>
Our Jersey City office took some time off to celebrate our employees!  chair massages, happy hour &amp;amp; raffle prizes! #employeeappreciationday https://t.co/wAErNBwyTd</a:t>
                      </a:r>
                    </a:p>
                  </a:txBody>
                  <a:tcPr/>
                </a:tc>
                <a:tc>
                  <a:txBody>
                    <a:bodyPr/>
                    <a:lstStyle/>
                    <a:p>
                      <a:r>
                        <a:rPr lang="en-US" sz="1000"/>
                        <a:t>No</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7.6923%</a:t>
                      </a:r>
                    </a:p>
                  </a:txBody>
                  <a:tcPr/>
                </a:tc>
                <a:extLst>
                  <a:ext uri="{0D108BD9-81ED-4DB2-BD59-A6C34878D82A}">
                    <a16:rowId xmlns:a16="http://schemas.microsoft.com/office/drawing/2014/main" val="4289537740"/>
                  </a:ext>
                </a:extLst>
              </a:tr>
              <a:tr h="370840">
                <a:tc>
                  <a:txBody>
                    <a:bodyPr/>
                    <a:lstStyle/>
                    <a:p>
                      <a:r>
                        <a:rPr lang="en-US" sz="1000" b="1"/>
                        <a:t>@TokioMAmerica - 2017-08-24 20:01:40</a:t>
                      </a:r>
                      <a:r>
                        <a:rPr lang="en-US" sz="1000"/>
                        <a:t>
The Dallas office hosted its first backpack drive this year. For their first effort, they partnered with Community Partners of Dallas. https://t.co/dksjZGYEfg</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1.9231%</a:t>
                      </a:r>
                    </a:p>
                  </a:txBody>
                  <a:tcPr/>
                </a:tc>
                <a:extLst>
                  <a:ext uri="{0D108BD9-81ED-4DB2-BD59-A6C34878D82A}">
                    <a16:rowId xmlns:a16="http://schemas.microsoft.com/office/drawing/2014/main" val="2199832290"/>
                  </a:ext>
                </a:extLst>
              </a:tr>
            </a:tbl>
          </a:graphicData>
        </a:graphic>
      </p:graphicFrame>
      <p:sp>
        <p:nvSpPr>
          <p:cNvPr id="4" name="Text Placeholder 3">
            <a:extLst>
              <a:ext uri="{FF2B5EF4-FFF2-40B4-BE49-F238E27FC236}">
                <a16:creationId xmlns:a16="http://schemas.microsoft.com/office/drawing/2014/main" id="{4AA1FBBA-73DE-412F-8ED0-8F57FE9089C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645107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845CD-A038-4E9D-8840-C3855107BF4A}"/>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F1629EFF-D1DE-4065-A2A7-BEA4B20CE142}"/>
              </a:ext>
            </a:extLst>
          </p:cNvPr>
          <p:cNvGraphicFramePr>
            <a:graphicFrameLocks noGrp="1"/>
          </p:cNvGraphicFramePr>
          <p:nvPr>
            <p:ph type="tbl" sz="quarter" idx="13"/>
            <p:extLst>
              <p:ext uri="{D42A27DB-BD31-4B8C-83A1-F6EECF244321}">
                <p14:modId xmlns:p14="http://schemas.microsoft.com/office/powerpoint/2010/main" val="2431634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0683591"/>
                    </a:ext>
                  </a:extLst>
                </a:gridCol>
                <a:gridCol w="1069848">
                  <a:extLst>
                    <a:ext uri="{9D8B030D-6E8A-4147-A177-3AD203B41FA5}">
                      <a16:colId xmlns:a16="http://schemas.microsoft.com/office/drawing/2014/main" val="2323582202"/>
                    </a:ext>
                  </a:extLst>
                </a:gridCol>
                <a:gridCol w="1069848">
                  <a:extLst>
                    <a:ext uri="{9D8B030D-6E8A-4147-A177-3AD203B41FA5}">
                      <a16:colId xmlns:a16="http://schemas.microsoft.com/office/drawing/2014/main" val="2814003036"/>
                    </a:ext>
                  </a:extLst>
                </a:gridCol>
                <a:gridCol w="1069848">
                  <a:extLst>
                    <a:ext uri="{9D8B030D-6E8A-4147-A177-3AD203B41FA5}">
                      <a16:colId xmlns:a16="http://schemas.microsoft.com/office/drawing/2014/main" val="1738000325"/>
                    </a:ext>
                  </a:extLst>
                </a:gridCol>
                <a:gridCol w="1069848">
                  <a:extLst>
                    <a:ext uri="{9D8B030D-6E8A-4147-A177-3AD203B41FA5}">
                      <a16:colId xmlns:a16="http://schemas.microsoft.com/office/drawing/2014/main" val="176374462"/>
                    </a:ext>
                  </a:extLst>
                </a:gridCol>
                <a:gridCol w="1069848">
                  <a:extLst>
                    <a:ext uri="{9D8B030D-6E8A-4147-A177-3AD203B41FA5}">
                      <a16:colId xmlns:a16="http://schemas.microsoft.com/office/drawing/2014/main" val="1131240328"/>
                    </a:ext>
                  </a:extLst>
                </a:gridCol>
                <a:gridCol w="1069848">
                  <a:extLst>
                    <a:ext uri="{9D8B030D-6E8A-4147-A177-3AD203B41FA5}">
                      <a16:colId xmlns:a16="http://schemas.microsoft.com/office/drawing/2014/main" val="42948077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07167724"/>
                  </a:ext>
                </a:extLst>
              </a:tr>
              <a:tr h="370840">
                <a:tc>
                  <a:txBody>
                    <a:bodyPr/>
                    <a:lstStyle/>
                    <a:p>
                      <a:r>
                        <a:rPr lang="en-US" sz="1000"/>
                        <a:t>Tokio Marine America</a:t>
                      </a:r>
                    </a:p>
                  </a:txBody>
                  <a:tcPr/>
                </a:tc>
                <a:tc>
                  <a:txBody>
                    <a:bodyPr/>
                    <a:lstStyle/>
                    <a:p>
                      <a:r>
                        <a:rPr lang="en-US" sz="1000"/>
                        <a:t>3309</a:t>
                      </a:r>
                    </a:p>
                  </a:txBody>
                  <a:tcPr/>
                </a:tc>
                <a:tc>
                  <a:txBody>
                    <a:bodyPr/>
                    <a:lstStyle/>
                    <a:p>
                      <a:r>
                        <a:rPr lang="en-US" sz="1000"/>
                        <a:t>61</a:t>
                      </a:r>
                    </a:p>
                  </a:txBody>
                  <a:tcPr/>
                </a:tc>
                <a:tc>
                  <a:txBody>
                    <a:bodyPr/>
                    <a:lstStyle/>
                    <a:p>
                      <a:r>
                        <a:rPr lang="en-US" sz="1000"/>
                        <a:t>15</a:t>
                      </a:r>
                    </a:p>
                  </a:txBody>
                  <a:tcPr/>
                </a:tc>
                <a:tc>
                  <a:txBody>
                    <a:bodyPr/>
                    <a:lstStyle/>
                    <a:p>
                      <a:r>
                        <a:rPr lang="en-US" sz="1000"/>
                        <a:t>410</a:t>
                      </a:r>
                    </a:p>
                  </a:txBody>
                  <a:tcPr/>
                </a:tc>
                <a:tc>
                  <a:txBody>
                    <a:bodyPr/>
                    <a:lstStyle/>
                    <a:p>
                      <a:r>
                        <a:rPr lang="en-US" sz="1000"/>
                        <a:t>6</a:t>
                      </a:r>
                    </a:p>
                  </a:txBody>
                  <a:tcPr/>
                </a:tc>
                <a:tc>
                  <a:txBody>
                    <a:bodyPr/>
                    <a:lstStyle/>
                    <a:p>
                      <a:r>
                        <a:rPr lang="en-US" sz="1000"/>
                        <a:t>0.8460%</a:t>
                      </a:r>
                    </a:p>
                  </a:txBody>
                  <a:tcPr/>
                </a:tc>
                <a:extLst>
                  <a:ext uri="{0D108BD9-81ED-4DB2-BD59-A6C34878D82A}">
                    <a16:rowId xmlns:a16="http://schemas.microsoft.com/office/drawing/2014/main" val="1732186711"/>
                  </a:ext>
                </a:extLst>
              </a:tr>
            </a:tbl>
          </a:graphicData>
        </a:graphic>
      </p:graphicFrame>
      <p:sp>
        <p:nvSpPr>
          <p:cNvPr id="4" name="Text Placeholder 3">
            <a:extLst>
              <a:ext uri="{FF2B5EF4-FFF2-40B4-BE49-F238E27FC236}">
                <a16:creationId xmlns:a16="http://schemas.microsoft.com/office/drawing/2014/main" id="{40E60F8E-92DB-42A3-B460-407298F595C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269752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5C601-99C8-450D-A771-0F7EA2F57A98}"/>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40EEE5D4-2082-40EC-B75D-5B225B88DF50}"/>
              </a:ext>
            </a:extLst>
          </p:cNvPr>
          <p:cNvGraphicFramePr>
            <a:graphicFrameLocks noGrp="1"/>
          </p:cNvGraphicFramePr>
          <p:nvPr>
            <p:ph type="chart" sz="quarter" idx="13"/>
            <p:extLst>
              <p:ext uri="{D42A27DB-BD31-4B8C-83A1-F6EECF244321}">
                <p14:modId xmlns:p14="http://schemas.microsoft.com/office/powerpoint/2010/main" val="248079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CF7546-8AE8-49E6-ABB9-697A46B02655}"/>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67EB5E73-642B-42AD-ADAC-15CCA1BE7C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6966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541A9-CB6D-4291-AFAC-BD78F953DCB9}"/>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6BF2EC55-F91E-46A3-9CE5-9BD4A505B74F}"/>
              </a:ext>
            </a:extLst>
          </p:cNvPr>
          <p:cNvGraphicFramePr>
            <a:graphicFrameLocks noGrp="1"/>
          </p:cNvGraphicFramePr>
          <p:nvPr>
            <p:ph type="chart" sz="quarter" idx="13"/>
            <p:extLst>
              <p:ext uri="{D42A27DB-BD31-4B8C-83A1-F6EECF244321}">
                <p14:modId xmlns:p14="http://schemas.microsoft.com/office/powerpoint/2010/main" val="2306209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F53B71-5FDB-4427-93EC-5760FF87ABE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10B3604-259E-4662-BA11-206638EF4C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0647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4E011-9F7C-4FDE-AF24-DFD58CB0949C}"/>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5D54C002-1A17-4A69-99E0-73D3316A2E62}"/>
              </a:ext>
            </a:extLst>
          </p:cNvPr>
          <p:cNvGraphicFramePr>
            <a:graphicFrameLocks noGrp="1"/>
          </p:cNvGraphicFramePr>
          <p:nvPr>
            <p:ph type="tbl" sz="quarter" idx="13"/>
            <p:extLst>
              <p:ext uri="{D42A27DB-BD31-4B8C-83A1-F6EECF244321}">
                <p14:modId xmlns:p14="http://schemas.microsoft.com/office/powerpoint/2010/main" val="4041730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94649380"/>
                    </a:ext>
                  </a:extLst>
                </a:gridCol>
                <a:gridCol w="987552">
                  <a:extLst>
                    <a:ext uri="{9D8B030D-6E8A-4147-A177-3AD203B41FA5}">
                      <a16:colId xmlns:a16="http://schemas.microsoft.com/office/drawing/2014/main" val="783266782"/>
                    </a:ext>
                  </a:extLst>
                </a:gridCol>
                <a:gridCol w="987552">
                  <a:extLst>
                    <a:ext uri="{9D8B030D-6E8A-4147-A177-3AD203B41FA5}">
                      <a16:colId xmlns:a16="http://schemas.microsoft.com/office/drawing/2014/main" val="2131624594"/>
                    </a:ext>
                  </a:extLst>
                </a:gridCol>
                <a:gridCol w="987552">
                  <a:extLst>
                    <a:ext uri="{9D8B030D-6E8A-4147-A177-3AD203B41FA5}">
                      <a16:colId xmlns:a16="http://schemas.microsoft.com/office/drawing/2014/main" val="2170337680"/>
                    </a:ext>
                  </a:extLst>
                </a:gridCol>
                <a:gridCol w="987552">
                  <a:extLst>
                    <a:ext uri="{9D8B030D-6E8A-4147-A177-3AD203B41FA5}">
                      <a16:colId xmlns:a16="http://schemas.microsoft.com/office/drawing/2014/main" val="68295539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289641942"/>
                  </a:ext>
                </a:extLst>
              </a:tr>
              <a:tr h="370840">
                <a:tc>
                  <a:txBody>
                    <a:bodyPr/>
                    <a:lstStyle/>
                    <a:p>
                      <a:r>
                        <a:rPr lang="en-US" sz="1000" b="1"/>
                        <a:t>Tokio Marine America - 2017-08-02 14:57:50</a:t>
                      </a:r>
                      <a:r>
                        <a:rPr lang="en-US" sz="1000"/>
                        <a:t>
Happy Birthday Tokio Marine!</a:t>
                      </a:r>
                    </a:p>
                  </a:txBody>
                  <a:tcPr/>
                </a:tc>
                <a:tc>
                  <a:txBody>
                    <a:bodyPr/>
                    <a:lstStyle/>
                    <a:p>
                      <a:r>
                        <a:rPr lang="en-US" sz="1000"/>
                        <a:t>80</a:t>
                      </a:r>
                    </a:p>
                  </a:txBody>
                  <a:tcPr/>
                </a:tc>
                <a:tc>
                  <a:txBody>
                    <a:bodyPr/>
                    <a:lstStyle/>
                    <a:p>
                      <a:r>
                        <a:rPr lang="en-US" sz="1000"/>
                        <a:t>1</a:t>
                      </a:r>
                    </a:p>
                  </a:txBody>
                  <a:tcPr/>
                </a:tc>
                <a:tc>
                  <a:txBody>
                    <a:bodyPr/>
                    <a:lstStyle/>
                    <a:p>
                      <a:r>
                        <a:rPr lang="en-US" sz="1000"/>
                        <a:t>2.4900%</a:t>
                      </a:r>
                    </a:p>
                  </a:txBody>
                  <a:tcPr/>
                </a:tc>
                <a:tc>
                  <a:txBody>
                    <a:bodyPr/>
                    <a:lstStyle/>
                    <a:p>
                      <a:r>
                        <a:rPr lang="en-US" sz="1000"/>
                        <a:t>Photo</a:t>
                      </a:r>
                    </a:p>
                  </a:txBody>
                  <a:tcPr/>
                </a:tc>
                <a:extLst>
                  <a:ext uri="{0D108BD9-81ED-4DB2-BD59-A6C34878D82A}">
                    <a16:rowId xmlns:a16="http://schemas.microsoft.com/office/drawing/2014/main" val="806350948"/>
                  </a:ext>
                </a:extLst>
              </a:tr>
              <a:tr h="370840">
                <a:tc>
                  <a:txBody>
                    <a:bodyPr/>
                    <a:lstStyle/>
                    <a:p>
                      <a:r>
                        <a:rPr lang="en-US" sz="1000" b="1"/>
                        <a:t>Tokio Marine America - 2017-08-18 13:20:28</a:t>
                      </a:r>
                      <a:r>
                        <a:rPr lang="en-US" sz="1000"/>
                        <a:t>
Our Jersey City office took some time off to celebrate our employees!  The day started with employee chair massages and ended with happy hour and raffle prizes! #employeeappreciationday #happyhour</a:t>
                      </a:r>
                    </a:p>
                  </a:txBody>
                  <a:tcPr/>
                </a:tc>
                <a:tc>
                  <a:txBody>
                    <a:bodyPr/>
                    <a:lstStyle/>
                    <a:p>
                      <a:r>
                        <a:rPr lang="en-US" sz="1000"/>
                        <a:t>45</a:t>
                      </a:r>
                    </a:p>
                  </a:txBody>
                  <a:tcPr/>
                </a:tc>
                <a:tc>
                  <a:txBody>
                    <a:bodyPr/>
                    <a:lstStyle/>
                    <a:p>
                      <a:r>
                        <a:rPr lang="en-US" sz="1000"/>
                        <a:t>0</a:t>
                      </a:r>
                    </a:p>
                  </a:txBody>
                  <a:tcPr/>
                </a:tc>
                <a:tc>
                  <a:txBody>
                    <a:bodyPr/>
                    <a:lstStyle/>
                    <a:p>
                      <a:r>
                        <a:rPr lang="en-US" sz="1000"/>
                        <a:t>1.3715%</a:t>
                      </a:r>
                    </a:p>
                  </a:txBody>
                  <a:tcPr/>
                </a:tc>
                <a:tc>
                  <a:txBody>
                    <a:bodyPr/>
                    <a:lstStyle/>
                    <a:p>
                      <a:r>
                        <a:rPr lang="en-US" sz="1000"/>
                        <a:t>Photo</a:t>
                      </a:r>
                    </a:p>
                  </a:txBody>
                  <a:tcPr/>
                </a:tc>
                <a:extLst>
                  <a:ext uri="{0D108BD9-81ED-4DB2-BD59-A6C34878D82A}">
                    <a16:rowId xmlns:a16="http://schemas.microsoft.com/office/drawing/2014/main" val="1783154300"/>
                  </a:ext>
                </a:extLst>
              </a:tr>
              <a:tr h="370840">
                <a:tc>
                  <a:txBody>
                    <a:bodyPr/>
                    <a:lstStyle/>
                    <a:p>
                      <a:r>
                        <a:rPr lang="en-US" sz="1000" b="1"/>
                        <a:t>Tokio Marine America - 2017-08-08 18:55:05</a:t>
                      </a:r>
                      <a:r>
                        <a:rPr lang="en-US" sz="1000"/>
                        <a:t>
Our Atlanta office delivered 20 backpacks to the Youth Ensemble of Atlanta on Aug. 5th! They will be delivering 20 more to Cambry Elementary later this week! TMA thanks our Atlanta office for their generosity and these smiling faces do as well! #YEA #TMA #tmamerica</a:t>
                      </a:r>
                    </a:p>
                  </a:txBody>
                  <a:tcPr/>
                </a:tc>
                <a:tc>
                  <a:txBody>
                    <a:bodyPr/>
                    <a:lstStyle/>
                    <a:p>
                      <a:r>
                        <a:rPr lang="en-US" sz="1000"/>
                        <a:t>40</a:t>
                      </a:r>
                    </a:p>
                  </a:txBody>
                  <a:tcPr/>
                </a:tc>
                <a:tc>
                  <a:txBody>
                    <a:bodyPr/>
                    <a:lstStyle/>
                    <a:p>
                      <a:r>
                        <a:rPr lang="en-US" sz="1000"/>
                        <a:t>1</a:t>
                      </a:r>
                    </a:p>
                  </a:txBody>
                  <a:tcPr/>
                </a:tc>
                <a:tc>
                  <a:txBody>
                    <a:bodyPr/>
                    <a:lstStyle/>
                    <a:p>
                      <a:r>
                        <a:rPr lang="en-US" sz="1000"/>
                        <a:t>1.2550%</a:t>
                      </a:r>
                    </a:p>
                  </a:txBody>
                  <a:tcPr/>
                </a:tc>
                <a:tc>
                  <a:txBody>
                    <a:bodyPr/>
                    <a:lstStyle/>
                    <a:p>
                      <a:r>
                        <a:rPr lang="en-US" sz="1000"/>
                        <a:t>Photo</a:t>
                      </a:r>
                    </a:p>
                  </a:txBody>
                  <a:tcPr/>
                </a:tc>
                <a:extLst>
                  <a:ext uri="{0D108BD9-81ED-4DB2-BD59-A6C34878D82A}">
                    <a16:rowId xmlns:a16="http://schemas.microsoft.com/office/drawing/2014/main" val="1211041497"/>
                  </a:ext>
                </a:extLst>
              </a:tr>
            </a:tbl>
          </a:graphicData>
        </a:graphic>
      </p:graphicFrame>
      <p:sp>
        <p:nvSpPr>
          <p:cNvPr id="4" name="Text Placeholder 3">
            <a:extLst>
              <a:ext uri="{FF2B5EF4-FFF2-40B4-BE49-F238E27FC236}">
                <a16:creationId xmlns:a16="http://schemas.microsoft.com/office/drawing/2014/main" id="{F29850AA-66F9-4599-B80D-60D177812BB4}"/>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4067500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349</Words>
  <Application>Microsoft Office PowerPoint</Application>
  <PresentationFormat>On-screen Show (4:3)</PresentationFormat>
  <Paragraphs>176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TMA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2017-09-12T14:21:56Z</dcterms:created>
  <dcterms:modified xsi:type="dcterms:W3CDTF">2017-09-12T14:22:19Z</dcterms:modified>
</cp:coreProperties>
</file>